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28" d="100"/>
          <a:sy n="28" d="100"/>
        </p:scale>
        <p:origin x="1692" y="-246"/>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7/3/2025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jpg"/><Relationship Id="rId3" Type="http://schemas.openxmlformats.org/officeDocument/2006/relationships/hyperlink" Target="mailto:yohandrarm@uclv.edu.cu" TargetMode="External"/><Relationship Id="rId7" Type="http://schemas.openxmlformats.org/officeDocument/2006/relationships/hyperlink" Target="mailto:andreyvz@uclv.edu.cu/avinajera2011@gmail.com" TargetMode="External"/><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pedritobd@gmail.com" TargetMode="External"/><Relationship Id="rId11" Type="http://schemas.openxmlformats.org/officeDocument/2006/relationships/image" Target="../media/image8.png"/><Relationship Id="rId5" Type="http://schemas.openxmlformats.org/officeDocument/2006/relationships/hyperlink" Target="mailto:yanetsc@uclv.edu.cu" TargetMode="External"/><Relationship Id="rId10" Type="http://schemas.openxmlformats.org/officeDocument/2006/relationships/hyperlink" Target="https://www.sciencedirect.com/science/article/pii/S2666920X22000522" TargetMode="External"/><Relationship Id="rId4" Type="http://schemas.openxmlformats.org/officeDocument/2006/relationships/hyperlink" Target="mailto:/yoroma2003@gmail.com" TargetMode="External"/><Relationship Id="rId9" Type="http://schemas.openxmlformats.org/officeDocument/2006/relationships/hyperlink" Target="https://www.ijemst.org/index.php/ijemst/article/view/371"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32642" y="6060882"/>
            <a:ext cx="10101856" cy="5059384"/>
          </a:xfrm>
        </p:spPr>
        <p:txBody>
          <a:bodyPr/>
          <a:lstStyle/>
          <a:p>
            <a:pPr marR="0" lvl="0" algn="just" defTabSz="914400" rtl="0" eaLnBrk="1" fontAlgn="auto" latinLnBrk="0" hangingPunct="1">
              <a:lnSpc>
                <a:spcPct val="100000"/>
              </a:lnSpc>
              <a:spcBef>
                <a:spcPct val="20000"/>
              </a:spcBef>
              <a:spcAft>
                <a:spcPts val="0"/>
              </a:spcAft>
              <a:buClrTx/>
              <a:buSzTx/>
              <a:tabLst/>
              <a:defRPr/>
            </a:pPr>
            <a:r>
              <a:rPr kumimoji="0" lang="es-ES" sz="2400" b="0" i="0" u="none" strike="noStrike" kern="1200" cap="none" spc="0" normalizeH="0" baseline="0" noProof="0" dirty="0">
                <a:ln>
                  <a:noFill/>
                </a:ln>
                <a:solidFill>
                  <a:schemeClr val="tx2"/>
                </a:solidFill>
                <a:effectLst/>
                <a:uLnTx/>
                <a:uFillTx/>
                <a:latin typeface="+mn-lt"/>
                <a:cs typeface="Arial" panose="020B0604020202020204" pitchFamily="34" charset="0"/>
              </a:rPr>
              <a:t>El uso de la Inteligencia Artificial esta cada día más presente en cada actividad, los sistemas de enseñanzas no están exentos a este proceso. Es por ello que el siguiente  trabajo analiza cómo la inteligencia artificial está cada vez más presente en el aprendizaje del inglés, mediante herramientas como </a:t>
            </a:r>
            <a:r>
              <a:rPr kumimoji="0" lang="es-ES" sz="2400" b="0" i="0" u="none" strike="noStrike" kern="1200" cap="none" spc="0" normalizeH="0" baseline="0" noProof="0" dirty="0" err="1">
                <a:ln>
                  <a:noFill/>
                </a:ln>
                <a:solidFill>
                  <a:schemeClr val="tx2"/>
                </a:solidFill>
                <a:effectLst/>
                <a:uLnTx/>
                <a:uFillTx/>
                <a:latin typeface="+mn-lt"/>
                <a:cs typeface="Arial" panose="020B0604020202020204" pitchFamily="34" charset="0"/>
              </a:rPr>
              <a:t>chatbots</a:t>
            </a:r>
            <a:r>
              <a:rPr kumimoji="0" lang="es-ES" sz="2400" b="0" i="0" u="none" strike="noStrike" kern="1200" cap="none" spc="0" normalizeH="0" baseline="0" noProof="0" dirty="0">
                <a:ln>
                  <a:noFill/>
                </a:ln>
                <a:solidFill>
                  <a:schemeClr val="tx2"/>
                </a:solidFill>
                <a:effectLst/>
                <a:uLnTx/>
                <a:uFillTx/>
                <a:latin typeface="+mn-lt"/>
                <a:cs typeface="Arial" panose="020B0604020202020204" pitchFamily="34" charset="0"/>
              </a:rPr>
              <a:t>, reconocimiento de voz y traducción automática. Estas tecnologías ofrecen beneficios como mayor acceso y respuestas rápidas, pero también presentan desafíos y limitaciones. Además, se exploran las perspectivas futuras y se proponen recomendaciones para su uso efectivo en instituciones de educación superior .</a:t>
            </a:r>
            <a:endParaRPr lang="es-ES" sz="2400" dirty="0">
              <a:solidFill>
                <a:schemeClr val="tx2"/>
              </a:solidFill>
              <a:latin typeface="+mn-lt"/>
              <a:cs typeface="Arial" panose="020B0604020202020204" pitchFamily="34" charset="0"/>
            </a:endParaRPr>
          </a:p>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lang="es-ES" sz="2000" b="1" i="0" dirty="0">
                <a:effectLst/>
                <a:latin typeface="+mn-lt"/>
              </a:rPr>
              <a:t>“</a:t>
            </a:r>
            <a:r>
              <a:rPr lang="es-ES" sz="2000" dirty="0">
                <a:solidFill>
                  <a:srgbClr val="374151"/>
                </a:solidFill>
                <a:latin typeface="+mn-lt"/>
              </a:rPr>
              <a:t>Explor</a:t>
            </a:r>
            <a:r>
              <a:rPr lang="es-ES" dirty="0">
                <a:solidFill>
                  <a:srgbClr val="374151"/>
                </a:solidFill>
                <a:latin typeface="+mn-lt"/>
              </a:rPr>
              <a:t>ar</a:t>
            </a:r>
            <a:r>
              <a:rPr lang="es-ES" b="0" i="0" dirty="0">
                <a:solidFill>
                  <a:srgbClr val="374151"/>
                </a:solidFill>
                <a:effectLst/>
                <a:latin typeface="+mn-lt"/>
              </a:rPr>
              <a:t> el uso de las herramientas basadas en inteligencia artificial en el proceso de aprendizaje del idioma inglés por parte de los estudiantes de la carrera de Turismo en la Universidad Central Marta Abreu de Las Villas."</a:t>
            </a:r>
            <a:r>
              <a:rPr kumimoji="0" lang="es-ES" sz="2400" b="0" i="0" u="none" strike="noStrike" kern="1200" cap="none" spc="0" normalizeH="0" baseline="0" noProof="0" dirty="0">
                <a:ln>
                  <a:noFill/>
                </a:ln>
                <a:effectLst/>
                <a:uLnTx/>
                <a:uFillTx/>
                <a:latin typeface="+mn-lt"/>
                <a:cs typeface="Arial" panose="020B0604020202020204" pitchFamily="34" charset="0"/>
              </a:rPr>
              <a:t>. </a:t>
            </a: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600312" y="5494852"/>
            <a:ext cx="10093882" cy="566030"/>
          </a:xfrm>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32641" y="10739148"/>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11193629" y="5458301"/>
            <a:ext cx="10093752" cy="566030"/>
          </a:xfrm>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6060882"/>
            <a:ext cx="10093752" cy="7964218"/>
          </a:xfrm>
        </p:spPr>
        <p:txBody>
          <a:bodyPr/>
          <a:lstStyle/>
          <a:p>
            <a:pPr algn="just"/>
            <a:r>
              <a:rPr lang="es-ES" sz="2400" dirty="0">
                <a:effectLst/>
                <a:latin typeface="+mn-lt"/>
                <a:ea typeface="Calibri" panose="020F0502020204030204" pitchFamily="34" charset="0"/>
                <a:cs typeface="Times New Roman" panose="02020603050405020304" pitchFamily="18" charset="0"/>
              </a:rPr>
              <a:t>Muestra compuesta  por </a:t>
            </a:r>
            <a:r>
              <a:rPr lang="es-ES" sz="2400" dirty="0">
                <a:latin typeface="+mn-lt"/>
                <a:ea typeface="Calibri" panose="020F0502020204030204" pitchFamily="34" charset="0"/>
              </a:rPr>
              <a:t>20</a:t>
            </a:r>
            <a:r>
              <a:rPr lang="es-ES" sz="2400" dirty="0">
                <a:effectLst/>
                <a:latin typeface="+mn-lt"/>
                <a:ea typeface="Calibri" panose="020F0502020204030204" pitchFamily="34" charset="0"/>
                <a:cs typeface="Times New Roman" panose="02020603050405020304" pitchFamily="18" charset="0"/>
              </a:rPr>
              <a:t> estudiantes de </a:t>
            </a:r>
            <a:r>
              <a:rPr lang="es-ES" sz="2400" dirty="0">
                <a:latin typeface="+mn-lt"/>
                <a:ea typeface="Calibri" panose="020F0502020204030204" pitchFamily="34" charset="0"/>
              </a:rPr>
              <a:t>2do</a:t>
            </a:r>
            <a:r>
              <a:rPr lang="es-ES" sz="2400" dirty="0">
                <a:effectLst/>
                <a:latin typeface="+mn-lt"/>
                <a:ea typeface="Calibri" panose="020F0502020204030204" pitchFamily="34" charset="0"/>
                <a:cs typeface="Times New Roman" panose="02020603050405020304" pitchFamily="18" charset="0"/>
              </a:rPr>
              <a:t> año de la Carrera de Licenciatura en Turismo de la Facultad de Ciencias Económicas en modalidad Curso Regular Diurno.  En cuanto a la variable sexo 1</a:t>
            </a:r>
            <a:r>
              <a:rPr lang="es-ES" sz="2400" dirty="0">
                <a:latin typeface="+mn-lt"/>
                <a:ea typeface="Calibri" panose="020F0502020204030204" pitchFamily="34" charset="0"/>
              </a:rPr>
              <a:t>2</a:t>
            </a:r>
            <a:r>
              <a:rPr lang="es-ES" sz="2400" dirty="0">
                <a:effectLst/>
                <a:latin typeface="+mn-lt"/>
                <a:ea typeface="Calibri" panose="020F0502020204030204" pitchFamily="34" charset="0"/>
                <a:cs typeface="Times New Roman" panose="02020603050405020304" pitchFamily="18" charset="0"/>
              </a:rPr>
              <a:t> son féminas y 8 varones. </a:t>
            </a:r>
            <a:endParaRPr lang="es-ES" sz="2400" dirty="0">
              <a:latin typeface="+mn-lt"/>
              <a:ea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Luego del análisis de los resultados y según la muestra encuestada se pudo determinar que los estudiantes  conocen en un 95% la existencia de la IA. </a:t>
            </a: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De ellos un 70% conoce herramientas que utilizan IA y su aplicación en el aprendizaje del idioma inglés. Ahora solo el 65% ha realizado traducciones. Y la herramienta que más han utilizado es </a:t>
            </a:r>
            <a:r>
              <a:rPr kumimoji="0" lang="es-ES" sz="2400" b="0" i="0" u="none" strike="noStrike" kern="1200" cap="none" spc="0" normalizeH="0" baseline="0" noProof="0" dirty="0" err="1">
                <a:ln>
                  <a:noFill/>
                </a:ln>
                <a:effectLst/>
                <a:uLnTx/>
                <a:uFillTx/>
                <a:latin typeface="+mn-lt"/>
                <a:ea typeface="Calibri" panose="020F0502020204030204" pitchFamily="34" charset="0"/>
                <a:cs typeface="Times New Roman" panose="02020603050405020304" pitchFamily="18" charset="0"/>
              </a:rPr>
              <a:t>Rosseta</a:t>
            </a: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 Stone y </a:t>
            </a:r>
            <a:r>
              <a:rPr kumimoji="0" lang="es-ES" sz="2400" b="0" i="0" u="none" strike="noStrike" kern="1200" cap="none" spc="0" normalizeH="0" baseline="0" noProof="0" dirty="0" err="1">
                <a:ln>
                  <a:noFill/>
                </a:ln>
                <a:effectLst/>
                <a:uLnTx/>
                <a:uFillTx/>
                <a:latin typeface="+mn-lt"/>
                <a:ea typeface="Calibri" panose="020F0502020204030204" pitchFamily="34" charset="0"/>
                <a:cs typeface="Times New Roman" panose="02020603050405020304" pitchFamily="18" charset="0"/>
              </a:rPr>
              <a:t>Chatgpt</a:t>
            </a: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 con un 30% cada una y le sigue el ELSA </a:t>
            </a:r>
            <a:r>
              <a:rPr kumimoji="0" lang="es-ES" sz="2400" b="0" i="0" u="none" strike="noStrike" kern="1200" cap="none" spc="0" normalizeH="0" baseline="0" noProof="0" dirty="0" err="1">
                <a:ln>
                  <a:noFill/>
                </a:ln>
                <a:effectLst/>
                <a:uLnTx/>
                <a:uFillTx/>
                <a:latin typeface="+mn-lt"/>
                <a:ea typeface="Calibri" panose="020F0502020204030204" pitchFamily="34" charset="0"/>
                <a:cs typeface="Times New Roman" panose="02020603050405020304" pitchFamily="18" charset="0"/>
              </a:rPr>
              <a:t>Speak</a:t>
            </a: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 con un 20%. </a:t>
            </a: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El 85% ha utilizado herramientas con IA para mejorar la pronunciación .</a:t>
            </a: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 Un 65% de los encuestados considera confiable las respuestas del </a:t>
            </a:r>
            <a:r>
              <a:rPr kumimoji="0" lang="es-ES" sz="2400" b="0" i="0" u="none" strike="noStrike" kern="1200" cap="none" spc="0" normalizeH="0" baseline="0" noProof="0" dirty="0" err="1">
                <a:ln>
                  <a:noFill/>
                </a:ln>
                <a:effectLst/>
                <a:uLnTx/>
                <a:uFillTx/>
                <a:latin typeface="+mn-lt"/>
                <a:ea typeface="Calibri" panose="020F0502020204030204" pitchFamily="34" charset="0"/>
                <a:cs typeface="Times New Roman" panose="02020603050405020304" pitchFamily="18" charset="0"/>
              </a:rPr>
              <a:t>Chatgpt</a:t>
            </a: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 Y según las tareas por habilidades  que realiza la herramienta un 90% lo ha usado para mejorar la habilidad de escritura de textos, un 85% lo utiliza para a realizar traducciones y un 55,% para mejorar su vocabulario. </a:t>
            </a: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s-ES" sz="2400" b="0" i="0"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rPr>
              <a:t>El 100% opinaron que la inteligencia artificial no puede reemplazar la labor del docente en el proceso de enseñanza aprendizaje del idioma inglés.</a:t>
            </a:r>
          </a:p>
          <a:p>
            <a:pPr algn="just"/>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80"/>
            <a:ext cx="10094847" cy="6598267"/>
          </a:xfrm>
        </p:spPr>
        <p:txBody>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b="0" i="0" dirty="0">
                <a:effectLst/>
                <a:latin typeface="+mn-lt"/>
              </a:rPr>
              <a:t> La inteligencia artificial (IA) es de amplio conocimiento entre nuestros estudiantes universitarios, así como las herramientas digitales que la incluyen para el aprendizaje de idiomas. </a:t>
            </a:r>
            <a:r>
              <a:rPr kumimoji="0" lang="es-ES" sz="2400" b="0" i="0" u="none" strike="noStrike" kern="1200" cap="none" spc="0" normalizeH="0" baseline="0" noProof="0" dirty="0">
                <a:ln>
                  <a:noFill/>
                </a:ln>
                <a:effectLst/>
                <a:uLnTx/>
                <a:uFillTx/>
                <a:latin typeface="+mn-lt"/>
                <a:ea typeface="+mn-ea"/>
                <a:cs typeface="Arial" panose="020B0604020202020204" pitchFamily="34"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400" b="0" i="0" u="none" strike="noStrike" kern="1200" cap="none" spc="0" normalizeH="0" baseline="0" noProof="0" dirty="0">
              <a:ln>
                <a:noFill/>
              </a:ln>
              <a:effectLst/>
              <a:uLnTx/>
              <a:uFillTx/>
              <a:latin typeface="+mn-lt"/>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effectLst/>
                <a:uLnTx/>
                <a:uFillTx/>
                <a:latin typeface="+mn-lt"/>
                <a:ea typeface="+mn-ea"/>
                <a:cs typeface="Arial" panose="020B0604020202020204" pitchFamily="34" charset="0"/>
              </a:rPr>
              <a:t>El uso del </a:t>
            </a:r>
            <a:r>
              <a:rPr kumimoji="0" lang="es-ES" sz="2400" b="0" i="0" u="none" strike="noStrike" kern="1200" cap="none" spc="0" normalizeH="0" baseline="0" noProof="0" dirty="0" err="1">
                <a:ln>
                  <a:noFill/>
                </a:ln>
                <a:effectLst/>
                <a:uLnTx/>
                <a:uFillTx/>
                <a:latin typeface="+mn-lt"/>
                <a:ea typeface="+mn-ea"/>
                <a:cs typeface="Arial" panose="020B0604020202020204" pitchFamily="34" charset="0"/>
              </a:rPr>
              <a:t>ChatGPT</a:t>
            </a:r>
            <a:r>
              <a:rPr kumimoji="0" lang="es-ES" sz="2400" b="0" i="0" u="none" strike="noStrike" kern="1200" cap="none" spc="0" normalizeH="0" baseline="0" noProof="0" dirty="0">
                <a:ln>
                  <a:noFill/>
                </a:ln>
                <a:effectLst/>
                <a:uLnTx/>
                <a:uFillTx/>
                <a:latin typeface="+mn-lt"/>
                <a:ea typeface="+mn-ea"/>
                <a:cs typeface="Arial" panose="020B0604020202020204" pitchFamily="34" charset="0"/>
              </a:rPr>
              <a:t> es de utilidad para el desarrollo de las habilidades a desarrollar para el aprendizaje de un segundo idioma. Dicha herramienta permite lograr  un aprendizaje  más rápido.</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400" b="0" i="0" u="none" strike="noStrike" kern="1200" cap="none" spc="0" normalizeH="0" baseline="0" noProof="0" dirty="0">
              <a:ln>
                <a:noFill/>
              </a:ln>
              <a:effectLst/>
              <a:uLnTx/>
              <a:uFillTx/>
              <a:latin typeface="+mn-lt"/>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effectLst/>
                <a:uLnTx/>
                <a:uFillTx/>
                <a:latin typeface="+mn-lt"/>
                <a:ea typeface="+mn-ea"/>
                <a:cs typeface="Arial" panose="020B0604020202020204" pitchFamily="34" charset="0"/>
              </a:rPr>
              <a:t>Se hace necesario capacitar a los profesores  sobre el tema y valoren sus ventajas para el aprendizaje de idiomas extranjeros.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effectLst/>
              <a:uLnTx/>
              <a:uFillTx/>
              <a:latin typeface="+mn-lt"/>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effectLst/>
                <a:uLnTx/>
                <a:uFillTx/>
                <a:latin typeface="+mn-lt"/>
                <a:ea typeface="+mn-ea"/>
                <a:cs typeface="Arial" panose="020B0604020202020204" pitchFamily="34" charset="0"/>
              </a:rPr>
              <a:t>El uso de herramientas que contienen IA para el aprendizaje de idioma</a:t>
            </a:r>
            <a:r>
              <a:rPr lang="es-ES" sz="2400" dirty="0">
                <a:latin typeface="+mn-lt"/>
                <a:cs typeface="Arial" panose="020B0604020202020204" pitchFamily="34" charset="0"/>
              </a:rPr>
              <a:t>s extranjeros</a:t>
            </a:r>
            <a:r>
              <a:rPr kumimoji="0" lang="es-ES" sz="2400" b="0" i="0" u="none" strike="noStrike" kern="1200" cap="none" spc="0" normalizeH="0" baseline="0" noProof="0" dirty="0">
                <a:ln>
                  <a:noFill/>
                </a:ln>
                <a:effectLst/>
                <a:uLnTx/>
                <a:uFillTx/>
                <a:latin typeface="+mn-lt"/>
                <a:ea typeface="+mn-ea"/>
                <a:cs typeface="Arial" panose="020B0604020202020204" pitchFamily="34" charset="0"/>
              </a:rPr>
              <a:t> es un hecho y no debe ser rechazado por nuestros profesores, ya que bien  orientado su uso puede contribuir al desarrollo de las habilidades para el aprendizaje del idioma y  constituir una vía factible y dinámica  para los tiempos actuales. </a:t>
            </a:r>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5906026" y="26857565"/>
            <a:ext cx="9881138" cy="566030"/>
          </a:xfrm>
        </p:spPr>
        <p:txBody>
          <a:bodyPr/>
          <a:lstStyle/>
          <a:p>
            <a:r>
              <a:rPr lang="en-US" dirty="0"/>
              <a:t>CONTACTOS</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4817845" y="26171816"/>
            <a:ext cx="4953000" cy="1784068"/>
          </a:xfrm>
        </p:spPr>
        <p:txBody>
          <a:bodyPr/>
          <a:lstStyle/>
          <a:p>
            <a:pPr marL="342900" marR="0" lvl="0" indent="-342900" algn="l" defTabSz="3038715"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rPr>
              <a:t>yohandrarm@uclv.edu.cu</a:t>
            </a: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 yoroma2003@gmail.com</a:t>
            </a:r>
            <a:endPar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3038715" rtl="0" eaLnBrk="1" fontAlgn="auto" latinLnBrk="0" hangingPunct="1">
              <a:lnSpc>
                <a:spcPct val="100000"/>
              </a:lnSpc>
              <a:spcBef>
                <a:spcPct val="20000"/>
              </a:spcBef>
              <a:spcAft>
                <a:spcPts val="0"/>
              </a:spcAft>
              <a:buClrTx/>
              <a:buSzTx/>
              <a:buFont typeface="Arial" pitchFamily="34" charset="0"/>
              <a:buNone/>
              <a:tabLst/>
              <a:defRPr/>
            </a:pP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+53 52672115</a:t>
            </a:r>
          </a:p>
          <a:p>
            <a:pPr marL="342900" marR="0" lvl="0" indent="-342900" algn="l" defTabSz="3038715"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lang="en-US" sz="1400" i="1" dirty="0" err="1">
                <a:solidFill>
                  <a:srgbClr val="4472C4">
                    <a:lumMod val="50000"/>
                  </a:srgbClr>
                </a:solidFill>
                <a:hlinkClick r:id="rId5"/>
              </a:rPr>
              <a:t>yanetsc</a:t>
            </a:r>
            <a:r>
              <a:rPr kumimoji="0" lang="en-US" sz="1400" b="0" i="1" u="none" strike="noStrike" kern="1200" cap="none" spc="0" normalizeH="0" baseline="0" noProof="0" dirty="0">
                <a:ln>
                  <a:noFill/>
                </a:ln>
                <a:solidFill>
                  <a:srgbClr val="4472C4">
                    <a:lumMod val="50000"/>
                  </a:srgbClr>
                </a:solidFill>
                <a:effectLst/>
                <a:uLnTx/>
                <a:uFillTx/>
                <a:hlinkClick r:id="rId5"/>
              </a:rPr>
              <a:t>@uclv.edu.cu</a:t>
            </a: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hlinkClick r:id="rId6"/>
              </a:rPr>
              <a:t>/ </a:t>
            </a:r>
            <a:r>
              <a:rPr lang="en-US" sz="1400" i="1" dirty="0" err="1">
                <a:solidFill>
                  <a:srgbClr val="4472C4">
                    <a:lumMod val="50000"/>
                  </a:srgbClr>
                </a:solidFill>
                <a:hlinkClick r:id="rId6"/>
              </a:rPr>
              <a:t>yanetscarrera</a:t>
            </a: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hlinkClick r:id="rId6"/>
              </a:rPr>
              <a:t>@gmail.com</a:t>
            </a:r>
            <a:endPar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3038715" rtl="0" eaLnBrk="1" fontAlgn="auto" latinLnBrk="0" hangingPunct="1">
              <a:lnSpc>
                <a:spcPct val="100000"/>
              </a:lnSpc>
              <a:spcBef>
                <a:spcPct val="20000"/>
              </a:spcBef>
              <a:spcAft>
                <a:spcPts val="0"/>
              </a:spcAft>
              <a:buClrTx/>
              <a:buSzTx/>
              <a:buFont typeface="Arial" pitchFamily="34" charset="0"/>
              <a:buNone/>
              <a:tabLst/>
              <a:defRPr/>
            </a:pP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+53 </a:t>
            </a:r>
            <a:r>
              <a:rPr lang="en-US" sz="1400" i="1" dirty="0">
                <a:solidFill>
                  <a:srgbClr val="4472C4">
                    <a:lumMod val="50000"/>
                  </a:srgbClr>
                </a:solidFill>
              </a:rPr>
              <a:t>097028</a:t>
            </a:r>
            <a:endPar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3038715"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hlinkClick r:id="rId7"/>
              </a:rPr>
              <a:t>andreyvz@uclv.edu.cu  / avinajera2011@gmail.com</a:t>
            </a: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p>
          <a:p>
            <a:pPr marL="0" marR="0" lvl="0" indent="0" algn="l" defTabSz="3038715" rtl="0" eaLnBrk="1" fontAlgn="auto" latinLnBrk="0" hangingPunct="1">
              <a:lnSpc>
                <a:spcPct val="100000"/>
              </a:lnSpc>
              <a:spcBef>
                <a:spcPct val="20000"/>
              </a:spcBef>
              <a:spcAft>
                <a:spcPts val="0"/>
              </a:spcAft>
              <a:buClrTx/>
              <a:buSzTx/>
              <a:buFont typeface="Arial" pitchFamily="34" charset="0"/>
              <a:buNone/>
              <a:tabLst/>
              <a:defRPr/>
            </a:pP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+53 53777668</a:t>
            </a:r>
          </a:p>
          <a:p>
            <a:pPr marL="342900" indent="-342900">
              <a:buFont typeface="Wingdings" panose="05000000000000000000" pitchFamily="2" charset="2"/>
              <a:buChar char="v"/>
            </a:pPr>
            <a:endParaRPr lang="en-US" i="1"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225240" y="11272434"/>
            <a:ext cx="10102728" cy="6107363"/>
          </a:xfrm>
        </p:spPr>
        <p: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ES" sz="2400" b="0"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s-ES" sz="2400" i="0" u="none" strike="noStrike" kern="1200" cap="none" spc="0" normalizeH="0" baseline="0" noProof="0" dirty="0">
                <a:ln>
                  <a:noFill/>
                </a:ln>
                <a:effectLst/>
                <a:uLnTx/>
                <a:uFillTx/>
                <a:latin typeface="+mn-lt"/>
                <a:ea typeface="+mn-ea"/>
                <a:cs typeface="Arial" panose="020B0604020202020204" pitchFamily="34" charset="0"/>
              </a:rPr>
              <a:t>El estudio asumió una metodología mixta  haciendo uso tanto de métodos del enfoque cualitativo como del enfoque cuantitativo.</a:t>
            </a:r>
            <a:r>
              <a:rPr kumimoji="0" lang="es-ES" sz="24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 </a:t>
            </a: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s-ES" sz="24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La muestra consistió en 20 estudiantes seleccionados de forma aleatoria simple de segundo año de la carrera de Turismo de la Universidad Central “Marta Abreu de Las Villas</a:t>
            </a:r>
          </a:p>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s-ES" sz="24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Se diseñó un cuestionario compuesto por 13 preguntas que evaluaban el uso y conocimiento sobre la IA y el chat </a:t>
            </a:r>
            <a:r>
              <a:rPr kumimoji="0" lang="es-ES" sz="2400" i="0" u="none" strike="noStrike" kern="1200" cap="none" spc="0" normalizeH="0" baseline="0" noProof="0" dirty="0" err="1">
                <a:ln>
                  <a:noFill/>
                </a:ln>
                <a:effectLst/>
                <a:uLnTx/>
                <a:uFillTx/>
                <a:latin typeface="+mn-lt"/>
                <a:ea typeface="Calibri" panose="020F0502020204030204" pitchFamily="34" charset="0"/>
                <a:cs typeface="Arial" panose="020B0604020202020204" pitchFamily="34" charset="0"/>
              </a:rPr>
              <a:t>Gpt</a:t>
            </a:r>
            <a:r>
              <a:rPr kumimoji="0" lang="es-ES" sz="24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24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El cuestionario se elaboró utilizando Google </a:t>
            </a:r>
            <a:r>
              <a:rPr kumimoji="0" lang="es-ES" sz="2400" i="0" u="none" strike="noStrike" kern="1200" cap="none" spc="0" normalizeH="0" baseline="0" noProof="0" dirty="0" err="1">
                <a:ln>
                  <a:noFill/>
                </a:ln>
                <a:effectLst/>
                <a:uLnTx/>
                <a:uFillTx/>
                <a:latin typeface="+mn-lt"/>
                <a:ea typeface="Calibri" panose="020F0502020204030204" pitchFamily="34" charset="0"/>
                <a:cs typeface="Arial" panose="020B0604020202020204" pitchFamily="34" charset="0"/>
              </a:rPr>
              <a:t>Forms</a:t>
            </a:r>
            <a:r>
              <a:rPr kumimoji="0" lang="es-ES" sz="24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 y se distribuyó a través de la app WhatsApp, con un plazo de entrega de 3 días. Con el fin de evitar la repetición de encuestados, se validaron las respuestas de los estudiantes por correo electrónico. </a:t>
            </a:r>
            <a:endParaRPr kumimoji="0" lang="es-ES" sz="2400" i="0" u="none" strike="noStrike" kern="1200" cap="none" spc="0" normalizeH="0" baseline="0" noProof="0" dirty="0">
              <a:ln>
                <a:noFill/>
              </a:ln>
              <a:effectLst/>
              <a:uLnTx/>
              <a:uFillTx/>
              <a:latin typeface="+mn-lt"/>
              <a:ea typeface="+mn-ea"/>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s-ES" sz="2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ES" sz="2400" b="0" i="0" u="none" strike="noStrike" kern="1200" cap="none" spc="0" normalizeH="0" baseline="0" noProof="0" dirty="0">
              <a:ln>
                <a:noFill/>
              </a:ln>
              <a:solidFill>
                <a:schemeClr val="tx2"/>
              </a:solidFill>
              <a:effectLst/>
              <a:uLnTx/>
              <a:uFillTx/>
              <a:latin typeface="Calibri"/>
              <a:ea typeface="+mn-ea"/>
              <a:cs typeface="+mn-cs"/>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3493294" y="3872495"/>
            <a:ext cx="15608232" cy="1259424"/>
          </a:xfrm>
        </p:spPr>
        <p:txBody>
          <a:bodyPr>
            <a:noAutofit/>
          </a:bodyPr>
          <a:lstStyle/>
          <a:p>
            <a:pPr algn="just">
              <a:lnSpc>
                <a:spcPct val="150000"/>
              </a:lnSpc>
              <a:spcBef>
                <a:spcPts val="0"/>
              </a:spcBef>
            </a:pPr>
            <a:r>
              <a:rPr lang="es-ES" sz="1800" b="1" dirty="0" err="1">
                <a:effectLst/>
                <a:latin typeface="+mn-lt"/>
                <a:ea typeface="Calibri" panose="020F0502020204030204" pitchFamily="34" charset="0"/>
                <a:cs typeface="Times New Roman" panose="02020603050405020304" pitchFamily="18" charset="0"/>
              </a:rPr>
              <a:t>MSc</a:t>
            </a:r>
            <a:r>
              <a:rPr lang="es-ES" sz="1800" b="1" dirty="0">
                <a:effectLst/>
                <a:latin typeface="+mn-lt"/>
                <a:ea typeface="Calibri" panose="020F0502020204030204" pitchFamily="34" charset="0"/>
                <a:cs typeface="Times New Roman" panose="02020603050405020304" pitchFamily="18" charset="0"/>
              </a:rPr>
              <a:t>. Yohandra Rodríguez Martínez Universidad Central «Marta Abreu» de Las Villas. Cuba. yohandrarm@uclv.edu.cu   </a:t>
            </a:r>
            <a:endParaRPr lang="es-ES" sz="1800" dirty="0">
              <a:effectLst/>
              <a:latin typeface="+mn-lt"/>
              <a:ea typeface="Calibri" panose="020F0502020204030204" pitchFamily="34" charset="0"/>
              <a:cs typeface="Times New Roman" panose="02020603050405020304" pitchFamily="18" charset="0"/>
            </a:endParaRPr>
          </a:p>
          <a:p>
            <a:pPr algn="just">
              <a:lnSpc>
                <a:spcPct val="150000"/>
              </a:lnSpc>
              <a:spcBef>
                <a:spcPts val="0"/>
              </a:spcBef>
            </a:pPr>
            <a:r>
              <a:rPr lang="es-ES" sz="1800" b="1" dirty="0" err="1">
                <a:latin typeface="+mn-lt"/>
                <a:ea typeface="Calibri" panose="020F0502020204030204" pitchFamily="34" charset="0"/>
                <a:cs typeface="Times New Roman" panose="02020603050405020304" pitchFamily="18" charset="0"/>
              </a:rPr>
              <a:t>Msc</a:t>
            </a:r>
            <a:r>
              <a:rPr lang="es-ES" sz="1800" b="1" dirty="0">
                <a:latin typeface="+mn-lt"/>
                <a:ea typeface="Calibri" panose="020F0502020204030204" pitchFamily="34" charset="0"/>
                <a:cs typeface="Times New Roman" panose="02020603050405020304" pitchFamily="18" charset="0"/>
              </a:rPr>
              <a:t>. Yanet Sánchez Carrera </a:t>
            </a:r>
            <a:r>
              <a:rPr lang="es-ES" sz="1800" b="1" dirty="0">
                <a:effectLst/>
                <a:latin typeface="+mn-lt"/>
                <a:ea typeface="Calibri" panose="020F0502020204030204" pitchFamily="34" charset="0"/>
                <a:cs typeface="Times New Roman" panose="02020603050405020304" pitchFamily="18" charset="0"/>
              </a:rPr>
              <a:t> Universidad Central «Marta Abreu» de Las Villas. Cuba. ya</a:t>
            </a:r>
            <a:r>
              <a:rPr lang="es-ES" sz="1800" b="1" dirty="0">
                <a:latin typeface="+mn-lt"/>
                <a:ea typeface="Calibri" panose="020F0502020204030204" pitchFamily="34" charset="0"/>
                <a:cs typeface="Times New Roman" panose="02020603050405020304" pitchFamily="18" charset="0"/>
              </a:rPr>
              <a:t>netsc</a:t>
            </a:r>
            <a:r>
              <a:rPr lang="es-ES" sz="1800" b="1" dirty="0">
                <a:effectLst/>
                <a:latin typeface="+mn-lt"/>
                <a:ea typeface="Calibri" panose="020F0502020204030204" pitchFamily="34" charset="0"/>
                <a:cs typeface="Times New Roman" panose="02020603050405020304" pitchFamily="18" charset="0"/>
              </a:rPr>
              <a:t>@uclv.edu.cu  </a:t>
            </a:r>
            <a:endParaRPr lang="es-ES" sz="1800" dirty="0">
              <a:effectLst/>
              <a:latin typeface="+mn-lt"/>
              <a:ea typeface="Calibri" panose="020F0502020204030204" pitchFamily="34" charset="0"/>
              <a:cs typeface="Times New Roman" panose="02020603050405020304" pitchFamily="18" charset="0"/>
            </a:endParaRPr>
          </a:p>
          <a:p>
            <a:pPr algn="just">
              <a:lnSpc>
                <a:spcPct val="150000"/>
              </a:lnSpc>
              <a:spcBef>
                <a:spcPts val="0"/>
              </a:spcBef>
            </a:pPr>
            <a:r>
              <a:rPr lang="es-ES" sz="1800" b="1" dirty="0">
                <a:effectLst/>
                <a:latin typeface="+mn-lt"/>
                <a:ea typeface="Calibri" panose="020F0502020204030204" pitchFamily="34" charset="0"/>
                <a:cs typeface="Times New Roman" panose="02020603050405020304" pitchFamily="18" charset="0"/>
              </a:rPr>
              <a:t>Dr. C. Andrey Vinajera Zamora</a:t>
            </a:r>
            <a:r>
              <a:rPr lang="es-ES" sz="1800" b="1" dirty="0">
                <a:latin typeface="+mn-lt"/>
                <a:ea typeface="Calibri" panose="020F0502020204030204" pitchFamily="34" charset="0"/>
                <a:cs typeface="Times New Roman" panose="02020603050405020304" pitchFamily="18" charset="0"/>
              </a:rPr>
              <a:t>. DATAZUCAR.</a:t>
            </a:r>
            <a:r>
              <a:rPr lang="es-ES" sz="1800" b="1" dirty="0">
                <a:effectLst/>
                <a:latin typeface="+mn-lt"/>
                <a:ea typeface="Calibri" panose="020F0502020204030204" pitchFamily="34" charset="0"/>
                <a:cs typeface="Times New Roman" panose="02020603050405020304" pitchFamily="18" charset="0"/>
              </a:rPr>
              <a:t> Cuba. avinajera2011@gmail.com</a:t>
            </a:r>
            <a:endParaRPr lang="es-ES" sz="1800" dirty="0">
              <a:effectLst/>
              <a:latin typeface="+mn-lt"/>
              <a:ea typeface="Calibri" panose="020F0502020204030204" pitchFamily="34" charset="0"/>
              <a:cs typeface="Times New Roman" panose="02020603050405020304" pitchFamily="18" charset="0"/>
            </a:endParaRPr>
          </a:p>
          <a:p>
            <a:endParaRPr lang="en-US" sz="1400"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3026441" y="1961983"/>
            <a:ext cx="15608232" cy="417681"/>
          </a:xfrm>
        </p:spPr>
        <p:txBody>
          <a:bodyPr>
            <a:normAutofit fontScale="92500" lnSpcReduction="10000"/>
          </a:bodyPr>
          <a:lstStyle/>
          <a:p>
            <a:r>
              <a:rPr lang="es-ES" sz="2800" b="1" i="0" dirty="0">
                <a:solidFill>
                  <a:schemeClr val="accent1">
                    <a:lumMod val="75000"/>
                  </a:schemeClr>
                </a:solidFill>
                <a:effectLst/>
                <a:latin typeface="Source Sans Pro" panose="020B0503030403020204" pitchFamily="34" charset="0"/>
              </a:rPr>
              <a:t>TALLER IV: </a:t>
            </a:r>
            <a:r>
              <a:rPr lang="es-ES" sz="2800" b="0" i="0" dirty="0">
                <a:solidFill>
                  <a:schemeClr val="accent1">
                    <a:lumMod val="75000"/>
                  </a:schemeClr>
                </a:solidFill>
                <a:effectLst/>
                <a:latin typeface="Source Sans Pro" panose="020B0503030403020204" pitchFamily="34" charset="0"/>
              </a:rPr>
              <a:t>Enseñanza de lenguas y desarrollo de competencias en el ámbito educativo</a:t>
            </a:r>
          </a:p>
          <a:p>
            <a:endParaRPr kumimoji="0" lang="es-ES" sz="2800" b="1" i="1" u="none" strike="noStrike" kern="1200" cap="none" spc="0" normalizeH="0" baseline="0" noProof="0" dirty="0">
              <a:ln>
                <a:noFill/>
              </a:ln>
              <a:effectLst/>
              <a:uLnTx/>
              <a:uFillTx/>
              <a:latin typeface="+mn-lt"/>
              <a:ea typeface="Calibri" panose="020F0502020204030204" pitchFamily="34" charset="0"/>
              <a:cs typeface="Times New Roman" panose="02020603050405020304" pitchFamily="18" charset="0"/>
            </a:endParaRPr>
          </a:p>
          <a:p>
            <a:pPr marL="0" marR="0" lvl="0" indent="0" algn="ctr" defTabSz="3038715" rtl="0" eaLnBrk="1" fontAlgn="auto" latinLnBrk="0" hangingPunct="1">
              <a:lnSpc>
                <a:spcPct val="100000"/>
              </a:lnSpc>
              <a:spcBef>
                <a:spcPct val="20000"/>
              </a:spcBef>
              <a:spcAft>
                <a:spcPts val="0"/>
              </a:spcAft>
              <a:buClrTx/>
              <a:buSzTx/>
              <a:buFontTx/>
              <a:buNone/>
              <a:tabLst/>
              <a:defRPr/>
            </a:pPr>
            <a:endParaRPr kumimoji="0" lang="es-ES" sz="2800" b="1" i="1" u="none" strike="noStrike" kern="1200" cap="none" spc="0" normalizeH="0" baseline="0" noProof="0" dirty="0">
              <a:ln>
                <a:noFill/>
              </a:ln>
              <a:solidFill>
                <a:srgbClr val="4472C4">
                  <a:lumMod val="50000"/>
                </a:srgbClr>
              </a:solidFill>
              <a:effectLst/>
              <a:uLnTx/>
              <a:uFillTx/>
              <a:latin typeface="+mn-lt"/>
              <a:ea typeface="Calibri" panose="020F0502020204030204" pitchFamily="34" charset="0"/>
              <a:cs typeface="Times New Roman" panose="02020603050405020304" pitchFamily="18" charset="0"/>
            </a:endParaRPr>
          </a:p>
          <a:p>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597727" y="1333231"/>
            <a:ext cx="15900583" cy="604336"/>
          </a:xfrm>
        </p:spPr>
        <p:txBody>
          <a:bodyPr>
            <a:normAutofit fontScale="40000" lnSpcReduction="20000"/>
          </a:bodyPr>
          <a:lstStyle/>
          <a:p>
            <a:r>
              <a:rPr lang="es-ES" dirty="0"/>
              <a:t>IV Conferencia Científica Internacional "Retos de la Educación 2025"</a:t>
            </a:r>
            <a:endParaRPr lang="en-U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8"/>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8"/>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204788" y="19663492"/>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83665" y="20240955"/>
            <a:ext cx="20203365" cy="6193811"/>
          </a:xfrm>
          <a:prstGeom prst="rect">
            <a:avLst/>
          </a:prstGeom>
          <a:noFill/>
        </p:spPr>
        <p:txBody>
          <a:bodyPr wrap="square" rtlCol="0">
            <a:spAutoFit/>
          </a:bodyPr>
          <a:lstStyle/>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chemeClr val="accent5">
                    <a:lumMod val="50000"/>
                  </a:schemeClr>
                </a:solidFill>
                <a:effectLst/>
                <a:uLnTx/>
                <a:uFillTx/>
                <a:ea typeface="Calibri" panose="020F0502020204030204" pitchFamily="34" charset="0"/>
                <a:cs typeface="Times New Roman" panose="02020603050405020304" pitchFamily="18" charset="0"/>
              </a:rPr>
              <a:t>Azamatova</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 A., </a:t>
            </a:r>
            <a:r>
              <a:rPr kumimoji="0" lang="en-US" sz="2000" b="0" i="0" u="none" strike="noStrike" kern="1200" cap="none" spc="0" normalizeH="0" baseline="0" noProof="0" dirty="0" err="1">
                <a:ln>
                  <a:noFill/>
                </a:ln>
                <a:solidFill>
                  <a:schemeClr val="accent5">
                    <a:lumMod val="50000"/>
                  </a:schemeClr>
                </a:solidFill>
                <a:effectLst/>
                <a:uLnTx/>
                <a:uFillTx/>
                <a:ea typeface="Calibri" panose="020F0502020204030204" pitchFamily="34" charset="0"/>
                <a:cs typeface="Times New Roman" panose="02020603050405020304" pitchFamily="18" charset="0"/>
              </a:rPr>
              <a:t>Bekeyeva</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 N., </a:t>
            </a:r>
            <a:r>
              <a:rPr kumimoji="0" lang="en-US" sz="2000" b="0" i="0" u="none" strike="noStrike" kern="1200" cap="none" spc="0" normalizeH="0" baseline="0" noProof="0" dirty="0" err="1">
                <a:ln>
                  <a:noFill/>
                </a:ln>
                <a:solidFill>
                  <a:schemeClr val="accent5">
                    <a:lumMod val="50000"/>
                  </a:schemeClr>
                </a:solidFill>
                <a:effectLst/>
                <a:uLnTx/>
                <a:uFillTx/>
                <a:ea typeface="Calibri" panose="020F0502020204030204" pitchFamily="34" charset="0"/>
                <a:cs typeface="Times New Roman" panose="02020603050405020304" pitchFamily="18" charset="0"/>
              </a:rPr>
              <a:t>Zhaxylikova</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 K., </a:t>
            </a:r>
            <a:r>
              <a:rPr kumimoji="0" lang="en-US" sz="2000" b="0" i="0" u="none" strike="noStrike" kern="1200" cap="none" spc="0" normalizeH="0" baseline="0" noProof="0" dirty="0" err="1">
                <a:ln>
                  <a:noFill/>
                </a:ln>
                <a:solidFill>
                  <a:schemeClr val="accent5">
                    <a:lumMod val="50000"/>
                  </a:schemeClr>
                </a:solidFill>
                <a:effectLst/>
                <a:uLnTx/>
                <a:uFillTx/>
                <a:ea typeface="Calibri" panose="020F0502020204030204" pitchFamily="34" charset="0"/>
                <a:cs typeface="Times New Roman" panose="02020603050405020304" pitchFamily="18" charset="0"/>
              </a:rPr>
              <a:t>Sarbassova</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 A., &amp; </a:t>
            </a:r>
            <a:r>
              <a:rPr kumimoji="0" lang="en-US" sz="2000" b="0" i="0" u="none" strike="noStrike" kern="1200" cap="none" spc="0" normalizeH="0" baseline="0" noProof="0" dirty="0" err="1">
                <a:ln>
                  <a:noFill/>
                </a:ln>
                <a:solidFill>
                  <a:schemeClr val="accent5">
                    <a:lumMod val="50000"/>
                  </a:schemeClr>
                </a:solidFill>
                <a:effectLst/>
                <a:uLnTx/>
                <a:uFillTx/>
                <a:ea typeface="Calibri" panose="020F0502020204030204" pitchFamily="34" charset="0"/>
                <a:cs typeface="Times New Roman" panose="02020603050405020304" pitchFamily="18" charset="0"/>
              </a:rPr>
              <a:t>Ilyassova</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 N. (2023). The effect of using artificial  intelligence and digital learning tools based on project-based learning approach in foreign language teaching on  students' success  and  motivation. International  Journal  of  Education  in  Mathematics,  Science  and Technology,11(6), 1458-1475. </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hlinkClick r:id="rId9"/>
              </a:rPr>
              <a:t>https://www.ijemst.org/index.php/ijemst/article/view/371</a:t>
            </a:r>
            <a:endPar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endParaRPr>
          </a:p>
          <a:p>
            <a:pPr marL="285750" indent="-285750" defTabSz="914400">
              <a:lnSpc>
                <a:spcPct val="107000"/>
              </a:lnSpc>
              <a:spcAft>
                <a:spcPts val="800"/>
              </a:spcAft>
              <a:buFont typeface="Arial" panose="020B0604020202020204" pitchFamily="34" charset="0"/>
              <a:buChar char="•"/>
              <a:defRPr/>
            </a:pPr>
            <a:r>
              <a:rPr lang="es-ES" sz="2000" dirty="0" err="1">
                <a:solidFill>
                  <a:schemeClr val="accent5">
                    <a:lumMod val="50000"/>
                  </a:schemeClr>
                </a:solidFill>
                <a:ea typeface="Calibri" panose="020F0502020204030204" pitchFamily="34" charset="0"/>
                <a:cs typeface="Times New Roman" panose="02020603050405020304" pitchFamily="18" charset="0"/>
              </a:rPr>
              <a:t>Haristiani</a:t>
            </a:r>
            <a:r>
              <a:rPr lang="es-ES" sz="2000" dirty="0">
                <a:solidFill>
                  <a:schemeClr val="accent5">
                    <a:lumMod val="50000"/>
                  </a:schemeClr>
                </a:solidFill>
                <a:ea typeface="Calibri" panose="020F0502020204030204" pitchFamily="34" charset="0"/>
                <a:cs typeface="Times New Roman" panose="02020603050405020304" pitchFamily="18" charset="0"/>
              </a:rPr>
              <a:t>, N. (2019). Artificial </a:t>
            </a:r>
            <a:r>
              <a:rPr lang="es-ES" sz="2000" dirty="0" err="1">
                <a:solidFill>
                  <a:schemeClr val="accent5">
                    <a:lumMod val="50000"/>
                  </a:schemeClr>
                </a:solidFill>
                <a:ea typeface="Calibri" panose="020F0502020204030204" pitchFamily="34" charset="0"/>
                <a:cs typeface="Times New Roman" panose="02020603050405020304" pitchFamily="18" charset="0"/>
              </a:rPr>
              <a:t>Intelligence</a:t>
            </a:r>
            <a:r>
              <a:rPr lang="es-ES" sz="2000" dirty="0">
                <a:solidFill>
                  <a:schemeClr val="accent5">
                    <a:lumMod val="50000"/>
                  </a:schemeClr>
                </a:solidFill>
                <a:ea typeface="Calibri" panose="020F0502020204030204" pitchFamily="34" charset="0"/>
                <a:cs typeface="Times New Roman" panose="02020603050405020304" pitchFamily="18" charset="0"/>
              </a:rPr>
              <a:t> (AI) </a:t>
            </a:r>
            <a:r>
              <a:rPr lang="es-ES" sz="2000" dirty="0" err="1">
                <a:solidFill>
                  <a:schemeClr val="accent5">
                    <a:lumMod val="50000"/>
                  </a:schemeClr>
                </a:solidFill>
                <a:ea typeface="Calibri" panose="020F0502020204030204" pitchFamily="34" charset="0"/>
                <a:cs typeface="Times New Roman" panose="02020603050405020304" pitchFamily="18" charset="0"/>
              </a:rPr>
              <a:t>Chatbot</a:t>
            </a:r>
            <a:r>
              <a:rPr lang="es-ES" sz="2000" dirty="0">
                <a:solidFill>
                  <a:schemeClr val="accent5">
                    <a:lumMod val="50000"/>
                  </a:schemeClr>
                </a:solidFill>
                <a:ea typeface="Calibri" panose="020F0502020204030204" pitchFamily="34" charset="0"/>
                <a:cs typeface="Times New Roman" panose="02020603050405020304" pitchFamily="18" charset="0"/>
              </a:rPr>
              <a:t> as </a:t>
            </a:r>
            <a:r>
              <a:rPr lang="es-ES" sz="2000" dirty="0" err="1">
                <a:solidFill>
                  <a:schemeClr val="accent5">
                    <a:lumMod val="50000"/>
                  </a:schemeClr>
                </a:solidFill>
                <a:ea typeface="Calibri" panose="020F0502020204030204" pitchFamily="34" charset="0"/>
                <a:cs typeface="Times New Roman" panose="02020603050405020304" pitchFamily="18" charset="0"/>
              </a:rPr>
              <a:t>Language</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Learning</a:t>
            </a:r>
            <a:r>
              <a:rPr lang="es-ES" sz="2000" dirty="0">
                <a:solidFill>
                  <a:schemeClr val="accent5">
                    <a:lumMod val="50000"/>
                  </a:schemeClr>
                </a:solidFill>
                <a:ea typeface="Calibri" panose="020F0502020204030204" pitchFamily="34" charset="0"/>
                <a:cs typeface="Times New Roman" panose="02020603050405020304" pitchFamily="18" charset="0"/>
              </a:rPr>
              <a:t> Medium: </a:t>
            </a:r>
            <a:r>
              <a:rPr lang="es-ES" sz="2000" dirty="0" err="1">
                <a:solidFill>
                  <a:schemeClr val="accent5">
                    <a:lumMod val="50000"/>
                  </a:schemeClr>
                </a:solidFill>
                <a:ea typeface="Calibri" panose="020F0502020204030204" pitchFamily="34" charset="0"/>
                <a:cs typeface="Times New Roman" panose="02020603050405020304" pitchFamily="18" charset="0"/>
              </a:rPr>
              <a:t>An</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inquiry</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Journal</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of</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Physics</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Conference</a:t>
            </a:r>
            <a:r>
              <a:rPr lang="es-ES" sz="2000" dirty="0">
                <a:solidFill>
                  <a:schemeClr val="accent5">
                    <a:lumMod val="50000"/>
                  </a:schemeClr>
                </a:solidFill>
                <a:ea typeface="Calibri" panose="020F0502020204030204" pitchFamily="34" charset="0"/>
                <a:cs typeface="Times New Roman" panose="02020603050405020304" pitchFamily="18" charset="0"/>
              </a:rPr>
              <a:t> Series, 1387(1). https://doi.org/10.1088/1742- 6596/1387/1/012020</a:t>
            </a:r>
            <a:endPar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endParaRPr>
          </a:p>
          <a:p>
            <a:pPr marL="285750" lvl="0" indent="-285750" defTabSz="914400">
              <a:lnSpc>
                <a:spcPct val="107000"/>
              </a:lnSpc>
              <a:spcAft>
                <a:spcPts val="800"/>
              </a:spcAft>
              <a:buFont typeface="Arial" panose="020B0604020202020204" pitchFamily="34" charset="0"/>
              <a:buChar char="•"/>
              <a:defRPr/>
            </a:pP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Tan, S. C., </a:t>
            </a:r>
            <a:r>
              <a:rPr kumimoji="0" lang="en-US" sz="2000" b="0" i="0" u="none" strike="noStrike" kern="1200" cap="none" spc="0" normalizeH="0" baseline="0" noProof="0" dirty="0" err="1">
                <a:ln>
                  <a:noFill/>
                </a:ln>
                <a:solidFill>
                  <a:schemeClr val="accent5">
                    <a:lumMod val="50000"/>
                  </a:schemeClr>
                </a:solidFill>
                <a:effectLst/>
                <a:uLnTx/>
                <a:uFillTx/>
                <a:ea typeface="Calibri" panose="020F0502020204030204" pitchFamily="34" charset="0"/>
                <a:cs typeface="Times New Roman" panose="02020603050405020304" pitchFamily="18" charset="0"/>
              </a:rPr>
              <a:t>Lee,A</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 V. Y., &amp; Lee, M. (2022). A systematic review of artificial intelligence techniques for collaborative learning   over   the   past   two   decades. Computers   and   Education:   Artificial   Intelligence,3,   100097. </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hlinkClick r:id="rId10"/>
              </a:rPr>
              <a:t>https://www.sciencedirect.com/science/article/pii/S2666920X22000522</a:t>
            </a:r>
            <a:endPar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endParaRPr>
          </a:p>
          <a:p>
            <a:pPr marL="285750" lvl="0" indent="-285750" defTabSz="914400">
              <a:lnSpc>
                <a:spcPct val="107000"/>
              </a:lnSpc>
              <a:spcAft>
                <a:spcPts val="800"/>
              </a:spcAft>
              <a:buFont typeface="Arial" panose="020B0604020202020204" pitchFamily="34" charset="0"/>
              <a:buChar char="•"/>
              <a:defRPr/>
            </a:pPr>
            <a:r>
              <a:rPr lang="es-ES" sz="2000" dirty="0">
                <a:solidFill>
                  <a:schemeClr val="accent5">
                    <a:lumMod val="50000"/>
                  </a:schemeClr>
                </a:solidFill>
                <a:ea typeface="Calibri" panose="020F0502020204030204" pitchFamily="34" charset="0"/>
                <a:cs typeface="Times New Roman" panose="02020603050405020304" pitchFamily="18" charset="0"/>
              </a:rPr>
              <a:t>Park, J. (2019). </a:t>
            </a:r>
            <a:r>
              <a:rPr lang="es-ES" sz="2000" dirty="0" err="1">
                <a:solidFill>
                  <a:schemeClr val="accent5">
                    <a:lumMod val="50000"/>
                  </a:schemeClr>
                </a:solidFill>
                <a:ea typeface="Calibri" panose="020F0502020204030204" pitchFamily="34" charset="0"/>
                <a:cs typeface="Times New Roman" panose="02020603050405020304" pitchFamily="18" charset="0"/>
              </a:rPr>
              <a:t>An</a:t>
            </a:r>
            <a:r>
              <a:rPr lang="es-ES" sz="2000" dirty="0">
                <a:solidFill>
                  <a:schemeClr val="accent5">
                    <a:lumMod val="50000"/>
                  </a:schemeClr>
                </a:solidFill>
                <a:ea typeface="Calibri" panose="020F0502020204030204" pitchFamily="34" charset="0"/>
                <a:cs typeface="Times New Roman" panose="02020603050405020304" pitchFamily="18" charset="0"/>
              </a:rPr>
              <a:t> AI-</a:t>
            </a:r>
            <a:r>
              <a:rPr lang="es-ES" sz="2000" dirty="0" err="1">
                <a:solidFill>
                  <a:schemeClr val="accent5">
                    <a:lumMod val="50000"/>
                  </a:schemeClr>
                </a:solidFill>
                <a:ea typeface="Calibri" panose="020F0502020204030204" pitchFamily="34" charset="0"/>
                <a:cs typeface="Times New Roman" panose="02020603050405020304" pitchFamily="18" charset="0"/>
              </a:rPr>
              <a:t>based</a:t>
            </a:r>
            <a:r>
              <a:rPr lang="es-ES" sz="2000" dirty="0">
                <a:solidFill>
                  <a:schemeClr val="accent5">
                    <a:lumMod val="50000"/>
                  </a:schemeClr>
                </a:solidFill>
                <a:ea typeface="Calibri" panose="020F0502020204030204" pitchFamily="34" charset="0"/>
                <a:cs typeface="Times New Roman" panose="02020603050405020304" pitchFamily="18" charset="0"/>
              </a:rPr>
              <a:t> English </a:t>
            </a:r>
            <a:r>
              <a:rPr lang="es-ES" sz="2000" dirty="0" err="1">
                <a:solidFill>
                  <a:schemeClr val="accent5">
                    <a:lumMod val="50000"/>
                  </a:schemeClr>
                </a:solidFill>
                <a:ea typeface="Calibri" panose="020F0502020204030204" pitchFamily="34" charset="0"/>
                <a:cs typeface="Times New Roman" panose="02020603050405020304" pitchFamily="18" charset="0"/>
              </a:rPr>
              <a:t>Grammar</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Checker</a:t>
            </a:r>
            <a:r>
              <a:rPr lang="es-ES" sz="2000" dirty="0">
                <a:solidFill>
                  <a:schemeClr val="accent5">
                    <a:lumMod val="50000"/>
                  </a:schemeClr>
                </a:solidFill>
                <a:ea typeface="Calibri" panose="020F0502020204030204" pitchFamily="34" charset="0"/>
                <a:cs typeface="Times New Roman" panose="02020603050405020304" pitchFamily="18" charset="0"/>
              </a:rPr>
              <a:t> vs. Human </a:t>
            </a:r>
            <a:r>
              <a:rPr lang="es-ES" sz="2000" dirty="0" err="1">
                <a:solidFill>
                  <a:schemeClr val="accent5">
                    <a:lumMod val="50000"/>
                  </a:schemeClr>
                </a:solidFill>
                <a:ea typeface="Calibri" panose="020F0502020204030204" pitchFamily="34" charset="0"/>
                <a:cs typeface="Times New Roman" panose="02020603050405020304" pitchFamily="18" charset="0"/>
              </a:rPr>
              <a:t>Raters</a:t>
            </a:r>
            <a:r>
              <a:rPr lang="es-ES" sz="2000" dirty="0">
                <a:solidFill>
                  <a:schemeClr val="accent5">
                    <a:lumMod val="50000"/>
                  </a:schemeClr>
                </a:solidFill>
                <a:ea typeface="Calibri" panose="020F0502020204030204" pitchFamily="34" charset="0"/>
                <a:cs typeface="Times New Roman" panose="02020603050405020304" pitchFamily="18" charset="0"/>
              </a:rPr>
              <a:t> in </a:t>
            </a:r>
            <a:r>
              <a:rPr lang="es-ES" sz="2000" dirty="0" err="1">
                <a:solidFill>
                  <a:schemeClr val="accent5">
                    <a:lumMod val="50000"/>
                  </a:schemeClr>
                </a:solidFill>
                <a:ea typeface="Calibri" panose="020F0502020204030204" pitchFamily="34" charset="0"/>
                <a:cs typeface="Times New Roman" panose="02020603050405020304" pitchFamily="18" charset="0"/>
              </a:rPr>
              <a:t>Evaluating</a:t>
            </a:r>
            <a:r>
              <a:rPr lang="es-ES" sz="2000" dirty="0">
                <a:solidFill>
                  <a:schemeClr val="accent5">
                    <a:lumMod val="50000"/>
                  </a:schemeClr>
                </a:solidFill>
                <a:ea typeface="Calibri" panose="020F0502020204030204" pitchFamily="34" charset="0"/>
                <a:cs typeface="Times New Roman" panose="02020603050405020304" pitchFamily="18" charset="0"/>
              </a:rPr>
              <a:t> EFL </a:t>
            </a:r>
            <a:r>
              <a:rPr lang="es-ES" sz="2000" dirty="0" err="1">
                <a:solidFill>
                  <a:schemeClr val="accent5">
                    <a:lumMod val="50000"/>
                  </a:schemeClr>
                </a:solidFill>
                <a:ea typeface="Calibri" panose="020F0502020204030204" pitchFamily="34" charset="0"/>
                <a:cs typeface="Times New Roman" panose="02020603050405020304" pitchFamily="18" charset="0"/>
              </a:rPr>
              <a:t>Learners</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Writing</a:t>
            </a:r>
            <a:r>
              <a:rPr lang="es-ES" sz="2000" dirty="0">
                <a:solidFill>
                  <a:schemeClr val="accent5">
                    <a:lumMod val="50000"/>
                  </a:schemeClr>
                </a:solidFill>
                <a:ea typeface="Calibri" panose="020F0502020204030204" pitchFamily="34" charset="0"/>
                <a:cs typeface="Times New Roman" panose="02020603050405020304" pitchFamily="18" charset="0"/>
              </a:rPr>
              <a:t>. Multimedia-</a:t>
            </a:r>
            <a:r>
              <a:rPr lang="es-ES" sz="2000" dirty="0" err="1">
                <a:solidFill>
                  <a:schemeClr val="accent5">
                    <a:lumMod val="50000"/>
                  </a:schemeClr>
                </a:solidFill>
                <a:ea typeface="Calibri" panose="020F0502020204030204" pitchFamily="34" charset="0"/>
                <a:cs typeface="Times New Roman" panose="02020603050405020304" pitchFamily="18" charset="0"/>
              </a:rPr>
              <a:t>Assisted</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Language</a:t>
            </a:r>
            <a:r>
              <a:rPr lang="es-ES" sz="2000" dirty="0">
                <a:solidFill>
                  <a:schemeClr val="accent5">
                    <a:lumMod val="50000"/>
                  </a:schemeClr>
                </a:solidFill>
                <a:ea typeface="Calibri" panose="020F0502020204030204" pitchFamily="34" charset="0"/>
                <a:cs typeface="Times New Roman" panose="02020603050405020304" pitchFamily="18" charset="0"/>
              </a:rPr>
              <a:t> </a:t>
            </a:r>
            <a:r>
              <a:rPr lang="es-ES" sz="2000" dirty="0" err="1">
                <a:solidFill>
                  <a:schemeClr val="accent5">
                    <a:lumMod val="50000"/>
                  </a:schemeClr>
                </a:solidFill>
                <a:ea typeface="Calibri" panose="020F0502020204030204" pitchFamily="34" charset="0"/>
                <a:cs typeface="Times New Roman" panose="02020603050405020304" pitchFamily="18" charset="0"/>
              </a:rPr>
              <a:t>Learning</a:t>
            </a:r>
            <a:r>
              <a:rPr lang="es-ES" sz="2000" dirty="0">
                <a:solidFill>
                  <a:schemeClr val="accent5">
                    <a:lumMod val="50000"/>
                  </a:schemeClr>
                </a:solidFill>
                <a:ea typeface="Calibri" panose="020F0502020204030204" pitchFamily="34" charset="0"/>
                <a:cs typeface="Times New Roman" panose="02020603050405020304" pitchFamily="18" charset="0"/>
              </a:rPr>
              <a:t>, 22(1), 112–131. http://journal.kamall.or.kr/wpcontent/uploads/2019/3/Park_22_1_04.pdfhttp://www.kamall.or.kr</a:t>
            </a:r>
          </a:p>
          <a:p>
            <a:pPr marL="285750" lvl="0" indent="-285750" defTabSz="914400">
              <a:lnSpc>
                <a:spcPct val="107000"/>
              </a:lnSpc>
              <a:spcAft>
                <a:spcPts val="800"/>
              </a:spcAft>
              <a:buFont typeface="Arial" panose="020B0604020202020204" pitchFamily="34" charset="0"/>
              <a:buChar char="•"/>
              <a:defRPr/>
            </a:pPr>
            <a:r>
              <a:rPr lang="es-ES" sz="2000" dirty="0">
                <a:solidFill>
                  <a:schemeClr val="accent5">
                    <a:lumMod val="50000"/>
                  </a:schemeClr>
                </a:solidFill>
                <a:ea typeface="Calibri" panose="020F0502020204030204" pitchFamily="34" charset="0"/>
                <a:cs typeface="Times New Roman" panose="02020603050405020304" pitchFamily="18" charset="0"/>
              </a:rPr>
              <a:t>Pérez Orozco, B. (2018). Inteligencia artificial. </a:t>
            </a:r>
            <a:r>
              <a:rPr lang="es-ES" sz="2000" dirty="0" err="1">
                <a:solidFill>
                  <a:schemeClr val="accent5">
                    <a:lumMod val="50000"/>
                  </a:schemeClr>
                </a:solidFill>
                <a:ea typeface="Calibri" panose="020F0502020204030204" pitchFamily="34" charset="0"/>
                <a:cs typeface="Times New Roman" panose="02020603050405020304" pitchFamily="18" charset="0"/>
              </a:rPr>
              <a:t>incytu</a:t>
            </a:r>
            <a:r>
              <a:rPr lang="es-ES" sz="2000" dirty="0">
                <a:solidFill>
                  <a:schemeClr val="accent5">
                    <a:lumMod val="50000"/>
                  </a:schemeClr>
                </a:solidFill>
                <a:ea typeface="Calibri" panose="020F0502020204030204" pitchFamily="34" charset="0"/>
                <a:cs typeface="Times New Roman" panose="02020603050405020304" pitchFamily="18" charset="0"/>
              </a:rPr>
              <a:t> https://www.foroconsultivo. org.mx/</a:t>
            </a:r>
            <a:r>
              <a:rPr lang="es-ES" sz="2000" dirty="0" err="1">
                <a:solidFill>
                  <a:schemeClr val="accent5">
                    <a:lumMod val="50000"/>
                  </a:schemeClr>
                </a:solidFill>
                <a:ea typeface="Calibri" panose="020F0502020204030204" pitchFamily="34" charset="0"/>
                <a:cs typeface="Times New Roman" panose="02020603050405020304" pitchFamily="18" charset="0"/>
              </a:rPr>
              <a:t>incytu</a:t>
            </a:r>
            <a:r>
              <a:rPr lang="es-ES" sz="2000" dirty="0">
                <a:solidFill>
                  <a:schemeClr val="accent5">
                    <a:lumMod val="50000"/>
                  </a:schemeClr>
                </a:solidFill>
                <a:ea typeface="Calibri" panose="020F0502020204030204" pitchFamily="34" charset="0"/>
                <a:cs typeface="Times New Roman" panose="02020603050405020304" pitchFamily="18" charset="0"/>
              </a:rPr>
              <a:t>/documentos/Completa/Incytu_18-012.pd</a:t>
            </a:r>
            <a:endPar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endParaRPr>
          </a:p>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 Weng, X., &amp; Chiu, T. K. (2023). Instructional design and learning outcomes of intelligent computer assisted language learning:  Systematic  review  in  the  field. Computers  and  Education:  Artificial  Intelligence,4,  100117. https://www.sciencedirect.com/science/article/pii/S2666920X22000728 </a:t>
            </a:r>
          </a:p>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Zhai, C., &amp; Wibowo, S. (2023). A systematic review on artificial intelligence dialogue systems for enhancing English</a:t>
            </a:r>
            <a:r>
              <a:rPr lang="en-US" sz="2000" dirty="0">
                <a:solidFill>
                  <a:schemeClr val="accent5">
                    <a:lumMod val="50000"/>
                  </a:schemeClr>
                </a:solidFill>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t>as foreign language students’ interactional competence in the university. Computers and Education: Artificial Intelligence,4, 100134. https://www.sciencedirect.com/science/article/pii/S2666920X23000139</a:t>
            </a:r>
          </a:p>
          <a:p>
            <a:pPr marR="0" lvl="0" algn="l" defTabSz="914400" rtl="0" eaLnBrk="1" fontAlgn="auto" latinLnBrk="0" hangingPunct="1">
              <a:lnSpc>
                <a:spcPct val="107000"/>
              </a:lnSpc>
              <a:spcBef>
                <a:spcPts val="0"/>
              </a:spcBef>
              <a:spcAft>
                <a:spcPts val="800"/>
              </a:spcAft>
              <a:buClrTx/>
              <a:buSzTx/>
              <a:tabLst/>
              <a:defRPr/>
            </a:pPr>
            <a:br>
              <a:rPr kumimoji="0" lang="es-ES" sz="24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rPr>
            </a:br>
            <a:endParaRPr kumimoji="0" lang="es-ES" sz="2400" b="0" i="0" u="none" strike="noStrike" kern="1200" cap="none" spc="0" normalizeH="0" baseline="0" noProof="0" dirty="0">
              <a:ln>
                <a:noFill/>
              </a:ln>
              <a:solidFill>
                <a:schemeClr val="accent5">
                  <a:lumMod val="50000"/>
                </a:schemeClr>
              </a:solidFill>
              <a:effectLst/>
              <a:uLnTx/>
              <a:uFillTx/>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93BDEA24-2548-5347-504C-67B18F2B85B0}"/>
              </a:ext>
            </a:extLst>
          </p:cNvPr>
          <p:cNvSpPr txBox="1"/>
          <p:nvPr/>
        </p:nvSpPr>
        <p:spPr>
          <a:xfrm>
            <a:off x="3493294" y="2645333"/>
            <a:ext cx="15005015" cy="966290"/>
          </a:xfrm>
          <a:prstGeom prst="rect">
            <a:avLst/>
          </a:prstGeom>
          <a:noFill/>
        </p:spPr>
        <p:txBody>
          <a:bodyPr wrap="square" rtlCol="0">
            <a:spAutoFit/>
          </a:bodyPr>
          <a:lstStyle/>
          <a:p>
            <a:pPr>
              <a:lnSpc>
                <a:spcPct val="150000"/>
              </a:lnSpc>
              <a:spcAft>
                <a:spcPts val="800"/>
              </a:spcAft>
            </a:pPr>
            <a:r>
              <a:rPr lang="es-ES" sz="2000" b="1" dirty="0">
                <a:solidFill>
                  <a:schemeClr val="accent5">
                    <a:lumMod val="50000"/>
                  </a:schemeClr>
                </a:solidFill>
                <a:effectLst/>
                <a:ea typeface="Calibri" panose="020F0502020204030204" pitchFamily="34" charset="0"/>
                <a:cs typeface="Times New Roman" panose="02020603050405020304" pitchFamily="18" charset="0"/>
              </a:rPr>
              <a:t>Exploración  sobre el uso de  las aplicaciones con  Inteligencia Artificial en la enseñanza del idioma Inglés por parte de los estudiantes de la   carrera de Turismo de la Universidad Central “Marta Abreu” de Las Villas</a:t>
            </a:r>
            <a:endParaRPr lang="es-ES" sz="1600" dirty="0">
              <a:solidFill>
                <a:schemeClr val="accent5">
                  <a:lumMod val="50000"/>
                </a:schemeClr>
              </a:solidFill>
              <a:effectLst/>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7268B27D-62EC-AFE4-0AED-56FFA70DD1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7841" y="1713166"/>
            <a:ext cx="1476375" cy="4064701"/>
          </a:xfrm>
          <a:prstGeom prst="rect">
            <a:avLst/>
          </a:prstGeom>
        </p:spPr>
      </p:pic>
      <p:pic>
        <p:nvPicPr>
          <p:cNvPr id="9" name="Imagen 8">
            <a:extLst>
              <a:ext uri="{FF2B5EF4-FFF2-40B4-BE49-F238E27FC236}">
                <a16:creationId xmlns:a16="http://schemas.microsoft.com/office/drawing/2014/main" id="{93AA5EC7-47D1-AFE9-403C-5F58FE973F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8852" y="17681640"/>
            <a:ext cx="2133600" cy="1203393"/>
          </a:xfrm>
          <a:prstGeom prst="rect">
            <a:avLst/>
          </a:prstGeom>
        </p:spPr>
      </p:pic>
      <p:pic>
        <p:nvPicPr>
          <p:cNvPr id="11" name="Imagen 10">
            <a:extLst>
              <a:ext uri="{FF2B5EF4-FFF2-40B4-BE49-F238E27FC236}">
                <a16:creationId xmlns:a16="http://schemas.microsoft.com/office/drawing/2014/main" id="{F4B1193E-557C-ECAF-B9F0-515427CB8D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2452" y="18363747"/>
            <a:ext cx="2627831" cy="1191355"/>
          </a:xfrm>
          <a:prstGeom prst="rect">
            <a:avLst/>
          </a:prstGeom>
        </p:spPr>
      </p:pic>
      <p:pic>
        <p:nvPicPr>
          <p:cNvPr id="15" name="Imagen 14">
            <a:extLst>
              <a:ext uri="{FF2B5EF4-FFF2-40B4-BE49-F238E27FC236}">
                <a16:creationId xmlns:a16="http://schemas.microsoft.com/office/drawing/2014/main" id="{A939B3B0-3FAA-F101-CFDD-45AC41FCB16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727" y="16880471"/>
            <a:ext cx="2143125" cy="1203393"/>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1798</TotalTime>
  <Words>1212</Words>
  <Application>Microsoft Office PowerPoint</Application>
  <PresentationFormat>Personalizado</PresentationFormat>
  <Paragraphs>50</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Source Sans Pro</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Admin</cp:lastModifiedBy>
  <cp:revision>64</cp:revision>
  <dcterms:created xsi:type="dcterms:W3CDTF">2012-02-10T00:21:22Z</dcterms:created>
  <dcterms:modified xsi:type="dcterms:W3CDTF">2025-07-03T14:25:24Z</dcterms:modified>
  <cp:category>Research poster templates</cp:category>
</cp:coreProperties>
</file>