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2801" autoAdjust="0"/>
  </p:normalViewPr>
  <p:slideViewPr>
    <p:cSldViewPr snapToGrid="0" snapToObjects="1" showGuides="1">
      <p:cViewPr>
        <p:scale>
          <a:sx n="40" d="100"/>
          <a:sy n="40" d="100"/>
        </p:scale>
        <p:origin x="628" y="-500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7/6/2025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pogando@uclv.cu" TargetMode="External"/><Relationship Id="rId13" Type="http://schemas.openxmlformats.org/officeDocument/2006/relationships/image" Target="../media/image15.png"/><Relationship Id="rId18" Type="http://schemas.openxmlformats.org/officeDocument/2006/relationships/image" Target="../media/image20.emf"/><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3.png"/><Relationship Id="rId5" Type="http://schemas.openxmlformats.org/officeDocument/2006/relationships/image" Target="../media/image9.emf"/><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emf"/><Relationship Id="rId4" Type="http://schemas.openxmlformats.org/officeDocument/2006/relationships/image" Target="../media/image8.png"/><Relationship Id="rId9" Type="http://schemas.openxmlformats.org/officeDocument/2006/relationships/hyperlink" Target="mailto:egnocedo@uclv.cu" TargetMode="Externa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3415" y="25335246"/>
            <a:ext cx="9030444" cy="2087187"/>
          </a:xfrm>
          <a:prstGeom prst="rect">
            <a:avLst/>
          </a:prstGeom>
        </p:spPr>
      </p:pic>
      <p:pic>
        <p:nvPicPr>
          <p:cNvPr id="10" name="Imagen 9"/>
          <p:cNvPicPr>
            <a:picLocks noChangeAspect="1"/>
          </p:cNvPicPr>
          <p:nvPr/>
        </p:nvPicPr>
        <p:blipFill>
          <a:blip r:embed="rId4"/>
          <a:stretch>
            <a:fillRect/>
          </a:stretch>
        </p:blipFill>
        <p:spPr>
          <a:xfrm>
            <a:off x="8930891" y="20783273"/>
            <a:ext cx="2122120" cy="2426858"/>
          </a:xfrm>
          <a:prstGeom prst="rect">
            <a:avLst/>
          </a:prstGeom>
        </p:spPr>
      </p:pic>
      <p:pic>
        <p:nvPicPr>
          <p:cNvPr id="3" name="Imagen 2"/>
          <p:cNvPicPr>
            <a:picLocks noChangeAspect="1"/>
          </p:cNvPicPr>
          <p:nvPr/>
        </p:nvPicPr>
        <p:blipFill>
          <a:blip r:embed="rId5"/>
          <a:stretch>
            <a:fillRect/>
          </a:stretch>
        </p:blipFill>
        <p:spPr>
          <a:xfrm>
            <a:off x="7996513" y="11603352"/>
            <a:ext cx="3696292" cy="2288511"/>
          </a:xfrm>
          <a:prstGeom prst="rect">
            <a:avLst/>
          </a:prstGeom>
        </p:spPr>
      </p:pic>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8707730" y="22673058"/>
            <a:ext cx="8256357" cy="566030"/>
          </a:xfrm>
        </p:spPr>
        <p:txBody>
          <a:bodyPr/>
          <a:lstStyle/>
          <a:p>
            <a:r>
              <a:rPr lang="en-US" dirty="0"/>
              <a:t>4. CONCLUSIONES</a:t>
            </a:r>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819002" y="27432654"/>
            <a:ext cx="7083079" cy="566030"/>
          </a:xfrm>
        </p:spPr>
        <p:txBody>
          <a:bodyPr/>
          <a:lstStyle/>
          <a:p>
            <a:r>
              <a:rPr lang="en-US" dirty="0"/>
              <a:t>AGRADECIMIENTOS Y CONTACTO</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789733" y="3561074"/>
            <a:ext cx="17503169" cy="706830"/>
          </a:xfrm>
        </p:spPr>
        <p:txBody>
          <a:bodyPr>
            <a:normAutofit fontScale="77500" lnSpcReduction="20000"/>
          </a:bodyPr>
          <a:lstStyle/>
          <a:p>
            <a:r>
              <a:rPr lang="es-ES" b="1" i="1" dirty="0"/>
              <a:t>Juan Manuel Perdomo </a:t>
            </a:r>
            <a:r>
              <a:rPr lang="es-ES" b="1" i="1" dirty="0" err="1" smtClean="0"/>
              <a:t>Ogando</a:t>
            </a:r>
            <a:r>
              <a:rPr lang="es-ES" b="1" i="1" dirty="0" smtClean="0"/>
              <a:t>, </a:t>
            </a:r>
            <a:r>
              <a:rPr lang="es-ES" b="1" i="1" dirty="0" err="1"/>
              <a:t>Hiramnia</a:t>
            </a:r>
            <a:r>
              <a:rPr lang="es-ES" b="1" i="1" dirty="0"/>
              <a:t> Mabel Sánchez </a:t>
            </a:r>
            <a:r>
              <a:rPr lang="es-ES" b="1" i="1" dirty="0" smtClean="0"/>
              <a:t>Acosta, </a:t>
            </a:r>
            <a:r>
              <a:rPr lang="es-ES" b="1" i="1" dirty="0"/>
              <a:t>Alberto Bautista Sánchez </a:t>
            </a:r>
            <a:r>
              <a:rPr lang="es-ES" b="1" i="1" dirty="0" err="1" smtClean="0"/>
              <a:t>Oms</a:t>
            </a:r>
            <a:endParaRPr lang="es-MX"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784741" y="2452830"/>
            <a:ext cx="17762750" cy="1060493"/>
          </a:xfrm>
        </p:spPr>
        <p:txBody>
          <a:bodyPr>
            <a:normAutofit fontScale="55000" lnSpcReduction="20000"/>
          </a:bodyPr>
          <a:lstStyle/>
          <a:p>
            <a:r>
              <a:rPr lang="es-MX" i="1" dirty="0">
                <a:solidFill>
                  <a:schemeClr val="tx1"/>
                </a:solidFill>
              </a:rPr>
              <a:t>Metodología para el desarrollo de habilidades deportivas en Saltos horizontales para la categoría 8-9 </a:t>
            </a:r>
            <a:r>
              <a:rPr lang="es-MX" i="1" dirty="0" smtClean="0">
                <a:solidFill>
                  <a:schemeClr val="tx1"/>
                </a:solidFill>
              </a:rPr>
              <a:t>años</a:t>
            </a:r>
            <a:endParaRPr lang="en-US" i="1" dirty="0">
              <a:solidFill>
                <a:schemeClr val="tx1"/>
              </a:solidFill>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679405" y="1225232"/>
            <a:ext cx="17973423" cy="1260878"/>
          </a:xfrm>
        </p:spPr>
        <p:txBody>
          <a:bodyPr>
            <a:normAutofit fontScale="40000" lnSpcReduction="20000"/>
          </a:bodyPr>
          <a:lstStyle/>
          <a:p>
            <a:r>
              <a:rPr lang="es-MX" dirty="0"/>
              <a:t>IV SIMPOSIO INTERNACIONAL “ACTIVIDAD FÍSICA, DEPORTE Y RECREACIÓN 2025</a:t>
            </a:r>
            <a:r>
              <a:rPr lang="es-MX" dirty="0" smtClean="0"/>
              <a:t>”</a:t>
            </a:r>
          </a:p>
          <a:p>
            <a:r>
              <a:rPr lang="es-ES" dirty="0"/>
              <a:t>Taller Deporte de Iniciación y Alto Rendimiento</a:t>
            </a:r>
            <a:endParaRPr lang="en-U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6"/>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6"/>
          <a:srcRect/>
          <a:stretch>
            <a:fillRect/>
          </a:stretch>
        </p:blipFill>
        <p:spPr>
          <a:xfrm rot="10800000">
            <a:off x="0" y="28444442"/>
            <a:ext cx="21388388" cy="1819388"/>
          </a:xfrm>
          <a:prstGeom prst="rect">
            <a:avLst/>
          </a:prstGeom>
        </p:spPr>
      </p:pic>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
        <p:nvSpPr>
          <p:cNvPr id="22"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43415" y="27861062"/>
            <a:ext cx="8553627" cy="935178"/>
          </a:xfrm>
        </p:spPr>
        <p:txBody>
          <a:bodyPr/>
          <a:lstStyle/>
          <a:p>
            <a:pPr indent="88900" algn="ctr">
              <a:spcBef>
                <a:spcPts val="0"/>
              </a:spcBef>
            </a:pPr>
            <a:r>
              <a:rPr lang="es-ES_tradnl" i="1" dirty="0" smtClean="0">
                <a:solidFill>
                  <a:schemeClr val="tx1"/>
                </a:solidFill>
                <a:latin typeface="+mn-lt"/>
              </a:rPr>
              <a:t> A </a:t>
            </a:r>
            <a:r>
              <a:rPr lang="es-ES_tradnl" i="1" dirty="0">
                <a:solidFill>
                  <a:schemeClr val="tx1"/>
                </a:solidFill>
                <a:latin typeface="+mn-lt"/>
              </a:rPr>
              <a:t>los </a:t>
            </a:r>
            <a:r>
              <a:rPr lang="es-ES_tradnl" i="1" dirty="0" smtClean="0">
                <a:solidFill>
                  <a:schemeClr val="tx1"/>
                </a:solidFill>
                <a:latin typeface="+mn-lt"/>
              </a:rPr>
              <a:t>Atletas, entrenadores  </a:t>
            </a:r>
            <a:r>
              <a:rPr lang="es-ES_tradnl" i="1" dirty="0">
                <a:solidFill>
                  <a:schemeClr val="tx1"/>
                </a:solidFill>
                <a:latin typeface="+mn-lt"/>
              </a:rPr>
              <a:t>y especialistas que contribuyeron y aportaron a </a:t>
            </a:r>
            <a:r>
              <a:rPr lang="es-ES_tradnl" i="1" dirty="0" smtClean="0">
                <a:solidFill>
                  <a:schemeClr val="tx1"/>
                </a:solidFill>
                <a:latin typeface="+mn-lt"/>
              </a:rPr>
              <a:t>la investigación</a:t>
            </a:r>
            <a:r>
              <a:rPr lang="es-ES_tradnl" sz="1800" dirty="0" smtClean="0">
                <a:solidFill>
                  <a:schemeClr val="tx1"/>
                </a:solidFill>
                <a:latin typeface="+mn-lt"/>
              </a:rPr>
              <a:t>.   </a:t>
            </a:r>
            <a:r>
              <a:rPr lang="es-ES_tradnl" sz="1800" b="1" i="1" dirty="0" smtClean="0">
                <a:solidFill>
                  <a:schemeClr val="tx1"/>
                </a:solidFill>
                <a:latin typeface="+mn-lt"/>
                <a:hlinkClick r:id="rId8"/>
              </a:rPr>
              <a:t>E- mails: </a:t>
            </a:r>
            <a:r>
              <a:rPr lang="en-US" sz="1800" i="1" u="sng" dirty="0" smtClean="0">
                <a:latin typeface="+mn-lt"/>
                <a:hlinkClick r:id="rId8"/>
              </a:rPr>
              <a:t>jpogando@uclv.cu</a:t>
            </a:r>
            <a:r>
              <a:rPr lang="en-US" sz="1800" i="1" u="sng" dirty="0" smtClean="0">
                <a:latin typeface="+mn-lt"/>
              </a:rPr>
              <a:t>; </a:t>
            </a:r>
            <a:r>
              <a:rPr lang="es-MX" sz="1800" i="1" u="sng" dirty="0" smtClean="0">
                <a:latin typeface="+mn-lt"/>
                <a:hlinkClick r:id="rId9"/>
              </a:rPr>
              <a:t>hisanchez@uclv.cu</a:t>
            </a:r>
            <a:r>
              <a:rPr lang="es-MX" sz="1800" i="1" u="sng" dirty="0">
                <a:latin typeface="+mn-lt"/>
              </a:rPr>
              <a:t>; </a:t>
            </a:r>
            <a:r>
              <a:rPr lang="es-MX" sz="1800" i="1" u="sng" dirty="0" smtClean="0">
                <a:latin typeface="+mn-lt"/>
              </a:rPr>
              <a:t>asoms@uclv.cu.</a:t>
            </a:r>
            <a:endParaRPr lang="en-US" sz="1800" i="1" u="sng" dirty="0">
              <a:latin typeface="+mn-lt"/>
            </a:endParaRPr>
          </a:p>
        </p:txBody>
      </p:sp>
      <p:sp>
        <p:nvSpPr>
          <p:cNvPr id="23"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550395" y="4429758"/>
            <a:ext cx="20455327" cy="2858782"/>
          </a:xfrm>
        </p:spPr>
        <p:txBody>
          <a:bodyPr/>
          <a:lstStyle/>
          <a:p>
            <a:pPr algn="just" defTabSz="3168595">
              <a:spcBef>
                <a:spcPts val="600"/>
              </a:spcBef>
              <a:defRPr/>
            </a:pPr>
            <a:r>
              <a:rPr lang="es-MX" i="1" dirty="0">
                <a:solidFill>
                  <a:schemeClr val="tx1"/>
                </a:solidFill>
                <a:latin typeface="+mn-lt"/>
              </a:rPr>
              <a:t>Los saltos en Atletismo se pueden clasificar en dos grandes grupos: los saltos horizontales y los saltos verticales. Los saltos horizontales son el de longitud y el triple salto. Los verticales, la altura y la pértiga (</a:t>
            </a:r>
            <a:r>
              <a:rPr lang="es-MX" i="1" dirty="0" err="1">
                <a:solidFill>
                  <a:schemeClr val="tx1"/>
                </a:solidFill>
                <a:latin typeface="+mn-lt"/>
              </a:rPr>
              <a:t>Rius</a:t>
            </a:r>
            <a:r>
              <a:rPr lang="es-MX" i="1" dirty="0">
                <a:solidFill>
                  <a:schemeClr val="tx1"/>
                </a:solidFill>
                <a:latin typeface="+mn-lt"/>
              </a:rPr>
              <a:t>, 2005). Ambos grupos de saltos son disciplinas atléticas eminentemente técnicas, por lo que las habilidades motrices deportivas o especiales suelen tratarse desde temprana edad. El atletismo, y específicamente las disciplinas de saltos horizontales, requiere una atención particular en edades tempranas debido a las demandas físicas y técnicas que implican; en Cuba, su enseñanza se implementa a través de un programa oficial, sin embargo, este no considera plenamente las características madurativas de los niños en las edades de 8-9 años (Rodríguez et al., 2022). Estudios previos han señalado que la implementación de metodologías de entrenamiento en esta etapa inicial debe considerar el desarrollo biológico y psicológico de los niños, ya que los métodos de entrenamiento intensivos y técnicas avanzadas pueden resultar contraproducentes y perjudiciales para su salud física y emocional (</a:t>
            </a:r>
            <a:r>
              <a:rPr lang="es-MX" i="1" dirty="0" err="1">
                <a:solidFill>
                  <a:schemeClr val="tx1"/>
                </a:solidFill>
                <a:latin typeface="+mn-lt"/>
              </a:rPr>
              <a:t>Dietrich</a:t>
            </a:r>
            <a:r>
              <a:rPr lang="es-MX" i="1" dirty="0">
                <a:solidFill>
                  <a:schemeClr val="tx1"/>
                </a:solidFill>
                <a:latin typeface="+mn-lt"/>
              </a:rPr>
              <a:t> et al., 2004).</a:t>
            </a:r>
          </a:p>
          <a:p>
            <a:pPr algn="just" defTabSz="3168595">
              <a:spcBef>
                <a:spcPts val="600"/>
              </a:spcBef>
              <a:defRPr/>
            </a:pPr>
            <a:r>
              <a:rPr lang="es-MX" i="1" dirty="0" smtClean="0">
                <a:solidFill>
                  <a:schemeClr val="tx1"/>
                </a:solidFill>
                <a:latin typeface="+mn-lt"/>
              </a:rPr>
              <a:t>El </a:t>
            </a:r>
            <a:r>
              <a:rPr lang="es-MX" i="1" dirty="0">
                <a:solidFill>
                  <a:schemeClr val="tx1"/>
                </a:solidFill>
                <a:latin typeface="+mn-lt"/>
              </a:rPr>
              <a:t>objetivo propuesto fue: </a:t>
            </a:r>
            <a:r>
              <a:rPr lang="es-MX" i="1" dirty="0">
                <a:solidFill>
                  <a:schemeClr val="tx1"/>
                </a:solidFill>
                <a:latin typeface="+mn-lt"/>
              </a:rPr>
              <a:t>Proponer una metodología para el desarrollo de las habilidades deportivas en saltos horizontales para la categoría de 8-9 años, en correspondencia con los niveles de maduración en estas edades.</a:t>
            </a:r>
            <a:endParaRPr lang="es-MX" i="1" dirty="0">
              <a:solidFill>
                <a:schemeClr val="tx1"/>
              </a:solidFill>
              <a:latin typeface="+mn-lt"/>
            </a:endParaRPr>
          </a:p>
        </p:txBody>
      </p:sp>
      <p:sp>
        <p:nvSpPr>
          <p:cNvPr id="24"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6056669" y="4049821"/>
            <a:ext cx="10093882" cy="566030"/>
          </a:xfrm>
        </p:spPr>
        <p:txBody>
          <a:bodyPr/>
          <a:lstStyle/>
          <a:p>
            <a:r>
              <a:rPr lang="en-US" dirty="0" smtClean="0"/>
              <a:t>1. INTRODUCCION (OBJETIVOS)</a:t>
            </a:r>
            <a:endParaRPr lang="en-US" dirty="0"/>
          </a:p>
        </p:txBody>
      </p:sp>
      <p:sp>
        <p:nvSpPr>
          <p:cNvPr id="25"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5729883" y="6793108"/>
            <a:ext cx="10096349" cy="566030"/>
          </a:xfrm>
        </p:spPr>
        <p:txBody>
          <a:bodyPr/>
          <a:lstStyle/>
          <a:p>
            <a:r>
              <a:rPr lang="en-US" dirty="0"/>
              <a:t>2</a:t>
            </a:r>
            <a:r>
              <a:rPr lang="en-US" dirty="0" smtClean="0"/>
              <a:t>. METODOLOGIA</a:t>
            </a:r>
            <a:endParaRPr lang="en-US" dirty="0"/>
          </a:p>
        </p:txBody>
      </p:sp>
      <p:grpSp>
        <p:nvGrpSpPr>
          <p:cNvPr id="26" name="Grupo 25"/>
          <p:cNvGrpSpPr/>
          <p:nvPr/>
        </p:nvGrpSpPr>
        <p:grpSpPr>
          <a:xfrm>
            <a:off x="429997" y="7357163"/>
            <a:ext cx="20470585" cy="1742403"/>
            <a:chOff x="475555" y="9887910"/>
            <a:chExt cx="20470585" cy="2616477"/>
          </a:xfrm>
        </p:grpSpPr>
        <p:grpSp>
          <p:nvGrpSpPr>
            <p:cNvPr id="27" name="Group 3"/>
            <p:cNvGrpSpPr>
              <a:grpSpLocks/>
            </p:cNvGrpSpPr>
            <p:nvPr/>
          </p:nvGrpSpPr>
          <p:grpSpPr bwMode="auto">
            <a:xfrm>
              <a:off x="475555" y="9887910"/>
              <a:ext cx="20470585" cy="2616477"/>
              <a:chOff x="1125" y="-85"/>
              <a:chExt cx="3210" cy="1318"/>
            </a:xfrm>
            <a:scene3d>
              <a:camera prst="orthographicFront">
                <a:rot lat="0" lon="0" rev="0"/>
              </a:camera>
              <a:lightRig rig="balanced" dir="t">
                <a:rot lat="0" lon="0" rev="8700000"/>
              </a:lightRig>
            </a:scene3d>
          </p:grpSpPr>
          <p:sp>
            <p:nvSpPr>
              <p:cNvPr id="42" name="AutoShape 4"/>
              <p:cNvSpPr>
                <a:spLocks noChangeArrowheads="1"/>
              </p:cNvSpPr>
              <p:nvPr/>
            </p:nvSpPr>
            <p:spPr bwMode="gray">
              <a:xfrm>
                <a:off x="1125" y="-85"/>
                <a:ext cx="3210" cy="1318"/>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chemeClr val="accent1"/>
                </a:solidFill>
                <a:round/>
                <a:headEnd/>
                <a:tailEnd/>
              </a:ln>
              <a:effectLst>
                <a:outerShdw blurRad="44450" dist="27940" dir="5400000" algn="ctr">
                  <a:srgbClr val="000000">
                    <a:alpha val="32000"/>
                  </a:srgbClr>
                </a:outerShdw>
              </a:effectLst>
              <a:sp3d>
                <a:bevelT w="190500" h="38100"/>
              </a:sp3d>
            </p:spPr>
            <p:txBody>
              <a:bodyPr wrap="none" anchor="ctr"/>
              <a:lstStyle/>
              <a:p>
                <a:endParaRPr lang="es-ES" sz="2000" i="1">
                  <a:cs typeface="Times New Roman" panose="02020603050405020304" pitchFamily="18" charset="0"/>
                </a:endParaRPr>
              </a:p>
            </p:txBody>
          </p:sp>
          <p:sp>
            <p:nvSpPr>
              <p:cNvPr id="43" name="Freeform 7"/>
              <p:cNvSpPr>
                <a:spLocks/>
              </p:cNvSpPr>
              <p:nvPr/>
            </p:nvSpPr>
            <p:spPr bwMode="gray">
              <a:xfrm>
                <a:off x="1186" y="57"/>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solidFill>
                  <a:srgbClr val="000000"/>
                </a:solidFill>
                <a:prstDash val="solid"/>
                <a:round/>
                <a:headEnd/>
                <a:tailEnd/>
              </a:ln>
              <a:effectLst>
                <a:outerShdw blurRad="44450" dist="27940" dir="5400000" algn="ctr">
                  <a:srgbClr val="000000">
                    <a:alpha val="32000"/>
                  </a:srgbClr>
                </a:outerShdw>
              </a:effectLst>
              <a:sp3d>
                <a:bevelT w="190500" h="38100"/>
              </a:sp3d>
            </p:spPr>
            <p:txBody>
              <a:bodyPr/>
              <a:lstStyle/>
              <a:p>
                <a:endParaRPr lang="es-ES" sz="2000" i="1">
                  <a:cs typeface="Times New Roman" panose="02020603050405020304" pitchFamily="18" charset="0"/>
                </a:endParaRPr>
              </a:p>
            </p:txBody>
          </p:sp>
        </p:grpSp>
        <p:sp>
          <p:nvSpPr>
            <p:cNvPr id="41" name="CuadroTexto 40"/>
            <p:cNvSpPr txBox="1"/>
            <p:nvPr/>
          </p:nvSpPr>
          <p:spPr>
            <a:xfrm>
              <a:off x="534185" y="9977126"/>
              <a:ext cx="20306815" cy="1983541"/>
            </a:xfrm>
            <a:prstGeom prst="rect">
              <a:avLst/>
            </a:prstGeom>
            <a:noFill/>
          </p:spPr>
          <p:txBody>
            <a:bodyPr wrap="square" rtlCol="0">
              <a:spAutoFit/>
            </a:bodyPr>
            <a:lstStyle/>
            <a:p>
              <a:pPr algn="just" defTabSz="3168595">
                <a:spcBef>
                  <a:spcPts val="600"/>
                </a:spcBef>
                <a:defRPr/>
              </a:pPr>
              <a:r>
                <a:rPr lang="es-MX" sz="2000" i="1" dirty="0"/>
                <a:t>La investigación tiene un diseñó mixto, incorporando métodos cualitativos y cuantitativos para evaluar la eficacia de la metodología propuesta en la enseñanza de los saltos horizontales. </a:t>
              </a:r>
            </a:p>
            <a:p>
              <a:pPr algn="just" defTabSz="3168595">
                <a:spcBef>
                  <a:spcPts val="600"/>
                </a:spcBef>
                <a:defRPr/>
              </a:pPr>
              <a:r>
                <a:rPr lang="es-MX" sz="2000" i="1" dirty="0"/>
                <a:t>La población del estudio estuvo compuesta por 21 entrenadores de atletismo de base que participaron en los juegos provinciales en la categoría de 8-9 años, con un rango de edad predominante entre 25 y 35 años. Además, participaron como usuarios introductores cuatro miembros de la Comisión Técnica de Atletismo en Villa Clara.</a:t>
              </a:r>
            </a:p>
            <a:p>
              <a:pPr algn="just" defTabSz="3168595">
                <a:spcBef>
                  <a:spcPts val="600"/>
                </a:spcBef>
                <a:defRPr/>
              </a:pPr>
              <a:r>
                <a:rPr lang="es-MX" sz="2000" i="1" dirty="0"/>
                <a:t>Entre los métodos empíricos, empleados están: el análisis documental, la encuestas la entrevista, el criterio de usuarios, el análisis biomecánico, técnicas abiertas y participativas, y el método estadístico-matemático. </a:t>
              </a:r>
              <a:r>
                <a:rPr lang="es-MX" sz="2000" i="1" dirty="0" smtClean="0"/>
                <a:t>  </a:t>
              </a:r>
              <a:endParaRPr lang="es-MX" sz="2000" i="1" dirty="0"/>
            </a:p>
          </p:txBody>
        </p:sp>
      </p:grpSp>
      <p:sp>
        <p:nvSpPr>
          <p:cNvPr id="44"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5841783" y="9045658"/>
            <a:ext cx="10093752" cy="625140"/>
          </a:xfrm>
        </p:spPr>
        <p:txBody>
          <a:bodyPr/>
          <a:lstStyle/>
          <a:p>
            <a:r>
              <a:rPr lang="en-US" dirty="0"/>
              <a:t>3</a:t>
            </a:r>
            <a:r>
              <a:rPr lang="en-US" dirty="0" smtClean="0"/>
              <a:t>. RESULTADOS </a:t>
            </a:r>
            <a:r>
              <a:rPr lang="en-US" dirty="0"/>
              <a:t>Y DISCUSION</a:t>
            </a:r>
          </a:p>
        </p:txBody>
      </p:sp>
      <p:sp>
        <p:nvSpPr>
          <p:cNvPr id="74" name="Rectángulo 73"/>
          <p:cNvSpPr/>
          <p:nvPr/>
        </p:nvSpPr>
        <p:spPr>
          <a:xfrm>
            <a:off x="8730927" y="23179194"/>
            <a:ext cx="12243671" cy="2431435"/>
          </a:xfrm>
          <a:prstGeom prst="rect">
            <a:avLst/>
          </a:prstGeom>
        </p:spPr>
        <p:txBody>
          <a:bodyPr wrap="square">
            <a:spAutoFit/>
          </a:bodyPr>
          <a:lstStyle/>
          <a:p>
            <a:pPr marL="457200" indent="-457200" algn="just">
              <a:buFont typeface="+mj-lt"/>
              <a:buAutoNum type="arabicPeriod"/>
            </a:pPr>
            <a:r>
              <a:rPr lang="es-MX" sz="1900" i="1" dirty="0">
                <a:cs typeface="Times New Roman" panose="02020603050405020304" pitchFamily="18" charset="0"/>
              </a:rPr>
              <a:t>La metodología propuesta entre los elementos que la componen se destacan los complejos de ejercicios y juegos adecuados a las características y maduración de los atletas, las actividades de superación en correspondencia con el diagnóstico de necesidades realizado, la planificación y la ejecución del sistema de influencias, sustentados en un cuerpo conceptual y legal</a:t>
            </a:r>
          </a:p>
          <a:p>
            <a:pPr marL="457200" indent="-457200" algn="just">
              <a:buFont typeface="+mj-lt"/>
              <a:buAutoNum type="arabicPeriod"/>
            </a:pPr>
            <a:r>
              <a:rPr lang="es-MX" sz="1900" i="1" dirty="0">
                <a:cs typeface="Times New Roman" panose="02020603050405020304" pitchFamily="18" charset="0"/>
              </a:rPr>
              <a:t>Los resultados de la puesta en práctica, develó al comparar los resultados promedio derivados del análisis biomecánico, con el prototipo o perfil de referencia creado a tal efecto, una adquisición de las HMD por parte de los niños que recibieron la influencia de los complejos de ejercicios y juegos; y el criterio de especialistas y los usuarios permite plantear la viabilidad, pertinencia, calidad formal y social de la metodología. </a:t>
            </a:r>
            <a:r>
              <a:rPr lang="es-MX" sz="1900" i="1" dirty="0" smtClean="0">
                <a:cs typeface="Times New Roman" panose="02020603050405020304" pitchFamily="18" charset="0"/>
              </a:rPr>
              <a:t> </a:t>
            </a:r>
            <a:endParaRPr lang="es-MX" sz="1900" i="1" dirty="0">
              <a:cs typeface="Times New Roman" panose="02020603050405020304" pitchFamily="18" charset="0"/>
            </a:endParaRPr>
          </a:p>
        </p:txBody>
      </p:sp>
      <p:sp>
        <p:nvSpPr>
          <p:cNvPr id="101" name="Text Placeholder 32">
            <a:extLst>
              <a:ext uri="{FF2B5EF4-FFF2-40B4-BE49-F238E27FC236}">
                <a16:creationId xmlns:a16="http://schemas.microsoft.com/office/drawing/2014/main" id="{A32D00C9-1922-491C-974A-562E5BAFB34D}"/>
              </a:ext>
            </a:extLst>
          </p:cNvPr>
          <p:cNvSpPr txBox="1">
            <a:spLocks/>
          </p:cNvSpPr>
          <p:nvPr/>
        </p:nvSpPr>
        <p:spPr>
          <a:xfrm>
            <a:off x="10130365" y="25359755"/>
            <a:ext cx="6938924"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BIBLIOGRÁFICAS</a:t>
            </a:r>
            <a:endParaRPr lang="en-US" dirty="0"/>
          </a:p>
        </p:txBody>
      </p:sp>
      <p:sp>
        <p:nvSpPr>
          <p:cNvPr id="103" name="Rectángulo 102"/>
          <p:cNvSpPr/>
          <p:nvPr/>
        </p:nvSpPr>
        <p:spPr>
          <a:xfrm>
            <a:off x="8910084" y="25753118"/>
            <a:ext cx="11885358" cy="3539430"/>
          </a:xfrm>
          <a:prstGeom prst="rect">
            <a:avLst/>
          </a:prstGeom>
        </p:spPr>
        <p:txBody>
          <a:bodyPr wrap="square">
            <a:spAutoFit/>
          </a:bodyPr>
          <a:lstStyle/>
          <a:p>
            <a:pPr marL="615950" indent="-615950" defTabSz="914400" fontAlgn="base">
              <a:spcBef>
                <a:spcPct val="0"/>
              </a:spcBef>
              <a:spcAft>
                <a:spcPct val="0"/>
              </a:spcAft>
            </a:pPr>
            <a:r>
              <a:rPr lang="en-US" sz="1600" i="1" dirty="0" err="1">
                <a:solidFill>
                  <a:srgbClr val="000000"/>
                </a:solidFill>
              </a:rPr>
              <a:t>Fernández</a:t>
            </a:r>
            <a:r>
              <a:rPr lang="en-US" sz="1600" i="1" dirty="0">
                <a:solidFill>
                  <a:srgbClr val="000000"/>
                </a:solidFill>
              </a:rPr>
              <a:t> de Castro Fabre, A., &amp; Lopez </a:t>
            </a:r>
            <a:r>
              <a:rPr lang="en-US" sz="1600" i="1" dirty="0" err="1">
                <a:solidFill>
                  <a:srgbClr val="000000"/>
                </a:solidFill>
              </a:rPr>
              <a:t>Padrón</a:t>
            </a:r>
            <a:r>
              <a:rPr lang="en-US" sz="1600" i="1" dirty="0">
                <a:solidFill>
                  <a:srgbClr val="000000"/>
                </a:solidFill>
              </a:rPr>
              <a:t>, A. (2014). Validation through user criteria of the system of indicators to foresee, design and measure the impact on research projects in the agricultural sector. Journal of Agricultural and Livestock Technical Sciences, 23 (3), 77-82. https://www.redalyc.org/pdf/932/93231384 010.pdf</a:t>
            </a:r>
          </a:p>
          <a:p>
            <a:pPr marL="615950" indent="-615950" defTabSz="914400" fontAlgn="base">
              <a:spcBef>
                <a:spcPct val="0"/>
              </a:spcBef>
              <a:spcAft>
                <a:spcPct val="0"/>
              </a:spcAft>
            </a:pPr>
            <a:r>
              <a:rPr lang="en-US" sz="1600" i="1" dirty="0">
                <a:solidFill>
                  <a:srgbClr val="000000"/>
                </a:solidFill>
              </a:rPr>
              <a:t>Guerra, C., Hernández, J., &amp; </a:t>
            </a:r>
            <a:r>
              <a:rPr lang="en-US" sz="1600" i="1" dirty="0" err="1">
                <a:solidFill>
                  <a:srgbClr val="000000"/>
                </a:solidFill>
              </a:rPr>
              <a:t>García</a:t>
            </a:r>
            <a:r>
              <a:rPr lang="en-US" sz="1600" i="1" dirty="0">
                <a:solidFill>
                  <a:srgbClr val="000000"/>
                </a:solidFill>
              </a:rPr>
              <a:t>, F. (2020). Initial diagnosis of fear in artistic gymnastics athletes in the stage of sports initiation, in girls of the 67 years old category of the </a:t>
            </a:r>
            <a:r>
              <a:rPr lang="en-US" sz="1600" i="1" dirty="0" err="1">
                <a:solidFill>
                  <a:srgbClr val="000000"/>
                </a:solidFill>
              </a:rPr>
              <a:t>Bayamo</a:t>
            </a:r>
            <a:r>
              <a:rPr lang="en-US" sz="1600" i="1" dirty="0">
                <a:solidFill>
                  <a:srgbClr val="000000"/>
                </a:solidFill>
              </a:rPr>
              <a:t> municipality. Journal of </a:t>
            </a:r>
            <a:r>
              <a:rPr lang="en-US" sz="1600" i="1" dirty="0" err="1">
                <a:solidFill>
                  <a:srgbClr val="000000"/>
                </a:solidFill>
              </a:rPr>
              <a:t>Olimpia</a:t>
            </a:r>
            <a:r>
              <a:rPr lang="en-US" sz="1600" i="1" dirty="0">
                <a:solidFill>
                  <a:srgbClr val="000000"/>
                </a:solidFill>
              </a:rPr>
              <a:t>, 17, 832-842. https://revistas.udg.co.cu/index.php/olimpia/article/view/1705</a:t>
            </a:r>
          </a:p>
          <a:p>
            <a:pPr marL="615950" indent="-615950" defTabSz="914400" fontAlgn="base">
              <a:spcBef>
                <a:spcPct val="0"/>
              </a:spcBef>
              <a:spcAft>
                <a:spcPct val="0"/>
              </a:spcAft>
            </a:pPr>
            <a:r>
              <a:rPr lang="en-US" sz="1600" i="1" dirty="0" err="1">
                <a:solidFill>
                  <a:srgbClr val="000000"/>
                </a:solidFill>
              </a:rPr>
              <a:t>García</a:t>
            </a:r>
            <a:r>
              <a:rPr lang="en-US" sz="1600" i="1" dirty="0">
                <a:solidFill>
                  <a:srgbClr val="000000"/>
                </a:solidFill>
              </a:rPr>
              <a:t> </a:t>
            </a:r>
            <a:r>
              <a:rPr lang="en-US" sz="1600" i="1" dirty="0" err="1">
                <a:solidFill>
                  <a:srgbClr val="000000"/>
                </a:solidFill>
              </a:rPr>
              <a:t>Camejo</a:t>
            </a:r>
            <a:r>
              <a:rPr lang="en-US" sz="1600" i="1" dirty="0">
                <a:solidFill>
                  <a:srgbClr val="000000"/>
                </a:solidFill>
              </a:rPr>
              <a:t>, G., Tejeda </a:t>
            </a:r>
            <a:r>
              <a:rPr lang="en-US" sz="1600" i="1" dirty="0" err="1">
                <a:solidFill>
                  <a:srgbClr val="000000"/>
                </a:solidFill>
              </a:rPr>
              <a:t>Piñeiro</a:t>
            </a:r>
            <a:r>
              <a:rPr lang="en-US" sz="1600" i="1" dirty="0">
                <a:solidFill>
                  <a:srgbClr val="000000"/>
                </a:solidFill>
              </a:rPr>
              <a:t>, M., </a:t>
            </a:r>
            <a:r>
              <a:rPr lang="en-US" sz="1600" i="1" dirty="0" err="1">
                <a:solidFill>
                  <a:srgbClr val="000000"/>
                </a:solidFill>
              </a:rPr>
              <a:t>Figueredo</a:t>
            </a:r>
            <a:r>
              <a:rPr lang="en-US" sz="1600" i="1" dirty="0">
                <a:solidFill>
                  <a:srgbClr val="000000"/>
                </a:solidFill>
              </a:rPr>
              <a:t> </a:t>
            </a:r>
            <a:r>
              <a:rPr lang="en-US" sz="1600" i="1" dirty="0" err="1">
                <a:solidFill>
                  <a:srgbClr val="000000"/>
                </a:solidFill>
              </a:rPr>
              <a:t>Frutos</a:t>
            </a:r>
            <a:r>
              <a:rPr lang="en-US" sz="1600" i="1" dirty="0">
                <a:solidFill>
                  <a:srgbClr val="000000"/>
                </a:solidFill>
              </a:rPr>
              <a:t>, L., &amp; Nunez </a:t>
            </a:r>
            <a:r>
              <a:rPr lang="en-US" sz="1600" i="1" dirty="0" err="1">
                <a:solidFill>
                  <a:srgbClr val="000000"/>
                </a:solidFill>
              </a:rPr>
              <a:t>Aliaga</a:t>
            </a:r>
            <a:r>
              <a:rPr lang="en-US" sz="1600" i="1" dirty="0">
                <a:solidFill>
                  <a:srgbClr val="000000"/>
                </a:solidFill>
              </a:rPr>
              <a:t>, F. (2022). </a:t>
            </a:r>
            <a:r>
              <a:rPr lang="en-US" sz="1600" i="1" dirty="0" err="1">
                <a:solidFill>
                  <a:srgbClr val="000000"/>
                </a:solidFill>
              </a:rPr>
              <a:t>Psychopedagogical</a:t>
            </a:r>
            <a:r>
              <a:rPr lang="en-US" sz="1600" i="1" dirty="0">
                <a:solidFill>
                  <a:srgbClr val="000000"/>
                </a:solidFill>
              </a:rPr>
              <a:t> characterization of the chess initiation process from the perspective of the basic elements. Podium Journal of Science &amp; Technology in Physical Culture, 17(2), 810-822. https://podium.upr.edu.cu/index.php/podiu m/article/view/1010/html</a:t>
            </a:r>
          </a:p>
          <a:p>
            <a:pPr marL="615950" indent="-615950" defTabSz="914400" fontAlgn="base">
              <a:spcBef>
                <a:spcPct val="0"/>
              </a:spcBef>
              <a:spcAft>
                <a:spcPct val="0"/>
              </a:spcAft>
            </a:pPr>
            <a:r>
              <a:rPr lang="en-US" sz="1600" i="1" dirty="0">
                <a:solidFill>
                  <a:srgbClr val="000000"/>
                </a:solidFill>
              </a:rPr>
              <a:t>Rodríguez, H., León, L., De la Paz, J. (2022). Sport teaching and coaching. Podium Journal of Science and Technology in Physical Culture, 17(2), 842-857. http://scielo.sld.cu/scielo.php?script=sci_art </a:t>
            </a:r>
            <a:r>
              <a:rPr lang="en-US" sz="1600" i="1" dirty="0" err="1">
                <a:solidFill>
                  <a:srgbClr val="000000"/>
                </a:solidFill>
              </a:rPr>
              <a:t>text&amp;pid</a:t>
            </a:r>
            <a:r>
              <a:rPr lang="en-US" sz="1600" i="1" dirty="0">
                <a:solidFill>
                  <a:srgbClr val="000000"/>
                </a:solidFill>
              </a:rPr>
              <a:t>=S1996-24522022000200823</a:t>
            </a:r>
          </a:p>
          <a:p>
            <a:pPr marL="615950" indent="-615950" defTabSz="914400" fontAlgn="base">
              <a:spcBef>
                <a:spcPct val="0"/>
              </a:spcBef>
              <a:spcAft>
                <a:spcPct val="0"/>
              </a:spcAft>
            </a:pPr>
            <a:r>
              <a:rPr lang="en-US" sz="1600" i="1" dirty="0">
                <a:solidFill>
                  <a:srgbClr val="000000"/>
                </a:solidFill>
              </a:rPr>
              <a:t>Torres Pérez, L., León </a:t>
            </a:r>
            <a:r>
              <a:rPr lang="en-US" sz="1600" i="1" dirty="0" err="1">
                <a:solidFill>
                  <a:srgbClr val="000000"/>
                </a:solidFill>
              </a:rPr>
              <a:t>Vásquez</a:t>
            </a:r>
            <a:r>
              <a:rPr lang="en-US" sz="1600" i="1" dirty="0">
                <a:solidFill>
                  <a:srgbClr val="000000"/>
                </a:solidFill>
              </a:rPr>
              <a:t>, L., &amp; Hernández Valdés, M. del C. (2022). The preparation of sport teachers to lead the process of sport initiation. Journal of the started 22(41), 196-211. https://revistarrancada.cujae.edu.cu/index.p </a:t>
            </a:r>
            <a:r>
              <a:rPr lang="en-US" sz="1600" i="1" dirty="0" err="1">
                <a:solidFill>
                  <a:srgbClr val="000000"/>
                </a:solidFill>
              </a:rPr>
              <a:t>hp</a:t>
            </a:r>
            <a:r>
              <a:rPr lang="en-US" sz="1600" i="1" dirty="0">
                <a:solidFill>
                  <a:srgbClr val="000000"/>
                </a:solidFill>
              </a:rPr>
              <a:t>/</a:t>
            </a:r>
            <a:r>
              <a:rPr lang="en-US" sz="1600" i="1" dirty="0" err="1">
                <a:solidFill>
                  <a:srgbClr val="000000"/>
                </a:solidFill>
              </a:rPr>
              <a:t>arrancada</a:t>
            </a:r>
            <a:r>
              <a:rPr lang="en-US" sz="1600" i="1" dirty="0">
                <a:solidFill>
                  <a:srgbClr val="000000"/>
                </a:solidFill>
              </a:rPr>
              <a:t>/article/view/447</a:t>
            </a:r>
          </a:p>
          <a:p>
            <a:pPr marL="615950" indent="-615950" defTabSz="914400" fontAlgn="base">
              <a:spcBef>
                <a:spcPct val="0"/>
              </a:spcBef>
              <a:spcAft>
                <a:spcPct val="0"/>
              </a:spcAft>
            </a:pPr>
            <a:r>
              <a:rPr lang="en-US" sz="1600" i="1" dirty="0">
                <a:solidFill>
                  <a:srgbClr val="000000"/>
                </a:solidFill>
              </a:rPr>
              <a:t>Valle, D. (2007). Some important models in pedagogical research. Editorial. Central Institute of Pedagogical Sciences</a:t>
            </a:r>
            <a:r>
              <a:rPr lang="es-MX" sz="1600" i="1" dirty="0" smtClean="0">
                <a:solidFill>
                  <a:srgbClr val="000000"/>
                </a:solidFill>
              </a:rPr>
              <a:t>. </a:t>
            </a:r>
            <a:endParaRPr lang="es-MX" sz="1600" i="1" dirty="0" smtClean="0">
              <a:solidFill>
                <a:srgbClr val="000000"/>
              </a:solidFill>
            </a:endParaRPr>
          </a:p>
        </p:txBody>
      </p:sp>
      <p:sp>
        <p:nvSpPr>
          <p:cNvPr id="50" name="CuadroTexto 49"/>
          <p:cNvSpPr txBox="1"/>
          <p:nvPr/>
        </p:nvSpPr>
        <p:spPr>
          <a:xfrm>
            <a:off x="635040" y="9348720"/>
            <a:ext cx="9214619" cy="646331"/>
          </a:xfrm>
          <a:prstGeom prst="rect">
            <a:avLst/>
          </a:prstGeom>
          <a:noFill/>
        </p:spPr>
        <p:txBody>
          <a:bodyPr wrap="square" rtlCol="0">
            <a:spAutoFit/>
          </a:bodyPr>
          <a:lstStyle/>
          <a:p>
            <a:pPr fontAlgn="base">
              <a:spcBef>
                <a:spcPct val="0"/>
              </a:spcBef>
              <a:spcAft>
                <a:spcPct val="0"/>
              </a:spcAft>
            </a:pPr>
            <a:r>
              <a:rPr lang="es-MX" sz="3600" i="1" u="sng" dirty="0"/>
              <a:t>Regularidades del diagnóstico</a:t>
            </a:r>
          </a:p>
        </p:txBody>
      </p:sp>
      <p:pic>
        <p:nvPicPr>
          <p:cNvPr id="51" name="Imagen 50"/>
          <p:cNvPicPr>
            <a:picLocks noChangeAspect="1"/>
          </p:cNvPicPr>
          <p:nvPr/>
        </p:nvPicPr>
        <p:blipFill>
          <a:blip r:embed="rId10"/>
          <a:stretch>
            <a:fillRect/>
          </a:stretch>
        </p:blipFill>
        <p:spPr>
          <a:xfrm>
            <a:off x="550395" y="9842903"/>
            <a:ext cx="7277435" cy="4703805"/>
          </a:xfrm>
          <a:prstGeom prst="rect">
            <a:avLst/>
          </a:prstGeom>
        </p:spPr>
      </p:pic>
      <p:sp>
        <p:nvSpPr>
          <p:cNvPr id="53" name="CuadroTexto 52"/>
          <p:cNvSpPr txBox="1"/>
          <p:nvPr/>
        </p:nvSpPr>
        <p:spPr>
          <a:xfrm>
            <a:off x="557691" y="14207123"/>
            <a:ext cx="8827481" cy="646331"/>
          </a:xfrm>
          <a:prstGeom prst="rect">
            <a:avLst/>
          </a:prstGeom>
          <a:noFill/>
        </p:spPr>
        <p:txBody>
          <a:bodyPr wrap="square" rtlCol="0">
            <a:spAutoFit/>
          </a:bodyPr>
          <a:lstStyle/>
          <a:p>
            <a:pPr defTabSz="914400" fontAlgn="base">
              <a:spcBef>
                <a:spcPct val="0"/>
              </a:spcBef>
              <a:spcAft>
                <a:spcPct val="0"/>
              </a:spcAft>
            </a:pPr>
            <a:r>
              <a:rPr lang="es-MX" sz="3600" i="1" u="sng" dirty="0"/>
              <a:t>Pasos que conducen a la metodología </a:t>
            </a:r>
          </a:p>
        </p:txBody>
      </p:sp>
      <p:grpSp>
        <p:nvGrpSpPr>
          <p:cNvPr id="57" name="Grupo 56"/>
          <p:cNvGrpSpPr/>
          <p:nvPr/>
        </p:nvGrpSpPr>
        <p:grpSpPr>
          <a:xfrm>
            <a:off x="635040" y="14894341"/>
            <a:ext cx="7349042" cy="3890994"/>
            <a:chOff x="1096011" y="23258884"/>
            <a:chExt cx="9849455" cy="4104870"/>
          </a:xfrm>
        </p:grpSpPr>
        <p:pic>
          <p:nvPicPr>
            <p:cNvPr id="75" name="Imagen 74"/>
            <p:cNvPicPr>
              <a:picLocks noChangeAspect="1"/>
            </p:cNvPicPr>
            <p:nvPr/>
          </p:nvPicPr>
          <p:blipFill>
            <a:blip r:embed="rId11"/>
            <a:stretch>
              <a:fillRect/>
            </a:stretch>
          </p:blipFill>
          <p:spPr>
            <a:xfrm>
              <a:off x="1096011" y="23258884"/>
              <a:ext cx="4885614" cy="3970662"/>
            </a:xfrm>
            <a:prstGeom prst="rect">
              <a:avLst/>
            </a:prstGeom>
          </p:spPr>
        </p:pic>
        <p:pic>
          <p:nvPicPr>
            <p:cNvPr id="76" name="Imagen 75"/>
            <p:cNvPicPr>
              <a:picLocks noChangeAspect="1"/>
            </p:cNvPicPr>
            <p:nvPr/>
          </p:nvPicPr>
          <p:blipFill>
            <a:blip r:embed="rId12"/>
            <a:stretch>
              <a:fillRect/>
            </a:stretch>
          </p:blipFill>
          <p:spPr>
            <a:xfrm>
              <a:off x="5778144" y="23306879"/>
              <a:ext cx="5167322" cy="4056875"/>
            </a:xfrm>
            <a:prstGeom prst="rect">
              <a:avLst/>
            </a:prstGeom>
          </p:spPr>
        </p:pic>
      </p:grpSp>
      <p:pic>
        <p:nvPicPr>
          <p:cNvPr id="77" name="Imagen 76"/>
          <p:cNvPicPr>
            <a:picLocks noChangeAspect="1"/>
          </p:cNvPicPr>
          <p:nvPr/>
        </p:nvPicPr>
        <p:blipFill>
          <a:blip r:embed="rId13"/>
          <a:stretch>
            <a:fillRect/>
          </a:stretch>
        </p:blipFill>
        <p:spPr>
          <a:xfrm>
            <a:off x="429997" y="18769585"/>
            <a:ext cx="8267045" cy="6026509"/>
          </a:xfrm>
          <a:prstGeom prst="rect">
            <a:avLst/>
          </a:prstGeom>
        </p:spPr>
      </p:pic>
      <p:grpSp>
        <p:nvGrpSpPr>
          <p:cNvPr id="79" name="Grupo 78"/>
          <p:cNvGrpSpPr/>
          <p:nvPr/>
        </p:nvGrpSpPr>
        <p:grpSpPr>
          <a:xfrm>
            <a:off x="11955083" y="10045628"/>
            <a:ext cx="8945499" cy="8470049"/>
            <a:chOff x="11351873" y="16902282"/>
            <a:chExt cx="8956886" cy="8300819"/>
          </a:xfrm>
        </p:grpSpPr>
        <p:pic>
          <p:nvPicPr>
            <p:cNvPr id="80" name="Imagen 79"/>
            <p:cNvPicPr>
              <a:picLocks noChangeAspect="1"/>
            </p:cNvPicPr>
            <p:nvPr/>
          </p:nvPicPr>
          <p:blipFill>
            <a:blip r:embed="rId14"/>
            <a:stretch>
              <a:fillRect/>
            </a:stretch>
          </p:blipFill>
          <p:spPr>
            <a:xfrm>
              <a:off x="11351874" y="16902282"/>
              <a:ext cx="8951056" cy="4791075"/>
            </a:xfrm>
            <a:prstGeom prst="rect">
              <a:avLst/>
            </a:prstGeom>
          </p:spPr>
        </p:pic>
        <p:pic>
          <p:nvPicPr>
            <p:cNvPr id="81" name="Imagen 80"/>
            <p:cNvPicPr>
              <a:picLocks noChangeAspect="1"/>
            </p:cNvPicPr>
            <p:nvPr/>
          </p:nvPicPr>
          <p:blipFill>
            <a:blip r:embed="rId15"/>
            <a:stretch>
              <a:fillRect/>
            </a:stretch>
          </p:blipFill>
          <p:spPr>
            <a:xfrm>
              <a:off x="11351873" y="21602701"/>
              <a:ext cx="8956886" cy="3600400"/>
            </a:xfrm>
            <a:prstGeom prst="rect">
              <a:avLst/>
            </a:prstGeom>
          </p:spPr>
        </p:pic>
      </p:grpSp>
      <p:sp>
        <p:nvSpPr>
          <p:cNvPr id="82" name="CuadroTexto 81"/>
          <p:cNvSpPr txBox="1"/>
          <p:nvPr/>
        </p:nvSpPr>
        <p:spPr>
          <a:xfrm>
            <a:off x="11955084" y="9387109"/>
            <a:ext cx="9658832" cy="646331"/>
          </a:xfrm>
          <a:prstGeom prst="rect">
            <a:avLst/>
          </a:prstGeom>
          <a:noFill/>
        </p:spPr>
        <p:txBody>
          <a:bodyPr wrap="square" rtlCol="0">
            <a:spAutoFit/>
          </a:bodyPr>
          <a:lstStyle/>
          <a:p>
            <a:pPr defTabSz="914400" fontAlgn="base">
              <a:spcBef>
                <a:spcPct val="0"/>
              </a:spcBef>
              <a:spcAft>
                <a:spcPct val="0"/>
              </a:spcAft>
            </a:pPr>
            <a:r>
              <a:rPr lang="es-MX" sz="3600" i="1" u="sng" dirty="0"/>
              <a:t>Invariantes de habilidades motrices deportivas</a:t>
            </a:r>
            <a:endParaRPr lang="es-MX" sz="3600" i="1" u="sng" dirty="0"/>
          </a:p>
        </p:txBody>
      </p:sp>
      <p:sp>
        <p:nvSpPr>
          <p:cNvPr id="83" name="CuadroTexto 82"/>
          <p:cNvSpPr txBox="1"/>
          <p:nvPr/>
        </p:nvSpPr>
        <p:spPr>
          <a:xfrm>
            <a:off x="12752306" y="18462169"/>
            <a:ext cx="6796489" cy="646331"/>
          </a:xfrm>
          <a:prstGeom prst="rect">
            <a:avLst/>
          </a:prstGeom>
          <a:noFill/>
        </p:spPr>
        <p:txBody>
          <a:bodyPr wrap="square" rtlCol="0">
            <a:spAutoFit/>
          </a:bodyPr>
          <a:lstStyle/>
          <a:p>
            <a:pPr defTabSz="914400" fontAlgn="base">
              <a:spcBef>
                <a:spcPct val="0"/>
              </a:spcBef>
              <a:spcAft>
                <a:spcPct val="0"/>
              </a:spcAft>
            </a:pPr>
            <a:r>
              <a:rPr lang="es-MX" sz="3600" i="1" u="sng" dirty="0"/>
              <a:t>Valoración de los expertos</a:t>
            </a:r>
          </a:p>
        </p:txBody>
      </p:sp>
      <p:pic>
        <p:nvPicPr>
          <p:cNvPr id="84" name="Imagen 83"/>
          <p:cNvPicPr>
            <a:picLocks noChangeAspect="1"/>
          </p:cNvPicPr>
          <p:nvPr/>
        </p:nvPicPr>
        <p:blipFill>
          <a:blip r:embed="rId16"/>
          <a:stretch>
            <a:fillRect/>
          </a:stretch>
        </p:blipFill>
        <p:spPr>
          <a:xfrm>
            <a:off x="10522538" y="19150305"/>
            <a:ext cx="5902384" cy="3290119"/>
          </a:xfrm>
          <a:prstGeom prst="rect">
            <a:avLst/>
          </a:prstGeom>
        </p:spPr>
      </p:pic>
      <p:pic>
        <p:nvPicPr>
          <p:cNvPr id="85" name="Imagen 84"/>
          <p:cNvPicPr>
            <a:picLocks noChangeAspect="1"/>
          </p:cNvPicPr>
          <p:nvPr/>
        </p:nvPicPr>
        <p:blipFill>
          <a:blip r:embed="rId17"/>
          <a:stretch>
            <a:fillRect/>
          </a:stretch>
        </p:blipFill>
        <p:spPr>
          <a:xfrm>
            <a:off x="15939346" y="18871253"/>
            <a:ext cx="5080005" cy="3523096"/>
          </a:xfrm>
          <a:prstGeom prst="rect">
            <a:avLst/>
          </a:prstGeom>
          <a:ln>
            <a:noFill/>
          </a:ln>
        </p:spPr>
      </p:pic>
      <p:sp>
        <p:nvSpPr>
          <p:cNvPr id="86" name="CuadroTexto 85"/>
          <p:cNvSpPr txBox="1"/>
          <p:nvPr/>
        </p:nvSpPr>
        <p:spPr>
          <a:xfrm>
            <a:off x="417687" y="24688052"/>
            <a:ext cx="6409327" cy="646331"/>
          </a:xfrm>
          <a:prstGeom prst="rect">
            <a:avLst/>
          </a:prstGeom>
          <a:noFill/>
        </p:spPr>
        <p:txBody>
          <a:bodyPr wrap="square" rtlCol="0">
            <a:spAutoFit/>
          </a:bodyPr>
          <a:lstStyle/>
          <a:p>
            <a:pPr defTabSz="914400" fontAlgn="base">
              <a:spcBef>
                <a:spcPct val="0"/>
              </a:spcBef>
              <a:spcAft>
                <a:spcPct val="0"/>
              </a:spcAft>
            </a:pPr>
            <a:r>
              <a:rPr lang="es-MX" sz="3600" i="1" u="sng" dirty="0"/>
              <a:t>Valoración </a:t>
            </a:r>
            <a:r>
              <a:rPr lang="es-MX" sz="3600" i="1" u="sng" dirty="0"/>
              <a:t>de </a:t>
            </a:r>
            <a:r>
              <a:rPr lang="es-MX" sz="3600" i="1" u="sng" dirty="0"/>
              <a:t>los usuarios</a:t>
            </a:r>
          </a:p>
        </p:txBody>
      </p:sp>
      <p:sp>
        <p:nvSpPr>
          <p:cNvPr id="88" name="CuadroTexto 87"/>
          <p:cNvSpPr txBox="1"/>
          <p:nvPr/>
        </p:nvSpPr>
        <p:spPr>
          <a:xfrm>
            <a:off x="7984082" y="9488261"/>
            <a:ext cx="4025199" cy="2308324"/>
          </a:xfrm>
          <a:prstGeom prst="rect">
            <a:avLst/>
          </a:prstGeom>
          <a:noFill/>
        </p:spPr>
        <p:txBody>
          <a:bodyPr wrap="square" rtlCol="0">
            <a:spAutoFit/>
          </a:bodyPr>
          <a:lstStyle/>
          <a:p>
            <a:pPr defTabSz="914400" fontAlgn="base">
              <a:spcBef>
                <a:spcPct val="0"/>
              </a:spcBef>
              <a:spcAft>
                <a:spcPct val="0"/>
              </a:spcAft>
            </a:pPr>
            <a:r>
              <a:rPr lang="es-MX" sz="3600" i="1" u="sng" dirty="0"/>
              <a:t>Ejemplos </a:t>
            </a:r>
            <a:r>
              <a:rPr lang="es-MX" sz="3600" i="1" u="sng" dirty="0"/>
              <a:t>del estudio </a:t>
            </a:r>
            <a:r>
              <a:rPr lang="es-MX" sz="3600" i="1" u="sng" dirty="0"/>
              <a:t>cinemático para </a:t>
            </a:r>
            <a:r>
              <a:rPr lang="es-MX" sz="3600" i="1" u="sng" dirty="0"/>
              <a:t>la conformación del </a:t>
            </a:r>
            <a:r>
              <a:rPr lang="es-MX" sz="3600" i="1" u="sng" dirty="0"/>
              <a:t>perfil </a:t>
            </a:r>
            <a:r>
              <a:rPr lang="es-MX" sz="3600" i="1" u="sng" dirty="0"/>
              <a:t>de </a:t>
            </a:r>
            <a:r>
              <a:rPr lang="es-MX" sz="3600" i="1" u="sng" dirty="0"/>
              <a:t>referencia</a:t>
            </a:r>
            <a:endParaRPr lang="es-MX" sz="3600" i="1" u="sng" dirty="0"/>
          </a:p>
        </p:txBody>
      </p:sp>
      <p:pic>
        <p:nvPicPr>
          <p:cNvPr id="5" name="Imagen 4"/>
          <p:cNvPicPr>
            <a:picLocks noChangeAspect="1"/>
          </p:cNvPicPr>
          <p:nvPr/>
        </p:nvPicPr>
        <p:blipFill>
          <a:blip r:embed="rId18"/>
          <a:stretch>
            <a:fillRect/>
          </a:stretch>
        </p:blipFill>
        <p:spPr>
          <a:xfrm>
            <a:off x="8058217" y="13743209"/>
            <a:ext cx="3681386" cy="2157538"/>
          </a:xfrm>
          <a:prstGeom prst="rect">
            <a:avLst/>
          </a:prstGeom>
        </p:spPr>
      </p:pic>
      <p:pic>
        <p:nvPicPr>
          <p:cNvPr id="6" name="Imagen 5"/>
          <p:cNvPicPr>
            <a:picLocks noChangeAspect="1"/>
          </p:cNvPicPr>
          <p:nvPr/>
        </p:nvPicPr>
        <p:blipFill>
          <a:blip r:embed="rId19"/>
          <a:stretch>
            <a:fillRect/>
          </a:stretch>
        </p:blipFill>
        <p:spPr>
          <a:xfrm>
            <a:off x="8039380" y="15799905"/>
            <a:ext cx="3700224" cy="2307884"/>
          </a:xfrm>
          <a:prstGeom prst="rect">
            <a:avLst/>
          </a:prstGeom>
        </p:spPr>
      </p:pic>
      <p:pic>
        <p:nvPicPr>
          <p:cNvPr id="9" name="Imagen 8"/>
          <p:cNvPicPr>
            <a:picLocks noChangeAspect="1"/>
          </p:cNvPicPr>
          <p:nvPr/>
        </p:nvPicPr>
        <p:blipFill>
          <a:blip r:embed="rId20"/>
          <a:stretch>
            <a:fillRect/>
          </a:stretch>
        </p:blipFill>
        <p:spPr>
          <a:xfrm>
            <a:off x="8930890" y="18013074"/>
            <a:ext cx="2122121" cy="2746264"/>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1541</TotalTime>
  <Words>892</Words>
  <Application>Microsoft Office PowerPoint</Application>
  <PresentationFormat>Personalizado</PresentationFormat>
  <Paragraphs>31</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user</cp:lastModifiedBy>
  <cp:revision>51</cp:revision>
  <dcterms:created xsi:type="dcterms:W3CDTF">2012-02-10T00:21:22Z</dcterms:created>
  <dcterms:modified xsi:type="dcterms:W3CDTF">2025-07-06T21:08:44Z</dcterms:modified>
  <cp:category>Research poster templates</cp:category>
</cp:coreProperties>
</file>