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50" d="100"/>
          <a:sy n="50" d="100"/>
        </p:scale>
        <p:origin x="-1448" y="-6968"/>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7/6/2025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18" Type="http://schemas.openxmlformats.org/officeDocument/2006/relationships/hyperlink" Target="https://repositorio.una.ac.cr/" TargetMode="External"/><Relationship Id="rId3" Type="http://schemas.openxmlformats.org/officeDocument/2006/relationships/image" Target="../media/image7.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hyperlink" Target="https://doi.org/10.1007/s00221-016-4666-9" TargetMode="External"/><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hyperlink" Target="mailto:egnocedo@uclv.cu" TargetMode="External"/><Relationship Id="rId11" Type="http://schemas.openxmlformats.org/officeDocument/2006/relationships/image" Target="../media/image13.png"/><Relationship Id="rId5" Type="http://schemas.openxmlformats.org/officeDocument/2006/relationships/hyperlink" Target="mailto:jpogando@uclv.cu" TargetMode="External"/><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8413347" y="21904349"/>
            <a:ext cx="8256357" cy="566030"/>
          </a:xfrm>
        </p:spPr>
        <p:txBody>
          <a:bodyPr/>
          <a:lstStyle/>
          <a:p>
            <a:r>
              <a:rPr lang="en-US" dirty="0"/>
              <a:t>4. CONCLUSIONES</a:t>
            </a:r>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819002" y="27432654"/>
            <a:ext cx="7083079" cy="566030"/>
          </a:xfrm>
        </p:spPr>
        <p:txBody>
          <a:bodyPr/>
          <a:lstStyle/>
          <a:p>
            <a:r>
              <a:rPr lang="en-US" dirty="0"/>
              <a:t>AGRADECIMIENTOS Y CONTACTO</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789733" y="3561074"/>
            <a:ext cx="17503169" cy="706830"/>
          </a:xfrm>
        </p:spPr>
        <p:txBody>
          <a:bodyPr>
            <a:normAutofit fontScale="77500" lnSpcReduction="20000"/>
          </a:bodyPr>
          <a:lstStyle/>
          <a:p>
            <a:r>
              <a:rPr lang="es-ES" b="1" i="1" dirty="0"/>
              <a:t>Juan Manuel Perdomo </a:t>
            </a:r>
            <a:r>
              <a:rPr lang="es-ES" b="1" i="1" dirty="0" err="1" smtClean="0"/>
              <a:t>Ogando</a:t>
            </a:r>
            <a:r>
              <a:rPr lang="es-ES" b="1" i="1" dirty="0" smtClean="0"/>
              <a:t>, </a:t>
            </a:r>
            <a:r>
              <a:rPr lang="es-ES" b="1" i="1" dirty="0"/>
              <a:t>Elizabeth Belkis González </a:t>
            </a:r>
            <a:r>
              <a:rPr lang="es-ES" b="1" i="1" dirty="0" err="1" smtClean="0"/>
              <a:t>Nocedo</a:t>
            </a:r>
            <a:r>
              <a:rPr lang="es-ES" b="1" i="1" dirty="0" smtClean="0"/>
              <a:t>, </a:t>
            </a:r>
            <a:r>
              <a:rPr lang="es-ES" b="1" i="1" dirty="0"/>
              <a:t>Alberto Bautista Sánchez </a:t>
            </a:r>
            <a:r>
              <a:rPr lang="es-ES" b="1" i="1" dirty="0" err="1" smtClean="0"/>
              <a:t>Oms</a:t>
            </a:r>
            <a:endParaRPr lang="es-MX"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784741" y="2452830"/>
            <a:ext cx="17762750" cy="1060493"/>
          </a:xfrm>
        </p:spPr>
        <p:txBody>
          <a:bodyPr>
            <a:normAutofit fontScale="55000" lnSpcReduction="20000"/>
          </a:bodyPr>
          <a:lstStyle/>
          <a:p>
            <a:r>
              <a:rPr lang="es-MX" i="1" dirty="0">
                <a:solidFill>
                  <a:schemeClr val="tx1"/>
                </a:solidFill>
              </a:rPr>
              <a:t>Metodológica para el diagnóstico físico del escolar ciego desde el contexto de la Educación Física</a:t>
            </a:r>
            <a:endParaRPr lang="en-US" i="1" dirty="0">
              <a:solidFill>
                <a:schemeClr val="tx1"/>
              </a:solidFill>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679405" y="1225232"/>
            <a:ext cx="17973423" cy="1260878"/>
          </a:xfrm>
        </p:spPr>
        <p:txBody>
          <a:bodyPr>
            <a:normAutofit fontScale="40000" lnSpcReduction="20000"/>
          </a:bodyPr>
          <a:lstStyle/>
          <a:p>
            <a:r>
              <a:rPr lang="es-MX" dirty="0"/>
              <a:t>IV SIMPOSIO INTERNACIONAL “ACTIVIDAD FÍSICA, DEPORTE Y RECREACIÓN 2025</a:t>
            </a:r>
            <a:r>
              <a:rPr lang="es-MX" dirty="0" smtClean="0"/>
              <a:t>”</a:t>
            </a:r>
          </a:p>
          <a:p>
            <a:r>
              <a:rPr lang="es-ES" dirty="0"/>
              <a:t>Taller de Educación Física</a:t>
            </a:r>
            <a:endParaRPr lang="en-US" dirty="0"/>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sp>
        <p:nvSpPr>
          <p:cNvPr id="22"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43415" y="27861062"/>
            <a:ext cx="8553627" cy="935178"/>
          </a:xfrm>
        </p:spPr>
        <p:txBody>
          <a:bodyPr/>
          <a:lstStyle/>
          <a:p>
            <a:pPr indent="88900" algn="ctr">
              <a:spcBef>
                <a:spcPts val="0"/>
              </a:spcBef>
            </a:pPr>
            <a:r>
              <a:rPr lang="es-ES_tradnl" i="1" dirty="0" smtClean="0">
                <a:solidFill>
                  <a:schemeClr val="tx1"/>
                </a:solidFill>
                <a:latin typeface="+mn-lt"/>
              </a:rPr>
              <a:t> A </a:t>
            </a:r>
            <a:r>
              <a:rPr lang="es-ES_tradnl" i="1" dirty="0">
                <a:solidFill>
                  <a:schemeClr val="tx1"/>
                </a:solidFill>
                <a:latin typeface="+mn-lt"/>
              </a:rPr>
              <a:t>los estudiantes, profesores  y especialistas que contribuyeron y aportaron a </a:t>
            </a:r>
            <a:r>
              <a:rPr lang="es-ES_tradnl" i="1" dirty="0" smtClean="0">
                <a:solidFill>
                  <a:schemeClr val="tx1"/>
                </a:solidFill>
                <a:latin typeface="+mn-lt"/>
              </a:rPr>
              <a:t>la investigación</a:t>
            </a:r>
            <a:r>
              <a:rPr lang="es-ES_tradnl" sz="1800" dirty="0" smtClean="0">
                <a:solidFill>
                  <a:schemeClr val="tx1"/>
                </a:solidFill>
                <a:latin typeface="+mn-lt"/>
              </a:rPr>
              <a:t>.  </a:t>
            </a:r>
            <a:r>
              <a:rPr lang="es-ES_tradnl" sz="1800" dirty="0" smtClean="0">
                <a:solidFill>
                  <a:schemeClr val="tx1"/>
                </a:solidFill>
                <a:latin typeface="+mn-lt"/>
              </a:rPr>
              <a:t> </a:t>
            </a:r>
            <a:r>
              <a:rPr lang="es-ES_tradnl" sz="1800" b="1" i="1" dirty="0" smtClean="0">
                <a:solidFill>
                  <a:schemeClr val="tx1"/>
                </a:solidFill>
                <a:latin typeface="+mn-lt"/>
                <a:hlinkClick r:id="rId5"/>
              </a:rPr>
              <a:t>E</a:t>
            </a:r>
            <a:r>
              <a:rPr lang="es-ES_tradnl" sz="1800" b="1" i="1" dirty="0" smtClean="0">
                <a:solidFill>
                  <a:schemeClr val="tx1"/>
                </a:solidFill>
                <a:latin typeface="+mn-lt"/>
                <a:hlinkClick r:id="rId5"/>
              </a:rPr>
              <a:t>- mails: </a:t>
            </a:r>
            <a:r>
              <a:rPr lang="en-US" sz="1800" i="1" u="sng" dirty="0" smtClean="0">
                <a:latin typeface="+mn-lt"/>
                <a:hlinkClick r:id="rId5"/>
              </a:rPr>
              <a:t>jpogando@uclv.cu</a:t>
            </a:r>
            <a:r>
              <a:rPr lang="en-US" sz="1800" i="1" u="sng" dirty="0" smtClean="0">
                <a:latin typeface="+mn-lt"/>
              </a:rPr>
              <a:t>; </a:t>
            </a:r>
            <a:r>
              <a:rPr lang="es-MX" i="1" dirty="0">
                <a:latin typeface="+mn-lt"/>
              </a:rPr>
              <a:t>: </a:t>
            </a:r>
            <a:r>
              <a:rPr lang="es-MX" sz="1800" i="1" u="sng" dirty="0" smtClean="0">
                <a:latin typeface="+mn-lt"/>
                <a:hlinkClick r:id="rId6"/>
              </a:rPr>
              <a:t>egnocedo@uclv.cu</a:t>
            </a:r>
            <a:r>
              <a:rPr lang="es-MX" sz="1800" i="1" u="sng" dirty="0">
                <a:latin typeface="+mn-lt"/>
              </a:rPr>
              <a:t>; </a:t>
            </a:r>
            <a:r>
              <a:rPr lang="es-MX" sz="1800" i="1" u="sng" dirty="0" smtClean="0">
                <a:latin typeface="+mn-lt"/>
              </a:rPr>
              <a:t>asoms@uclv.cu.</a:t>
            </a:r>
            <a:endParaRPr lang="en-US" sz="1800" i="1" u="sng" dirty="0">
              <a:latin typeface="+mn-lt"/>
            </a:endParaRPr>
          </a:p>
        </p:txBody>
      </p:sp>
      <p:sp>
        <p:nvSpPr>
          <p:cNvPr id="23"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550395" y="4429758"/>
            <a:ext cx="20455327" cy="2858782"/>
          </a:xfrm>
        </p:spPr>
        <p:txBody>
          <a:bodyPr/>
          <a:lstStyle/>
          <a:p>
            <a:pPr algn="just" defTabSz="3168595">
              <a:spcBef>
                <a:spcPts val="600"/>
              </a:spcBef>
              <a:defRPr/>
            </a:pPr>
            <a:r>
              <a:rPr lang="es-MX" i="1" dirty="0">
                <a:solidFill>
                  <a:schemeClr val="tx1"/>
                </a:solidFill>
                <a:latin typeface="+mn-lt"/>
              </a:rPr>
              <a:t>El diagnóstico psicopedagógico se realiza en Cuba, (adaptado de López (</a:t>
            </a:r>
            <a:r>
              <a:rPr lang="es-MX" i="1" dirty="0" err="1">
                <a:solidFill>
                  <a:schemeClr val="tx1"/>
                </a:solidFill>
                <a:latin typeface="+mn-lt"/>
              </a:rPr>
              <a:t>s.f</a:t>
            </a:r>
            <a:r>
              <a:rPr lang="es-MX" i="1" dirty="0">
                <a:solidFill>
                  <a:schemeClr val="tx1"/>
                </a:solidFill>
                <a:latin typeface="+mn-lt"/>
              </a:rPr>
              <a:t>)), dentro de sus aspectos incluye lo referente a la salud, en función de la deficiencia que produce la discapacidad y la evaluación de la motricidad; la principal limitante, es que no tiene en cuenta aspectos cualitativos y cuantitativos que incluyen el componente físico (morfo-funcional) y que resulta extraordinariamente necesario para lograr una planeación de la clase de E.F. del escolar ciego en la enseñanza primaria, en función del desarrollo de habilidades y capacidades físicas, por lo que trabajar en función de establecer y adaptar pruebas para el diagnóstico del componente físico (</a:t>
            </a:r>
            <a:r>
              <a:rPr lang="es-MX" i="1" dirty="0" err="1">
                <a:solidFill>
                  <a:schemeClr val="tx1"/>
                </a:solidFill>
                <a:latin typeface="+mn-lt"/>
              </a:rPr>
              <a:t>morfofuncional</a:t>
            </a:r>
            <a:r>
              <a:rPr lang="es-MX" i="1" dirty="0">
                <a:solidFill>
                  <a:schemeClr val="tx1"/>
                </a:solidFill>
                <a:latin typeface="+mn-lt"/>
              </a:rPr>
              <a:t>), resulta fundamental para aumentar la cultura dinámica en estos escolares, lo cual constituye un reto para especialistas e investigadores de esta temática.</a:t>
            </a:r>
          </a:p>
          <a:p>
            <a:pPr algn="just" defTabSz="3168595">
              <a:spcBef>
                <a:spcPts val="600"/>
              </a:spcBef>
              <a:defRPr/>
            </a:pPr>
            <a:r>
              <a:rPr lang="es-MX" i="1" dirty="0" smtClean="0">
                <a:solidFill>
                  <a:schemeClr val="tx1"/>
                </a:solidFill>
                <a:latin typeface="+mn-lt"/>
              </a:rPr>
              <a:t>El </a:t>
            </a:r>
            <a:r>
              <a:rPr lang="es-MX" i="1" dirty="0">
                <a:solidFill>
                  <a:schemeClr val="tx1"/>
                </a:solidFill>
                <a:latin typeface="+mn-lt"/>
              </a:rPr>
              <a:t>objetivo propuesto fue: </a:t>
            </a:r>
            <a:r>
              <a:rPr lang="es-MX" i="1" dirty="0">
                <a:solidFill>
                  <a:schemeClr val="tx1"/>
                </a:solidFill>
                <a:latin typeface="+mn-lt"/>
              </a:rPr>
              <a:t>Diseñar una metodología para el diagnóstico del desarrollo físico del escolar ciego. Diagnosticar el componente físico actual de los niños ciegos de edad escolar, a partir de la selección de métodos, pruebas funcionales y su correspondiente adaptación y la valoración de la viabilidad de las pruebas propuestas como alternativas para el diagnóstico del componente físico, desde el contexto de la Educación Física</a:t>
            </a:r>
            <a:r>
              <a:rPr lang="es-MX" i="1" dirty="0" smtClean="0">
                <a:solidFill>
                  <a:schemeClr val="tx1"/>
                </a:solidFill>
                <a:latin typeface="+mn-lt"/>
              </a:rPr>
              <a:t>.</a:t>
            </a:r>
            <a:endParaRPr lang="es-MX" i="1" dirty="0">
              <a:solidFill>
                <a:schemeClr val="tx1"/>
              </a:solidFill>
              <a:latin typeface="+mn-lt"/>
            </a:endParaRPr>
          </a:p>
        </p:txBody>
      </p:sp>
      <p:sp>
        <p:nvSpPr>
          <p:cNvPr id="24"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6056669" y="4049821"/>
            <a:ext cx="10093882" cy="566030"/>
          </a:xfrm>
        </p:spPr>
        <p:txBody>
          <a:bodyPr/>
          <a:lstStyle/>
          <a:p>
            <a:r>
              <a:rPr lang="en-US" dirty="0" smtClean="0"/>
              <a:t>1. INTRODUCCION (OBJETIVOS)</a:t>
            </a:r>
            <a:endParaRPr lang="en-US" dirty="0"/>
          </a:p>
        </p:txBody>
      </p:sp>
      <p:sp>
        <p:nvSpPr>
          <p:cNvPr id="25"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5729883" y="6793108"/>
            <a:ext cx="10096349" cy="566030"/>
          </a:xfrm>
        </p:spPr>
        <p:txBody>
          <a:bodyPr/>
          <a:lstStyle/>
          <a:p>
            <a:r>
              <a:rPr lang="en-US" dirty="0"/>
              <a:t>2</a:t>
            </a:r>
            <a:r>
              <a:rPr lang="en-US" dirty="0" smtClean="0"/>
              <a:t>. METODOLOGIA</a:t>
            </a:r>
            <a:endParaRPr lang="en-US" dirty="0"/>
          </a:p>
        </p:txBody>
      </p:sp>
      <p:grpSp>
        <p:nvGrpSpPr>
          <p:cNvPr id="26" name="Grupo 25"/>
          <p:cNvGrpSpPr/>
          <p:nvPr/>
        </p:nvGrpSpPr>
        <p:grpSpPr>
          <a:xfrm>
            <a:off x="429997" y="7357163"/>
            <a:ext cx="20470585" cy="2354720"/>
            <a:chOff x="475555" y="9887910"/>
            <a:chExt cx="20470585" cy="2616477"/>
          </a:xfrm>
        </p:grpSpPr>
        <p:grpSp>
          <p:nvGrpSpPr>
            <p:cNvPr id="27" name="Group 3"/>
            <p:cNvGrpSpPr>
              <a:grpSpLocks/>
            </p:cNvGrpSpPr>
            <p:nvPr/>
          </p:nvGrpSpPr>
          <p:grpSpPr bwMode="auto">
            <a:xfrm>
              <a:off x="475555" y="9887910"/>
              <a:ext cx="20470585" cy="2616477"/>
              <a:chOff x="1125" y="-85"/>
              <a:chExt cx="3210" cy="1318"/>
            </a:xfrm>
            <a:scene3d>
              <a:camera prst="orthographicFront">
                <a:rot lat="0" lon="0" rev="0"/>
              </a:camera>
              <a:lightRig rig="balanced" dir="t">
                <a:rot lat="0" lon="0" rev="8700000"/>
              </a:lightRig>
            </a:scene3d>
          </p:grpSpPr>
          <p:sp>
            <p:nvSpPr>
              <p:cNvPr id="42" name="AutoShape 4"/>
              <p:cNvSpPr>
                <a:spLocks noChangeArrowheads="1"/>
              </p:cNvSpPr>
              <p:nvPr/>
            </p:nvSpPr>
            <p:spPr bwMode="gray">
              <a:xfrm>
                <a:off x="1125" y="-85"/>
                <a:ext cx="3210" cy="1318"/>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chemeClr val="accent1"/>
                </a:solidFill>
                <a:round/>
                <a:headEnd/>
                <a:tailEnd/>
              </a:ln>
              <a:effectLst>
                <a:outerShdw blurRad="44450" dist="27940" dir="5400000" algn="ctr">
                  <a:srgbClr val="000000">
                    <a:alpha val="32000"/>
                  </a:srgbClr>
                </a:outerShdw>
              </a:effectLst>
              <a:sp3d>
                <a:bevelT w="190500" h="38100"/>
              </a:sp3d>
            </p:spPr>
            <p:txBody>
              <a:bodyPr wrap="none" anchor="ctr"/>
              <a:lstStyle/>
              <a:p>
                <a:endParaRPr lang="es-ES" sz="2000" i="1">
                  <a:cs typeface="Times New Roman" panose="02020603050405020304" pitchFamily="18" charset="0"/>
                </a:endParaRPr>
              </a:p>
            </p:txBody>
          </p:sp>
          <p:sp>
            <p:nvSpPr>
              <p:cNvPr id="43" name="Freeform 7"/>
              <p:cNvSpPr>
                <a:spLocks/>
              </p:cNvSpPr>
              <p:nvPr/>
            </p:nvSpPr>
            <p:spPr bwMode="gray">
              <a:xfrm>
                <a:off x="1186" y="57"/>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solidFill>
                  <a:srgbClr val="000000"/>
                </a:solidFill>
                <a:prstDash val="solid"/>
                <a:round/>
                <a:headEnd/>
                <a:tailEnd/>
              </a:ln>
              <a:effectLst>
                <a:outerShdw blurRad="44450" dist="27940" dir="5400000" algn="ctr">
                  <a:srgbClr val="000000">
                    <a:alpha val="32000"/>
                  </a:srgbClr>
                </a:outerShdw>
              </a:effectLst>
              <a:sp3d>
                <a:bevelT w="190500" h="38100"/>
              </a:sp3d>
            </p:spPr>
            <p:txBody>
              <a:bodyPr/>
              <a:lstStyle/>
              <a:p>
                <a:endParaRPr lang="es-ES" sz="2000" i="1">
                  <a:cs typeface="Times New Roman" panose="02020603050405020304" pitchFamily="18" charset="0"/>
                </a:endParaRPr>
              </a:p>
            </p:txBody>
          </p:sp>
        </p:grpSp>
        <p:sp>
          <p:nvSpPr>
            <p:cNvPr id="41" name="CuadroTexto 40"/>
            <p:cNvSpPr txBox="1"/>
            <p:nvPr/>
          </p:nvSpPr>
          <p:spPr>
            <a:xfrm>
              <a:off x="534185" y="9977126"/>
              <a:ext cx="20306815" cy="2411029"/>
            </a:xfrm>
            <a:prstGeom prst="rect">
              <a:avLst/>
            </a:prstGeom>
            <a:noFill/>
          </p:spPr>
          <p:txBody>
            <a:bodyPr wrap="square" rtlCol="0">
              <a:spAutoFit/>
            </a:bodyPr>
            <a:lstStyle/>
            <a:p>
              <a:pPr algn="just" defTabSz="3168595">
                <a:spcBef>
                  <a:spcPts val="600"/>
                </a:spcBef>
                <a:defRPr/>
              </a:pPr>
              <a:r>
                <a:rPr lang="es-MX" sz="2000" i="1" dirty="0"/>
                <a:t>La investigación se realizó a través de un estudio de caso singular y se tuvo como escenario la Escuela Especial “Dionisio San Román” del municipio de Cienfuegos. (El sujeto fue un escolar ciego de ocho años, diagnosticado por el CDO).</a:t>
              </a:r>
            </a:p>
            <a:p>
              <a:pPr algn="just" defTabSz="3168595">
                <a:spcBef>
                  <a:spcPts val="600"/>
                </a:spcBef>
                <a:defRPr/>
              </a:pPr>
              <a:r>
                <a:rPr lang="es-MX" sz="2000" i="1" dirty="0"/>
                <a:t>Como método fundamental se empleó la medición, para la determinación de la deformidad podálica (</a:t>
              </a:r>
              <a:r>
                <a:rPr lang="es-MX" sz="2000" i="1" dirty="0" err="1"/>
                <a:t>Plantograma</a:t>
              </a:r>
              <a:r>
                <a:rPr lang="es-MX" sz="2000" i="1" dirty="0"/>
                <a:t>) y junto a los resultados de la prueba postural permitió hacer una mejor valoración de las deformidades de la columna vertebral y miembros inferiores, así como obtener las magnitudes antropométricas para realizar el estudio de la composición corporal. </a:t>
              </a:r>
            </a:p>
            <a:p>
              <a:pPr algn="just" defTabSz="3168595">
                <a:spcBef>
                  <a:spcPts val="600"/>
                </a:spcBef>
                <a:defRPr/>
              </a:pPr>
              <a:r>
                <a:rPr lang="es-MX" sz="2000" i="1" dirty="0"/>
                <a:t>Mientras, la prueba permitió cuantificar el valor de las potencias medidas a través de las posibilidades energéticas, aplicadas en condiciones de terreno. </a:t>
              </a:r>
            </a:p>
            <a:p>
              <a:pPr algn="just" defTabSz="3168595">
                <a:spcBef>
                  <a:spcPts val="600"/>
                </a:spcBef>
                <a:defRPr/>
              </a:pPr>
              <a:r>
                <a:rPr lang="es-MX" sz="2000" i="1" dirty="0"/>
                <a:t>El estudio de caso singular permitió llegar, mediante un proceso de síntesis, al diagnóstico físico y orientar la toma de decisiones sobre el caso. </a:t>
              </a:r>
              <a:r>
                <a:rPr lang="es-MX" sz="2000" i="1" dirty="0" smtClean="0"/>
                <a:t> </a:t>
              </a:r>
              <a:endParaRPr lang="es-MX" sz="2000" i="1" dirty="0"/>
            </a:p>
          </p:txBody>
        </p:sp>
      </p:grpSp>
      <p:sp>
        <p:nvSpPr>
          <p:cNvPr id="44"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5872742" y="9736722"/>
            <a:ext cx="10093752" cy="625140"/>
          </a:xfrm>
        </p:spPr>
        <p:txBody>
          <a:bodyPr/>
          <a:lstStyle/>
          <a:p>
            <a:r>
              <a:rPr lang="en-US" dirty="0"/>
              <a:t>3</a:t>
            </a:r>
            <a:r>
              <a:rPr lang="en-US" dirty="0" smtClean="0"/>
              <a:t>. RESULTADOS </a:t>
            </a:r>
            <a:r>
              <a:rPr lang="en-US" dirty="0"/>
              <a:t>Y DISCUSION</a:t>
            </a:r>
          </a:p>
        </p:txBody>
      </p:sp>
      <p:grpSp>
        <p:nvGrpSpPr>
          <p:cNvPr id="54" name="Grupo 53"/>
          <p:cNvGrpSpPr/>
          <p:nvPr/>
        </p:nvGrpSpPr>
        <p:grpSpPr>
          <a:xfrm>
            <a:off x="550396" y="9846833"/>
            <a:ext cx="6481354" cy="2301980"/>
            <a:chOff x="1058227" y="17274519"/>
            <a:chExt cx="9607172" cy="2618823"/>
          </a:xfrm>
        </p:grpSpPr>
        <p:sp>
          <p:nvSpPr>
            <p:cNvPr id="55" name="CuadroTexto 54"/>
            <p:cNvSpPr txBox="1"/>
            <p:nvPr/>
          </p:nvSpPr>
          <p:spPr>
            <a:xfrm>
              <a:off x="1058227" y="17274519"/>
              <a:ext cx="9214619" cy="805319"/>
            </a:xfrm>
            <a:prstGeom prst="rect">
              <a:avLst/>
            </a:prstGeom>
            <a:noFill/>
          </p:spPr>
          <p:txBody>
            <a:bodyPr wrap="square" rtlCol="0">
              <a:spAutoFit/>
            </a:bodyPr>
            <a:lstStyle/>
            <a:p>
              <a:pPr defTabSz="914400" fontAlgn="base">
                <a:spcBef>
                  <a:spcPct val="0"/>
                </a:spcBef>
                <a:spcAft>
                  <a:spcPct val="0"/>
                </a:spcAft>
              </a:pPr>
              <a:r>
                <a:rPr lang="es-MX" sz="4000" i="1" u="sng" dirty="0">
                  <a:solidFill>
                    <a:srgbClr val="000000"/>
                  </a:solidFill>
                </a:rPr>
                <a:t>En las pruebas de Eficiencia Física</a:t>
              </a:r>
            </a:p>
          </p:txBody>
        </p:sp>
        <p:pic>
          <p:nvPicPr>
            <p:cNvPr id="56" name="image6.png">
              <a:extLst>
                <a:ext uri="{FF2B5EF4-FFF2-40B4-BE49-F238E27FC236}">
                  <a16:creationId xmlns:a16="http://schemas.microsoft.com/office/drawing/2014/main" id="{467792E3-C511-DBA1-C0DA-7FAC8FBA38D7}"/>
                </a:ext>
              </a:extLst>
            </p:cNvPr>
            <p:cNvPicPr>
              <a:picLocks noChangeAspect="1"/>
            </p:cNvPicPr>
            <p:nvPr/>
          </p:nvPicPr>
          <p:blipFill>
            <a:blip r:embed="rId7" cstate="print"/>
            <a:stretch>
              <a:fillRect/>
            </a:stretch>
          </p:blipFill>
          <p:spPr>
            <a:xfrm>
              <a:off x="1131108" y="17994600"/>
              <a:ext cx="9534291" cy="1898742"/>
            </a:xfrm>
            <a:prstGeom prst="rect">
              <a:avLst/>
            </a:prstGeom>
          </p:spPr>
        </p:pic>
      </p:grpSp>
      <p:grpSp>
        <p:nvGrpSpPr>
          <p:cNvPr id="58" name="Grupo 57"/>
          <p:cNvGrpSpPr/>
          <p:nvPr/>
        </p:nvGrpSpPr>
        <p:grpSpPr>
          <a:xfrm>
            <a:off x="6997546" y="10186296"/>
            <a:ext cx="6298961" cy="4769544"/>
            <a:chOff x="936354" y="23199070"/>
            <a:chExt cx="8857838" cy="4664320"/>
          </a:xfrm>
        </p:grpSpPr>
        <p:sp>
          <p:nvSpPr>
            <p:cNvPr id="59" name="CuadroTexto 58"/>
            <p:cNvSpPr txBox="1"/>
            <p:nvPr/>
          </p:nvSpPr>
          <p:spPr>
            <a:xfrm>
              <a:off x="936354" y="23199070"/>
              <a:ext cx="8400370" cy="839728"/>
            </a:xfrm>
            <a:prstGeom prst="rect">
              <a:avLst/>
            </a:prstGeom>
            <a:noFill/>
          </p:spPr>
          <p:txBody>
            <a:bodyPr wrap="square" rtlCol="0">
              <a:spAutoFit/>
            </a:bodyPr>
            <a:lstStyle/>
            <a:p>
              <a:pPr defTabSz="914400" fontAlgn="base">
                <a:spcBef>
                  <a:spcPct val="0"/>
                </a:spcBef>
                <a:spcAft>
                  <a:spcPct val="0"/>
                </a:spcAft>
              </a:pPr>
              <a:r>
                <a:rPr lang="es-MX" sz="4000" i="1" u="sng" dirty="0">
                  <a:solidFill>
                    <a:srgbClr val="000000"/>
                  </a:solidFill>
                </a:rPr>
                <a:t>En la prueba Postural</a:t>
              </a:r>
            </a:p>
          </p:txBody>
        </p:sp>
        <p:grpSp>
          <p:nvGrpSpPr>
            <p:cNvPr id="60" name="Grupo 59"/>
            <p:cNvGrpSpPr/>
            <p:nvPr/>
          </p:nvGrpSpPr>
          <p:grpSpPr>
            <a:xfrm>
              <a:off x="1185386" y="23906956"/>
              <a:ext cx="8608806" cy="3956434"/>
              <a:chOff x="1131107" y="24007243"/>
              <a:chExt cx="9400041" cy="3956434"/>
            </a:xfrm>
          </p:grpSpPr>
          <p:pic>
            <p:nvPicPr>
              <p:cNvPr id="61" name="Imagen 60"/>
              <p:cNvPicPr>
                <a:picLocks noChangeAspect="1"/>
              </p:cNvPicPr>
              <p:nvPr/>
            </p:nvPicPr>
            <p:blipFill>
              <a:blip r:embed="rId8"/>
              <a:stretch>
                <a:fillRect/>
              </a:stretch>
            </p:blipFill>
            <p:spPr>
              <a:xfrm>
                <a:off x="1131107" y="24007243"/>
                <a:ext cx="9400041" cy="1474094"/>
              </a:xfrm>
              <a:prstGeom prst="rect">
                <a:avLst/>
              </a:prstGeom>
            </p:spPr>
          </p:pic>
          <p:pic>
            <p:nvPicPr>
              <p:cNvPr id="62" name="Imagen 61"/>
              <p:cNvPicPr>
                <a:picLocks noChangeAspect="1"/>
              </p:cNvPicPr>
              <p:nvPr/>
            </p:nvPicPr>
            <p:blipFill>
              <a:blip r:embed="rId9"/>
              <a:stretch>
                <a:fillRect/>
              </a:stretch>
            </p:blipFill>
            <p:spPr>
              <a:xfrm>
                <a:off x="1239028" y="25275108"/>
                <a:ext cx="9258171" cy="2688569"/>
              </a:xfrm>
              <a:prstGeom prst="rect">
                <a:avLst/>
              </a:prstGeom>
            </p:spPr>
          </p:pic>
        </p:grpSp>
      </p:grpSp>
      <p:grpSp>
        <p:nvGrpSpPr>
          <p:cNvPr id="63" name="Grupo 62"/>
          <p:cNvGrpSpPr/>
          <p:nvPr/>
        </p:nvGrpSpPr>
        <p:grpSpPr>
          <a:xfrm>
            <a:off x="13344683" y="9746093"/>
            <a:ext cx="7743300" cy="4518122"/>
            <a:chOff x="11228304" y="17714268"/>
            <a:chExt cx="7800938" cy="5196924"/>
          </a:xfrm>
        </p:grpSpPr>
        <p:sp>
          <p:nvSpPr>
            <p:cNvPr id="64" name="CuadroTexto 63"/>
            <p:cNvSpPr txBox="1"/>
            <p:nvPr/>
          </p:nvSpPr>
          <p:spPr>
            <a:xfrm>
              <a:off x="11228304" y="17714268"/>
              <a:ext cx="7800938" cy="707886"/>
            </a:xfrm>
            <a:prstGeom prst="rect">
              <a:avLst/>
            </a:prstGeom>
            <a:noFill/>
          </p:spPr>
          <p:txBody>
            <a:bodyPr wrap="square" rtlCol="0">
              <a:spAutoFit/>
            </a:bodyPr>
            <a:lstStyle/>
            <a:p>
              <a:r>
                <a:rPr lang="es-MX" sz="4000" i="1" u="sng" dirty="0" smtClean="0"/>
                <a:t>Procesamiento de </a:t>
              </a:r>
              <a:r>
                <a:rPr lang="es-MX" sz="4000" i="1" u="sng" dirty="0"/>
                <a:t>la fotogrametría</a:t>
              </a:r>
            </a:p>
          </p:txBody>
        </p:sp>
        <p:grpSp>
          <p:nvGrpSpPr>
            <p:cNvPr id="65" name="Grupo 64"/>
            <p:cNvGrpSpPr/>
            <p:nvPr/>
          </p:nvGrpSpPr>
          <p:grpSpPr>
            <a:xfrm>
              <a:off x="11261803" y="18388645"/>
              <a:ext cx="7610951" cy="4522547"/>
              <a:chOff x="11261803" y="18388645"/>
              <a:chExt cx="7610951" cy="4522547"/>
            </a:xfrm>
          </p:grpSpPr>
          <p:pic>
            <p:nvPicPr>
              <p:cNvPr id="66" name="Imagen 65"/>
              <p:cNvPicPr>
                <a:picLocks noChangeAspect="1"/>
              </p:cNvPicPr>
              <p:nvPr/>
            </p:nvPicPr>
            <p:blipFill>
              <a:blip r:embed="rId10"/>
              <a:stretch>
                <a:fillRect/>
              </a:stretch>
            </p:blipFill>
            <p:spPr>
              <a:xfrm>
                <a:off x="11284682" y="18388645"/>
                <a:ext cx="2347083" cy="2153547"/>
              </a:xfrm>
              <a:prstGeom prst="rect">
                <a:avLst/>
              </a:prstGeom>
            </p:spPr>
          </p:pic>
          <p:pic>
            <p:nvPicPr>
              <p:cNvPr id="67" name="Imagen 66"/>
              <p:cNvPicPr>
                <a:picLocks noChangeAspect="1"/>
              </p:cNvPicPr>
              <p:nvPr/>
            </p:nvPicPr>
            <p:blipFill>
              <a:blip r:embed="rId11"/>
              <a:stretch>
                <a:fillRect/>
              </a:stretch>
            </p:blipFill>
            <p:spPr>
              <a:xfrm>
                <a:off x="11261803" y="20524111"/>
                <a:ext cx="2369962" cy="2189773"/>
              </a:xfrm>
              <a:prstGeom prst="rect">
                <a:avLst/>
              </a:prstGeom>
            </p:spPr>
          </p:pic>
          <p:sp>
            <p:nvSpPr>
              <p:cNvPr id="68" name="Rectángulo 67"/>
              <p:cNvSpPr/>
              <p:nvPr/>
            </p:nvSpPr>
            <p:spPr>
              <a:xfrm>
                <a:off x="13688142" y="18415178"/>
                <a:ext cx="5184612" cy="4496014"/>
              </a:xfrm>
              <a:prstGeom prst="rect">
                <a:avLst/>
              </a:prstGeom>
            </p:spPr>
            <p:txBody>
              <a:bodyPr wrap="square">
                <a:spAutoFit/>
              </a:bodyPr>
              <a:lstStyle/>
              <a:p>
                <a:pPr>
                  <a:spcBef>
                    <a:spcPts val="600"/>
                  </a:spcBef>
                </a:pPr>
                <a:r>
                  <a:rPr lang="es-ES" sz="2800" i="1" dirty="0">
                    <a:cs typeface="Arial" panose="020B0604020202020204" pitchFamily="34" charset="0"/>
                  </a:rPr>
                  <a:t>Se constató la debilidad de los diferentes grupos musculares:</a:t>
                </a:r>
              </a:p>
              <a:p>
                <a:pPr marL="342900" indent="-342900">
                  <a:spcBef>
                    <a:spcPts val="600"/>
                  </a:spcBef>
                  <a:buFont typeface="Wingdings" panose="05000000000000000000" pitchFamily="2" charset="2"/>
                  <a:buChar char="ü"/>
                </a:pPr>
                <a:r>
                  <a:rPr lang="es-ES" sz="2800" i="1" dirty="0" err="1">
                    <a:cs typeface="Arial" panose="020B0604020202020204" pitchFamily="34" charset="0"/>
                  </a:rPr>
                  <a:t>Toracocérvicocefalicos</a:t>
                </a:r>
                <a:endParaRPr lang="es-ES" sz="2800" i="1" dirty="0">
                  <a:cs typeface="Arial" panose="020B0604020202020204" pitchFamily="34" charset="0"/>
                </a:endParaRPr>
              </a:p>
              <a:p>
                <a:pPr marL="342900" indent="-342900">
                  <a:spcBef>
                    <a:spcPts val="600"/>
                  </a:spcBef>
                  <a:buFont typeface="Wingdings" panose="05000000000000000000" pitchFamily="2" charset="2"/>
                  <a:buChar char="ü"/>
                </a:pPr>
                <a:r>
                  <a:rPr lang="es-ES" sz="2800" i="1" dirty="0" err="1">
                    <a:cs typeface="Arial" panose="020B0604020202020204" pitchFamily="34" charset="0"/>
                  </a:rPr>
                  <a:t>Troncoescapulares</a:t>
                </a:r>
                <a:r>
                  <a:rPr lang="es-ES" sz="2800" i="1" dirty="0">
                    <a:cs typeface="Arial" panose="020B0604020202020204" pitchFamily="34" charset="0"/>
                  </a:rPr>
                  <a:t>, </a:t>
                </a:r>
                <a:r>
                  <a:rPr lang="es-ES" sz="2800" i="1" dirty="0" err="1">
                    <a:cs typeface="Arial" panose="020B0604020202020204" pitchFamily="34" charset="0"/>
                  </a:rPr>
                  <a:t>escapulohumerales</a:t>
                </a:r>
                <a:r>
                  <a:rPr lang="es-ES" sz="2800" i="1" dirty="0">
                    <a:cs typeface="Arial" panose="020B0604020202020204" pitchFamily="34" charset="0"/>
                  </a:rPr>
                  <a:t> y </a:t>
                </a:r>
                <a:r>
                  <a:rPr lang="es-ES" sz="2800" i="1" dirty="0" err="1">
                    <a:cs typeface="Arial" panose="020B0604020202020204" pitchFamily="34" charset="0"/>
                  </a:rPr>
                  <a:t>troncohumerales</a:t>
                </a:r>
                <a:endParaRPr lang="es-ES" sz="2800" i="1" dirty="0">
                  <a:cs typeface="Arial" panose="020B0604020202020204" pitchFamily="34" charset="0"/>
                </a:endParaRPr>
              </a:p>
              <a:p>
                <a:pPr marL="342900" indent="-342900">
                  <a:spcBef>
                    <a:spcPts val="600"/>
                  </a:spcBef>
                  <a:buFont typeface="Wingdings" panose="05000000000000000000" pitchFamily="2" charset="2"/>
                  <a:buChar char="ü"/>
                </a:pPr>
                <a:r>
                  <a:rPr lang="es-ES" sz="2800" i="1" dirty="0" err="1">
                    <a:cs typeface="Arial" panose="020B0604020202020204" pitchFamily="34" charset="0"/>
                  </a:rPr>
                  <a:t>Coxofémorotibiales</a:t>
                </a:r>
                <a:r>
                  <a:rPr lang="es-ES" sz="2800" i="1" dirty="0">
                    <a:cs typeface="Arial" panose="020B0604020202020204" pitchFamily="34" charset="0"/>
                  </a:rPr>
                  <a:t> </a:t>
                </a:r>
              </a:p>
              <a:p>
                <a:pPr marL="342900" indent="-342900">
                  <a:spcBef>
                    <a:spcPts val="600"/>
                  </a:spcBef>
                  <a:buFont typeface="Wingdings" panose="05000000000000000000" pitchFamily="2" charset="2"/>
                  <a:buChar char="ü"/>
                </a:pPr>
                <a:r>
                  <a:rPr lang="es-ES" sz="2800" i="1" dirty="0" err="1">
                    <a:cs typeface="Arial" panose="020B0604020202020204" pitchFamily="34" charset="0"/>
                  </a:rPr>
                  <a:t>Pélvicofemoral</a:t>
                </a:r>
                <a:r>
                  <a:rPr lang="es-ES" sz="3200" i="1" dirty="0" err="1">
                    <a:cs typeface="Arial" panose="020B0604020202020204" pitchFamily="34" charset="0"/>
                  </a:rPr>
                  <a:t>es</a:t>
                </a:r>
                <a:endParaRPr lang="es-ES" sz="3200" i="1" dirty="0">
                  <a:cs typeface="Arial" panose="020B0604020202020204" pitchFamily="34" charset="0"/>
                </a:endParaRPr>
              </a:p>
            </p:txBody>
          </p:sp>
        </p:grpSp>
      </p:grpSp>
      <p:sp>
        <p:nvSpPr>
          <p:cNvPr id="69" name="CuadroTexto 68"/>
          <p:cNvSpPr txBox="1"/>
          <p:nvPr/>
        </p:nvSpPr>
        <p:spPr>
          <a:xfrm>
            <a:off x="488627" y="12093874"/>
            <a:ext cx="6768990" cy="3539430"/>
          </a:xfrm>
          <a:prstGeom prst="rect">
            <a:avLst/>
          </a:prstGeom>
          <a:noFill/>
        </p:spPr>
        <p:txBody>
          <a:bodyPr wrap="square" rtlCol="0">
            <a:spAutoFit/>
          </a:bodyPr>
          <a:lstStyle/>
          <a:p>
            <a:pPr defTabSz="914400" fontAlgn="base">
              <a:spcBef>
                <a:spcPct val="0"/>
              </a:spcBef>
              <a:spcAft>
                <a:spcPct val="0"/>
              </a:spcAft>
            </a:pPr>
            <a:r>
              <a:rPr lang="es-MX" sz="2800" i="1" dirty="0" smtClean="0">
                <a:solidFill>
                  <a:srgbClr val="000000"/>
                </a:solidFill>
                <a:cs typeface="Arial" panose="020B0604020202020204" pitchFamily="34" charset="0"/>
              </a:rPr>
              <a:t>Se pudo </a:t>
            </a:r>
            <a:r>
              <a:rPr lang="es-MX" sz="2800" i="1" dirty="0">
                <a:solidFill>
                  <a:srgbClr val="000000"/>
                </a:solidFill>
                <a:cs typeface="Arial" panose="020B0604020202020204" pitchFamily="34" charset="0"/>
              </a:rPr>
              <a:t>constatar que, en el caso de las planchas y la flexibilidad, posee buenos resultados, considerando que se encuentran en los niveles I y II respectivamente, no así en el caso de la rapidez, el salto (nivel III) y la resistencia (sin nivel), cuyos resultados están muy por debajo de los valores de la media nacional</a:t>
            </a:r>
            <a:r>
              <a:rPr lang="es-MX" sz="2800" i="1" dirty="0" smtClean="0">
                <a:solidFill>
                  <a:srgbClr val="000000"/>
                </a:solidFill>
                <a:cs typeface="Arial" panose="020B0604020202020204" pitchFamily="34" charset="0"/>
              </a:rPr>
              <a:t>.</a:t>
            </a:r>
            <a:endParaRPr lang="es-MX" sz="2800" i="1" dirty="0">
              <a:solidFill>
                <a:srgbClr val="000000"/>
              </a:solidFill>
              <a:cs typeface="Arial" panose="020B0604020202020204" pitchFamily="34" charset="0"/>
            </a:endParaRPr>
          </a:p>
        </p:txBody>
      </p:sp>
      <p:grpSp>
        <p:nvGrpSpPr>
          <p:cNvPr id="70" name="Grupo 69"/>
          <p:cNvGrpSpPr/>
          <p:nvPr/>
        </p:nvGrpSpPr>
        <p:grpSpPr>
          <a:xfrm>
            <a:off x="343327" y="15405565"/>
            <a:ext cx="7290147" cy="5010363"/>
            <a:chOff x="9680520" y="22610812"/>
            <a:chExt cx="10131248" cy="5010363"/>
          </a:xfrm>
        </p:grpSpPr>
        <p:sp>
          <p:nvSpPr>
            <p:cNvPr id="71" name="CuadroTexto 70"/>
            <p:cNvSpPr txBox="1"/>
            <p:nvPr/>
          </p:nvSpPr>
          <p:spPr>
            <a:xfrm>
              <a:off x="9680520" y="22610812"/>
              <a:ext cx="9214619" cy="707886"/>
            </a:xfrm>
            <a:prstGeom prst="rect">
              <a:avLst/>
            </a:prstGeom>
            <a:noFill/>
          </p:spPr>
          <p:txBody>
            <a:bodyPr wrap="square" rtlCol="0">
              <a:spAutoFit/>
            </a:bodyPr>
            <a:lstStyle/>
            <a:p>
              <a:r>
                <a:rPr lang="es-MX" sz="4000" i="1" u="sng" dirty="0"/>
                <a:t>Resultados de la triangulación</a:t>
              </a:r>
            </a:p>
          </p:txBody>
        </p:sp>
        <p:pic>
          <p:nvPicPr>
            <p:cNvPr id="72" name="Imagen 71"/>
            <p:cNvPicPr>
              <a:picLocks noChangeAspect="1"/>
            </p:cNvPicPr>
            <p:nvPr/>
          </p:nvPicPr>
          <p:blipFill>
            <a:blip r:embed="rId12"/>
            <a:stretch>
              <a:fillRect/>
            </a:stretch>
          </p:blipFill>
          <p:spPr>
            <a:xfrm>
              <a:off x="9820369" y="23258884"/>
              <a:ext cx="9155173" cy="2640894"/>
            </a:xfrm>
            <a:prstGeom prst="rect">
              <a:avLst/>
            </a:prstGeom>
          </p:spPr>
        </p:pic>
        <p:sp>
          <p:nvSpPr>
            <p:cNvPr id="73" name="Rectángulo 72"/>
            <p:cNvSpPr/>
            <p:nvPr/>
          </p:nvSpPr>
          <p:spPr>
            <a:xfrm>
              <a:off x="9763101" y="25805293"/>
              <a:ext cx="10048667" cy="1815882"/>
            </a:xfrm>
            <a:prstGeom prst="rect">
              <a:avLst/>
            </a:prstGeom>
          </p:spPr>
          <p:txBody>
            <a:bodyPr wrap="square">
              <a:spAutoFit/>
            </a:bodyPr>
            <a:lstStyle/>
            <a:p>
              <a:pPr>
                <a:spcBef>
                  <a:spcPts val="600"/>
                </a:spcBef>
              </a:pPr>
              <a:r>
                <a:rPr lang="es-MX" sz="2800" i="1" dirty="0">
                  <a:cs typeface="Arial" panose="020B0604020202020204" pitchFamily="34" charset="0"/>
                </a:rPr>
                <a:t>Hay tendencia a una debilidad de los principales grupos musculares que condicionan la presencia de alteraciones posturales relacionadas con una  tendencia a una espalda plana y pies cavos.</a:t>
              </a:r>
              <a:endParaRPr lang="es-ES" sz="2800" i="1" dirty="0">
                <a:cs typeface="Arial" panose="020B0604020202020204" pitchFamily="34" charset="0"/>
              </a:endParaRPr>
            </a:p>
          </p:txBody>
        </p:sp>
      </p:grpSp>
      <p:sp>
        <p:nvSpPr>
          <p:cNvPr id="74" name="Rectángulo 73"/>
          <p:cNvSpPr/>
          <p:nvPr/>
        </p:nvSpPr>
        <p:spPr>
          <a:xfrm>
            <a:off x="8919767" y="22517255"/>
            <a:ext cx="11754199" cy="3170099"/>
          </a:xfrm>
          <a:prstGeom prst="rect">
            <a:avLst/>
          </a:prstGeom>
        </p:spPr>
        <p:txBody>
          <a:bodyPr wrap="square">
            <a:spAutoFit/>
          </a:bodyPr>
          <a:lstStyle/>
          <a:p>
            <a:pPr marL="457200" indent="-457200" algn="just">
              <a:buFont typeface="+mj-lt"/>
              <a:buAutoNum type="arabicPeriod"/>
            </a:pPr>
            <a:r>
              <a:rPr lang="es-MX" sz="2000" i="1" dirty="0">
                <a:cs typeface="Times New Roman" panose="02020603050405020304" pitchFamily="18" charset="0"/>
              </a:rPr>
              <a:t>La propuesta tiene en cuenta el perfil </a:t>
            </a:r>
            <a:r>
              <a:rPr lang="es-MX" sz="2000" i="1" dirty="0" err="1">
                <a:cs typeface="Times New Roman" panose="02020603050405020304" pitchFamily="18" charset="0"/>
              </a:rPr>
              <a:t>morfofuncional</a:t>
            </a:r>
            <a:r>
              <a:rPr lang="es-MX" sz="2000" i="1" dirty="0">
                <a:cs typeface="Times New Roman" panose="02020603050405020304" pitchFamily="18" charset="0"/>
              </a:rPr>
              <a:t>, evaluado a partir de la aplicación de la composición corporal para medir el grado de gordura relativa y nutricional del escolar, prueba de postura con el complemento del </a:t>
            </a:r>
            <a:r>
              <a:rPr lang="es-MX" sz="2000" i="1" dirty="0" err="1">
                <a:cs typeface="Times New Roman" panose="02020603050405020304" pitchFamily="18" charset="0"/>
              </a:rPr>
              <a:t>plantograma</a:t>
            </a:r>
            <a:r>
              <a:rPr lang="es-MX" sz="2000" i="1" dirty="0">
                <a:cs typeface="Times New Roman" panose="02020603050405020304" pitchFamily="18" charset="0"/>
              </a:rPr>
              <a:t> para detectar alteraciones posturales, que deben ser corregidas en esta etapa del desarrollo.</a:t>
            </a:r>
          </a:p>
          <a:p>
            <a:pPr marL="457200" indent="-457200" algn="just">
              <a:buFont typeface="+mj-lt"/>
              <a:buAutoNum type="arabicPeriod"/>
            </a:pPr>
            <a:r>
              <a:rPr lang="es-MX" sz="2000" i="1" dirty="0">
                <a:cs typeface="Times New Roman" panose="02020603050405020304" pitchFamily="18" charset="0"/>
              </a:rPr>
              <a:t>Se brinda una herramienta para que el profesor de Educación Física pueda dar atención individualizada y lograr la corrección y compensación del desarrollo físico; la selección del método y de las pruebas que se realizan a partir de las establecidas en el contexto de la Educación Física para medir las posibilidades energéticas en condiciones de terreno; la composición corporal y el </a:t>
            </a:r>
            <a:r>
              <a:rPr lang="es-MX" sz="2000" i="1" dirty="0" err="1">
                <a:cs typeface="Times New Roman" panose="02020603050405020304" pitchFamily="18" charset="0"/>
              </a:rPr>
              <a:t>plantograma</a:t>
            </a:r>
            <a:r>
              <a:rPr lang="es-MX" sz="2000" i="1" dirty="0">
                <a:cs typeface="Times New Roman" panose="02020603050405020304" pitchFamily="18" charset="0"/>
              </a:rPr>
              <a:t> como complemento del test postural con las correspondientes adaptaciones curriculares no significativas, lo cual resulta de gran utilidad para el profesor de Educación Física. </a:t>
            </a:r>
          </a:p>
        </p:txBody>
      </p:sp>
      <p:pic>
        <p:nvPicPr>
          <p:cNvPr id="7" name="Imagen 6"/>
          <p:cNvPicPr>
            <a:picLocks noChangeAspect="1"/>
          </p:cNvPicPr>
          <p:nvPr/>
        </p:nvPicPr>
        <p:blipFill>
          <a:blip r:embed="rId13"/>
          <a:stretch>
            <a:fillRect/>
          </a:stretch>
        </p:blipFill>
        <p:spPr>
          <a:xfrm>
            <a:off x="6973895" y="15024003"/>
            <a:ext cx="6649948" cy="6491385"/>
          </a:xfrm>
          <a:prstGeom prst="rect">
            <a:avLst/>
          </a:prstGeom>
        </p:spPr>
      </p:pic>
      <p:pic>
        <p:nvPicPr>
          <p:cNvPr id="94" name="Imagen 93"/>
          <p:cNvPicPr>
            <a:picLocks noChangeAspect="1"/>
          </p:cNvPicPr>
          <p:nvPr/>
        </p:nvPicPr>
        <p:blipFill>
          <a:blip r:embed="rId14"/>
          <a:stretch>
            <a:fillRect/>
          </a:stretch>
        </p:blipFill>
        <p:spPr>
          <a:xfrm>
            <a:off x="420659" y="20448143"/>
            <a:ext cx="8489425" cy="6866947"/>
          </a:xfrm>
          <a:prstGeom prst="rect">
            <a:avLst/>
          </a:prstGeom>
        </p:spPr>
      </p:pic>
      <p:grpSp>
        <p:nvGrpSpPr>
          <p:cNvPr id="95" name="Grupo 94"/>
          <p:cNvGrpSpPr/>
          <p:nvPr/>
        </p:nvGrpSpPr>
        <p:grpSpPr>
          <a:xfrm>
            <a:off x="13482813" y="14059469"/>
            <a:ext cx="7389705" cy="4945878"/>
            <a:chOff x="20041471" y="25133762"/>
            <a:chExt cx="7400276" cy="7046413"/>
          </a:xfrm>
        </p:grpSpPr>
        <p:sp>
          <p:nvSpPr>
            <p:cNvPr id="96" name="CuadroTexto 95"/>
            <p:cNvSpPr txBox="1"/>
            <p:nvPr/>
          </p:nvSpPr>
          <p:spPr>
            <a:xfrm>
              <a:off x="20098944" y="25133762"/>
              <a:ext cx="7342803" cy="707886"/>
            </a:xfrm>
            <a:prstGeom prst="rect">
              <a:avLst/>
            </a:prstGeom>
            <a:noFill/>
          </p:spPr>
          <p:txBody>
            <a:bodyPr wrap="square" rtlCol="0">
              <a:spAutoFit/>
            </a:bodyPr>
            <a:lstStyle/>
            <a:p>
              <a:r>
                <a:rPr lang="es-MX" sz="4000" i="1" u="sng" dirty="0"/>
                <a:t>Valoración de los expertos</a:t>
              </a:r>
            </a:p>
          </p:txBody>
        </p:sp>
        <p:pic>
          <p:nvPicPr>
            <p:cNvPr id="97" name="Imagen 96"/>
            <p:cNvPicPr>
              <a:picLocks noChangeAspect="1"/>
            </p:cNvPicPr>
            <p:nvPr/>
          </p:nvPicPr>
          <p:blipFill>
            <a:blip r:embed="rId15"/>
            <a:stretch>
              <a:fillRect/>
            </a:stretch>
          </p:blipFill>
          <p:spPr>
            <a:xfrm>
              <a:off x="20041471" y="25425631"/>
              <a:ext cx="7249812" cy="6754544"/>
            </a:xfrm>
            <a:prstGeom prst="rect">
              <a:avLst/>
            </a:prstGeom>
          </p:spPr>
        </p:pic>
      </p:grpSp>
      <p:grpSp>
        <p:nvGrpSpPr>
          <p:cNvPr id="98" name="Grupo 97"/>
          <p:cNvGrpSpPr/>
          <p:nvPr/>
        </p:nvGrpSpPr>
        <p:grpSpPr>
          <a:xfrm>
            <a:off x="13421627" y="17783313"/>
            <a:ext cx="9098131" cy="4846393"/>
            <a:chOff x="28041920" y="25598127"/>
            <a:chExt cx="9328077" cy="6132590"/>
          </a:xfrm>
        </p:grpSpPr>
        <p:sp>
          <p:nvSpPr>
            <p:cNvPr id="99" name="CuadroTexto 98"/>
            <p:cNvSpPr txBox="1"/>
            <p:nvPr/>
          </p:nvSpPr>
          <p:spPr>
            <a:xfrm>
              <a:off x="28155378" y="25598127"/>
              <a:ext cx="9214619" cy="707886"/>
            </a:xfrm>
            <a:prstGeom prst="rect">
              <a:avLst/>
            </a:prstGeom>
            <a:noFill/>
          </p:spPr>
          <p:txBody>
            <a:bodyPr wrap="square" rtlCol="0">
              <a:spAutoFit/>
            </a:bodyPr>
            <a:lstStyle/>
            <a:p>
              <a:pPr defTabSz="914400" fontAlgn="base">
                <a:spcBef>
                  <a:spcPct val="0"/>
                </a:spcBef>
                <a:spcAft>
                  <a:spcPct val="0"/>
                </a:spcAft>
              </a:pPr>
              <a:r>
                <a:rPr lang="es-MX" sz="4000" i="1" u="sng" dirty="0">
                  <a:solidFill>
                    <a:srgbClr val="000000"/>
                  </a:solidFill>
                  <a:latin typeface="Arial" panose="020B0604020202020204" pitchFamily="34" charset="0"/>
                </a:rPr>
                <a:t>Valoración </a:t>
              </a:r>
              <a:r>
                <a:rPr lang="es-MX" sz="4000" i="1" u="sng" dirty="0" smtClean="0">
                  <a:solidFill>
                    <a:srgbClr val="000000"/>
                  </a:solidFill>
                  <a:latin typeface="Arial" panose="020B0604020202020204" pitchFamily="34" charset="0"/>
                </a:rPr>
                <a:t>de </a:t>
              </a:r>
              <a:r>
                <a:rPr lang="es-MX" sz="4000" i="1" u="sng" dirty="0">
                  <a:solidFill>
                    <a:srgbClr val="000000"/>
                  </a:solidFill>
                  <a:latin typeface="Arial" panose="020B0604020202020204" pitchFamily="34" charset="0"/>
                </a:rPr>
                <a:t>los usuarios</a:t>
              </a:r>
            </a:p>
          </p:txBody>
        </p:sp>
        <p:pic>
          <p:nvPicPr>
            <p:cNvPr id="100" name="Imagen 99"/>
            <p:cNvPicPr>
              <a:picLocks noChangeAspect="1"/>
            </p:cNvPicPr>
            <p:nvPr/>
          </p:nvPicPr>
          <p:blipFill>
            <a:blip r:embed="rId16"/>
            <a:stretch>
              <a:fillRect/>
            </a:stretch>
          </p:blipFill>
          <p:spPr>
            <a:xfrm>
              <a:off x="28041920" y="26335727"/>
              <a:ext cx="7191573" cy="5394990"/>
            </a:xfrm>
            <a:prstGeom prst="rect">
              <a:avLst/>
            </a:prstGeom>
          </p:spPr>
        </p:pic>
      </p:grpSp>
      <p:sp>
        <p:nvSpPr>
          <p:cNvPr id="101" name="Text Placeholder 32">
            <a:extLst>
              <a:ext uri="{FF2B5EF4-FFF2-40B4-BE49-F238E27FC236}">
                <a16:creationId xmlns:a16="http://schemas.microsoft.com/office/drawing/2014/main" id="{A32D00C9-1922-491C-974A-562E5BAFB34D}"/>
              </a:ext>
            </a:extLst>
          </p:cNvPr>
          <p:cNvSpPr txBox="1">
            <a:spLocks/>
          </p:cNvSpPr>
          <p:nvPr/>
        </p:nvSpPr>
        <p:spPr>
          <a:xfrm>
            <a:off x="10163617" y="25528708"/>
            <a:ext cx="6938924"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BIBLIOGRÁFICAS</a:t>
            </a:r>
            <a:endParaRPr lang="en-US" dirty="0"/>
          </a:p>
        </p:txBody>
      </p:sp>
      <p:sp>
        <p:nvSpPr>
          <p:cNvPr id="103" name="Rectángulo 102"/>
          <p:cNvSpPr/>
          <p:nvPr/>
        </p:nvSpPr>
        <p:spPr>
          <a:xfrm>
            <a:off x="8910084" y="25859051"/>
            <a:ext cx="11742744" cy="3539430"/>
          </a:xfrm>
          <a:prstGeom prst="rect">
            <a:avLst/>
          </a:prstGeom>
        </p:spPr>
        <p:txBody>
          <a:bodyPr wrap="square">
            <a:spAutoFit/>
          </a:bodyPr>
          <a:lstStyle/>
          <a:p>
            <a:pPr marL="615950" indent="-615950" defTabSz="914400" fontAlgn="base">
              <a:spcBef>
                <a:spcPct val="0"/>
              </a:spcBef>
              <a:spcAft>
                <a:spcPct val="0"/>
              </a:spcAft>
            </a:pPr>
            <a:r>
              <a:rPr lang="es-PE" sz="1600" i="1" dirty="0" smtClean="0">
                <a:solidFill>
                  <a:srgbClr val="000000"/>
                </a:solidFill>
              </a:rPr>
              <a:t>Borrego</a:t>
            </a:r>
            <a:r>
              <a:rPr lang="es-PE" sz="1600" i="1" dirty="0" smtClean="0">
                <a:solidFill>
                  <a:srgbClr val="000000"/>
                </a:solidFill>
              </a:rPr>
              <a:t>, H. </a:t>
            </a:r>
            <a:r>
              <a:rPr lang="es-PE" sz="1600" i="1" dirty="0" smtClean="0">
                <a:solidFill>
                  <a:srgbClr val="000000"/>
                </a:solidFill>
              </a:rPr>
              <a:t>(2018). Validación de las pruebas de </a:t>
            </a:r>
            <a:r>
              <a:rPr lang="es-PE" sz="1600" i="1" dirty="0" err="1" smtClean="0">
                <a:solidFill>
                  <a:srgbClr val="000000"/>
                </a:solidFill>
              </a:rPr>
              <a:t>Romberg</a:t>
            </a:r>
            <a:r>
              <a:rPr lang="es-PE" sz="1600" i="1" dirty="0" smtClean="0">
                <a:solidFill>
                  <a:srgbClr val="000000"/>
                </a:solidFill>
              </a:rPr>
              <a:t> modificada para la determinación del tiempo de apropiación inconsciente en adulto sano. Revista Colombiana de Ortopedia y Traumatología. https://doi.org/10.10167.recot.2018.11001.</a:t>
            </a:r>
          </a:p>
          <a:p>
            <a:pPr marL="615950" indent="-615950" defTabSz="914400" fontAlgn="base">
              <a:spcBef>
                <a:spcPct val="0"/>
              </a:spcBef>
              <a:spcAft>
                <a:spcPct val="0"/>
              </a:spcAft>
            </a:pPr>
            <a:r>
              <a:rPr lang="es-PE" sz="1600" i="1" dirty="0" smtClean="0">
                <a:solidFill>
                  <a:srgbClr val="000000"/>
                </a:solidFill>
              </a:rPr>
              <a:t>Fotogrametría (2020). https://www.raco.cat/index.php/ApuntsEFD/article/viewFile/311032/401027.</a:t>
            </a:r>
          </a:p>
          <a:p>
            <a:pPr marL="615950" indent="-615950" defTabSz="914400" fontAlgn="base">
              <a:spcBef>
                <a:spcPct val="0"/>
              </a:spcBef>
              <a:spcAft>
                <a:spcPct val="0"/>
              </a:spcAft>
            </a:pPr>
            <a:r>
              <a:rPr lang="es-PE" sz="1600" i="1" dirty="0" err="1" smtClean="0">
                <a:solidFill>
                  <a:srgbClr val="000000"/>
                </a:solidFill>
              </a:rPr>
              <a:t>Gazzellini</a:t>
            </a:r>
            <a:r>
              <a:rPr lang="es-PE" sz="1600" i="1" dirty="0" smtClean="0">
                <a:solidFill>
                  <a:srgbClr val="000000"/>
                </a:solidFill>
              </a:rPr>
              <a:t>, S., </a:t>
            </a:r>
            <a:r>
              <a:rPr lang="es-PE" sz="1600" i="1" dirty="0" err="1" smtClean="0">
                <a:solidFill>
                  <a:srgbClr val="000000"/>
                </a:solidFill>
              </a:rPr>
              <a:t>Lispi</a:t>
            </a:r>
            <a:r>
              <a:rPr lang="es-PE" sz="1600" i="1" dirty="0" smtClean="0">
                <a:solidFill>
                  <a:srgbClr val="000000"/>
                </a:solidFill>
              </a:rPr>
              <a:t>, M. L., Castelli, E., </a:t>
            </a:r>
            <a:r>
              <a:rPr lang="es-PE" sz="1600" i="1" dirty="0" err="1" smtClean="0">
                <a:solidFill>
                  <a:srgbClr val="000000"/>
                </a:solidFill>
              </a:rPr>
              <a:t>Trombetti</a:t>
            </a:r>
            <a:r>
              <a:rPr lang="es-PE" sz="1600" i="1" dirty="0" smtClean="0">
                <a:solidFill>
                  <a:srgbClr val="000000"/>
                </a:solidFill>
              </a:rPr>
              <a:t>, A., </a:t>
            </a:r>
            <a:r>
              <a:rPr lang="es-PE" sz="1600" i="1" dirty="0" err="1" smtClean="0">
                <a:solidFill>
                  <a:srgbClr val="000000"/>
                </a:solidFill>
              </a:rPr>
              <a:t>Carniel</a:t>
            </a:r>
            <a:r>
              <a:rPr lang="es-PE" sz="1600" i="1" dirty="0" smtClean="0">
                <a:solidFill>
                  <a:srgbClr val="000000"/>
                </a:solidFill>
              </a:rPr>
              <a:t>, S., Vasco, G., … Petrarca, M. (2016). </a:t>
            </a:r>
            <a:r>
              <a:rPr lang="es-PE" sz="1600" i="1" dirty="0" err="1" smtClean="0">
                <a:solidFill>
                  <a:srgbClr val="000000"/>
                </a:solidFill>
              </a:rPr>
              <a:t>The</a:t>
            </a:r>
            <a:r>
              <a:rPr lang="es-PE" sz="1600" i="1" dirty="0" smtClean="0">
                <a:solidFill>
                  <a:srgbClr val="000000"/>
                </a:solidFill>
              </a:rPr>
              <a:t> </a:t>
            </a:r>
            <a:r>
              <a:rPr lang="es-PE" sz="1600" i="1" dirty="0" err="1" smtClean="0">
                <a:solidFill>
                  <a:srgbClr val="000000"/>
                </a:solidFill>
              </a:rPr>
              <a:t>impact</a:t>
            </a:r>
            <a:r>
              <a:rPr lang="es-PE" sz="1600" i="1" dirty="0" smtClean="0">
                <a:solidFill>
                  <a:srgbClr val="000000"/>
                </a:solidFill>
              </a:rPr>
              <a:t> of visión </a:t>
            </a:r>
            <a:r>
              <a:rPr lang="es-PE" sz="1600" i="1" dirty="0" err="1" smtClean="0">
                <a:solidFill>
                  <a:srgbClr val="000000"/>
                </a:solidFill>
              </a:rPr>
              <a:t>on</a:t>
            </a:r>
            <a:r>
              <a:rPr lang="es-PE" sz="1600" i="1" dirty="0" smtClean="0">
                <a:solidFill>
                  <a:srgbClr val="000000"/>
                </a:solidFill>
              </a:rPr>
              <a:t> </a:t>
            </a:r>
            <a:r>
              <a:rPr lang="es-PE" sz="1600" i="1" dirty="0" err="1" smtClean="0">
                <a:solidFill>
                  <a:srgbClr val="000000"/>
                </a:solidFill>
              </a:rPr>
              <a:t>the</a:t>
            </a:r>
            <a:r>
              <a:rPr lang="es-PE" sz="1600" i="1" dirty="0" smtClean="0">
                <a:solidFill>
                  <a:srgbClr val="000000"/>
                </a:solidFill>
              </a:rPr>
              <a:t> </a:t>
            </a:r>
            <a:r>
              <a:rPr lang="es-PE" sz="1600" i="1" dirty="0" err="1" smtClean="0">
                <a:solidFill>
                  <a:srgbClr val="000000"/>
                </a:solidFill>
              </a:rPr>
              <a:t>dynamic</a:t>
            </a:r>
            <a:r>
              <a:rPr lang="es-PE" sz="1600" i="1" dirty="0" smtClean="0">
                <a:solidFill>
                  <a:srgbClr val="000000"/>
                </a:solidFill>
              </a:rPr>
              <a:t> </a:t>
            </a:r>
            <a:r>
              <a:rPr lang="es-PE" sz="1600" i="1" dirty="0" err="1" smtClean="0">
                <a:solidFill>
                  <a:srgbClr val="000000"/>
                </a:solidFill>
              </a:rPr>
              <a:t>characteristics</a:t>
            </a:r>
            <a:r>
              <a:rPr lang="es-PE" sz="1600" i="1" dirty="0" smtClean="0">
                <a:solidFill>
                  <a:srgbClr val="000000"/>
                </a:solidFill>
              </a:rPr>
              <a:t> of </a:t>
            </a:r>
            <a:r>
              <a:rPr lang="es-PE" sz="1600" i="1" dirty="0" err="1" smtClean="0">
                <a:solidFill>
                  <a:srgbClr val="000000"/>
                </a:solidFill>
              </a:rPr>
              <a:t>the</a:t>
            </a:r>
            <a:r>
              <a:rPr lang="es-PE" sz="1600" i="1" dirty="0" smtClean="0">
                <a:solidFill>
                  <a:srgbClr val="000000"/>
                </a:solidFill>
              </a:rPr>
              <a:t> </a:t>
            </a:r>
            <a:r>
              <a:rPr lang="es-PE" sz="1600" i="1" dirty="0" err="1" smtClean="0">
                <a:solidFill>
                  <a:srgbClr val="000000"/>
                </a:solidFill>
              </a:rPr>
              <a:t>gait</a:t>
            </a:r>
            <a:r>
              <a:rPr lang="es-PE" sz="1600" i="1" dirty="0" smtClean="0">
                <a:solidFill>
                  <a:srgbClr val="000000"/>
                </a:solidFill>
              </a:rPr>
              <a:t>: </a:t>
            </a:r>
            <a:r>
              <a:rPr lang="es-PE" sz="1600" i="1" dirty="0" err="1" smtClean="0">
                <a:solidFill>
                  <a:srgbClr val="000000"/>
                </a:solidFill>
              </a:rPr>
              <a:t>strategies</a:t>
            </a:r>
            <a:r>
              <a:rPr lang="es-PE" sz="1600" i="1" dirty="0" smtClean="0">
                <a:solidFill>
                  <a:srgbClr val="000000"/>
                </a:solidFill>
              </a:rPr>
              <a:t> in </a:t>
            </a:r>
            <a:r>
              <a:rPr lang="es-PE" sz="1600" i="1" dirty="0" err="1" smtClean="0">
                <a:solidFill>
                  <a:srgbClr val="000000"/>
                </a:solidFill>
              </a:rPr>
              <a:t>children</a:t>
            </a:r>
            <a:r>
              <a:rPr lang="es-PE" sz="1600" i="1" dirty="0" smtClean="0">
                <a:solidFill>
                  <a:srgbClr val="000000"/>
                </a:solidFill>
              </a:rPr>
              <a:t> </a:t>
            </a:r>
            <a:r>
              <a:rPr lang="es-PE" sz="1600" i="1" dirty="0" err="1" smtClean="0">
                <a:solidFill>
                  <a:srgbClr val="000000"/>
                </a:solidFill>
              </a:rPr>
              <a:t>with</a:t>
            </a:r>
            <a:r>
              <a:rPr lang="es-PE" sz="1600" i="1" dirty="0" smtClean="0">
                <a:solidFill>
                  <a:srgbClr val="000000"/>
                </a:solidFill>
              </a:rPr>
              <a:t> </a:t>
            </a:r>
            <a:r>
              <a:rPr lang="es-PE" sz="1600" i="1" dirty="0" err="1" smtClean="0">
                <a:solidFill>
                  <a:srgbClr val="000000"/>
                </a:solidFill>
              </a:rPr>
              <a:t>blindness</a:t>
            </a:r>
            <a:r>
              <a:rPr lang="es-PE" sz="1600" i="1" dirty="0" smtClean="0">
                <a:solidFill>
                  <a:srgbClr val="000000"/>
                </a:solidFill>
              </a:rPr>
              <a:t>. Experimental </a:t>
            </a:r>
            <a:r>
              <a:rPr lang="es-PE" sz="1600" i="1" dirty="0" err="1" smtClean="0">
                <a:solidFill>
                  <a:srgbClr val="000000"/>
                </a:solidFill>
              </a:rPr>
              <a:t>Brain</a:t>
            </a:r>
            <a:r>
              <a:rPr lang="es-PE" sz="1600" i="1" dirty="0" smtClean="0">
                <a:solidFill>
                  <a:srgbClr val="000000"/>
                </a:solidFill>
              </a:rPr>
              <a:t> Research,234(9), 2619-2627. </a:t>
            </a:r>
            <a:r>
              <a:rPr lang="es-PE" sz="1600" i="1" dirty="0" smtClean="0">
                <a:solidFill>
                  <a:srgbClr val="000000"/>
                </a:solidFill>
                <a:hlinkClick r:id="rId17"/>
              </a:rPr>
              <a:t>https://doi.org/10.1007/s00221-016-4666-9</a:t>
            </a:r>
            <a:r>
              <a:rPr lang="es-PE" sz="1600" i="1" dirty="0" smtClean="0">
                <a:solidFill>
                  <a:srgbClr val="000000"/>
                </a:solidFill>
              </a:rPr>
              <a:t>.</a:t>
            </a:r>
          </a:p>
          <a:p>
            <a:pPr marL="615950" indent="-615950" defTabSz="914400" fontAlgn="base">
              <a:spcBef>
                <a:spcPct val="0"/>
              </a:spcBef>
              <a:spcAft>
                <a:spcPct val="0"/>
              </a:spcAft>
            </a:pPr>
            <a:r>
              <a:rPr lang="es-MX" sz="1600" i="1" dirty="0" smtClean="0">
                <a:solidFill>
                  <a:srgbClr val="000000"/>
                </a:solidFill>
              </a:rPr>
              <a:t>Manual de medidas antropométricas ISAK. (2021). Estudio de la proporcionalidad. Normas internacionales para la valoración antropométrica.24 de junio de 2023; </a:t>
            </a:r>
            <a:r>
              <a:rPr lang="es-MX" sz="1600" i="1" dirty="0" smtClean="0">
                <a:solidFill>
                  <a:srgbClr val="000000"/>
                </a:solidFill>
                <a:hlinkClick r:id="rId18"/>
              </a:rPr>
              <a:t>https://repositorio.una.ac.cr</a:t>
            </a:r>
            <a:r>
              <a:rPr lang="es-MX" sz="1600" i="1" dirty="0" smtClean="0">
                <a:solidFill>
                  <a:srgbClr val="000000"/>
                </a:solidFill>
              </a:rPr>
              <a:t>.</a:t>
            </a:r>
          </a:p>
          <a:p>
            <a:pPr marL="615950" indent="-615950" defTabSz="914400" fontAlgn="base">
              <a:spcBef>
                <a:spcPct val="0"/>
              </a:spcBef>
              <a:spcAft>
                <a:spcPct val="0"/>
              </a:spcAft>
            </a:pPr>
            <a:r>
              <a:rPr lang="es-MX" sz="1600" i="1" dirty="0" smtClean="0">
                <a:solidFill>
                  <a:srgbClr val="000000"/>
                </a:solidFill>
              </a:rPr>
              <a:t>Sánchez, A. B., González, E. B. (2020). Alternativa metodológica para el diagnóstico físico del escolar ciego desde el contexto de la Educación Física. Revista </a:t>
            </a:r>
            <a:r>
              <a:rPr lang="es-MX" sz="1600" i="1" dirty="0" err="1" smtClean="0">
                <a:solidFill>
                  <a:srgbClr val="000000"/>
                </a:solidFill>
              </a:rPr>
              <a:t>Podium</a:t>
            </a:r>
            <a:r>
              <a:rPr lang="es-MX" sz="1600" i="1" dirty="0" smtClean="0">
                <a:solidFill>
                  <a:srgbClr val="000000"/>
                </a:solidFill>
              </a:rPr>
              <a:t>. 15(1):38-48. ISSN: 1996–2452. </a:t>
            </a:r>
          </a:p>
          <a:p>
            <a:pPr marL="615950" indent="-615950" defTabSz="914400" fontAlgn="base">
              <a:spcBef>
                <a:spcPct val="0"/>
              </a:spcBef>
              <a:spcAft>
                <a:spcPct val="0"/>
              </a:spcAft>
            </a:pPr>
            <a:r>
              <a:rPr lang="es-MX" sz="1600" i="1" dirty="0" smtClean="0">
                <a:solidFill>
                  <a:srgbClr val="000000"/>
                </a:solidFill>
              </a:rPr>
              <a:t>Sánchez, A. B., González, E. B., Perdomo, J. M., Encinas, M. O., </a:t>
            </a:r>
            <a:r>
              <a:rPr lang="es-MX" sz="1600" i="1" dirty="0" err="1" smtClean="0">
                <a:solidFill>
                  <a:srgbClr val="000000"/>
                </a:solidFill>
              </a:rPr>
              <a:t>Placencia</a:t>
            </a:r>
            <a:r>
              <a:rPr lang="es-MX" sz="1600" i="1" dirty="0" smtClean="0">
                <a:solidFill>
                  <a:srgbClr val="000000"/>
                </a:solidFill>
              </a:rPr>
              <a:t>. L.,   </a:t>
            </a:r>
            <a:r>
              <a:rPr lang="es-MX" sz="1600" i="1" dirty="0" err="1" smtClean="0">
                <a:solidFill>
                  <a:srgbClr val="000000"/>
                </a:solidFill>
              </a:rPr>
              <a:t>Tánori</a:t>
            </a:r>
            <a:r>
              <a:rPr lang="es-MX" sz="1600" i="1" dirty="0" smtClean="0">
                <a:solidFill>
                  <a:srgbClr val="000000"/>
                </a:solidFill>
              </a:rPr>
              <a:t>, J, M., Antonio Jesús Pérez, A. J. (2023). Diagnosis of </a:t>
            </a:r>
            <a:r>
              <a:rPr lang="es-MX" sz="1600" i="1" dirty="0" err="1" smtClean="0">
                <a:solidFill>
                  <a:srgbClr val="000000"/>
                </a:solidFill>
              </a:rPr>
              <a:t>physical</a:t>
            </a:r>
            <a:r>
              <a:rPr lang="es-MX" sz="1600" i="1" dirty="0" smtClean="0">
                <a:solidFill>
                  <a:srgbClr val="000000"/>
                </a:solidFill>
              </a:rPr>
              <a:t> </a:t>
            </a:r>
            <a:r>
              <a:rPr lang="es-MX" sz="1600" i="1" dirty="0" err="1" smtClean="0">
                <a:solidFill>
                  <a:srgbClr val="000000"/>
                </a:solidFill>
              </a:rPr>
              <a:t>development</a:t>
            </a:r>
            <a:r>
              <a:rPr lang="es-MX" sz="1600" i="1" dirty="0" smtClean="0">
                <a:solidFill>
                  <a:srgbClr val="000000"/>
                </a:solidFill>
              </a:rPr>
              <a:t> in </a:t>
            </a:r>
            <a:r>
              <a:rPr lang="es-MX" sz="1600" i="1" dirty="0" err="1" smtClean="0">
                <a:solidFill>
                  <a:srgbClr val="000000"/>
                </a:solidFill>
              </a:rPr>
              <a:t>blind</a:t>
            </a:r>
            <a:r>
              <a:rPr lang="es-MX" sz="1600" i="1" dirty="0" smtClean="0">
                <a:solidFill>
                  <a:srgbClr val="000000"/>
                </a:solidFill>
              </a:rPr>
              <a:t> </a:t>
            </a:r>
            <a:r>
              <a:rPr lang="es-MX" sz="1600" i="1" dirty="0" err="1" smtClean="0">
                <a:solidFill>
                  <a:srgbClr val="000000"/>
                </a:solidFill>
              </a:rPr>
              <a:t>school</a:t>
            </a:r>
            <a:r>
              <a:rPr lang="es-MX" sz="1600" i="1" dirty="0" smtClean="0">
                <a:solidFill>
                  <a:srgbClr val="000000"/>
                </a:solidFill>
              </a:rPr>
              <a:t> </a:t>
            </a:r>
            <a:r>
              <a:rPr lang="es-MX" sz="1600" i="1" dirty="0" err="1" smtClean="0">
                <a:solidFill>
                  <a:srgbClr val="000000"/>
                </a:solidFill>
              </a:rPr>
              <a:t>children</a:t>
            </a:r>
            <a:r>
              <a:rPr lang="es-MX" sz="1600" i="1" dirty="0" smtClean="0">
                <a:solidFill>
                  <a:srgbClr val="000000"/>
                </a:solidFill>
              </a:rPr>
              <a:t>. Boletín de literatura oral. No 10.</a:t>
            </a:r>
          </a:p>
          <a:p>
            <a:pPr marL="615950" indent="-615950" defTabSz="914400" fontAlgn="base">
              <a:spcBef>
                <a:spcPct val="0"/>
              </a:spcBef>
              <a:spcAft>
                <a:spcPct val="0"/>
              </a:spcAft>
            </a:pPr>
            <a:r>
              <a:rPr lang="es-MX" sz="1600" i="1" dirty="0" smtClean="0">
                <a:solidFill>
                  <a:srgbClr val="000000"/>
                </a:solidFill>
              </a:rPr>
              <a:t>Sánchez, A. B., González, E; Prado, O; Villegas, A (2023). Vía teórica metodológica para el diagnóstico del desarrollo físico en el escolar ciego. Revista Ciencia y Actividad Física.10(1): 73-85. ISSN: 2412-3226. </a:t>
            </a: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1510</TotalTime>
  <Words>1036</Words>
  <Application>Microsoft Office PowerPoint</Application>
  <PresentationFormat>Personalizado</PresentationFormat>
  <Paragraphs>40</Paragraphs>
  <Slides>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Times New Roman</vt:lpstr>
      <vt:lpstr>Trebuchet MS</vt:lpstr>
      <vt:lpstr>Wingdings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user</cp:lastModifiedBy>
  <cp:revision>47</cp:revision>
  <dcterms:created xsi:type="dcterms:W3CDTF">2012-02-10T00:21:22Z</dcterms:created>
  <dcterms:modified xsi:type="dcterms:W3CDTF">2025-07-06T20:32:42Z</dcterms:modified>
  <cp:category>Research poster templates</cp:category>
</cp:coreProperties>
</file>