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40" d="100"/>
          <a:sy n="40" d="100"/>
        </p:scale>
        <p:origin x="944" y="-1512"/>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7/6/2025</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egnocedo@uclv.cu" TargetMode="External"/><Relationship Id="rId13"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hyperlink" Target="mailto:jpogando@uclv.cu" TargetMode="External"/><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jpeg"/><Relationship Id="rId15" Type="http://schemas.openxmlformats.org/officeDocument/2006/relationships/image" Target="../media/image17.png"/><Relationship Id="rId10" Type="http://schemas.openxmlformats.org/officeDocument/2006/relationships/image" Target="../media/image12.gif"/><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Imagen 91"/>
          <p:cNvPicPr>
            <a:picLocks noChangeAspect="1"/>
          </p:cNvPicPr>
          <p:nvPr/>
        </p:nvPicPr>
        <p:blipFill>
          <a:blip r:embed="rId3"/>
          <a:stretch>
            <a:fillRect/>
          </a:stretch>
        </p:blipFill>
        <p:spPr>
          <a:xfrm>
            <a:off x="15204040" y="17634094"/>
            <a:ext cx="5675040" cy="4869253"/>
          </a:xfrm>
          <a:prstGeom prst="rect">
            <a:avLst/>
          </a:prstGeom>
        </p:spPr>
      </p:pic>
      <p:pic>
        <p:nvPicPr>
          <p:cNvPr id="57" name="Imagen 56"/>
          <p:cNvPicPr>
            <a:picLocks noChangeAspect="1"/>
          </p:cNvPicPr>
          <p:nvPr/>
        </p:nvPicPr>
        <p:blipFill>
          <a:blip r:embed="rId4"/>
          <a:stretch>
            <a:fillRect/>
          </a:stretch>
        </p:blipFill>
        <p:spPr>
          <a:xfrm>
            <a:off x="19021467" y="9517255"/>
            <a:ext cx="1740597" cy="2352612"/>
          </a:xfrm>
          <a:prstGeom prst="rect">
            <a:avLst/>
          </a:prstGeom>
        </p:spPr>
      </p:pic>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6981961" y="21937318"/>
            <a:ext cx="8256357" cy="566030"/>
          </a:xfrm>
        </p:spPr>
        <p:txBody>
          <a:bodyPr/>
          <a:lstStyle/>
          <a:p>
            <a:r>
              <a:rPr lang="en-US" dirty="0"/>
              <a:t>4. CONCLUSIONES</a:t>
            </a:r>
          </a:p>
        </p:txBody>
      </p:sp>
      <p:sp>
        <p:nvSpPr>
          <p:cNvPr id="35" name="Text Placeholder 34">
            <a:extLst>
              <a:ext uri="{FF2B5EF4-FFF2-40B4-BE49-F238E27FC236}">
                <a16:creationId xmlns:a16="http://schemas.microsoft.com/office/drawing/2014/main" id="{8DB05AB3-1F2A-F04C-AC72-20A73D4DAA6A}"/>
              </a:ext>
            </a:extLst>
          </p:cNvPr>
          <p:cNvSpPr>
            <a:spLocks noGrp="1"/>
          </p:cNvSpPr>
          <p:nvPr>
            <p:ph type="body" sz="quarter" idx="29"/>
          </p:nvPr>
        </p:nvSpPr>
        <p:spPr>
          <a:xfrm>
            <a:off x="819002" y="27432654"/>
            <a:ext cx="7083079" cy="566030"/>
          </a:xfrm>
        </p:spPr>
        <p:txBody>
          <a:bodyPr/>
          <a:lstStyle/>
          <a:p>
            <a:r>
              <a:rPr lang="en-US" dirty="0"/>
              <a:t>AGRADECIMIENTOS Y CONTACTO</a:t>
            </a: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914531" y="3319553"/>
            <a:ext cx="17503169" cy="706830"/>
          </a:xfrm>
        </p:spPr>
        <p:txBody>
          <a:bodyPr>
            <a:normAutofit fontScale="77500" lnSpcReduction="20000"/>
          </a:bodyPr>
          <a:lstStyle/>
          <a:p>
            <a:r>
              <a:rPr lang="es-ES" b="1" i="1" dirty="0"/>
              <a:t>Marco Antonio Perdomo Capote</a:t>
            </a:r>
            <a:r>
              <a:rPr lang="es-ES" b="1" i="1" dirty="0" smtClean="0"/>
              <a:t>, </a:t>
            </a:r>
            <a:r>
              <a:rPr lang="es-ES" b="1" i="1" dirty="0"/>
              <a:t>Elizabeth Belkis González </a:t>
            </a:r>
            <a:r>
              <a:rPr lang="es-ES" b="1" i="1" dirty="0" err="1" smtClean="0"/>
              <a:t>Nocedo</a:t>
            </a:r>
            <a:r>
              <a:rPr lang="es-ES" b="1" i="1" dirty="0" smtClean="0"/>
              <a:t>, </a:t>
            </a:r>
            <a:r>
              <a:rPr lang="es-ES" b="1" i="1" dirty="0"/>
              <a:t>Juan Manuel Perdomo </a:t>
            </a:r>
            <a:r>
              <a:rPr lang="es-ES" b="1" i="1" dirty="0" err="1"/>
              <a:t>Ogando</a:t>
            </a:r>
            <a:endParaRPr lang="es-MX"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784741" y="2555140"/>
            <a:ext cx="17762750" cy="616973"/>
          </a:xfrm>
        </p:spPr>
        <p:txBody>
          <a:bodyPr>
            <a:normAutofit fontScale="62500" lnSpcReduction="20000"/>
          </a:bodyPr>
          <a:lstStyle/>
          <a:p>
            <a:r>
              <a:rPr lang="es-MX" i="1" dirty="0">
                <a:solidFill>
                  <a:schemeClr val="tx1"/>
                </a:solidFill>
              </a:rPr>
              <a:t>Diagnóstico del desarrollo físico en escolares con baja visión</a:t>
            </a:r>
            <a:endParaRPr lang="en-US" i="1" dirty="0">
              <a:solidFill>
                <a:schemeClr val="tx1"/>
              </a:solidFill>
            </a:endParaRPr>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679405" y="1225232"/>
            <a:ext cx="17973423" cy="1260878"/>
          </a:xfrm>
        </p:spPr>
        <p:txBody>
          <a:bodyPr>
            <a:normAutofit fontScale="40000" lnSpcReduction="20000"/>
          </a:bodyPr>
          <a:lstStyle/>
          <a:p>
            <a:r>
              <a:rPr lang="es-MX" dirty="0"/>
              <a:t>IV SIMPOSIO INTERNACIONAL “ACTIVIDAD FÍSICA, DEPORTE Y RECREACIÓN 2025</a:t>
            </a:r>
            <a:r>
              <a:rPr lang="es-MX" dirty="0" smtClean="0"/>
              <a:t>”</a:t>
            </a:r>
          </a:p>
          <a:p>
            <a:r>
              <a:rPr lang="es-ES" dirty="0"/>
              <a:t>Taller de Educación Física</a:t>
            </a:r>
            <a:endParaRPr lang="en-US" dirty="0"/>
          </a:p>
        </p:txBody>
      </p:sp>
      <p:pic>
        <p:nvPicPr>
          <p:cNvPr id="19" name="Picture 7">
            <a:extLst>
              <a:ext uri="{FF2B5EF4-FFF2-40B4-BE49-F238E27FC236}">
                <a16:creationId xmlns:a16="http://schemas.microsoft.com/office/drawing/2014/main" id="{95290901-B4D3-4064-85F4-DAE18FE7A3DA}"/>
              </a:ext>
            </a:extLst>
          </p:cNvPr>
          <p:cNvPicPr>
            <a:picLocks noChangeAspect="1"/>
          </p:cNvPicPr>
          <p:nvPr/>
        </p:nvPicPr>
        <p:blipFill>
          <a:blip r:embed="rId5"/>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id="{2FFC4E95-5061-45A6-B719-057AACD396AA}"/>
              </a:ext>
            </a:extLst>
          </p:cNvPr>
          <p:cNvPicPr>
            <a:picLocks noChangeAspect="1"/>
          </p:cNvPicPr>
          <p:nvPr/>
        </p:nvPicPr>
        <p:blipFill>
          <a:blip r:embed="rId5"/>
          <a:srcRect/>
          <a:stretch>
            <a:fillRect/>
          </a:stretch>
        </p:blipFill>
        <p:spPr>
          <a:xfrm rot="10800000">
            <a:off x="0" y="28444442"/>
            <a:ext cx="21388388" cy="1819388"/>
          </a:xfrm>
          <a:prstGeom prst="rect">
            <a:avLst/>
          </a:prstGeom>
        </p:spPr>
      </p:pic>
      <p:pic>
        <p:nvPicPr>
          <p:cNvPr id="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2244" y="450128"/>
            <a:ext cx="1807834" cy="4131476"/>
          </a:xfrm>
          <a:prstGeom prst="rect">
            <a:avLst/>
          </a:prstGeom>
        </p:spPr>
      </p:pic>
      <p:sp>
        <p:nvSpPr>
          <p:cNvPr id="22" name="Text Placeholder 35">
            <a:extLst>
              <a:ext uri="{FF2B5EF4-FFF2-40B4-BE49-F238E27FC236}">
                <a16:creationId xmlns:a16="http://schemas.microsoft.com/office/drawing/2014/main" id="{948B5F22-2ED2-E847-9BF3-82D22809A2DC}"/>
              </a:ext>
            </a:extLst>
          </p:cNvPr>
          <p:cNvSpPr>
            <a:spLocks noGrp="1"/>
          </p:cNvSpPr>
          <p:nvPr>
            <p:ph type="body" sz="quarter" idx="30"/>
          </p:nvPr>
        </p:nvSpPr>
        <p:spPr>
          <a:xfrm>
            <a:off x="143415" y="27861062"/>
            <a:ext cx="8553627" cy="935178"/>
          </a:xfrm>
        </p:spPr>
        <p:txBody>
          <a:bodyPr/>
          <a:lstStyle/>
          <a:p>
            <a:pPr indent="88900" algn="ctr">
              <a:spcBef>
                <a:spcPts val="0"/>
              </a:spcBef>
            </a:pPr>
            <a:r>
              <a:rPr lang="es-ES_tradnl" i="1" dirty="0" smtClean="0">
                <a:solidFill>
                  <a:schemeClr val="tx1"/>
                </a:solidFill>
                <a:latin typeface="+mn-lt"/>
              </a:rPr>
              <a:t> A </a:t>
            </a:r>
            <a:r>
              <a:rPr lang="es-ES_tradnl" i="1" dirty="0">
                <a:solidFill>
                  <a:schemeClr val="tx1"/>
                </a:solidFill>
                <a:latin typeface="+mn-lt"/>
              </a:rPr>
              <a:t>los estudiantes, profesores  y especialistas que contribuyeron y aportaron a </a:t>
            </a:r>
            <a:r>
              <a:rPr lang="es-ES_tradnl" i="1" dirty="0" smtClean="0">
                <a:solidFill>
                  <a:schemeClr val="tx1"/>
                </a:solidFill>
                <a:latin typeface="+mn-lt"/>
              </a:rPr>
              <a:t>la investigación</a:t>
            </a:r>
            <a:r>
              <a:rPr lang="es-ES_tradnl" sz="1800" dirty="0" smtClean="0">
                <a:solidFill>
                  <a:schemeClr val="tx1"/>
                </a:solidFill>
                <a:latin typeface="+mn-lt"/>
              </a:rPr>
              <a:t>.   </a:t>
            </a:r>
            <a:r>
              <a:rPr lang="es-ES_tradnl" sz="1800" b="1" i="1" dirty="0" smtClean="0">
                <a:solidFill>
                  <a:schemeClr val="tx1"/>
                </a:solidFill>
                <a:latin typeface="+mn-lt"/>
                <a:hlinkClick r:id="rId7"/>
              </a:rPr>
              <a:t>E- mails: </a:t>
            </a:r>
            <a:r>
              <a:rPr lang="en-US" sz="1800" i="1" u="sng" dirty="0">
                <a:latin typeface="+mn-lt"/>
                <a:hlinkClick r:id="rId7"/>
              </a:rPr>
              <a:t>mpcapote@uclv.cu</a:t>
            </a:r>
            <a:r>
              <a:rPr lang="en-US" sz="1800" i="1" u="sng" dirty="0" smtClean="0">
                <a:latin typeface="+mn-lt"/>
              </a:rPr>
              <a:t>; </a:t>
            </a:r>
            <a:r>
              <a:rPr lang="es-MX" sz="1800" i="1" u="sng" dirty="0" smtClean="0">
                <a:latin typeface="+mn-lt"/>
                <a:hlinkClick r:id="rId8"/>
              </a:rPr>
              <a:t>egnocedo@uclv.cu</a:t>
            </a:r>
            <a:r>
              <a:rPr lang="es-MX" sz="1800" i="1" u="sng" dirty="0">
                <a:latin typeface="+mn-lt"/>
              </a:rPr>
              <a:t>; </a:t>
            </a:r>
            <a:r>
              <a:rPr lang="en-US" sz="1800" i="1" u="sng" dirty="0">
                <a:hlinkClick r:id="rId7"/>
              </a:rPr>
              <a:t>jpogando@uclv.cu</a:t>
            </a:r>
            <a:r>
              <a:rPr lang="es-MX" sz="1800" i="1" u="sng" dirty="0" smtClean="0">
                <a:latin typeface="+mn-lt"/>
              </a:rPr>
              <a:t>.</a:t>
            </a:r>
            <a:endParaRPr lang="en-US" sz="1800" i="1" u="sng" dirty="0">
              <a:latin typeface="+mn-lt"/>
            </a:endParaRPr>
          </a:p>
        </p:txBody>
      </p:sp>
      <p:sp>
        <p:nvSpPr>
          <p:cNvPr id="23"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550395" y="4429758"/>
            <a:ext cx="20455327" cy="2627949"/>
          </a:xfrm>
        </p:spPr>
        <p:txBody>
          <a:bodyPr/>
          <a:lstStyle/>
          <a:p>
            <a:pPr algn="just" defTabSz="3168595">
              <a:spcBef>
                <a:spcPts val="600"/>
              </a:spcBef>
              <a:defRPr/>
            </a:pPr>
            <a:r>
              <a:rPr lang="es-MX" i="1" dirty="0">
                <a:solidFill>
                  <a:schemeClr val="tx1"/>
                </a:solidFill>
                <a:latin typeface="+mn-lt"/>
              </a:rPr>
              <a:t>El Diagnóstico del Desarrollo Físico en escolares con baja visión del segundo momento de la enseñanza primaria es aún un aspecto controvertido desde su puesta en práctica. La investigación transitó en el diagnóstico del estado actual del desarrollo físico, la selección de pruebas funcionales, la aplicación de las pruebas y la propuesta de prescripciones </a:t>
            </a:r>
          </a:p>
          <a:p>
            <a:pPr algn="just" defTabSz="3168595">
              <a:spcBef>
                <a:spcPts val="600"/>
              </a:spcBef>
              <a:defRPr/>
            </a:pPr>
            <a:r>
              <a:rPr lang="es-MX" i="1" dirty="0">
                <a:solidFill>
                  <a:schemeClr val="tx1"/>
                </a:solidFill>
                <a:latin typeface="+mn-lt"/>
              </a:rPr>
              <a:t>En el contexto de la Educación Física Adaptada (EFA), entre sus objetivos se encuentra el diagnóstico relacionado con el desarrollo físico en escolares con discapacidad visual (ciegos y baja visión) y se asume, la  conceptualización de “Diagnóstico del Desarrollo Físico” como “un proceso que permite develar las debilidades, fortalezas y potencialidades del escolar, y a partir de estas pronosticar y potenciar el trabajo encaminado a la corrección compensación, al tener en cuenta aspectos relacionados con la proporcionalidad corporal y funcionales ”(González, Sánchez y Prado, 2023 p.83).</a:t>
            </a:r>
          </a:p>
          <a:p>
            <a:pPr algn="just" defTabSz="3168595">
              <a:spcBef>
                <a:spcPts val="600"/>
              </a:spcBef>
              <a:defRPr/>
            </a:pPr>
            <a:r>
              <a:rPr lang="es-MX" i="1" dirty="0" smtClean="0">
                <a:solidFill>
                  <a:schemeClr val="tx1"/>
                </a:solidFill>
                <a:latin typeface="+mn-lt"/>
              </a:rPr>
              <a:t>El objetivo propuesto fue</a:t>
            </a:r>
            <a:r>
              <a:rPr lang="es-MX" i="1" dirty="0">
                <a:solidFill>
                  <a:schemeClr val="tx1"/>
                </a:solidFill>
                <a:latin typeface="+mn-lt"/>
              </a:rPr>
              <a:t>: Diagnosticar el estado actual del desarrollo físico de los escolares con baja visión del segundo momento de la enseñanza primaria de la Escuela Especial “Fructuoso Rodríguez Pérez” de la provincia de Villa Clara a partir de aplicación de pruebas funcionales propuestas por González </a:t>
            </a:r>
            <a:r>
              <a:rPr lang="es-MX" i="1" dirty="0" err="1">
                <a:solidFill>
                  <a:schemeClr val="tx1"/>
                </a:solidFill>
                <a:latin typeface="+mn-lt"/>
              </a:rPr>
              <a:t>et.al</a:t>
            </a:r>
            <a:r>
              <a:rPr lang="es-MX" i="1" dirty="0">
                <a:solidFill>
                  <a:schemeClr val="tx1"/>
                </a:solidFill>
                <a:latin typeface="+mn-lt"/>
              </a:rPr>
              <a:t>., (2023</a:t>
            </a:r>
            <a:r>
              <a:rPr lang="es-MX" i="1" dirty="0" smtClean="0">
                <a:solidFill>
                  <a:schemeClr val="tx1"/>
                </a:solidFill>
                <a:latin typeface="+mn-lt"/>
              </a:rPr>
              <a:t>).</a:t>
            </a:r>
            <a:endParaRPr lang="es-MX" i="1" dirty="0">
              <a:solidFill>
                <a:schemeClr val="tx1"/>
              </a:solidFill>
              <a:latin typeface="+mn-lt"/>
            </a:endParaRPr>
          </a:p>
        </p:txBody>
      </p:sp>
      <p:sp>
        <p:nvSpPr>
          <p:cNvPr id="24"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5873451" y="3903590"/>
            <a:ext cx="10093882" cy="566030"/>
          </a:xfrm>
        </p:spPr>
        <p:txBody>
          <a:bodyPr/>
          <a:lstStyle/>
          <a:p>
            <a:r>
              <a:rPr lang="en-US" dirty="0" smtClean="0"/>
              <a:t>1. INTRODUCCION (OBJETIVOS)</a:t>
            </a:r>
            <a:endParaRPr lang="en-US" dirty="0"/>
          </a:p>
        </p:txBody>
      </p:sp>
      <p:sp>
        <p:nvSpPr>
          <p:cNvPr id="25"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5729883" y="6757748"/>
            <a:ext cx="10096349" cy="566030"/>
          </a:xfrm>
        </p:spPr>
        <p:txBody>
          <a:bodyPr/>
          <a:lstStyle/>
          <a:p>
            <a:r>
              <a:rPr lang="en-US" dirty="0"/>
              <a:t>2</a:t>
            </a:r>
            <a:r>
              <a:rPr lang="en-US" dirty="0" smtClean="0"/>
              <a:t>. METODOLOGIA</a:t>
            </a:r>
            <a:endParaRPr lang="en-US" dirty="0"/>
          </a:p>
        </p:txBody>
      </p:sp>
      <p:grpSp>
        <p:nvGrpSpPr>
          <p:cNvPr id="26" name="Grupo 25"/>
          <p:cNvGrpSpPr/>
          <p:nvPr/>
        </p:nvGrpSpPr>
        <p:grpSpPr>
          <a:xfrm>
            <a:off x="429997" y="7309117"/>
            <a:ext cx="20470585" cy="2402764"/>
            <a:chOff x="475555" y="9834525"/>
            <a:chExt cx="20470585" cy="2669862"/>
          </a:xfrm>
        </p:grpSpPr>
        <p:grpSp>
          <p:nvGrpSpPr>
            <p:cNvPr id="27" name="Group 3"/>
            <p:cNvGrpSpPr>
              <a:grpSpLocks/>
            </p:cNvGrpSpPr>
            <p:nvPr/>
          </p:nvGrpSpPr>
          <p:grpSpPr bwMode="auto">
            <a:xfrm>
              <a:off x="475555" y="9887910"/>
              <a:ext cx="20470585" cy="2616477"/>
              <a:chOff x="1125" y="-85"/>
              <a:chExt cx="3210" cy="1318"/>
            </a:xfrm>
            <a:scene3d>
              <a:camera prst="orthographicFront">
                <a:rot lat="0" lon="0" rev="0"/>
              </a:camera>
              <a:lightRig rig="balanced" dir="t">
                <a:rot lat="0" lon="0" rev="8700000"/>
              </a:lightRig>
            </a:scene3d>
          </p:grpSpPr>
          <p:sp>
            <p:nvSpPr>
              <p:cNvPr id="42" name="AutoShape 4"/>
              <p:cNvSpPr>
                <a:spLocks noChangeArrowheads="1"/>
              </p:cNvSpPr>
              <p:nvPr/>
            </p:nvSpPr>
            <p:spPr bwMode="gray">
              <a:xfrm>
                <a:off x="1125" y="-85"/>
                <a:ext cx="3210" cy="1318"/>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chemeClr val="accent1"/>
                </a:solidFill>
                <a:round/>
                <a:headEnd/>
                <a:tailEnd/>
              </a:ln>
              <a:effectLst>
                <a:outerShdw blurRad="44450" dist="27940" dir="5400000" algn="ctr">
                  <a:srgbClr val="000000">
                    <a:alpha val="32000"/>
                  </a:srgbClr>
                </a:outerShdw>
              </a:effectLst>
              <a:sp3d>
                <a:bevelT w="190500" h="38100"/>
              </a:sp3d>
            </p:spPr>
            <p:txBody>
              <a:bodyPr wrap="none" anchor="ctr"/>
              <a:lstStyle/>
              <a:p>
                <a:endParaRPr lang="es-ES" sz="2000" i="1">
                  <a:cs typeface="Times New Roman" panose="02020603050405020304" pitchFamily="18" charset="0"/>
                </a:endParaRPr>
              </a:p>
            </p:txBody>
          </p:sp>
          <p:sp>
            <p:nvSpPr>
              <p:cNvPr id="43" name="Freeform 7"/>
              <p:cNvSpPr>
                <a:spLocks/>
              </p:cNvSpPr>
              <p:nvPr/>
            </p:nvSpPr>
            <p:spPr bwMode="gray">
              <a:xfrm>
                <a:off x="1186" y="57"/>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solidFill>
                  <a:srgbClr val="000000"/>
                </a:solidFill>
                <a:prstDash val="solid"/>
                <a:round/>
                <a:headEnd/>
                <a:tailEnd/>
              </a:ln>
              <a:effectLst>
                <a:outerShdw blurRad="44450" dist="27940" dir="5400000" algn="ctr">
                  <a:srgbClr val="000000">
                    <a:alpha val="32000"/>
                  </a:srgbClr>
                </a:outerShdw>
              </a:effectLst>
              <a:sp3d>
                <a:bevelT w="190500" h="38100"/>
              </a:sp3d>
            </p:spPr>
            <p:txBody>
              <a:bodyPr/>
              <a:lstStyle/>
              <a:p>
                <a:endParaRPr lang="es-ES" sz="2000" i="1">
                  <a:cs typeface="Times New Roman" panose="02020603050405020304" pitchFamily="18" charset="0"/>
                </a:endParaRPr>
              </a:p>
            </p:txBody>
          </p:sp>
        </p:grpSp>
        <p:sp>
          <p:nvSpPr>
            <p:cNvPr id="41" name="CuadroTexto 40"/>
            <p:cNvSpPr txBox="1"/>
            <p:nvPr/>
          </p:nvSpPr>
          <p:spPr>
            <a:xfrm>
              <a:off x="534185" y="9834525"/>
              <a:ext cx="20306815" cy="2667520"/>
            </a:xfrm>
            <a:prstGeom prst="rect">
              <a:avLst/>
            </a:prstGeom>
            <a:noFill/>
          </p:spPr>
          <p:txBody>
            <a:bodyPr wrap="square" rtlCol="0">
              <a:spAutoFit/>
            </a:bodyPr>
            <a:lstStyle/>
            <a:p>
              <a:pPr algn="just" defTabSz="3168595">
                <a:spcBef>
                  <a:spcPts val="600"/>
                </a:spcBef>
                <a:defRPr/>
              </a:pPr>
              <a:r>
                <a:rPr lang="es-MX" sz="2000" i="1" dirty="0"/>
                <a:t>Se utilizaron del nivel teórico los métodos: Analítico–Sintético y el Inductivo-Deductivo, los cuales permitieron develar los fundamentos que sustentan la investigación. Del nivel empírico, el Análisis Documental, la Entrevista, la Observación, la Prueba, para constatar la información sobre el tema relacionado con el Diagnóstico del desarrollo físico. </a:t>
              </a:r>
            </a:p>
            <a:p>
              <a:pPr algn="just" defTabSz="3168595">
                <a:spcBef>
                  <a:spcPts val="600"/>
                </a:spcBef>
                <a:defRPr/>
              </a:pPr>
              <a:r>
                <a:rPr lang="es-MX" sz="2000" i="1" dirty="0"/>
                <a:t>La investigación se realiza a través de un estudio de casos múltiples en la Escuela Especial “Fructuoso Rodríguez Pérez” de la provincia Villa Clara, dando seguimiento a la realizada por García, M. y González, E. (2023</a:t>
              </a:r>
              <a:r>
                <a:rPr lang="es-MX" sz="2000" i="1" dirty="0" smtClean="0"/>
                <a:t>) y se </a:t>
              </a:r>
              <a:r>
                <a:rPr lang="es-MX" sz="2000" i="1" dirty="0"/>
                <a:t>seleccionaron dos escolares para el estudio de caso múltiple, uno de los escolares diagnosticado con </a:t>
              </a:r>
              <a:r>
                <a:rPr lang="es-MX" sz="2000" i="1" dirty="0" err="1"/>
                <a:t>Aniridia</a:t>
              </a:r>
              <a:r>
                <a:rPr lang="es-MX" sz="2000" i="1" dirty="0"/>
                <a:t>, de sexo masculino y de tercer grado. El otro escolar diagnosticado con Miopía, de sexo masculino y que cursa el cuarto grado. </a:t>
              </a:r>
              <a:r>
                <a:rPr lang="es-MX" sz="2000" i="1" dirty="0" smtClean="0"/>
                <a:t> Para </a:t>
              </a:r>
              <a:r>
                <a:rPr lang="es-MX" sz="2000" i="1" dirty="0"/>
                <a:t>la selección de los casos se tuvo en cuenta los siguientes criterios: </a:t>
              </a:r>
            </a:p>
            <a:p>
              <a:pPr algn="just" defTabSz="3168595">
                <a:spcBef>
                  <a:spcPts val="600"/>
                </a:spcBef>
                <a:defRPr/>
              </a:pPr>
              <a:r>
                <a:rPr lang="es-MX" sz="2000" i="1" dirty="0"/>
                <a:t>Escolares con baja visión en edades comprendidas entre 6-9 años (primer ciclo de la enseñanza primaria</a:t>
              </a:r>
              <a:r>
                <a:rPr lang="es-MX" sz="2000" i="1" dirty="0" smtClean="0"/>
                <a:t>), Escolares </a:t>
              </a:r>
              <a:r>
                <a:rPr lang="es-MX" sz="2000" i="1" dirty="0"/>
                <a:t>con baja visión y sin otra discapacidad </a:t>
              </a:r>
              <a:r>
                <a:rPr lang="es-MX" sz="2000" i="1" dirty="0" smtClean="0"/>
                <a:t>asociada. Escolares </a:t>
              </a:r>
              <a:r>
                <a:rPr lang="es-MX" sz="2000" i="1" dirty="0"/>
                <a:t>con baja visión diagnosticados por el Centro de Diagnóstico y Orientación con coeficiente de inteligencia conservado </a:t>
              </a:r>
              <a:r>
                <a:rPr lang="es-MX" sz="2000" i="1" dirty="0" smtClean="0"/>
                <a:t>normal. Escolares </a:t>
              </a:r>
              <a:r>
                <a:rPr lang="es-MX" sz="2000" i="1" dirty="0"/>
                <a:t>institucionalizados y que practiquen la Educación Física </a:t>
              </a:r>
              <a:r>
                <a:rPr lang="es-MX" sz="2000" i="1" dirty="0" smtClean="0"/>
                <a:t>Adaptada</a:t>
              </a:r>
              <a:r>
                <a:rPr lang="es-MX" sz="2000" i="1" dirty="0" smtClean="0"/>
                <a:t>.  </a:t>
              </a:r>
              <a:endParaRPr lang="es-MX" sz="2000" i="1" dirty="0"/>
            </a:p>
          </p:txBody>
        </p:sp>
      </p:grpSp>
      <p:sp>
        <p:nvSpPr>
          <p:cNvPr id="44"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5872742" y="9688596"/>
            <a:ext cx="10093752" cy="625140"/>
          </a:xfrm>
        </p:spPr>
        <p:txBody>
          <a:bodyPr/>
          <a:lstStyle/>
          <a:p>
            <a:r>
              <a:rPr lang="en-US" dirty="0"/>
              <a:t>3</a:t>
            </a:r>
            <a:r>
              <a:rPr lang="en-US" dirty="0" smtClean="0"/>
              <a:t>. RESULTADOS </a:t>
            </a:r>
            <a:r>
              <a:rPr lang="en-US" dirty="0"/>
              <a:t>Y DISCUSION</a:t>
            </a:r>
          </a:p>
        </p:txBody>
      </p:sp>
      <p:sp>
        <p:nvSpPr>
          <p:cNvPr id="74" name="Rectángulo 73"/>
          <p:cNvSpPr/>
          <p:nvPr/>
        </p:nvSpPr>
        <p:spPr>
          <a:xfrm>
            <a:off x="8919767" y="22517255"/>
            <a:ext cx="11754199" cy="2554545"/>
          </a:xfrm>
          <a:prstGeom prst="rect">
            <a:avLst/>
          </a:prstGeom>
        </p:spPr>
        <p:txBody>
          <a:bodyPr wrap="square">
            <a:spAutoFit/>
          </a:bodyPr>
          <a:lstStyle/>
          <a:p>
            <a:pPr marL="457200" indent="-457200" algn="just">
              <a:buFont typeface="+mj-lt"/>
              <a:buAutoNum type="arabicPeriod"/>
            </a:pPr>
            <a:r>
              <a:rPr lang="es-MX" sz="2000" i="1" dirty="0">
                <a:cs typeface="Times New Roman" panose="02020603050405020304" pitchFamily="18" charset="0"/>
              </a:rPr>
              <a:t>El diagnóstico del desarrollo físico de los escolares con baja visión se realizó teniendo en cuenta los resultados de las pruebas funcionales adaptadas para obtener el perfil funcional de los escolares con baja visión, los cuales se caracterizan por presentar una excelente capacidad vital pulmonar, un consumo de oxígeno (VO2máx) por debajo de los valores permisibles para su edad con tendencia a una apraxia </a:t>
            </a:r>
            <a:r>
              <a:rPr lang="es-MX" sz="2000" i="1" dirty="0" err="1">
                <a:cs typeface="Times New Roman" panose="02020603050405020304" pitchFamily="18" charset="0"/>
              </a:rPr>
              <a:t>cerebelosa</a:t>
            </a:r>
            <a:r>
              <a:rPr lang="es-MX" sz="2000" i="1" dirty="0">
                <a:cs typeface="Times New Roman" panose="02020603050405020304" pitchFamily="18" charset="0"/>
              </a:rPr>
              <a:t>.</a:t>
            </a:r>
          </a:p>
          <a:p>
            <a:pPr marL="457200" indent="-457200" algn="just">
              <a:buFont typeface="+mj-lt"/>
              <a:buAutoNum type="arabicPeriod"/>
            </a:pPr>
            <a:r>
              <a:rPr lang="es-MX" sz="2000" i="1" dirty="0">
                <a:cs typeface="Times New Roman" panose="02020603050405020304" pitchFamily="18" charset="0"/>
              </a:rPr>
              <a:t>La propuesta de las prescripciones se realizó teniendo en cuenta las potencialidades de los escolares, declaradas en las regularidades del diagnóstico y su perfil físico funcional para el trabajo encaminado a la corrección compensación de los escolares con baja visión</a:t>
            </a:r>
            <a:r>
              <a:rPr lang="es-MX" sz="2000" i="1" dirty="0" smtClean="0">
                <a:cs typeface="Times New Roman" panose="02020603050405020304" pitchFamily="18" charset="0"/>
              </a:rPr>
              <a:t>. </a:t>
            </a:r>
            <a:endParaRPr lang="es-MX" sz="2000" i="1" dirty="0">
              <a:cs typeface="Times New Roman" panose="02020603050405020304" pitchFamily="18" charset="0"/>
            </a:endParaRPr>
          </a:p>
        </p:txBody>
      </p:sp>
      <p:sp>
        <p:nvSpPr>
          <p:cNvPr id="101" name="Text Placeholder 32">
            <a:extLst>
              <a:ext uri="{FF2B5EF4-FFF2-40B4-BE49-F238E27FC236}">
                <a16:creationId xmlns:a16="http://schemas.microsoft.com/office/drawing/2014/main" id="{A32D00C9-1922-491C-974A-562E5BAFB34D}"/>
              </a:ext>
            </a:extLst>
          </p:cNvPr>
          <p:cNvSpPr txBox="1">
            <a:spLocks/>
          </p:cNvSpPr>
          <p:nvPr/>
        </p:nvSpPr>
        <p:spPr>
          <a:xfrm>
            <a:off x="8697042" y="24884161"/>
            <a:ext cx="6938924"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BIBLIOGRÁFICAS</a:t>
            </a:r>
            <a:endParaRPr lang="en-US" dirty="0"/>
          </a:p>
        </p:txBody>
      </p:sp>
      <p:sp>
        <p:nvSpPr>
          <p:cNvPr id="103" name="Rectángulo 102"/>
          <p:cNvSpPr/>
          <p:nvPr/>
        </p:nvSpPr>
        <p:spPr>
          <a:xfrm>
            <a:off x="8981660" y="25299153"/>
            <a:ext cx="11742744" cy="4031873"/>
          </a:xfrm>
          <a:prstGeom prst="rect">
            <a:avLst/>
          </a:prstGeom>
        </p:spPr>
        <p:txBody>
          <a:bodyPr wrap="square">
            <a:spAutoFit/>
          </a:bodyPr>
          <a:lstStyle/>
          <a:p>
            <a:pPr marL="615950" indent="-615950" defTabSz="914400" fontAlgn="base">
              <a:spcBef>
                <a:spcPct val="0"/>
              </a:spcBef>
              <a:spcAft>
                <a:spcPct val="0"/>
              </a:spcAft>
            </a:pPr>
            <a:r>
              <a:rPr lang="es-MX" sz="1600" i="1" dirty="0">
                <a:solidFill>
                  <a:srgbClr val="000000"/>
                </a:solidFill>
              </a:rPr>
              <a:t>Borrego, H. (2018). Validación de las pruebas de </a:t>
            </a:r>
            <a:r>
              <a:rPr lang="es-MX" sz="1600" i="1" dirty="0" err="1">
                <a:solidFill>
                  <a:srgbClr val="000000"/>
                </a:solidFill>
              </a:rPr>
              <a:t>Romberg</a:t>
            </a:r>
            <a:r>
              <a:rPr lang="es-MX" sz="1600" i="1" dirty="0">
                <a:solidFill>
                  <a:srgbClr val="000000"/>
                </a:solidFill>
              </a:rPr>
              <a:t> modificada para la determinación del tiempo de apropiación inconsciente en adulto sano. Revista Colombiana de Ortopedia y Traumatología. https://doi.org/10.10167.recot.2018.11001.</a:t>
            </a:r>
          </a:p>
          <a:p>
            <a:pPr marL="615950" indent="-615950" defTabSz="914400" fontAlgn="base">
              <a:spcBef>
                <a:spcPct val="0"/>
              </a:spcBef>
              <a:spcAft>
                <a:spcPct val="0"/>
              </a:spcAft>
            </a:pPr>
            <a:r>
              <a:rPr lang="es-MX" sz="1600" i="1" dirty="0">
                <a:solidFill>
                  <a:srgbClr val="000000"/>
                </a:solidFill>
              </a:rPr>
              <a:t>Bofill. (2008). Valoración de la condición física en la discapacidad intelectual. [Tesis de doctorado, Universidad de Barcelona, España].</a:t>
            </a:r>
          </a:p>
          <a:p>
            <a:pPr marL="615950" indent="-615950" defTabSz="914400" fontAlgn="base">
              <a:spcBef>
                <a:spcPct val="0"/>
              </a:spcBef>
              <a:spcAft>
                <a:spcPct val="0"/>
              </a:spcAft>
            </a:pPr>
            <a:r>
              <a:rPr lang="es-MX" sz="1600" i="1" dirty="0">
                <a:solidFill>
                  <a:srgbClr val="000000"/>
                </a:solidFill>
              </a:rPr>
              <a:t>Clasificación Estadística Internacional de Enfermedades y Problemas Relacionados con la Salud. (2019). Oncena Revisión de la Clasificación Internacional de Enfermedades (CIE11) y la Organización Mundial de la Salud (OMS)</a:t>
            </a:r>
          </a:p>
          <a:p>
            <a:pPr marL="615950" indent="-615950" defTabSz="914400" fontAlgn="base">
              <a:spcBef>
                <a:spcPct val="0"/>
              </a:spcBef>
              <a:spcAft>
                <a:spcPct val="0"/>
              </a:spcAft>
            </a:pPr>
            <a:r>
              <a:rPr lang="es-MX" sz="1600" i="1" dirty="0" err="1">
                <a:solidFill>
                  <a:srgbClr val="000000"/>
                </a:solidFill>
              </a:rPr>
              <a:t>Dorochenko</a:t>
            </a:r>
            <a:r>
              <a:rPr lang="es-MX" sz="1600" i="1" dirty="0">
                <a:solidFill>
                  <a:srgbClr val="000000"/>
                </a:solidFill>
              </a:rPr>
              <a:t>, P. (2018). </a:t>
            </a:r>
            <a:r>
              <a:rPr lang="es-MX" sz="1600" i="1" dirty="0" err="1">
                <a:solidFill>
                  <a:srgbClr val="000000"/>
                </a:solidFill>
              </a:rPr>
              <a:t>Allyane</a:t>
            </a:r>
            <a:r>
              <a:rPr lang="es-MX" sz="1600" i="1" dirty="0">
                <a:solidFill>
                  <a:srgbClr val="000000"/>
                </a:solidFill>
              </a:rPr>
              <a:t>, nuevo concepto en reprogramación </a:t>
            </a:r>
            <a:r>
              <a:rPr lang="es-MX" sz="1600" i="1" dirty="0" err="1">
                <a:solidFill>
                  <a:srgbClr val="000000"/>
                </a:solidFill>
              </a:rPr>
              <a:t>neuromotriz</a:t>
            </a:r>
            <a:r>
              <a:rPr lang="es-MX" sz="1600" i="1" dirty="0">
                <a:solidFill>
                  <a:srgbClr val="000000"/>
                </a:solidFill>
              </a:rPr>
              <a:t>. </a:t>
            </a:r>
            <a:r>
              <a:rPr lang="es-MX" sz="1600" i="1" dirty="0" err="1">
                <a:solidFill>
                  <a:srgbClr val="000000"/>
                </a:solidFill>
              </a:rPr>
              <a:t>Cubamotricidad</a:t>
            </a:r>
            <a:r>
              <a:rPr lang="es-MX" sz="1600" i="1" dirty="0">
                <a:solidFill>
                  <a:srgbClr val="000000"/>
                </a:solidFill>
              </a:rPr>
              <a:t>, Octubre, http://www.eventospalco.com.</a:t>
            </a:r>
          </a:p>
          <a:p>
            <a:pPr marL="615950" indent="-615950" defTabSz="914400" fontAlgn="base">
              <a:spcBef>
                <a:spcPct val="0"/>
              </a:spcBef>
              <a:spcAft>
                <a:spcPct val="0"/>
              </a:spcAft>
            </a:pPr>
            <a:r>
              <a:rPr lang="es-MX" sz="1600" i="1" dirty="0" err="1">
                <a:solidFill>
                  <a:srgbClr val="000000"/>
                </a:solidFill>
              </a:rPr>
              <a:t>Einsten</a:t>
            </a:r>
            <a:r>
              <a:rPr lang="es-MX" sz="1600" i="1" dirty="0">
                <a:solidFill>
                  <a:srgbClr val="000000"/>
                </a:solidFill>
              </a:rPr>
              <a:t>, A. (2018). Cómo evaluar la marcha, postura y coordinación. El manual Merck de diagnóstico y Terapia. http://www.msdmanuals.com.</a:t>
            </a:r>
          </a:p>
          <a:p>
            <a:pPr marL="615950" indent="-615950" defTabSz="914400" fontAlgn="base">
              <a:spcBef>
                <a:spcPct val="0"/>
              </a:spcBef>
              <a:spcAft>
                <a:spcPct val="0"/>
              </a:spcAft>
            </a:pPr>
            <a:r>
              <a:rPr lang="es-MX" sz="1600" i="1" dirty="0" err="1">
                <a:solidFill>
                  <a:srgbClr val="000000"/>
                </a:solidFill>
              </a:rPr>
              <a:t>Nocedo</a:t>
            </a:r>
            <a:r>
              <a:rPr lang="es-MX" sz="1600" i="1" dirty="0">
                <a:solidFill>
                  <a:srgbClr val="000000"/>
                </a:solidFill>
              </a:rPr>
              <a:t>, E., Sánchez, A. y Aquino, J. (2018). Juegos físicos recreativos adaptados para mejorar la habilidad de correr y la postura en un escolar ciego. Revista Ciencia y actividad física, 3(1),119-128.</a:t>
            </a:r>
          </a:p>
          <a:p>
            <a:pPr marL="615950" indent="-615950" defTabSz="914400" fontAlgn="base">
              <a:spcBef>
                <a:spcPct val="0"/>
              </a:spcBef>
              <a:spcAft>
                <a:spcPct val="0"/>
              </a:spcAft>
            </a:pPr>
            <a:r>
              <a:rPr lang="es-MX" sz="1600" i="1" dirty="0" err="1">
                <a:solidFill>
                  <a:srgbClr val="000000"/>
                </a:solidFill>
              </a:rPr>
              <a:t>Nocedo</a:t>
            </a:r>
            <a:r>
              <a:rPr lang="es-MX" sz="1600" i="1" dirty="0">
                <a:solidFill>
                  <a:srgbClr val="000000"/>
                </a:solidFill>
              </a:rPr>
              <a:t>, E y Sánchez, A. (2020). Alternativa metodológica para el diagnóstico físico del escolar ciego desde el contexto de la Educación Física. Revista Pódium, 15(1), 38-48.</a:t>
            </a:r>
          </a:p>
          <a:p>
            <a:pPr marL="615950" indent="-615950" defTabSz="914400" fontAlgn="base">
              <a:spcBef>
                <a:spcPct val="0"/>
              </a:spcBef>
              <a:spcAft>
                <a:spcPct val="0"/>
              </a:spcAft>
            </a:pPr>
            <a:r>
              <a:rPr lang="es-MX" sz="1600" i="1" dirty="0">
                <a:solidFill>
                  <a:srgbClr val="000000"/>
                </a:solidFill>
              </a:rPr>
              <a:t>Prado Pérez, J. R. (2008). Valoración de la condición física en escolares con síndrome Down. Revista digital </a:t>
            </a:r>
            <a:r>
              <a:rPr lang="es-MX" sz="1600" i="1" dirty="0" err="1">
                <a:solidFill>
                  <a:srgbClr val="000000"/>
                </a:solidFill>
              </a:rPr>
              <a:t>Efdeportes</a:t>
            </a:r>
            <a:r>
              <a:rPr lang="es-MX" sz="1600" i="1" dirty="0">
                <a:solidFill>
                  <a:srgbClr val="000000"/>
                </a:solidFill>
              </a:rPr>
              <a:t>. htpp://www.efdeportes.com/rev.</a:t>
            </a:r>
          </a:p>
          <a:p>
            <a:pPr marL="615950" indent="-615950" defTabSz="914400" fontAlgn="base">
              <a:spcBef>
                <a:spcPct val="0"/>
              </a:spcBef>
              <a:spcAft>
                <a:spcPct val="0"/>
              </a:spcAft>
            </a:pPr>
            <a:r>
              <a:rPr lang="es-MX" sz="1600" i="1" dirty="0">
                <a:solidFill>
                  <a:srgbClr val="000000"/>
                </a:solidFill>
              </a:rPr>
              <a:t>Sánchez, A. B., González, E; Prado, O; Villegas, A (2023). Vía teórica metodológica para el diagnóstico del desarrollo físico en el escolar ciego. Revista Ciencia y Actividad Física.10(1): 73-85. ISSN: 2412-3226</a:t>
            </a:r>
            <a:endParaRPr lang="es-MX" sz="1600" i="1" dirty="0" smtClean="0">
              <a:solidFill>
                <a:srgbClr val="000000"/>
              </a:solidFill>
            </a:endParaRPr>
          </a:p>
        </p:txBody>
      </p:sp>
      <p:sp>
        <p:nvSpPr>
          <p:cNvPr id="51" name="1 Título"/>
          <p:cNvSpPr txBox="1">
            <a:spLocks/>
          </p:cNvSpPr>
          <p:nvPr/>
        </p:nvSpPr>
        <p:spPr>
          <a:xfrm>
            <a:off x="488627" y="9748762"/>
            <a:ext cx="7072257" cy="7203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2813" fontAlgn="auto">
              <a:spcAft>
                <a:spcPts val="0"/>
              </a:spcAft>
            </a:pPr>
            <a:r>
              <a:rPr lang="es-ES" altLang="es-ES" sz="3600" i="1" u="sng" dirty="0">
                <a:latin typeface="+mn-lt"/>
                <a:ea typeface="+mn-ea"/>
                <a:cs typeface="+mn-cs"/>
              </a:rPr>
              <a:t>Antecedentes investigativos</a:t>
            </a:r>
          </a:p>
        </p:txBody>
      </p:sp>
      <p:graphicFrame>
        <p:nvGraphicFramePr>
          <p:cNvPr id="52" name="Tabla 51"/>
          <p:cNvGraphicFramePr>
            <a:graphicFrameLocks noGrp="1"/>
          </p:cNvGraphicFramePr>
          <p:nvPr>
            <p:extLst>
              <p:ext uri="{D42A27DB-BD31-4B8C-83A1-F6EECF244321}">
                <p14:modId xmlns:p14="http://schemas.microsoft.com/office/powerpoint/2010/main" val="2747554109"/>
              </p:ext>
            </p:extLst>
          </p:nvPr>
        </p:nvGraphicFramePr>
        <p:xfrm>
          <a:off x="550394" y="10382766"/>
          <a:ext cx="6732721" cy="1028700"/>
        </p:xfrm>
        <a:graphic>
          <a:graphicData uri="http://schemas.openxmlformats.org/drawingml/2006/table">
            <a:tbl>
              <a:tblPr/>
              <a:tblGrid>
                <a:gridCol w="6732721">
                  <a:extLst>
                    <a:ext uri="{9D8B030D-6E8A-4147-A177-3AD203B41FA5}">
                      <a16:colId xmlns:a16="http://schemas.microsoft.com/office/drawing/2014/main" val="20000"/>
                    </a:ext>
                  </a:extLst>
                </a:gridCol>
              </a:tblGrid>
              <a:tr h="4800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s-MX" sz="2100" i="1" kern="1200" dirty="0" smtClean="0">
                          <a:solidFill>
                            <a:srgbClr val="002060"/>
                          </a:solidFill>
                          <a:latin typeface="+mn-lt"/>
                          <a:ea typeface="+mn-ea"/>
                          <a:cs typeface="Arial" panose="020B0604020202020204" pitchFamily="34" charset="0"/>
                        </a:rPr>
                        <a:t>Prado (2008), Bofill (2008), Sánchez (2012), </a:t>
                      </a:r>
                      <a:r>
                        <a:rPr lang="es-MX" sz="2100" i="1" kern="1200" dirty="0" err="1" smtClean="0">
                          <a:solidFill>
                            <a:srgbClr val="002060"/>
                          </a:solidFill>
                          <a:latin typeface="+mn-lt"/>
                          <a:ea typeface="+mn-ea"/>
                          <a:cs typeface="Arial" panose="020B0604020202020204" pitchFamily="34" charset="0"/>
                        </a:rPr>
                        <a:t>Nocedo</a:t>
                      </a:r>
                      <a:r>
                        <a:rPr lang="es-MX" sz="2100" i="1" kern="1200" dirty="0" smtClean="0">
                          <a:solidFill>
                            <a:srgbClr val="002060"/>
                          </a:solidFill>
                          <a:latin typeface="+mn-lt"/>
                          <a:ea typeface="+mn-ea"/>
                          <a:cs typeface="Arial" panose="020B0604020202020204" pitchFamily="34" charset="0"/>
                        </a:rPr>
                        <a:t>, Sánchez y Aquino, J. (2018), Uribe y García (2021), </a:t>
                      </a:r>
                      <a:r>
                        <a:rPr lang="es-MX" sz="2100" i="1" kern="1200" dirty="0" err="1" smtClean="0">
                          <a:solidFill>
                            <a:srgbClr val="002060"/>
                          </a:solidFill>
                          <a:latin typeface="+mn-lt"/>
                          <a:ea typeface="+mn-ea"/>
                          <a:cs typeface="Arial" panose="020B0604020202020204" pitchFamily="34" charset="0"/>
                        </a:rPr>
                        <a:t>Kurtugˇlu</a:t>
                      </a:r>
                      <a:r>
                        <a:rPr lang="es-MX" sz="2100" i="1" kern="1200" dirty="0" smtClean="0">
                          <a:solidFill>
                            <a:srgbClr val="002060"/>
                          </a:solidFill>
                          <a:latin typeface="+mn-lt"/>
                          <a:ea typeface="+mn-ea"/>
                          <a:cs typeface="Arial" panose="020B0604020202020204" pitchFamily="34" charset="0"/>
                        </a:rPr>
                        <a:t> et al., (2022), Ramírez y Guerra (2018) y Quispe (2020) entre otros.</a:t>
                      </a:r>
                      <a:endParaRPr lang="es-ES" sz="2100" i="1" kern="1200" dirty="0">
                        <a:solidFill>
                          <a:srgbClr val="002060"/>
                        </a:solidFill>
                        <a:latin typeface="+mn-lt"/>
                        <a:ea typeface="+mn-ea"/>
                        <a:cs typeface="Arial" panose="020B0604020202020204" pitchFamily="34" charset="0"/>
                      </a:endParaRPr>
                    </a:p>
                  </a:txBody>
                  <a:tcPr marL="68580" marR="68580" marT="34290" marB="34290">
                    <a:lnL w="12700" cmpd="sng">
                      <a:solidFill>
                        <a:sysClr val="windowText" lastClr="000000"/>
                      </a:solidFill>
                      <a:prstDash val="solid"/>
                    </a:lnL>
                    <a:lnR w="12700" cmpd="sng">
                      <a:solidFill>
                        <a:sysClr val="windowText" lastClr="000000"/>
                      </a:solidFill>
                      <a:prstDash val="solid"/>
                    </a:lnR>
                    <a:lnT w="12700" cmpd="sng">
                      <a:solidFill>
                        <a:sysClr val="windowText" lastClr="000000"/>
                      </a:solidFill>
                      <a:prstDash val="solid"/>
                    </a:lnT>
                    <a:lnB w="12700" cmpd="sng">
                      <a:solidFill>
                        <a:sysClr val="windowText" lastClr="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75" name="Imagen 74"/>
          <p:cNvPicPr>
            <a:picLocks noChangeAspect="1"/>
          </p:cNvPicPr>
          <p:nvPr/>
        </p:nvPicPr>
        <p:blipFill>
          <a:blip r:embed="rId9"/>
          <a:stretch>
            <a:fillRect/>
          </a:stretch>
        </p:blipFill>
        <p:spPr>
          <a:xfrm>
            <a:off x="17151935" y="9738861"/>
            <a:ext cx="1869532" cy="2131005"/>
          </a:xfrm>
          <a:prstGeom prst="rect">
            <a:avLst/>
          </a:prstGeom>
        </p:spPr>
      </p:pic>
      <p:sp>
        <p:nvSpPr>
          <p:cNvPr id="76" name="AutoShape 172"/>
          <p:cNvSpPr>
            <a:spLocks/>
          </p:cNvSpPr>
          <p:nvPr/>
        </p:nvSpPr>
        <p:spPr bwMode="auto">
          <a:xfrm>
            <a:off x="8189815" y="10195126"/>
            <a:ext cx="9429422" cy="1364869"/>
          </a:xfrm>
          <a:prstGeom prst="accentCallout2">
            <a:avLst>
              <a:gd name="adj1" fmla="val 68637"/>
              <a:gd name="adj2" fmla="val 194"/>
              <a:gd name="adj3" fmla="val 38056"/>
              <a:gd name="adj4" fmla="val -5956"/>
              <a:gd name="adj5" fmla="val 50688"/>
              <a:gd name="adj6" fmla="val -12385"/>
            </a:avLst>
          </a:prstGeom>
          <a:noFill/>
          <a:ln w="38100">
            <a:solidFill>
              <a:srgbClr val="1F4E79"/>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914400">
              <a:spcBef>
                <a:spcPts val="450"/>
              </a:spcBef>
            </a:pPr>
            <a:r>
              <a:rPr lang="es-MX" sz="2200" i="1" dirty="0" smtClean="0">
                <a:solidFill>
                  <a:prstClr val="black"/>
                </a:solidFill>
                <a:cs typeface="Arial" panose="020B0604020202020204" pitchFamily="34" charset="0"/>
              </a:rPr>
              <a:t>Han trabajado </a:t>
            </a:r>
            <a:r>
              <a:rPr lang="es-MX" sz="2200" i="1" dirty="0">
                <a:solidFill>
                  <a:prstClr val="black"/>
                </a:solidFill>
                <a:cs typeface="Arial" panose="020B0604020202020204" pitchFamily="34" charset="0"/>
              </a:rPr>
              <a:t>la temática abordada y se han </a:t>
            </a:r>
            <a:r>
              <a:rPr lang="es-MX" sz="2200" i="1" dirty="0" smtClean="0">
                <a:solidFill>
                  <a:prstClr val="black"/>
                </a:solidFill>
                <a:cs typeface="Arial" panose="020B0604020202020204" pitchFamily="34" charset="0"/>
              </a:rPr>
              <a:t>venido dando </a:t>
            </a:r>
            <a:r>
              <a:rPr lang="es-MX" sz="2200" i="1" dirty="0">
                <a:solidFill>
                  <a:prstClr val="black"/>
                </a:solidFill>
                <a:cs typeface="Arial" panose="020B0604020202020204" pitchFamily="34" charset="0"/>
              </a:rPr>
              <a:t>pasos en lo relacionado con el estudio de diagnóstico en los adolescentes y jóvenes ciegos desde el contexto docente general y la salud, pero no lo enfocan desde la perspectiva del desarrollo físico. </a:t>
            </a:r>
            <a:r>
              <a:rPr lang="es-ES" sz="2200" i="1" dirty="0" smtClean="0">
                <a:solidFill>
                  <a:prstClr val="black"/>
                </a:solidFill>
                <a:cs typeface="Arial" panose="020B0604020202020204" pitchFamily="34" charset="0"/>
              </a:rPr>
              <a:t> </a:t>
            </a:r>
            <a:endParaRPr lang="es-MX" sz="2200" i="1" dirty="0">
              <a:solidFill>
                <a:prstClr val="black"/>
              </a:solidFill>
              <a:cs typeface="Arial" panose="020B0604020202020204" pitchFamily="34" charset="0"/>
            </a:endParaRPr>
          </a:p>
        </p:txBody>
      </p:sp>
      <p:sp>
        <p:nvSpPr>
          <p:cNvPr id="77" name="1 Título"/>
          <p:cNvSpPr txBox="1">
            <a:spLocks/>
          </p:cNvSpPr>
          <p:nvPr/>
        </p:nvSpPr>
        <p:spPr>
          <a:xfrm>
            <a:off x="429997" y="11437492"/>
            <a:ext cx="11627602" cy="696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2813"/>
            <a:r>
              <a:rPr lang="es-MX" altLang="es-ES" sz="3600" i="1" u="sng" dirty="0">
                <a:latin typeface="+mn-lt"/>
                <a:ea typeface="+mn-ea"/>
                <a:cs typeface="+mn-cs"/>
              </a:rPr>
              <a:t>Resultados de las pruebas funcionales realizadas </a:t>
            </a:r>
            <a:endParaRPr lang="es-ES" altLang="es-ES" sz="3600" i="1" u="sng" dirty="0">
              <a:latin typeface="+mn-lt"/>
              <a:ea typeface="+mn-ea"/>
              <a:cs typeface="+mn-cs"/>
            </a:endParaRPr>
          </a:p>
        </p:txBody>
      </p:sp>
      <p:sp>
        <p:nvSpPr>
          <p:cNvPr id="78" name="1 Título"/>
          <p:cNvSpPr txBox="1">
            <a:spLocks/>
          </p:cNvSpPr>
          <p:nvPr/>
        </p:nvSpPr>
        <p:spPr>
          <a:xfrm>
            <a:off x="10893832" y="11754456"/>
            <a:ext cx="9830572" cy="9953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spcBef>
                <a:spcPts val="0"/>
              </a:spcBef>
              <a:buFontTx/>
              <a:buBlip>
                <a:blip r:embed="rId10"/>
              </a:buBlip>
            </a:pPr>
            <a:r>
              <a:rPr lang="es-MX" sz="2600" i="1" dirty="0">
                <a:solidFill>
                  <a:prstClr val="black"/>
                </a:solidFill>
                <a:latin typeface="+mn-lt"/>
                <a:cs typeface="Arial" panose="020B0604020202020204" pitchFamily="34" charset="0"/>
              </a:rPr>
              <a:t>Prueba que diagnóstica al Sistema Nervioso Vegetativo (SNV): </a:t>
            </a:r>
            <a:r>
              <a:rPr lang="es-MX" sz="2600" i="1" dirty="0" smtClean="0">
                <a:solidFill>
                  <a:prstClr val="black"/>
                </a:solidFill>
                <a:latin typeface="+mn-lt"/>
                <a:cs typeface="Arial" panose="020B0604020202020204" pitchFamily="34" charset="0"/>
              </a:rPr>
              <a:t>(Ataxia </a:t>
            </a:r>
            <a:r>
              <a:rPr lang="es-MX" sz="2600" i="1" dirty="0">
                <a:solidFill>
                  <a:prstClr val="black"/>
                </a:solidFill>
                <a:latin typeface="+mn-lt"/>
                <a:cs typeface="Arial" panose="020B0604020202020204" pitchFamily="34" charset="0"/>
              </a:rPr>
              <a:t>dinámica).</a:t>
            </a:r>
          </a:p>
        </p:txBody>
      </p:sp>
      <p:sp>
        <p:nvSpPr>
          <p:cNvPr id="79" name="1 Título"/>
          <p:cNvSpPr txBox="1">
            <a:spLocks/>
          </p:cNvSpPr>
          <p:nvPr/>
        </p:nvSpPr>
        <p:spPr>
          <a:xfrm>
            <a:off x="341642" y="11730698"/>
            <a:ext cx="10703489" cy="9953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spcBef>
                <a:spcPts val="0"/>
              </a:spcBef>
              <a:buFontTx/>
              <a:buBlip>
                <a:blip r:embed="rId10"/>
              </a:buBlip>
            </a:pPr>
            <a:r>
              <a:rPr lang="es-MX" sz="2600" i="1" dirty="0">
                <a:solidFill>
                  <a:prstClr val="black"/>
                </a:solidFill>
                <a:latin typeface="+mn-lt"/>
                <a:cs typeface="Arial" panose="020B0604020202020204" pitchFamily="34" charset="0"/>
              </a:rPr>
              <a:t>Prueba que diagnostica la capacidad aerobia (prueba de los cinco minutos</a:t>
            </a:r>
            <a:r>
              <a:rPr lang="es-MX" sz="2600" i="1" dirty="0" smtClean="0">
                <a:solidFill>
                  <a:prstClr val="black"/>
                </a:solidFill>
                <a:latin typeface="+mn-lt"/>
                <a:cs typeface="Arial" panose="020B0604020202020204" pitchFamily="34" charset="0"/>
              </a:rPr>
              <a:t>).</a:t>
            </a:r>
            <a:endParaRPr lang="es-MX" sz="2600" i="1" dirty="0">
              <a:solidFill>
                <a:prstClr val="black"/>
              </a:solidFill>
              <a:latin typeface="+mn-lt"/>
              <a:cs typeface="Arial" panose="020B0604020202020204" pitchFamily="34" charset="0"/>
            </a:endParaRPr>
          </a:p>
        </p:txBody>
      </p:sp>
      <p:pic>
        <p:nvPicPr>
          <p:cNvPr id="80" name="Imagen 79"/>
          <p:cNvPicPr>
            <a:picLocks noChangeAspect="1"/>
          </p:cNvPicPr>
          <p:nvPr/>
        </p:nvPicPr>
        <p:blipFill>
          <a:blip r:embed="rId11"/>
          <a:stretch>
            <a:fillRect/>
          </a:stretch>
        </p:blipFill>
        <p:spPr>
          <a:xfrm>
            <a:off x="458421" y="12233130"/>
            <a:ext cx="4697766" cy="5224874"/>
          </a:xfrm>
          <a:prstGeom prst="rect">
            <a:avLst/>
          </a:prstGeom>
        </p:spPr>
      </p:pic>
      <p:pic>
        <p:nvPicPr>
          <p:cNvPr id="81" name="Imagen 80"/>
          <p:cNvPicPr>
            <a:picLocks noChangeAspect="1"/>
          </p:cNvPicPr>
          <p:nvPr/>
        </p:nvPicPr>
        <p:blipFill>
          <a:blip r:embed="rId12"/>
          <a:stretch>
            <a:fillRect/>
          </a:stretch>
        </p:blipFill>
        <p:spPr>
          <a:xfrm>
            <a:off x="10694833" y="14304349"/>
            <a:ext cx="4752872" cy="3000314"/>
          </a:xfrm>
          <a:prstGeom prst="rect">
            <a:avLst/>
          </a:prstGeom>
        </p:spPr>
      </p:pic>
      <p:sp>
        <p:nvSpPr>
          <p:cNvPr id="82" name="CuadroTexto 81"/>
          <p:cNvSpPr txBox="1"/>
          <p:nvPr/>
        </p:nvSpPr>
        <p:spPr>
          <a:xfrm>
            <a:off x="5060517" y="12520590"/>
            <a:ext cx="6049623" cy="5170646"/>
          </a:xfrm>
          <a:prstGeom prst="rect">
            <a:avLst/>
          </a:prstGeom>
          <a:noFill/>
          <a:ln>
            <a:noFill/>
          </a:ln>
        </p:spPr>
        <p:txBody>
          <a:bodyPr wrap="square" rtlCol="0">
            <a:spAutoFit/>
          </a:bodyPr>
          <a:lstStyle/>
          <a:p>
            <a:pPr marL="342900" indent="-342900" defTabSz="914400">
              <a:spcBef>
                <a:spcPts val="600"/>
              </a:spcBef>
              <a:buFontTx/>
              <a:buAutoNum type="arabicPeriod"/>
            </a:pPr>
            <a:r>
              <a:rPr lang="es-MX" sz="2000" i="1" dirty="0" smtClean="0">
                <a:solidFill>
                  <a:prstClr val="black"/>
                </a:solidFill>
                <a:cs typeface="Arial" panose="020B0604020202020204" pitchFamily="34" charset="0"/>
              </a:rPr>
              <a:t>En un </a:t>
            </a:r>
            <a:r>
              <a:rPr lang="es-MX" sz="2000" i="1" dirty="0">
                <a:solidFill>
                  <a:prstClr val="black"/>
                </a:solidFill>
                <a:cs typeface="Arial" panose="020B0604020202020204" pitchFamily="34" charset="0"/>
              </a:rPr>
              <a:t>primer momento, en el caso A, el VO2max., es de 582,0 ml/kg/min y caso B es el 266 ml/kg/min, mientras en el segundo momento, el caso A tiene un consumo máximo de 634 ml/kg/min, y en el caso B, es de 363 ml/kg/min, se puede constatar mejores resultados en el caso A respecto al caso B en ambos </a:t>
            </a:r>
            <a:r>
              <a:rPr lang="es-MX" sz="2000" i="1" dirty="0" smtClean="0">
                <a:solidFill>
                  <a:prstClr val="black"/>
                </a:solidFill>
                <a:cs typeface="Arial" panose="020B0604020202020204" pitchFamily="34" charset="0"/>
              </a:rPr>
              <a:t>momentos.</a:t>
            </a:r>
          </a:p>
          <a:p>
            <a:pPr marL="342900" indent="-342900" defTabSz="914400">
              <a:spcBef>
                <a:spcPts val="600"/>
              </a:spcBef>
              <a:buFontTx/>
              <a:buAutoNum type="arabicPeriod"/>
            </a:pPr>
            <a:r>
              <a:rPr lang="es-MX" sz="2000" i="1" dirty="0">
                <a:solidFill>
                  <a:prstClr val="black"/>
                </a:solidFill>
                <a:cs typeface="Arial" panose="020B0604020202020204" pitchFamily="34" charset="0"/>
              </a:rPr>
              <a:t>El máximo consumo está relacionado con el funcionamiento del sistema nervioso y este a su vez con los sistemas visual y cardiorrespiratorio, este último ejerce control sobre el consumo de oxigeno máximo</a:t>
            </a:r>
            <a:r>
              <a:rPr lang="es-MX" sz="2000" i="1" dirty="0" smtClean="0">
                <a:solidFill>
                  <a:prstClr val="black"/>
                </a:solidFill>
                <a:cs typeface="Arial" panose="020B0604020202020204" pitchFamily="34" charset="0"/>
              </a:rPr>
              <a:t>.</a:t>
            </a:r>
          </a:p>
          <a:p>
            <a:pPr marL="342900" indent="-342900" defTabSz="914400">
              <a:spcBef>
                <a:spcPts val="600"/>
              </a:spcBef>
              <a:buFontTx/>
              <a:buAutoNum type="arabicPeriod"/>
            </a:pPr>
            <a:r>
              <a:rPr lang="es-MX" sz="2000" i="1" dirty="0">
                <a:solidFill>
                  <a:prstClr val="black"/>
                </a:solidFill>
                <a:cs typeface="Arial" panose="020B0604020202020204" pitchFamily="34" charset="0"/>
              </a:rPr>
              <a:t>se puede inferir que, no son eficientes los mecanismos de transporte de gases y respiración celular, lo que trae como consecuencia, la aparición de la fatiga tempranamente. </a:t>
            </a:r>
            <a:endParaRPr lang="es-ES" sz="2000" i="1" dirty="0">
              <a:solidFill>
                <a:prstClr val="black"/>
              </a:solidFill>
              <a:cs typeface="Arial" panose="020B0604020202020204" pitchFamily="34" charset="0"/>
            </a:endParaRPr>
          </a:p>
        </p:txBody>
      </p:sp>
      <p:sp>
        <p:nvSpPr>
          <p:cNvPr id="83" name="CuadroTexto 82"/>
          <p:cNvSpPr txBox="1"/>
          <p:nvPr/>
        </p:nvSpPr>
        <p:spPr>
          <a:xfrm>
            <a:off x="15416463" y="12411922"/>
            <a:ext cx="5589259" cy="5170646"/>
          </a:xfrm>
          <a:prstGeom prst="rect">
            <a:avLst/>
          </a:prstGeom>
          <a:noFill/>
          <a:ln>
            <a:noFill/>
          </a:ln>
        </p:spPr>
        <p:txBody>
          <a:bodyPr wrap="square" rtlCol="0">
            <a:spAutoFit/>
          </a:bodyPr>
          <a:lstStyle/>
          <a:p>
            <a:pPr marL="342900" indent="-342900" defTabSz="914400">
              <a:spcBef>
                <a:spcPts val="600"/>
              </a:spcBef>
              <a:buFontTx/>
              <a:buAutoNum type="arabicPeriod"/>
            </a:pPr>
            <a:r>
              <a:rPr lang="es-MX" sz="2000" i="1" dirty="0">
                <a:solidFill>
                  <a:prstClr val="black"/>
                </a:solidFill>
                <a:cs typeface="Arial" panose="020B0604020202020204" pitchFamily="34" charset="0"/>
              </a:rPr>
              <a:t>En el primer momento (caso A-25 s y caso B-21 s) y el segundo momento (caso A-27 s y caso B-23 s.), de acuerdo a la escala de evaluación están evaluados de bien para su edad según </a:t>
            </a:r>
            <a:r>
              <a:rPr lang="es-MX" sz="2000" i="1" dirty="0" err="1">
                <a:solidFill>
                  <a:prstClr val="black"/>
                </a:solidFill>
                <a:cs typeface="Arial" panose="020B0604020202020204" pitchFamily="34" charset="0"/>
              </a:rPr>
              <a:t>Karpman</a:t>
            </a:r>
            <a:r>
              <a:rPr lang="es-MX" sz="2000" i="1" dirty="0">
                <a:solidFill>
                  <a:prstClr val="black"/>
                </a:solidFill>
                <a:cs typeface="Arial" panose="020B0604020202020204" pitchFamily="34" charset="0"/>
              </a:rPr>
              <a:t>(1990). </a:t>
            </a:r>
          </a:p>
          <a:p>
            <a:pPr marL="342900" indent="-342900" defTabSz="914400">
              <a:spcBef>
                <a:spcPts val="600"/>
              </a:spcBef>
              <a:buFontTx/>
              <a:buAutoNum type="arabicPeriod"/>
            </a:pPr>
            <a:r>
              <a:rPr lang="es-MX" sz="2000" i="1" dirty="0">
                <a:solidFill>
                  <a:prstClr val="black"/>
                </a:solidFill>
                <a:cs typeface="Arial" panose="020B0604020202020204" pitchFamily="34" charset="0"/>
              </a:rPr>
              <a:t>En estos escolares (ciegos y baja visión), el sistema visual está afectado, lo que trae consigo, alteraciones asociadas al conjunto vestibular, ello provoca la pérdida del equilibrio tempranamente (Einsten,2018).</a:t>
            </a:r>
          </a:p>
          <a:p>
            <a:pPr marL="342900" indent="-342900" defTabSz="914400">
              <a:spcBef>
                <a:spcPts val="600"/>
              </a:spcBef>
              <a:buFontTx/>
              <a:buAutoNum type="arabicPeriod"/>
            </a:pPr>
            <a:r>
              <a:rPr lang="es-MX" sz="2000" i="1" dirty="0">
                <a:solidFill>
                  <a:prstClr val="black"/>
                </a:solidFill>
                <a:cs typeface="Arial" panose="020B0604020202020204" pitchFamily="34" charset="0"/>
              </a:rPr>
              <a:t>Presentan apraxia, lo cual pudiera estar asociado a una marcada influencia </a:t>
            </a:r>
            <a:r>
              <a:rPr lang="es-MX" sz="2000" i="1" dirty="0" err="1">
                <a:solidFill>
                  <a:prstClr val="black"/>
                </a:solidFill>
                <a:cs typeface="Arial" panose="020B0604020202020204" pitchFamily="34" charset="0"/>
              </a:rPr>
              <a:t>cerebelosa</a:t>
            </a:r>
            <a:r>
              <a:rPr lang="es-MX" sz="2000" i="1" dirty="0">
                <a:solidFill>
                  <a:prstClr val="black"/>
                </a:solidFill>
                <a:cs typeface="Arial" panose="020B0604020202020204" pitchFamily="34" charset="0"/>
              </a:rPr>
              <a:t> y condicionada desde el punto de vista neuromuscular por la hipotonía muscular y la afectación del conjunto vestibular en el control del equilibrio. </a:t>
            </a:r>
            <a:r>
              <a:rPr lang="es-MX" sz="2000" i="1" dirty="0" smtClean="0">
                <a:solidFill>
                  <a:prstClr val="black"/>
                </a:solidFill>
                <a:cs typeface="Arial" panose="020B0604020202020204" pitchFamily="34" charset="0"/>
              </a:rPr>
              <a:t> </a:t>
            </a:r>
            <a:endParaRPr lang="es-ES" sz="2000" i="1" dirty="0">
              <a:solidFill>
                <a:prstClr val="black"/>
              </a:solidFill>
              <a:cs typeface="Arial" panose="020B0604020202020204" pitchFamily="34" charset="0"/>
            </a:endParaRPr>
          </a:p>
        </p:txBody>
      </p:sp>
      <p:sp>
        <p:nvSpPr>
          <p:cNvPr id="84" name="CuadroTexto 83"/>
          <p:cNvSpPr txBox="1"/>
          <p:nvPr/>
        </p:nvSpPr>
        <p:spPr>
          <a:xfrm>
            <a:off x="11006967" y="12646393"/>
            <a:ext cx="4409496" cy="1708160"/>
          </a:xfrm>
          <a:prstGeom prst="rect">
            <a:avLst/>
          </a:prstGeom>
          <a:noFill/>
          <a:ln>
            <a:solidFill>
              <a:srgbClr val="333399"/>
            </a:solidFill>
          </a:ln>
        </p:spPr>
        <p:txBody>
          <a:bodyPr wrap="square"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s-MX" sz="2100" b="0" i="1" u="none" strike="noStrike" kern="0" cap="none" spc="0" normalizeH="0" baseline="0" noProof="0" dirty="0" smtClean="0">
                <a:ln>
                  <a:noFill/>
                </a:ln>
                <a:solidFill>
                  <a:prstClr val="black"/>
                </a:solidFill>
                <a:effectLst/>
                <a:uLnTx/>
                <a:uFillTx/>
                <a:cs typeface="Arial" panose="020B0604020202020204" pitchFamily="34" charset="0"/>
              </a:rPr>
              <a:t>Permite valorar la interrelación entre las áreas sensorial y </a:t>
            </a:r>
            <a:r>
              <a:rPr kumimoji="0" lang="es-MX" sz="2100" b="0" i="1" u="none" strike="noStrike" kern="0" cap="none" spc="0" normalizeH="0" baseline="0" noProof="0" dirty="0" err="1" smtClean="0">
                <a:ln>
                  <a:noFill/>
                </a:ln>
                <a:solidFill>
                  <a:prstClr val="black"/>
                </a:solidFill>
                <a:effectLst/>
                <a:uLnTx/>
                <a:uFillTx/>
                <a:cs typeface="Arial" panose="020B0604020202020204" pitchFamily="34" charset="0"/>
              </a:rPr>
              <a:t>somatosensorial</a:t>
            </a:r>
            <a:r>
              <a:rPr kumimoji="0" lang="es-MX" sz="2100" b="0" i="1" u="none" strike="noStrike" kern="0" cap="none" spc="0" normalizeH="0" baseline="0" noProof="0" dirty="0" smtClean="0">
                <a:ln>
                  <a:noFill/>
                </a:ln>
                <a:solidFill>
                  <a:prstClr val="black"/>
                </a:solidFill>
                <a:effectLst/>
                <a:uLnTx/>
                <a:uFillTx/>
                <a:cs typeface="Arial" panose="020B0604020202020204" pitchFamily="34" charset="0"/>
              </a:rPr>
              <a:t> que se localizan a nivel de la corteza cerebral con el sistema nervioso (</a:t>
            </a:r>
            <a:r>
              <a:rPr kumimoji="0" lang="es-MX" sz="2100" b="0" i="1" u="none" strike="noStrike" kern="0" cap="none" spc="0" normalizeH="0" baseline="0" noProof="0" dirty="0" err="1" smtClean="0">
                <a:ln>
                  <a:noFill/>
                </a:ln>
                <a:solidFill>
                  <a:prstClr val="black"/>
                </a:solidFill>
                <a:effectLst/>
                <a:uLnTx/>
                <a:uFillTx/>
                <a:cs typeface="Arial" panose="020B0604020202020204" pitchFamily="34" charset="0"/>
              </a:rPr>
              <a:t>Dorochenko</a:t>
            </a:r>
            <a:r>
              <a:rPr kumimoji="0" lang="es-MX" sz="2100" b="0" i="1" u="none" strike="noStrike" kern="0" cap="none" spc="0" normalizeH="0" baseline="0" noProof="0" dirty="0" smtClean="0">
                <a:ln>
                  <a:noFill/>
                </a:ln>
                <a:solidFill>
                  <a:prstClr val="black"/>
                </a:solidFill>
                <a:effectLst/>
                <a:uLnTx/>
                <a:uFillTx/>
                <a:cs typeface="Arial" panose="020B0604020202020204" pitchFamily="34" charset="0"/>
              </a:rPr>
              <a:t>, 2018).  </a:t>
            </a:r>
            <a:endParaRPr kumimoji="0" lang="es-ES" sz="2100" b="0" i="1" u="none" strike="noStrike" kern="0" cap="none" spc="0" normalizeH="0" baseline="0" noProof="0" dirty="0" smtClean="0">
              <a:ln>
                <a:noFill/>
              </a:ln>
              <a:solidFill>
                <a:prstClr val="black"/>
              </a:solidFill>
              <a:effectLst/>
              <a:uLnTx/>
              <a:uFillTx/>
              <a:cs typeface="Arial" panose="020B0604020202020204" pitchFamily="34" charset="0"/>
            </a:endParaRPr>
          </a:p>
        </p:txBody>
      </p:sp>
      <p:sp>
        <p:nvSpPr>
          <p:cNvPr id="85" name="1 Título"/>
          <p:cNvSpPr txBox="1">
            <a:spLocks/>
          </p:cNvSpPr>
          <p:nvPr/>
        </p:nvSpPr>
        <p:spPr>
          <a:xfrm>
            <a:off x="550394" y="17465074"/>
            <a:ext cx="10343438" cy="5966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spcBef>
                <a:spcPts val="0"/>
              </a:spcBef>
              <a:buFontTx/>
              <a:buBlip>
                <a:blip r:embed="rId10"/>
              </a:buBlip>
            </a:pPr>
            <a:r>
              <a:rPr lang="es-MX" sz="2600" i="1" dirty="0">
                <a:solidFill>
                  <a:prstClr val="black"/>
                </a:solidFill>
                <a:latin typeface="+mn-lt"/>
                <a:cs typeface="Arial" panose="020B0604020202020204" pitchFamily="34" charset="0"/>
              </a:rPr>
              <a:t>Prueba que diagnóstica la capacidad vital pulmonar (conteo espiratorio).</a:t>
            </a:r>
          </a:p>
        </p:txBody>
      </p:sp>
      <p:pic>
        <p:nvPicPr>
          <p:cNvPr id="86" name="Imagen 85"/>
          <p:cNvPicPr>
            <a:picLocks noChangeAspect="1"/>
          </p:cNvPicPr>
          <p:nvPr/>
        </p:nvPicPr>
        <p:blipFill>
          <a:blip r:embed="rId13"/>
          <a:stretch>
            <a:fillRect/>
          </a:stretch>
        </p:blipFill>
        <p:spPr>
          <a:xfrm>
            <a:off x="630745" y="17774721"/>
            <a:ext cx="4501229" cy="4203788"/>
          </a:xfrm>
          <a:prstGeom prst="rect">
            <a:avLst/>
          </a:prstGeom>
        </p:spPr>
      </p:pic>
      <p:sp>
        <p:nvSpPr>
          <p:cNvPr id="87" name="CuadroTexto 86"/>
          <p:cNvSpPr txBox="1"/>
          <p:nvPr/>
        </p:nvSpPr>
        <p:spPr>
          <a:xfrm>
            <a:off x="5114094" y="17930751"/>
            <a:ext cx="5682855" cy="4339650"/>
          </a:xfrm>
          <a:prstGeom prst="rect">
            <a:avLst/>
          </a:prstGeom>
          <a:noFill/>
          <a:ln>
            <a:noFill/>
          </a:ln>
        </p:spPr>
        <p:txBody>
          <a:bodyPr wrap="square" rtlCol="0">
            <a:spAutoFit/>
          </a:bodyPr>
          <a:lstStyle/>
          <a:p>
            <a:pPr marL="342900" indent="-342900" defTabSz="914400">
              <a:spcBef>
                <a:spcPts val="600"/>
              </a:spcBef>
              <a:buFontTx/>
              <a:buAutoNum type="arabicPeriod"/>
            </a:pPr>
            <a:r>
              <a:rPr lang="es-MX" sz="2000" i="1" dirty="0">
                <a:solidFill>
                  <a:prstClr val="black"/>
                </a:solidFill>
                <a:cs typeface="Arial" panose="020B0604020202020204" pitchFamily="34" charset="0"/>
              </a:rPr>
              <a:t>En el primer y segundo momento de aplicada la prueba, tienen como tendencia un incremento de los valores de la capacidad vital que oscilan en el caso A de 1200-1700 y en el caso B de 1200-1500 ml. </a:t>
            </a:r>
          </a:p>
          <a:p>
            <a:pPr marL="342900" indent="-342900" defTabSz="914400">
              <a:spcBef>
                <a:spcPts val="600"/>
              </a:spcBef>
              <a:buFontTx/>
              <a:buAutoNum type="arabicPeriod"/>
            </a:pPr>
            <a:r>
              <a:rPr lang="es-MX" sz="2000" i="1" dirty="0">
                <a:solidFill>
                  <a:prstClr val="black"/>
                </a:solidFill>
                <a:cs typeface="Arial" panose="020B0604020202020204" pitchFamily="34" charset="0"/>
              </a:rPr>
              <a:t>En ambos casos, la capacidad vital, está por encima de los valores considerados como bien para su edad (1200-1300 ml). </a:t>
            </a:r>
          </a:p>
          <a:p>
            <a:pPr marL="342900" indent="-342900" defTabSz="914400">
              <a:spcBef>
                <a:spcPts val="600"/>
              </a:spcBef>
              <a:buFontTx/>
              <a:buAutoNum type="arabicPeriod"/>
            </a:pPr>
            <a:r>
              <a:rPr lang="es-MX" sz="2000" i="1" dirty="0">
                <a:solidFill>
                  <a:prstClr val="black"/>
                </a:solidFill>
                <a:cs typeface="Arial" panose="020B0604020202020204" pitchFamily="34" charset="0"/>
              </a:rPr>
              <a:t>El resultado obtenido pudiera estar asociado a la edad, hay un mejor funcionamiento de los centros nerviosos relacionados con la respiración. </a:t>
            </a:r>
          </a:p>
          <a:p>
            <a:pPr marL="342900" indent="-342900" defTabSz="914400">
              <a:spcBef>
                <a:spcPts val="600"/>
              </a:spcBef>
              <a:buFontTx/>
              <a:buAutoNum type="arabicPeriod"/>
            </a:pPr>
            <a:r>
              <a:rPr lang="es-MX" sz="2000" i="1" dirty="0">
                <a:solidFill>
                  <a:prstClr val="black"/>
                </a:solidFill>
                <a:cs typeface="Arial" panose="020B0604020202020204" pitchFamily="34" charset="0"/>
              </a:rPr>
              <a:t>Se está en presencia de escolares con baja visión con excelente capacidad vital pulmonar</a:t>
            </a:r>
            <a:r>
              <a:rPr lang="es-MX" sz="2100" i="1" dirty="0">
                <a:solidFill>
                  <a:prstClr val="black"/>
                </a:solidFill>
                <a:cs typeface="Arial" panose="020B0604020202020204" pitchFamily="34" charset="0"/>
              </a:rPr>
              <a:t>. </a:t>
            </a:r>
            <a:endParaRPr lang="es-ES" sz="2100" i="1" dirty="0">
              <a:solidFill>
                <a:prstClr val="black"/>
              </a:solidFill>
              <a:cs typeface="Arial" panose="020B0604020202020204" pitchFamily="34" charset="0"/>
            </a:endParaRPr>
          </a:p>
        </p:txBody>
      </p:sp>
      <p:pic>
        <p:nvPicPr>
          <p:cNvPr id="88" name="Imagen 87"/>
          <p:cNvPicPr>
            <a:picLocks noChangeAspect="1"/>
          </p:cNvPicPr>
          <p:nvPr/>
        </p:nvPicPr>
        <p:blipFill>
          <a:blip r:embed="rId14"/>
          <a:stretch>
            <a:fillRect/>
          </a:stretch>
        </p:blipFill>
        <p:spPr>
          <a:xfrm>
            <a:off x="509484" y="22091177"/>
            <a:ext cx="8410283" cy="5663821"/>
          </a:xfrm>
          <a:prstGeom prst="rect">
            <a:avLst/>
          </a:prstGeom>
        </p:spPr>
      </p:pic>
      <p:pic>
        <p:nvPicPr>
          <p:cNvPr id="91" name="Imagen 90"/>
          <p:cNvPicPr>
            <a:picLocks noChangeAspect="1"/>
          </p:cNvPicPr>
          <p:nvPr/>
        </p:nvPicPr>
        <p:blipFill>
          <a:blip r:embed="rId15"/>
          <a:stretch>
            <a:fillRect/>
          </a:stretch>
        </p:blipFill>
        <p:spPr>
          <a:xfrm>
            <a:off x="10576913" y="17741516"/>
            <a:ext cx="4987857" cy="4440931"/>
          </a:xfrm>
          <a:prstGeom prst="rect">
            <a:avLst/>
          </a:prstGeom>
        </p:spPr>
      </p:pic>
      <p:sp>
        <p:nvSpPr>
          <p:cNvPr id="90" name="1 Título"/>
          <p:cNvSpPr txBox="1">
            <a:spLocks/>
          </p:cNvSpPr>
          <p:nvPr/>
        </p:nvSpPr>
        <p:spPr>
          <a:xfrm>
            <a:off x="10796949" y="17349600"/>
            <a:ext cx="10143763" cy="5689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spcBef>
                <a:spcPts val="0"/>
              </a:spcBef>
              <a:buFontTx/>
              <a:buBlip>
                <a:blip r:embed="rId10"/>
              </a:buBlip>
            </a:pPr>
            <a:r>
              <a:rPr lang="es-MX" sz="2550" i="1" dirty="0">
                <a:solidFill>
                  <a:prstClr val="black"/>
                </a:solidFill>
                <a:latin typeface="+mn-lt"/>
                <a:cs typeface="Arial" panose="020B0604020202020204" pitchFamily="34" charset="0"/>
              </a:rPr>
              <a:t>Prescripciones para el trabajo encaminado a la corrección compensación </a:t>
            </a:r>
          </a:p>
        </p:txBody>
      </p:sp>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1547</TotalTime>
  <Words>1467</Words>
  <Application>Microsoft Office PowerPoint</Application>
  <PresentationFormat>Personalizado</PresentationFormat>
  <Paragraphs>48</Paragraphs>
  <Slides>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vt:i4>
      </vt:variant>
    </vt:vector>
  </HeadingPairs>
  <TitlesOfParts>
    <vt:vector size="8" baseType="lpstr">
      <vt:lpstr>Arial</vt:lpstr>
      <vt:lpstr>Arial Black</vt:lpstr>
      <vt:lpstr>Calibri</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user</cp:lastModifiedBy>
  <cp:revision>51</cp:revision>
  <dcterms:created xsi:type="dcterms:W3CDTF">2012-02-10T00:21:22Z</dcterms:created>
  <dcterms:modified xsi:type="dcterms:W3CDTF">2025-07-06T21:47:47Z</dcterms:modified>
  <cp:category>Research poster templates</cp:category>
</cp:coreProperties>
</file>