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0" d="100"/>
          <a:sy n="30" d="100"/>
        </p:scale>
        <p:origin x="1656" y="4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CC2B7-B8A9-43EF-A7A4-38C5B2862DE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ABC881D6-5ABD-4F47-B85A-1C1FE380AC7D}">
      <dgm:prSet custT="1"/>
      <dgm:spPr>
        <a:xfrm>
          <a:off x="7636" y="355240"/>
          <a:ext cx="2396331" cy="3044492"/>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gm:spPr>
      <dgm:t>
        <a:bodyPr/>
        <a:lstStyle/>
        <a:p>
          <a:pPr marL="0" indent="0" algn="l" defTabSz="914400" rtl="0" eaLnBrk="1" latinLnBrk="0" hangingPunct="1">
            <a:lnSpc>
              <a:spcPct val="100000"/>
            </a:lnSpc>
            <a:spcBef>
              <a:spcPts val="600"/>
            </a:spcBef>
            <a:spcAft>
              <a:spcPts val="600"/>
            </a:spcAft>
            <a:buFont typeface="Wingdings" panose="05000000000000000000" pitchFamily="2" charset="2"/>
            <a:buNone/>
          </a:pPr>
          <a:r>
            <a:rPr lang="es-MX" sz="2100" i="1" kern="1200" dirty="0" smtClean="0">
              <a:solidFill>
                <a:sysClr val="windowText" lastClr="000000"/>
              </a:solidFill>
              <a:latin typeface="+mn-lt"/>
              <a:ea typeface="+mn-ea"/>
              <a:cs typeface="Arial" panose="020B0604020202020204" pitchFamily="34" charset="0"/>
            </a:rPr>
            <a:t>La muestra conformada por la población de entrenadores del </a:t>
          </a:r>
          <a:r>
            <a:rPr lang="es-ES" sz="2100" i="1" kern="1200" dirty="0" smtClean="0">
              <a:solidFill>
                <a:sysClr val="windowText" lastClr="000000"/>
              </a:solidFill>
              <a:latin typeface="+mn-lt"/>
              <a:ea typeface="+mn-ea"/>
              <a:cs typeface="Arial" panose="020B0604020202020204" pitchFamily="34" charset="0"/>
            </a:rPr>
            <a:t>Pentalón Moderno </a:t>
          </a:r>
          <a:r>
            <a:rPr lang="es-MX" sz="2100" i="1" kern="1200" dirty="0" smtClean="0">
              <a:solidFill>
                <a:sysClr val="windowText" lastClr="000000"/>
              </a:solidFill>
              <a:latin typeface="+mn-lt"/>
              <a:ea typeface="+mn-ea"/>
              <a:cs typeface="Arial" panose="020B0604020202020204" pitchFamily="34" charset="0"/>
            </a:rPr>
            <a:t>del país, los que manifiestan</a:t>
          </a:r>
          <a:r>
            <a:rPr lang="es-ES" sz="1800" kern="1200" dirty="0" smtClean="0">
              <a:solidFill>
                <a:sysClr val="windowText" lastClr="000000"/>
              </a:solidFill>
              <a:latin typeface="+mn-lt"/>
              <a:ea typeface="+mn-ea"/>
              <a:cs typeface="+mn-cs"/>
            </a:rPr>
            <a:t>:</a:t>
          </a:r>
          <a:endParaRPr lang="es-ES" sz="1800" kern="1200" dirty="0">
            <a:solidFill>
              <a:sysClr val="windowText" lastClr="000000"/>
            </a:solidFill>
            <a:latin typeface="+mn-lt"/>
            <a:ea typeface="+mn-ea"/>
            <a:cs typeface="+mn-cs"/>
          </a:endParaRPr>
        </a:p>
      </dgm:t>
    </dgm:pt>
    <dgm:pt modelId="{ED021A70-C448-45E7-ABA9-7D2A770AD54A}" type="parTrans" cxnId="{DAFEE091-2D83-4346-8CAD-ECB97F659EDB}">
      <dgm:prSet/>
      <dgm:spPr/>
      <dgm:t>
        <a:bodyPr/>
        <a:lstStyle/>
        <a:p>
          <a:pPr algn="l"/>
          <a:endParaRPr lang="es-ES">
            <a:solidFill>
              <a:schemeClr val="tx1"/>
            </a:solidFill>
            <a:latin typeface="+mn-lt"/>
          </a:endParaRPr>
        </a:p>
      </dgm:t>
    </dgm:pt>
    <dgm:pt modelId="{D7540231-0B1C-473D-A622-32F8B38D47F5}" type="sibTrans" cxnId="{DAFEE091-2D83-4346-8CAD-ECB97F659EDB}">
      <dgm:prSet/>
      <dgm:spPr>
        <a:xfrm>
          <a:off x="2606723" y="1626069"/>
          <a:ext cx="429842" cy="502834"/>
        </a:xfrm>
        <a:prstGeom prst="rightArrow">
          <a:avLst>
            <a:gd name="adj1" fmla="val 60000"/>
            <a:gd name="adj2" fmla="val 50000"/>
          </a:avLst>
        </a:prstGeom>
        <a:solidFill>
          <a:sysClr val="windowText" lastClr="000000"/>
        </a:solidFill>
        <a:ln>
          <a:noFill/>
        </a:ln>
        <a:effectLst/>
      </dgm:spPr>
      <dgm:t>
        <a:bodyPr/>
        <a:lstStyle/>
        <a:p>
          <a:pPr algn="l"/>
          <a:endParaRPr lang="es-ES">
            <a:solidFill>
              <a:sysClr val="windowText" lastClr="000000"/>
            </a:solidFill>
            <a:latin typeface="+mn-lt"/>
            <a:ea typeface="+mn-ea"/>
            <a:cs typeface="+mn-cs"/>
          </a:endParaRPr>
        </a:p>
      </dgm:t>
    </dgm:pt>
    <dgm:pt modelId="{60086AA3-E9CB-4410-A783-28121401A340}">
      <dgm:prSet custT="1"/>
      <dgm:spPr>
        <a:xfrm>
          <a:off x="3214991" y="316130"/>
          <a:ext cx="2288789" cy="3122713"/>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gm:spPr>
      <dgm:t>
        <a:bodyPr/>
        <a:lstStyle/>
        <a:p>
          <a:pPr algn="l" rtl="0"/>
          <a:r>
            <a:rPr lang="es-ES" sz="2000" i="1" kern="1200" dirty="0" smtClean="0">
              <a:solidFill>
                <a:sysClr val="windowText" lastClr="000000"/>
              </a:solidFill>
              <a:latin typeface="+mn-lt"/>
              <a:ea typeface="+mn-ea"/>
              <a:cs typeface="Arial" panose="020B0604020202020204" pitchFamily="34" charset="0"/>
            </a:rPr>
            <a:t>1. Que al </a:t>
          </a:r>
          <a:r>
            <a:rPr lang="es-ES" sz="2000" i="1" kern="1200" dirty="0">
              <a:solidFill>
                <a:sysClr val="windowText" lastClr="000000"/>
              </a:solidFill>
              <a:latin typeface="+mn-lt"/>
              <a:ea typeface="+mn-ea"/>
              <a:cs typeface="Arial" panose="020B0604020202020204" pitchFamily="34" charset="0"/>
            </a:rPr>
            <a:t>tratarse de un deporte multidisciplinario </a:t>
          </a:r>
          <a:r>
            <a:rPr lang="es-ES" sz="2000" i="1" kern="1200" dirty="0" smtClean="0">
              <a:solidFill>
                <a:sysClr val="windowText" lastClr="000000"/>
              </a:solidFill>
              <a:latin typeface="+mn-lt"/>
              <a:ea typeface="+mn-ea"/>
              <a:cs typeface="Arial" panose="020B0604020202020204" pitchFamily="34" charset="0"/>
            </a:rPr>
            <a:t>resulta </a:t>
          </a:r>
          <a:r>
            <a:rPr lang="es-ES" sz="2000" i="1" kern="1200" dirty="0">
              <a:solidFill>
                <a:sysClr val="windowText" lastClr="000000"/>
              </a:solidFill>
              <a:latin typeface="+mn-lt"/>
              <a:ea typeface="+mn-ea"/>
              <a:cs typeface="Arial" panose="020B0604020202020204" pitchFamily="34" charset="0"/>
            </a:rPr>
            <a:t>difícil determinar el contenido a planificar sin sobrecargar el organismo del pentatleta. </a:t>
          </a:r>
        </a:p>
      </dgm:t>
    </dgm:pt>
    <dgm:pt modelId="{F7FCC8BC-152F-4E47-B1E6-5D0178254CC7}" type="parTrans" cxnId="{B6B4485A-AFA3-437A-AEE1-A343E2618FB5}">
      <dgm:prSet/>
      <dgm:spPr/>
      <dgm:t>
        <a:bodyPr/>
        <a:lstStyle/>
        <a:p>
          <a:pPr algn="l"/>
          <a:endParaRPr lang="es-ES">
            <a:solidFill>
              <a:schemeClr val="tx1"/>
            </a:solidFill>
            <a:latin typeface="+mn-lt"/>
          </a:endParaRPr>
        </a:p>
      </dgm:t>
    </dgm:pt>
    <dgm:pt modelId="{21CAC1BC-16E7-4C86-B9DF-043A34441665}" type="sibTrans" cxnId="{B6B4485A-AFA3-437A-AEE1-A343E2618FB5}">
      <dgm:prSet/>
      <dgm:spPr>
        <a:xfrm>
          <a:off x="5706537" y="1626069"/>
          <a:ext cx="429842" cy="502834"/>
        </a:xfrm>
        <a:prstGeom prst="rightArrow">
          <a:avLst>
            <a:gd name="adj1" fmla="val 60000"/>
            <a:gd name="adj2" fmla="val 50000"/>
          </a:avLst>
        </a:prstGeom>
        <a:solidFill>
          <a:sysClr val="windowText" lastClr="000000"/>
        </a:solidFill>
        <a:ln>
          <a:noFill/>
        </a:ln>
        <a:effectLst/>
      </dgm:spPr>
      <dgm:t>
        <a:bodyPr/>
        <a:lstStyle/>
        <a:p>
          <a:pPr algn="l"/>
          <a:endParaRPr lang="es-ES">
            <a:solidFill>
              <a:sysClr val="windowText" lastClr="000000"/>
            </a:solidFill>
            <a:latin typeface="+mn-lt"/>
            <a:ea typeface="+mn-ea"/>
            <a:cs typeface="+mn-cs"/>
          </a:endParaRPr>
        </a:p>
      </dgm:t>
    </dgm:pt>
    <dgm:pt modelId="{7FE4D085-7872-4BFF-B689-A1A57A4748BE}">
      <dgm:prSet custT="1"/>
      <dgm:spPr>
        <a:xfrm>
          <a:off x="6314804" y="74560"/>
          <a:ext cx="4210996" cy="3605853"/>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gm:spPr>
      <dgm:t>
        <a:bodyPr/>
        <a:lstStyle/>
        <a:p>
          <a:pPr algn="l" rtl="0"/>
          <a:r>
            <a:rPr lang="es-ES" sz="2000" i="1" kern="1200" dirty="0" smtClean="0">
              <a:solidFill>
                <a:sysClr val="windowText" lastClr="000000"/>
              </a:solidFill>
              <a:latin typeface="+mn-lt"/>
              <a:ea typeface="+mn-ea"/>
              <a:cs typeface="Arial" panose="020B0604020202020204" pitchFamily="34" charset="0"/>
            </a:rPr>
            <a:t>2. En el </a:t>
          </a:r>
          <a:r>
            <a:rPr lang="es-ES" sz="2000" i="1" kern="1200" dirty="0">
              <a:solidFill>
                <a:sysClr val="windowText" lastClr="000000"/>
              </a:solidFill>
              <a:latin typeface="+mn-lt"/>
              <a:ea typeface="+mn-ea"/>
              <a:cs typeface="Arial" panose="020B0604020202020204" pitchFamily="34" charset="0"/>
            </a:rPr>
            <a:t>95 % </a:t>
          </a:r>
          <a:r>
            <a:rPr lang="es-ES" sz="2000" i="1" kern="1200" dirty="0" smtClean="0">
              <a:solidFill>
                <a:sysClr val="windowText" lastClr="000000"/>
              </a:solidFill>
              <a:latin typeface="+mn-lt"/>
              <a:ea typeface="+mn-ea"/>
              <a:cs typeface="Arial" panose="020B0604020202020204" pitchFamily="34" charset="0"/>
            </a:rPr>
            <a:t>considera </a:t>
          </a:r>
          <a:r>
            <a:rPr lang="es-ES" sz="2000" i="1" kern="1200" dirty="0">
              <a:solidFill>
                <a:sysClr val="windowText" lastClr="000000"/>
              </a:solidFill>
              <a:latin typeface="+mn-lt"/>
              <a:ea typeface="+mn-ea"/>
              <a:cs typeface="Arial" panose="020B0604020202020204" pitchFamily="34" charset="0"/>
            </a:rPr>
            <a:t>que a pesar de que el PIPD </a:t>
          </a:r>
          <a:r>
            <a:rPr lang="es-ES" sz="2000" i="1" kern="1200" dirty="0" smtClean="0">
              <a:solidFill>
                <a:sysClr val="windowText" lastClr="000000"/>
              </a:solidFill>
              <a:latin typeface="+mn-lt"/>
              <a:ea typeface="+mn-ea"/>
              <a:cs typeface="Arial" panose="020B0604020202020204" pitchFamily="34" charset="0"/>
            </a:rPr>
            <a:t>intenta </a:t>
          </a:r>
          <a:r>
            <a:rPr lang="es-ES" sz="2000" i="1" kern="1200" dirty="0">
              <a:solidFill>
                <a:sysClr val="windowText" lastClr="000000"/>
              </a:solidFill>
              <a:latin typeface="+mn-lt"/>
              <a:ea typeface="+mn-ea"/>
              <a:cs typeface="Arial" panose="020B0604020202020204" pitchFamily="34" charset="0"/>
            </a:rPr>
            <a:t>por todos los medios propiciar un método de planificación, capaz de concebir un sistema que integre los eventos que lo componen, los volúmenes </a:t>
          </a:r>
          <a:r>
            <a:rPr lang="es-ES" sz="2000" i="1" kern="1200" dirty="0" smtClean="0">
              <a:solidFill>
                <a:sysClr val="windowText" lastClr="000000"/>
              </a:solidFill>
              <a:latin typeface="+mn-lt"/>
              <a:ea typeface="+mn-ea"/>
              <a:cs typeface="Arial" panose="020B0604020202020204" pitchFamily="34" charset="0"/>
            </a:rPr>
            <a:t>que </a:t>
          </a:r>
          <a:r>
            <a:rPr lang="es-ES" sz="2000" i="1" kern="1200" dirty="0">
              <a:solidFill>
                <a:sysClr val="windowText" lastClr="000000"/>
              </a:solidFill>
              <a:latin typeface="+mn-lt"/>
              <a:ea typeface="+mn-ea"/>
              <a:cs typeface="Arial" panose="020B0604020202020204" pitchFamily="34" charset="0"/>
            </a:rPr>
            <a:t>debieran aplicarse en cada una de las </a:t>
          </a:r>
          <a:r>
            <a:rPr lang="es-ES" sz="2000" i="1" kern="1200" dirty="0" smtClean="0">
              <a:solidFill>
                <a:sysClr val="windowText" lastClr="000000"/>
              </a:solidFill>
              <a:latin typeface="+mn-lt"/>
              <a:ea typeface="+mn-ea"/>
              <a:cs typeface="Arial" panose="020B0604020202020204" pitchFamily="34" charset="0"/>
            </a:rPr>
            <a:t>etapas de los mismos, </a:t>
          </a:r>
          <a:r>
            <a:rPr lang="es-ES" sz="2000" i="1" kern="1200" dirty="0">
              <a:solidFill>
                <a:sysClr val="windowText" lastClr="000000"/>
              </a:solidFill>
              <a:latin typeface="+mn-lt"/>
              <a:ea typeface="+mn-ea"/>
              <a:cs typeface="Arial" panose="020B0604020202020204" pitchFamily="34" charset="0"/>
            </a:rPr>
            <a:t>no </a:t>
          </a:r>
          <a:r>
            <a:rPr lang="es-ES" sz="2000" i="1" kern="1200" dirty="0" smtClean="0">
              <a:solidFill>
                <a:sysClr val="windowText" lastClr="000000"/>
              </a:solidFill>
              <a:latin typeface="+mn-lt"/>
              <a:ea typeface="+mn-ea"/>
              <a:cs typeface="Arial" panose="020B0604020202020204" pitchFamily="34" charset="0"/>
            </a:rPr>
            <a:t>se </a:t>
          </a:r>
          <a:r>
            <a:rPr lang="es-ES" sz="2000" i="1" kern="1200" dirty="0">
              <a:solidFill>
                <a:sysClr val="windowText" lastClr="000000"/>
              </a:solidFill>
              <a:latin typeface="+mn-lt"/>
              <a:ea typeface="+mn-ea"/>
              <a:cs typeface="Arial" panose="020B0604020202020204" pitchFamily="34" charset="0"/>
            </a:rPr>
            <a:t>dosifican adecuadamente </a:t>
          </a:r>
          <a:r>
            <a:rPr lang="es-ES" sz="2000" i="1" kern="1200" dirty="0" smtClean="0">
              <a:solidFill>
                <a:sysClr val="windowText" lastClr="000000"/>
              </a:solidFill>
              <a:latin typeface="+mn-lt"/>
              <a:ea typeface="+mn-ea"/>
              <a:cs typeface="Arial" panose="020B0604020202020204" pitchFamily="34" charset="0"/>
            </a:rPr>
            <a:t>y son </a:t>
          </a:r>
          <a:r>
            <a:rPr lang="es-ES" sz="2000" i="1" kern="1200" dirty="0">
              <a:solidFill>
                <a:sysClr val="windowText" lastClr="000000"/>
              </a:solidFill>
              <a:latin typeface="+mn-lt"/>
              <a:ea typeface="+mn-ea"/>
              <a:cs typeface="Arial" panose="020B0604020202020204" pitchFamily="34" charset="0"/>
            </a:rPr>
            <a:t>insuficientes al distribuirse la carga en el macrociclo.</a:t>
          </a:r>
        </a:p>
      </dgm:t>
    </dgm:pt>
    <dgm:pt modelId="{F20457A8-EDF4-4E0E-BED0-F88491D88718}" type="parTrans" cxnId="{73768A4D-6430-4C76-BB13-713DEC5A1CDF}">
      <dgm:prSet/>
      <dgm:spPr/>
      <dgm:t>
        <a:bodyPr/>
        <a:lstStyle/>
        <a:p>
          <a:pPr algn="l"/>
          <a:endParaRPr lang="es-ES">
            <a:solidFill>
              <a:schemeClr val="tx1"/>
            </a:solidFill>
            <a:latin typeface="+mn-lt"/>
          </a:endParaRPr>
        </a:p>
      </dgm:t>
    </dgm:pt>
    <dgm:pt modelId="{765423BD-47C5-4D91-979A-DEA04AE7052F}" type="sibTrans" cxnId="{73768A4D-6430-4C76-BB13-713DEC5A1CDF}">
      <dgm:prSet/>
      <dgm:spPr>
        <a:xfrm>
          <a:off x="10728557" y="1626069"/>
          <a:ext cx="429842" cy="502834"/>
        </a:xfrm>
        <a:prstGeom prst="rightArrow">
          <a:avLst>
            <a:gd name="adj1" fmla="val 60000"/>
            <a:gd name="adj2" fmla="val 50000"/>
          </a:avLst>
        </a:prstGeom>
        <a:solidFill>
          <a:sysClr val="windowText" lastClr="000000"/>
        </a:solidFill>
        <a:ln>
          <a:noFill/>
        </a:ln>
        <a:effectLst/>
      </dgm:spPr>
      <dgm:t>
        <a:bodyPr/>
        <a:lstStyle/>
        <a:p>
          <a:pPr algn="l"/>
          <a:endParaRPr lang="es-ES">
            <a:solidFill>
              <a:sysClr val="windowText" lastClr="000000"/>
            </a:solidFill>
            <a:latin typeface="+mn-lt"/>
            <a:ea typeface="+mn-ea"/>
            <a:cs typeface="+mn-cs"/>
          </a:endParaRPr>
        </a:p>
      </dgm:t>
    </dgm:pt>
    <dgm:pt modelId="{A6C7BF09-203F-423E-A4B7-2542495ADCDE}">
      <dgm:prSet custT="1"/>
      <dgm:spPr>
        <a:xfrm>
          <a:off x="11336825" y="193596"/>
          <a:ext cx="2238871" cy="3367781"/>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gm:spPr>
      <dgm:t>
        <a:bodyPr/>
        <a:lstStyle/>
        <a:p>
          <a:pPr algn="l" rtl="0"/>
          <a:r>
            <a:rPr lang="es-ES" sz="2000" i="1" kern="1200" dirty="0" smtClean="0">
              <a:solidFill>
                <a:sysClr val="windowText" lastClr="000000"/>
              </a:solidFill>
              <a:latin typeface="+mn-lt"/>
              <a:ea typeface="+mn-ea"/>
              <a:cs typeface="Arial" panose="020B0604020202020204" pitchFamily="34" charset="0"/>
            </a:rPr>
            <a:t>3. No </a:t>
          </a:r>
          <a:r>
            <a:rPr lang="es-ES" sz="2000" i="1" kern="1200" dirty="0">
              <a:solidFill>
                <a:sysClr val="windowText" lastClr="000000"/>
              </a:solidFill>
              <a:latin typeface="+mn-lt"/>
              <a:ea typeface="+mn-ea"/>
              <a:cs typeface="Arial" panose="020B0604020202020204" pitchFamily="34" charset="0"/>
            </a:rPr>
            <a:t>se justifica el origen de los volúmenes por </a:t>
          </a:r>
          <a:r>
            <a:rPr lang="es-ES" sz="2000" i="1" kern="1200" dirty="0" smtClean="0">
              <a:solidFill>
                <a:sysClr val="windowText" lastClr="000000"/>
              </a:solidFill>
              <a:latin typeface="+mn-lt"/>
              <a:ea typeface="+mn-ea"/>
              <a:cs typeface="Arial" panose="020B0604020202020204" pitchFamily="34" charset="0"/>
            </a:rPr>
            <a:t>períodos </a:t>
          </a:r>
          <a:r>
            <a:rPr lang="es-ES" sz="2000" i="1" kern="1200" dirty="0">
              <a:solidFill>
                <a:sysClr val="windowText" lastClr="000000"/>
              </a:solidFill>
              <a:latin typeface="+mn-lt"/>
              <a:ea typeface="+mn-ea"/>
              <a:cs typeface="Arial" panose="020B0604020202020204" pitchFamily="34" charset="0"/>
            </a:rPr>
            <a:t>en las distintas categorías y el contenido por eventos no esclarece objetivamente su fin.</a:t>
          </a:r>
        </a:p>
      </dgm:t>
    </dgm:pt>
    <dgm:pt modelId="{156E1C9F-3FE4-408B-901F-90325C35DB38}" type="parTrans" cxnId="{CB883F8C-C54D-415D-B1E8-9C72ECF00E95}">
      <dgm:prSet/>
      <dgm:spPr/>
      <dgm:t>
        <a:bodyPr/>
        <a:lstStyle/>
        <a:p>
          <a:pPr algn="l"/>
          <a:endParaRPr lang="es-ES">
            <a:solidFill>
              <a:schemeClr val="tx1"/>
            </a:solidFill>
            <a:latin typeface="+mn-lt"/>
          </a:endParaRPr>
        </a:p>
      </dgm:t>
    </dgm:pt>
    <dgm:pt modelId="{5655FDE2-1043-46D4-B7E3-B98EC9C321C2}" type="sibTrans" cxnId="{CB883F8C-C54D-415D-B1E8-9C72ECF00E95}">
      <dgm:prSet/>
      <dgm:spPr/>
      <dgm:t>
        <a:bodyPr/>
        <a:lstStyle/>
        <a:p>
          <a:pPr algn="l"/>
          <a:endParaRPr lang="es-ES">
            <a:solidFill>
              <a:schemeClr val="tx1"/>
            </a:solidFill>
            <a:latin typeface="+mn-lt"/>
          </a:endParaRPr>
        </a:p>
      </dgm:t>
    </dgm:pt>
    <dgm:pt modelId="{8BC6AB54-DDA7-4E2D-8DEE-355E65455A72}" type="pres">
      <dgm:prSet presAssocID="{B9CCC2B7-B8A9-43EF-A7A4-38C5B2862DE0}" presName="Name0" presStyleCnt="0">
        <dgm:presLayoutVars>
          <dgm:dir/>
          <dgm:resizeHandles val="exact"/>
        </dgm:presLayoutVars>
      </dgm:prSet>
      <dgm:spPr/>
      <dgm:t>
        <a:bodyPr/>
        <a:lstStyle/>
        <a:p>
          <a:endParaRPr lang="es-ES"/>
        </a:p>
      </dgm:t>
    </dgm:pt>
    <dgm:pt modelId="{59DF3795-C12A-4E88-9A34-D23E0A00FE1B}" type="pres">
      <dgm:prSet presAssocID="{ABC881D6-5ABD-4F47-B85A-1C1FE380AC7D}" presName="node" presStyleLbl="node1" presStyleIdx="0" presStyleCnt="4" custScaleX="118188" custScaleY="86601">
        <dgm:presLayoutVars>
          <dgm:bulletEnabled val="1"/>
        </dgm:presLayoutVars>
      </dgm:prSet>
      <dgm:spPr/>
      <dgm:t>
        <a:bodyPr/>
        <a:lstStyle/>
        <a:p>
          <a:endParaRPr lang="es-ES"/>
        </a:p>
      </dgm:t>
    </dgm:pt>
    <dgm:pt modelId="{3D9BAEEA-F1E7-4D1C-9812-D3A5902E7F7A}" type="pres">
      <dgm:prSet presAssocID="{D7540231-0B1C-473D-A622-32F8B38D47F5}" presName="sibTrans" presStyleLbl="sibTrans2D1" presStyleIdx="0" presStyleCnt="3"/>
      <dgm:spPr/>
      <dgm:t>
        <a:bodyPr/>
        <a:lstStyle/>
        <a:p>
          <a:endParaRPr lang="es-ES"/>
        </a:p>
      </dgm:t>
    </dgm:pt>
    <dgm:pt modelId="{9F27AD63-03BD-40B3-A038-ECC919D1FD5A}" type="pres">
      <dgm:prSet presAssocID="{D7540231-0B1C-473D-A622-32F8B38D47F5}" presName="connectorText" presStyleLbl="sibTrans2D1" presStyleIdx="0" presStyleCnt="3"/>
      <dgm:spPr/>
      <dgm:t>
        <a:bodyPr/>
        <a:lstStyle/>
        <a:p>
          <a:endParaRPr lang="es-ES"/>
        </a:p>
      </dgm:t>
    </dgm:pt>
    <dgm:pt modelId="{FDB2A692-B780-4CE4-B320-123D949D7E05}" type="pres">
      <dgm:prSet presAssocID="{60086AA3-E9CB-4410-A783-28121401A340}" presName="node" presStyleLbl="node1" presStyleIdx="1" presStyleCnt="4" custScaleX="112884" custScaleY="88826">
        <dgm:presLayoutVars>
          <dgm:bulletEnabled val="1"/>
        </dgm:presLayoutVars>
      </dgm:prSet>
      <dgm:spPr/>
      <dgm:t>
        <a:bodyPr/>
        <a:lstStyle/>
        <a:p>
          <a:endParaRPr lang="es-ES"/>
        </a:p>
      </dgm:t>
    </dgm:pt>
    <dgm:pt modelId="{CB8E2E16-9A4A-48AE-9519-4FFF16B0E172}" type="pres">
      <dgm:prSet presAssocID="{21CAC1BC-16E7-4C86-B9DF-043A34441665}" presName="sibTrans" presStyleLbl="sibTrans2D1" presStyleIdx="1" presStyleCnt="3"/>
      <dgm:spPr/>
      <dgm:t>
        <a:bodyPr/>
        <a:lstStyle/>
        <a:p>
          <a:endParaRPr lang="es-ES"/>
        </a:p>
      </dgm:t>
    </dgm:pt>
    <dgm:pt modelId="{19DCDB7F-87C8-4C58-8907-4C5928C6E72A}" type="pres">
      <dgm:prSet presAssocID="{21CAC1BC-16E7-4C86-B9DF-043A34441665}" presName="connectorText" presStyleLbl="sibTrans2D1" presStyleIdx="1" presStyleCnt="3"/>
      <dgm:spPr/>
      <dgm:t>
        <a:bodyPr/>
        <a:lstStyle/>
        <a:p>
          <a:endParaRPr lang="es-ES"/>
        </a:p>
      </dgm:t>
    </dgm:pt>
    <dgm:pt modelId="{CD9F769D-E56C-45B4-9D84-3F4A2E641320}" type="pres">
      <dgm:prSet presAssocID="{7FE4D085-7872-4BFF-B689-A1A57A4748BE}" presName="node" presStyleLbl="node1" presStyleIdx="2" presStyleCnt="4" custScaleX="207688" custScaleY="102569">
        <dgm:presLayoutVars>
          <dgm:bulletEnabled val="1"/>
        </dgm:presLayoutVars>
      </dgm:prSet>
      <dgm:spPr/>
      <dgm:t>
        <a:bodyPr/>
        <a:lstStyle/>
        <a:p>
          <a:endParaRPr lang="es-ES"/>
        </a:p>
      </dgm:t>
    </dgm:pt>
    <dgm:pt modelId="{7D57253A-AEDC-4575-A1EE-C1490A250B93}" type="pres">
      <dgm:prSet presAssocID="{765423BD-47C5-4D91-979A-DEA04AE7052F}" presName="sibTrans" presStyleLbl="sibTrans2D1" presStyleIdx="2" presStyleCnt="3"/>
      <dgm:spPr/>
      <dgm:t>
        <a:bodyPr/>
        <a:lstStyle/>
        <a:p>
          <a:endParaRPr lang="es-ES"/>
        </a:p>
      </dgm:t>
    </dgm:pt>
    <dgm:pt modelId="{22483C9E-E73F-499D-893E-B93A5A7F543D}" type="pres">
      <dgm:prSet presAssocID="{765423BD-47C5-4D91-979A-DEA04AE7052F}" presName="connectorText" presStyleLbl="sibTrans2D1" presStyleIdx="2" presStyleCnt="3"/>
      <dgm:spPr/>
      <dgm:t>
        <a:bodyPr/>
        <a:lstStyle/>
        <a:p>
          <a:endParaRPr lang="es-ES"/>
        </a:p>
      </dgm:t>
    </dgm:pt>
    <dgm:pt modelId="{F62CAEAE-51EA-4BE3-85C9-82EBC6666C08}" type="pres">
      <dgm:prSet presAssocID="{A6C7BF09-203F-423E-A4B7-2542495ADCDE}" presName="node" presStyleLbl="node1" presStyleIdx="3" presStyleCnt="4" custScaleX="110422" custScaleY="95797">
        <dgm:presLayoutVars>
          <dgm:bulletEnabled val="1"/>
        </dgm:presLayoutVars>
      </dgm:prSet>
      <dgm:spPr/>
      <dgm:t>
        <a:bodyPr/>
        <a:lstStyle/>
        <a:p>
          <a:endParaRPr lang="es-ES"/>
        </a:p>
      </dgm:t>
    </dgm:pt>
  </dgm:ptLst>
  <dgm:cxnLst>
    <dgm:cxn modelId="{98C70512-6B0D-4599-A46A-18802E2D0BE9}" type="presOf" srcId="{D7540231-0B1C-473D-A622-32F8B38D47F5}" destId="{9F27AD63-03BD-40B3-A038-ECC919D1FD5A}" srcOrd="1" destOrd="0" presId="urn:microsoft.com/office/officeart/2005/8/layout/process1"/>
    <dgm:cxn modelId="{AD3EA01D-B1E1-4F49-BAD8-E24C100EF5FA}" type="presOf" srcId="{7FE4D085-7872-4BFF-B689-A1A57A4748BE}" destId="{CD9F769D-E56C-45B4-9D84-3F4A2E641320}" srcOrd="0" destOrd="0" presId="urn:microsoft.com/office/officeart/2005/8/layout/process1"/>
    <dgm:cxn modelId="{CB883F8C-C54D-415D-B1E8-9C72ECF00E95}" srcId="{B9CCC2B7-B8A9-43EF-A7A4-38C5B2862DE0}" destId="{A6C7BF09-203F-423E-A4B7-2542495ADCDE}" srcOrd="3" destOrd="0" parTransId="{156E1C9F-3FE4-408B-901F-90325C35DB38}" sibTransId="{5655FDE2-1043-46D4-B7E3-B98EC9C321C2}"/>
    <dgm:cxn modelId="{EE720654-6948-48C6-B197-0634DAFD03F4}" type="presOf" srcId="{ABC881D6-5ABD-4F47-B85A-1C1FE380AC7D}" destId="{59DF3795-C12A-4E88-9A34-D23E0A00FE1B}" srcOrd="0" destOrd="0" presId="urn:microsoft.com/office/officeart/2005/8/layout/process1"/>
    <dgm:cxn modelId="{42822A1D-B85E-4E11-8EAA-589C14A9B633}" type="presOf" srcId="{765423BD-47C5-4D91-979A-DEA04AE7052F}" destId="{22483C9E-E73F-499D-893E-B93A5A7F543D}" srcOrd="1" destOrd="0" presId="urn:microsoft.com/office/officeart/2005/8/layout/process1"/>
    <dgm:cxn modelId="{E4B0D4C9-634F-4BF6-9D2F-0168F5BA1E1C}" type="presOf" srcId="{A6C7BF09-203F-423E-A4B7-2542495ADCDE}" destId="{F62CAEAE-51EA-4BE3-85C9-82EBC6666C08}" srcOrd="0" destOrd="0" presId="urn:microsoft.com/office/officeart/2005/8/layout/process1"/>
    <dgm:cxn modelId="{B6B4485A-AFA3-437A-AEE1-A343E2618FB5}" srcId="{B9CCC2B7-B8A9-43EF-A7A4-38C5B2862DE0}" destId="{60086AA3-E9CB-4410-A783-28121401A340}" srcOrd="1" destOrd="0" parTransId="{F7FCC8BC-152F-4E47-B1E6-5D0178254CC7}" sibTransId="{21CAC1BC-16E7-4C86-B9DF-043A34441665}"/>
    <dgm:cxn modelId="{7C4973C9-82A8-41A7-82C7-A07470279A2E}" type="presOf" srcId="{765423BD-47C5-4D91-979A-DEA04AE7052F}" destId="{7D57253A-AEDC-4575-A1EE-C1490A250B93}" srcOrd="0" destOrd="0" presId="urn:microsoft.com/office/officeart/2005/8/layout/process1"/>
    <dgm:cxn modelId="{365B6F1D-30EB-4348-BC41-350A0524288E}" type="presOf" srcId="{21CAC1BC-16E7-4C86-B9DF-043A34441665}" destId="{CB8E2E16-9A4A-48AE-9519-4FFF16B0E172}" srcOrd="0" destOrd="0" presId="urn:microsoft.com/office/officeart/2005/8/layout/process1"/>
    <dgm:cxn modelId="{D885087F-618C-483E-ACFD-C41655D53CAD}" type="presOf" srcId="{D7540231-0B1C-473D-A622-32F8B38D47F5}" destId="{3D9BAEEA-F1E7-4D1C-9812-D3A5902E7F7A}" srcOrd="0" destOrd="0" presId="urn:microsoft.com/office/officeart/2005/8/layout/process1"/>
    <dgm:cxn modelId="{DAFEE091-2D83-4346-8CAD-ECB97F659EDB}" srcId="{B9CCC2B7-B8A9-43EF-A7A4-38C5B2862DE0}" destId="{ABC881D6-5ABD-4F47-B85A-1C1FE380AC7D}" srcOrd="0" destOrd="0" parTransId="{ED021A70-C448-45E7-ABA9-7D2A770AD54A}" sibTransId="{D7540231-0B1C-473D-A622-32F8B38D47F5}"/>
    <dgm:cxn modelId="{513EA349-9F15-4B23-91B7-D747B374A3F8}" type="presOf" srcId="{60086AA3-E9CB-4410-A783-28121401A340}" destId="{FDB2A692-B780-4CE4-B320-123D949D7E05}" srcOrd="0" destOrd="0" presId="urn:microsoft.com/office/officeart/2005/8/layout/process1"/>
    <dgm:cxn modelId="{5860CCF6-A4D2-4D50-AC2A-9E30BE184010}" type="presOf" srcId="{21CAC1BC-16E7-4C86-B9DF-043A34441665}" destId="{19DCDB7F-87C8-4C58-8907-4C5928C6E72A}" srcOrd="1" destOrd="0" presId="urn:microsoft.com/office/officeart/2005/8/layout/process1"/>
    <dgm:cxn modelId="{B5E7904D-66E7-413F-8F96-F6A657F3C37E}" type="presOf" srcId="{B9CCC2B7-B8A9-43EF-A7A4-38C5B2862DE0}" destId="{8BC6AB54-DDA7-4E2D-8DEE-355E65455A72}" srcOrd="0" destOrd="0" presId="urn:microsoft.com/office/officeart/2005/8/layout/process1"/>
    <dgm:cxn modelId="{73768A4D-6430-4C76-BB13-713DEC5A1CDF}" srcId="{B9CCC2B7-B8A9-43EF-A7A4-38C5B2862DE0}" destId="{7FE4D085-7872-4BFF-B689-A1A57A4748BE}" srcOrd="2" destOrd="0" parTransId="{F20457A8-EDF4-4E0E-BED0-F88491D88718}" sibTransId="{765423BD-47C5-4D91-979A-DEA04AE7052F}"/>
    <dgm:cxn modelId="{22619C01-FE37-4A1D-90B5-6E05A1C01EC7}" type="presParOf" srcId="{8BC6AB54-DDA7-4E2D-8DEE-355E65455A72}" destId="{59DF3795-C12A-4E88-9A34-D23E0A00FE1B}" srcOrd="0" destOrd="0" presId="urn:microsoft.com/office/officeart/2005/8/layout/process1"/>
    <dgm:cxn modelId="{AFDEFE4F-2B31-4B3F-9804-BB5EBADF2396}" type="presParOf" srcId="{8BC6AB54-DDA7-4E2D-8DEE-355E65455A72}" destId="{3D9BAEEA-F1E7-4D1C-9812-D3A5902E7F7A}" srcOrd="1" destOrd="0" presId="urn:microsoft.com/office/officeart/2005/8/layout/process1"/>
    <dgm:cxn modelId="{DBA476E4-9E76-4020-B38B-61BD8C98D023}" type="presParOf" srcId="{3D9BAEEA-F1E7-4D1C-9812-D3A5902E7F7A}" destId="{9F27AD63-03BD-40B3-A038-ECC919D1FD5A}" srcOrd="0" destOrd="0" presId="urn:microsoft.com/office/officeart/2005/8/layout/process1"/>
    <dgm:cxn modelId="{453B6387-B700-4A94-BBCD-C53B5FAE4C64}" type="presParOf" srcId="{8BC6AB54-DDA7-4E2D-8DEE-355E65455A72}" destId="{FDB2A692-B780-4CE4-B320-123D949D7E05}" srcOrd="2" destOrd="0" presId="urn:microsoft.com/office/officeart/2005/8/layout/process1"/>
    <dgm:cxn modelId="{70F9B26C-BE69-4642-8C42-7BC1CB96216A}" type="presParOf" srcId="{8BC6AB54-DDA7-4E2D-8DEE-355E65455A72}" destId="{CB8E2E16-9A4A-48AE-9519-4FFF16B0E172}" srcOrd="3" destOrd="0" presId="urn:microsoft.com/office/officeart/2005/8/layout/process1"/>
    <dgm:cxn modelId="{50848D0B-8D0C-457B-A6CC-76A7C5E93E03}" type="presParOf" srcId="{CB8E2E16-9A4A-48AE-9519-4FFF16B0E172}" destId="{19DCDB7F-87C8-4C58-8907-4C5928C6E72A}" srcOrd="0" destOrd="0" presId="urn:microsoft.com/office/officeart/2005/8/layout/process1"/>
    <dgm:cxn modelId="{82E451A6-EB99-4ED0-BB0F-D58EC1A0D364}" type="presParOf" srcId="{8BC6AB54-DDA7-4E2D-8DEE-355E65455A72}" destId="{CD9F769D-E56C-45B4-9D84-3F4A2E641320}" srcOrd="4" destOrd="0" presId="urn:microsoft.com/office/officeart/2005/8/layout/process1"/>
    <dgm:cxn modelId="{268D5A09-C8D2-4F2B-A581-D9A6EAE43E97}" type="presParOf" srcId="{8BC6AB54-DDA7-4E2D-8DEE-355E65455A72}" destId="{7D57253A-AEDC-4575-A1EE-C1490A250B93}" srcOrd="5" destOrd="0" presId="urn:microsoft.com/office/officeart/2005/8/layout/process1"/>
    <dgm:cxn modelId="{DDC2B6F1-06A3-49C2-A29D-A1AAE1E402CF}" type="presParOf" srcId="{7D57253A-AEDC-4575-A1EE-C1490A250B93}" destId="{22483C9E-E73F-499D-893E-B93A5A7F543D}" srcOrd="0" destOrd="0" presId="urn:microsoft.com/office/officeart/2005/8/layout/process1"/>
    <dgm:cxn modelId="{EC708724-863E-4AC2-B1B4-F7D4B53CB17D}" type="presParOf" srcId="{8BC6AB54-DDA7-4E2D-8DEE-355E65455A72}" destId="{F62CAEAE-51EA-4BE3-85C9-82EBC6666C08}" srcOrd="6" destOrd="0" presId="urn:microsoft.com/office/officeart/2005/8/layout/process1"/>
  </dgm:cxnLst>
  <dgm:bg>
    <a:noFill/>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F3795-C12A-4E88-9A34-D23E0A00FE1B}">
      <dsp:nvSpPr>
        <dsp:cNvPr id="0" name=""/>
        <dsp:cNvSpPr/>
      </dsp:nvSpPr>
      <dsp:spPr>
        <a:xfrm>
          <a:off x="7174" y="261146"/>
          <a:ext cx="2251217" cy="2832562"/>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14400" rtl="0" eaLnBrk="1" latinLnBrk="0" hangingPunct="1">
            <a:lnSpc>
              <a:spcPct val="100000"/>
            </a:lnSpc>
            <a:spcBef>
              <a:spcPct val="0"/>
            </a:spcBef>
            <a:spcAft>
              <a:spcPts val="600"/>
            </a:spcAft>
            <a:buFont typeface="Wingdings" panose="05000000000000000000" pitchFamily="2" charset="2"/>
            <a:buNone/>
          </a:pPr>
          <a:r>
            <a:rPr lang="es-MX" sz="2100" i="1" kern="1200" dirty="0" smtClean="0">
              <a:solidFill>
                <a:sysClr val="windowText" lastClr="000000"/>
              </a:solidFill>
              <a:latin typeface="+mn-lt"/>
              <a:ea typeface="+mn-ea"/>
              <a:cs typeface="Arial" panose="020B0604020202020204" pitchFamily="34" charset="0"/>
            </a:rPr>
            <a:t>La muestra conformada por la población de entrenadores del </a:t>
          </a:r>
          <a:r>
            <a:rPr lang="es-ES" sz="2100" i="1" kern="1200" dirty="0" smtClean="0">
              <a:solidFill>
                <a:sysClr val="windowText" lastClr="000000"/>
              </a:solidFill>
              <a:latin typeface="+mn-lt"/>
              <a:ea typeface="+mn-ea"/>
              <a:cs typeface="Arial" panose="020B0604020202020204" pitchFamily="34" charset="0"/>
            </a:rPr>
            <a:t>Pentalón Moderno </a:t>
          </a:r>
          <a:r>
            <a:rPr lang="es-MX" sz="2100" i="1" kern="1200" dirty="0" smtClean="0">
              <a:solidFill>
                <a:sysClr val="windowText" lastClr="000000"/>
              </a:solidFill>
              <a:latin typeface="+mn-lt"/>
              <a:ea typeface="+mn-ea"/>
              <a:cs typeface="Arial" panose="020B0604020202020204" pitchFamily="34" charset="0"/>
            </a:rPr>
            <a:t>del país, los que manifiestan</a:t>
          </a:r>
          <a:r>
            <a:rPr lang="es-ES" sz="1800" kern="1200" dirty="0" smtClean="0">
              <a:solidFill>
                <a:sysClr val="windowText" lastClr="000000"/>
              </a:solidFill>
              <a:latin typeface="+mn-lt"/>
              <a:ea typeface="+mn-ea"/>
              <a:cs typeface="+mn-cs"/>
            </a:rPr>
            <a:t>:</a:t>
          </a:r>
          <a:endParaRPr lang="es-ES" sz="1800" kern="1200" dirty="0">
            <a:solidFill>
              <a:sysClr val="windowText" lastClr="000000"/>
            </a:solidFill>
            <a:latin typeface="+mn-lt"/>
            <a:ea typeface="+mn-ea"/>
            <a:cs typeface="+mn-cs"/>
          </a:endParaRPr>
        </a:p>
      </dsp:txBody>
      <dsp:txXfrm>
        <a:off x="73110" y="327082"/>
        <a:ext cx="2119345" cy="2700690"/>
      </dsp:txXfrm>
    </dsp:sp>
    <dsp:sp modelId="{3D9BAEEA-F1E7-4D1C-9812-D3A5902E7F7A}">
      <dsp:nvSpPr>
        <dsp:cNvPr id="0" name=""/>
        <dsp:cNvSpPr/>
      </dsp:nvSpPr>
      <dsp:spPr>
        <a:xfrm>
          <a:off x="2448869" y="1441235"/>
          <a:ext cx="403812" cy="472384"/>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s-ES" sz="2000" kern="1200">
            <a:solidFill>
              <a:sysClr val="windowText" lastClr="000000"/>
            </a:solidFill>
            <a:latin typeface="+mn-lt"/>
            <a:ea typeface="+mn-ea"/>
            <a:cs typeface="+mn-cs"/>
          </a:endParaRPr>
        </a:p>
      </dsp:txBody>
      <dsp:txXfrm>
        <a:off x="2448869" y="1535712"/>
        <a:ext cx="282668" cy="283430"/>
      </dsp:txXfrm>
    </dsp:sp>
    <dsp:sp modelId="{FDB2A692-B780-4CE4-B320-123D949D7E05}">
      <dsp:nvSpPr>
        <dsp:cNvPr id="0" name=""/>
        <dsp:cNvSpPr/>
      </dsp:nvSpPr>
      <dsp:spPr>
        <a:xfrm>
          <a:off x="3020302" y="224758"/>
          <a:ext cx="2150188" cy="2905337"/>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i="1" kern="1200" dirty="0" smtClean="0">
              <a:solidFill>
                <a:sysClr val="windowText" lastClr="000000"/>
              </a:solidFill>
              <a:latin typeface="+mn-lt"/>
              <a:ea typeface="+mn-ea"/>
              <a:cs typeface="Arial" panose="020B0604020202020204" pitchFamily="34" charset="0"/>
            </a:rPr>
            <a:t>1. Que al </a:t>
          </a:r>
          <a:r>
            <a:rPr lang="es-ES" sz="2000" i="1" kern="1200" dirty="0">
              <a:solidFill>
                <a:sysClr val="windowText" lastClr="000000"/>
              </a:solidFill>
              <a:latin typeface="+mn-lt"/>
              <a:ea typeface="+mn-ea"/>
              <a:cs typeface="Arial" panose="020B0604020202020204" pitchFamily="34" charset="0"/>
            </a:rPr>
            <a:t>tratarse de un deporte multidisciplinario </a:t>
          </a:r>
          <a:r>
            <a:rPr lang="es-ES" sz="2000" i="1" kern="1200" dirty="0" smtClean="0">
              <a:solidFill>
                <a:sysClr val="windowText" lastClr="000000"/>
              </a:solidFill>
              <a:latin typeface="+mn-lt"/>
              <a:ea typeface="+mn-ea"/>
              <a:cs typeface="Arial" panose="020B0604020202020204" pitchFamily="34" charset="0"/>
            </a:rPr>
            <a:t>resulta </a:t>
          </a:r>
          <a:r>
            <a:rPr lang="es-ES" sz="2000" i="1" kern="1200" dirty="0">
              <a:solidFill>
                <a:sysClr val="windowText" lastClr="000000"/>
              </a:solidFill>
              <a:latin typeface="+mn-lt"/>
              <a:ea typeface="+mn-ea"/>
              <a:cs typeface="Arial" panose="020B0604020202020204" pitchFamily="34" charset="0"/>
            </a:rPr>
            <a:t>difícil determinar el contenido a planificar sin sobrecargar el organismo del pentatleta. </a:t>
          </a:r>
        </a:p>
      </dsp:txBody>
      <dsp:txXfrm>
        <a:off x="3083279" y="287735"/>
        <a:ext cx="2024234" cy="2779383"/>
      </dsp:txXfrm>
    </dsp:sp>
    <dsp:sp modelId="{CB8E2E16-9A4A-48AE-9519-4FFF16B0E172}">
      <dsp:nvSpPr>
        <dsp:cNvPr id="0" name=""/>
        <dsp:cNvSpPr/>
      </dsp:nvSpPr>
      <dsp:spPr>
        <a:xfrm>
          <a:off x="5360968" y="1441235"/>
          <a:ext cx="403812" cy="472384"/>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s-ES" sz="2000" kern="1200">
            <a:solidFill>
              <a:sysClr val="windowText" lastClr="000000"/>
            </a:solidFill>
            <a:latin typeface="+mn-lt"/>
            <a:ea typeface="+mn-ea"/>
            <a:cs typeface="+mn-cs"/>
          </a:endParaRPr>
        </a:p>
      </dsp:txBody>
      <dsp:txXfrm>
        <a:off x="5360968" y="1535712"/>
        <a:ext cx="282668" cy="283430"/>
      </dsp:txXfrm>
    </dsp:sp>
    <dsp:sp modelId="{CD9F769D-E56C-45B4-9D84-3F4A2E641320}">
      <dsp:nvSpPr>
        <dsp:cNvPr id="0" name=""/>
        <dsp:cNvSpPr/>
      </dsp:nvSpPr>
      <dsp:spPr>
        <a:xfrm>
          <a:off x="5932401" y="4"/>
          <a:ext cx="3955992" cy="3354846"/>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i="1" kern="1200" dirty="0" smtClean="0">
              <a:solidFill>
                <a:sysClr val="windowText" lastClr="000000"/>
              </a:solidFill>
              <a:latin typeface="+mn-lt"/>
              <a:ea typeface="+mn-ea"/>
              <a:cs typeface="Arial" panose="020B0604020202020204" pitchFamily="34" charset="0"/>
            </a:rPr>
            <a:t>2. En el </a:t>
          </a:r>
          <a:r>
            <a:rPr lang="es-ES" sz="2000" i="1" kern="1200" dirty="0">
              <a:solidFill>
                <a:sysClr val="windowText" lastClr="000000"/>
              </a:solidFill>
              <a:latin typeface="+mn-lt"/>
              <a:ea typeface="+mn-ea"/>
              <a:cs typeface="Arial" panose="020B0604020202020204" pitchFamily="34" charset="0"/>
            </a:rPr>
            <a:t>95 % </a:t>
          </a:r>
          <a:r>
            <a:rPr lang="es-ES" sz="2000" i="1" kern="1200" dirty="0" smtClean="0">
              <a:solidFill>
                <a:sysClr val="windowText" lastClr="000000"/>
              </a:solidFill>
              <a:latin typeface="+mn-lt"/>
              <a:ea typeface="+mn-ea"/>
              <a:cs typeface="Arial" panose="020B0604020202020204" pitchFamily="34" charset="0"/>
            </a:rPr>
            <a:t>considera </a:t>
          </a:r>
          <a:r>
            <a:rPr lang="es-ES" sz="2000" i="1" kern="1200" dirty="0">
              <a:solidFill>
                <a:sysClr val="windowText" lastClr="000000"/>
              </a:solidFill>
              <a:latin typeface="+mn-lt"/>
              <a:ea typeface="+mn-ea"/>
              <a:cs typeface="Arial" panose="020B0604020202020204" pitchFamily="34" charset="0"/>
            </a:rPr>
            <a:t>que a pesar de que el PIPD </a:t>
          </a:r>
          <a:r>
            <a:rPr lang="es-ES" sz="2000" i="1" kern="1200" dirty="0" smtClean="0">
              <a:solidFill>
                <a:sysClr val="windowText" lastClr="000000"/>
              </a:solidFill>
              <a:latin typeface="+mn-lt"/>
              <a:ea typeface="+mn-ea"/>
              <a:cs typeface="Arial" panose="020B0604020202020204" pitchFamily="34" charset="0"/>
            </a:rPr>
            <a:t>intenta </a:t>
          </a:r>
          <a:r>
            <a:rPr lang="es-ES" sz="2000" i="1" kern="1200" dirty="0">
              <a:solidFill>
                <a:sysClr val="windowText" lastClr="000000"/>
              </a:solidFill>
              <a:latin typeface="+mn-lt"/>
              <a:ea typeface="+mn-ea"/>
              <a:cs typeface="Arial" panose="020B0604020202020204" pitchFamily="34" charset="0"/>
            </a:rPr>
            <a:t>por todos los medios propiciar un método de planificación, capaz de concebir un sistema que integre los eventos que lo componen, los volúmenes </a:t>
          </a:r>
          <a:r>
            <a:rPr lang="es-ES" sz="2000" i="1" kern="1200" dirty="0" smtClean="0">
              <a:solidFill>
                <a:sysClr val="windowText" lastClr="000000"/>
              </a:solidFill>
              <a:latin typeface="+mn-lt"/>
              <a:ea typeface="+mn-ea"/>
              <a:cs typeface="Arial" panose="020B0604020202020204" pitchFamily="34" charset="0"/>
            </a:rPr>
            <a:t>que </a:t>
          </a:r>
          <a:r>
            <a:rPr lang="es-ES" sz="2000" i="1" kern="1200" dirty="0">
              <a:solidFill>
                <a:sysClr val="windowText" lastClr="000000"/>
              </a:solidFill>
              <a:latin typeface="+mn-lt"/>
              <a:ea typeface="+mn-ea"/>
              <a:cs typeface="Arial" panose="020B0604020202020204" pitchFamily="34" charset="0"/>
            </a:rPr>
            <a:t>debieran aplicarse en cada una de las </a:t>
          </a:r>
          <a:r>
            <a:rPr lang="es-ES" sz="2000" i="1" kern="1200" dirty="0" smtClean="0">
              <a:solidFill>
                <a:sysClr val="windowText" lastClr="000000"/>
              </a:solidFill>
              <a:latin typeface="+mn-lt"/>
              <a:ea typeface="+mn-ea"/>
              <a:cs typeface="Arial" panose="020B0604020202020204" pitchFamily="34" charset="0"/>
            </a:rPr>
            <a:t>etapas de los mismos, </a:t>
          </a:r>
          <a:r>
            <a:rPr lang="es-ES" sz="2000" i="1" kern="1200" dirty="0">
              <a:solidFill>
                <a:sysClr val="windowText" lastClr="000000"/>
              </a:solidFill>
              <a:latin typeface="+mn-lt"/>
              <a:ea typeface="+mn-ea"/>
              <a:cs typeface="Arial" panose="020B0604020202020204" pitchFamily="34" charset="0"/>
            </a:rPr>
            <a:t>no </a:t>
          </a:r>
          <a:r>
            <a:rPr lang="es-ES" sz="2000" i="1" kern="1200" dirty="0" smtClean="0">
              <a:solidFill>
                <a:sysClr val="windowText" lastClr="000000"/>
              </a:solidFill>
              <a:latin typeface="+mn-lt"/>
              <a:ea typeface="+mn-ea"/>
              <a:cs typeface="Arial" panose="020B0604020202020204" pitchFamily="34" charset="0"/>
            </a:rPr>
            <a:t>se </a:t>
          </a:r>
          <a:r>
            <a:rPr lang="es-ES" sz="2000" i="1" kern="1200" dirty="0">
              <a:solidFill>
                <a:sysClr val="windowText" lastClr="000000"/>
              </a:solidFill>
              <a:latin typeface="+mn-lt"/>
              <a:ea typeface="+mn-ea"/>
              <a:cs typeface="Arial" panose="020B0604020202020204" pitchFamily="34" charset="0"/>
            </a:rPr>
            <a:t>dosifican adecuadamente </a:t>
          </a:r>
          <a:r>
            <a:rPr lang="es-ES" sz="2000" i="1" kern="1200" dirty="0" smtClean="0">
              <a:solidFill>
                <a:sysClr val="windowText" lastClr="000000"/>
              </a:solidFill>
              <a:latin typeface="+mn-lt"/>
              <a:ea typeface="+mn-ea"/>
              <a:cs typeface="Arial" panose="020B0604020202020204" pitchFamily="34" charset="0"/>
            </a:rPr>
            <a:t>y son </a:t>
          </a:r>
          <a:r>
            <a:rPr lang="es-ES" sz="2000" i="1" kern="1200" dirty="0">
              <a:solidFill>
                <a:sysClr val="windowText" lastClr="000000"/>
              </a:solidFill>
              <a:latin typeface="+mn-lt"/>
              <a:ea typeface="+mn-ea"/>
              <a:cs typeface="Arial" panose="020B0604020202020204" pitchFamily="34" charset="0"/>
            </a:rPr>
            <a:t>insuficientes al distribuirse la carga en el macrociclo.</a:t>
          </a:r>
        </a:p>
      </dsp:txBody>
      <dsp:txXfrm>
        <a:off x="6030661" y="98264"/>
        <a:ext cx="3759472" cy="3158326"/>
      </dsp:txXfrm>
    </dsp:sp>
    <dsp:sp modelId="{7D57253A-AEDC-4575-A1EE-C1490A250B93}">
      <dsp:nvSpPr>
        <dsp:cNvPr id="0" name=""/>
        <dsp:cNvSpPr/>
      </dsp:nvSpPr>
      <dsp:spPr>
        <a:xfrm>
          <a:off x="10078872" y="1441235"/>
          <a:ext cx="403812" cy="472384"/>
        </a:xfrm>
        <a:prstGeom prst="rightArrow">
          <a:avLst>
            <a:gd name="adj1" fmla="val 60000"/>
            <a:gd name="adj2" fmla="val 50000"/>
          </a:avLst>
        </a:prstGeom>
        <a:solidFill>
          <a:sysClr val="windowText" lastClr="0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89000">
            <a:lnSpc>
              <a:spcPct val="90000"/>
            </a:lnSpc>
            <a:spcBef>
              <a:spcPct val="0"/>
            </a:spcBef>
            <a:spcAft>
              <a:spcPct val="35000"/>
            </a:spcAft>
          </a:pPr>
          <a:endParaRPr lang="es-ES" sz="2000" kern="1200">
            <a:solidFill>
              <a:sysClr val="windowText" lastClr="000000"/>
            </a:solidFill>
            <a:latin typeface="+mn-lt"/>
            <a:ea typeface="+mn-ea"/>
            <a:cs typeface="+mn-cs"/>
          </a:endParaRPr>
        </a:p>
      </dsp:txBody>
      <dsp:txXfrm>
        <a:off x="10078872" y="1535712"/>
        <a:ext cx="282668" cy="283430"/>
      </dsp:txXfrm>
    </dsp:sp>
    <dsp:sp modelId="{F62CAEAE-51EA-4BE3-85C9-82EBC6666C08}">
      <dsp:nvSpPr>
        <dsp:cNvPr id="0" name=""/>
        <dsp:cNvSpPr/>
      </dsp:nvSpPr>
      <dsp:spPr>
        <a:xfrm>
          <a:off x="10650305" y="110754"/>
          <a:ext cx="2103292" cy="3133346"/>
        </a:xfrm>
        <a:prstGeom prst="roundRect">
          <a:avLst>
            <a:gd name="adj" fmla="val 10000"/>
          </a:avLst>
        </a:prstGeom>
        <a:solidFill>
          <a:srgbClr val="ED7D31">
            <a:lumMod val="20000"/>
            <a:lumOff val="80000"/>
          </a:srgbClr>
        </a:solidFill>
        <a:ln w="12700" cap="flat" cmpd="sng" algn="ctr">
          <a:solidFill>
            <a:srgbClr val="ED7D31">
              <a:lumMod val="5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i="1" kern="1200" dirty="0" smtClean="0">
              <a:solidFill>
                <a:sysClr val="windowText" lastClr="000000"/>
              </a:solidFill>
              <a:latin typeface="+mn-lt"/>
              <a:ea typeface="+mn-ea"/>
              <a:cs typeface="Arial" panose="020B0604020202020204" pitchFamily="34" charset="0"/>
            </a:rPr>
            <a:t>3. No </a:t>
          </a:r>
          <a:r>
            <a:rPr lang="es-ES" sz="2000" i="1" kern="1200" dirty="0">
              <a:solidFill>
                <a:sysClr val="windowText" lastClr="000000"/>
              </a:solidFill>
              <a:latin typeface="+mn-lt"/>
              <a:ea typeface="+mn-ea"/>
              <a:cs typeface="Arial" panose="020B0604020202020204" pitchFamily="34" charset="0"/>
            </a:rPr>
            <a:t>se justifica el origen de los volúmenes por </a:t>
          </a:r>
          <a:r>
            <a:rPr lang="es-ES" sz="2000" i="1" kern="1200" dirty="0" smtClean="0">
              <a:solidFill>
                <a:sysClr val="windowText" lastClr="000000"/>
              </a:solidFill>
              <a:latin typeface="+mn-lt"/>
              <a:ea typeface="+mn-ea"/>
              <a:cs typeface="Arial" panose="020B0604020202020204" pitchFamily="34" charset="0"/>
            </a:rPr>
            <a:t>períodos </a:t>
          </a:r>
          <a:r>
            <a:rPr lang="es-ES" sz="2000" i="1" kern="1200" dirty="0">
              <a:solidFill>
                <a:sysClr val="windowText" lastClr="000000"/>
              </a:solidFill>
              <a:latin typeface="+mn-lt"/>
              <a:ea typeface="+mn-ea"/>
              <a:cs typeface="Arial" panose="020B0604020202020204" pitchFamily="34" charset="0"/>
            </a:rPr>
            <a:t>en las distintas categorías y el contenido por eventos no esclarece objetivamente su fin.</a:t>
          </a:r>
        </a:p>
      </dsp:txBody>
      <dsp:txXfrm>
        <a:off x="10711908" y="172357"/>
        <a:ext cx="1980086" cy="30101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7/6/2025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9.png"/><Relationship Id="rId18" Type="http://schemas.openxmlformats.org/officeDocument/2006/relationships/image" Target="../media/image14.jpeg"/><Relationship Id="rId26"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17.jpeg"/><Relationship Id="rId7" Type="http://schemas.openxmlformats.org/officeDocument/2006/relationships/hyperlink" Target="mailto:egnocedo@uclv.cu" TargetMode="External"/><Relationship Id="rId12" Type="http://schemas.microsoft.com/office/2007/relationships/diagramDrawing" Target="../diagrams/drawing1.xml"/><Relationship Id="rId17" Type="http://schemas.openxmlformats.org/officeDocument/2006/relationships/image" Target="../media/image13.jpeg"/><Relationship Id="rId25"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mailto:frankmartz@nauta.cu" TargetMode="External"/><Relationship Id="rId11" Type="http://schemas.openxmlformats.org/officeDocument/2006/relationships/diagramColors" Target="../diagrams/colors1.xml"/><Relationship Id="rId24" Type="http://schemas.openxmlformats.org/officeDocument/2006/relationships/image" Target="../media/image20.jpeg"/><Relationship Id="rId5" Type="http://schemas.openxmlformats.org/officeDocument/2006/relationships/hyperlink" Target="mailto:jpogando@uclv.cu" TargetMode="External"/><Relationship Id="rId15" Type="http://schemas.openxmlformats.org/officeDocument/2006/relationships/image" Target="../media/image11.png"/><Relationship Id="rId23" Type="http://schemas.openxmlformats.org/officeDocument/2006/relationships/image" Target="../media/image19.jpeg"/><Relationship Id="rId28" Type="http://schemas.openxmlformats.org/officeDocument/2006/relationships/image" Target="../media/image24.jpeg"/><Relationship Id="rId10" Type="http://schemas.openxmlformats.org/officeDocument/2006/relationships/diagramQuickStyle" Target="../diagrams/quickStyle1.xml"/><Relationship Id="rId19"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diagramLayout" Target="../diagrams/layout1.xml"/><Relationship Id="rId14" Type="http://schemas.openxmlformats.org/officeDocument/2006/relationships/image" Target="../media/image10.png"/><Relationship Id="rId22" Type="http://schemas.openxmlformats.org/officeDocument/2006/relationships/image" Target="../media/image18.jpeg"/><Relationship Id="rId27"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8DB05AB3-1F2A-F04C-AC72-20A73D4DAA6A}"/>
              </a:ext>
            </a:extLst>
          </p:cNvPr>
          <p:cNvSpPr>
            <a:spLocks noGrp="1"/>
          </p:cNvSpPr>
          <p:nvPr>
            <p:ph type="body" sz="quarter" idx="29"/>
          </p:nvPr>
        </p:nvSpPr>
        <p:spPr>
          <a:xfrm>
            <a:off x="819002" y="27432654"/>
            <a:ext cx="7083079" cy="566030"/>
          </a:xfrm>
        </p:spPr>
        <p:txBody>
          <a:bodyPr/>
          <a:lstStyle/>
          <a:p>
            <a:r>
              <a:rPr lang="en-US" dirty="0"/>
              <a:t>AGRADECIMIENTOS Y CONTACTO</a:t>
            </a: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914531" y="3319553"/>
            <a:ext cx="17503169" cy="706830"/>
          </a:xfrm>
        </p:spPr>
        <p:txBody>
          <a:bodyPr>
            <a:normAutofit fontScale="55000" lnSpcReduction="20000"/>
          </a:bodyPr>
          <a:lstStyle/>
          <a:p>
            <a:r>
              <a:rPr lang="es-ES" b="1" i="1" dirty="0"/>
              <a:t>Alberto Bautista Sánchez </a:t>
            </a:r>
            <a:r>
              <a:rPr lang="es-ES" b="1" i="1" dirty="0" err="1" smtClean="0"/>
              <a:t>Oms</a:t>
            </a:r>
            <a:r>
              <a:rPr lang="es-ES" b="1" i="1" dirty="0" smtClean="0"/>
              <a:t>, </a:t>
            </a:r>
            <a:r>
              <a:rPr lang="es-ES" b="1" i="1" dirty="0"/>
              <a:t>Juan Manuel Perdomo </a:t>
            </a:r>
            <a:r>
              <a:rPr lang="es-ES" b="1" i="1" dirty="0" err="1" smtClean="0"/>
              <a:t>Ogando</a:t>
            </a:r>
            <a:r>
              <a:rPr lang="es-ES" b="1" i="1" dirty="0" smtClean="0"/>
              <a:t>, </a:t>
            </a:r>
            <a:r>
              <a:rPr lang="es-ES" b="1" i="1" dirty="0"/>
              <a:t>Frank Alberto Martínez </a:t>
            </a:r>
            <a:r>
              <a:rPr lang="es-ES" b="1" i="1" dirty="0" smtClean="0"/>
              <a:t>Plasencia, </a:t>
            </a:r>
            <a:r>
              <a:rPr lang="es-ES" b="1" i="1" dirty="0" err="1"/>
              <a:t>Hiramnia</a:t>
            </a:r>
            <a:r>
              <a:rPr lang="es-ES" b="1" i="1" dirty="0"/>
              <a:t> Mabel Sánchez </a:t>
            </a:r>
            <a:r>
              <a:rPr lang="es-ES" b="1" i="1" dirty="0" smtClean="0"/>
              <a:t>Acosta</a:t>
            </a:r>
            <a:endParaRPr lang="es-MX"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784741" y="2555140"/>
            <a:ext cx="17762750" cy="616973"/>
          </a:xfrm>
        </p:spPr>
        <p:txBody>
          <a:bodyPr>
            <a:normAutofit fontScale="55000" lnSpcReduction="20000"/>
          </a:bodyPr>
          <a:lstStyle/>
          <a:p>
            <a:r>
              <a:rPr lang="es-MX" i="1" dirty="0">
                <a:solidFill>
                  <a:schemeClr val="tx1"/>
                </a:solidFill>
              </a:rPr>
              <a:t>Planificación del entrenamiento de la selección nacional de Pentalón Moderno de Cuba</a:t>
            </a:r>
            <a:endParaRPr lang="en-US" i="1" dirty="0">
              <a:solidFill>
                <a:schemeClr val="tx1"/>
              </a:solidFill>
            </a:endParaRP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679405" y="1225232"/>
            <a:ext cx="17973423" cy="1260878"/>
          </a:xfrm>
        </p:spPr>
        <p:txBody>
          <a:bodyPr>
            <a:normAutofit fontScale="40000" lnSpcReduction="20000"/>
          </a:bodyPr>
          <a:lstStyle/>
          <a:p>
            <a:r>
              <a:rPr lang="es-MX" dirty="0"/>
              <a:t>IV SIMPOSIO INTERNACIONAL “ACTIVIDAD FÍSICA, DEPORTE Y RECREACIÓN 2025</a:t>
            </a:r>
            <a:r>
              <a:rPr lang="es-MX" dirty="0" smtClean="0"/>
              <a:t>”</a:t>
            </a:r>
          </a:p>
          <a:p>
            <a:r>
              <a:rPr lang="es-MX" dirty="0"/>
              <a:t>Taller Deporte de Iniciación y Alto Rendimiento</a:t>
            </a:r>
            <a:endParaRPr lang="en-US"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44" y="450128"/>
            <a:ext cx="1807834" cy="3979630"/>
          </a:xfrm>
          <a:prstGeom prst="rect">
            <a:avLst/>
          </a:prstGeom>
        </p:spPr>
      </p:pic>
      <p:sp>
        <p:nvSpPr>
          <p:cNvPr id="22" name="Text Placeholder 35">
            <a:extLst>
              <a:ext uri="{FF2B5EF4-FFF2-40B4-BE49-F238E27FC236}">
                <a16:creationId xmlns:a16="http://schemas.microsoft.com/office/drawing/2014/main" id="{948B5F22-2ED2-E847-9BF3-82D22809A2DC}"/>
              </a:ext>
            </a:extLst>
          </p:cNvPr>
          <p:cNvSpPr>
            <a:spLocks noGrp="1"/>
          </p:cNvSpPr>
          <p:nvPr>
            <p:ph type="body" sz="quarter" idx="30"/>
          </p:nvPr>
        </p:nvSpPr>
        <p:spPr>
          <a:xfrm>
            <a:off x="143415" y="27861062"/>
            <a:ext cx="8553627" cy="904401"/>
          </a:xfrm>
        </p:spPr>
        <p:txBody>
          <a:bodyPr/>
          <a:lstStyle/>
          <a:p>
            <a:pPr indent="88900" algn="ctr">
              <a:spcBef>
                <a:spcPts val="0"/>
              </a:spcBef>
            </a:pPr>
            <a:r>
              <a:rPr lang="es-ES_tradnl" i="1" dirty="0" smtClean="0">
                <a:solidFill>
                  <a:schemeClr val="tx1"/>
                </a:solidFill>
                <a:latin typeface="+mn-lt"/>
              </a:rPr>
              <a:t> A </a:t>
            </a:r>
            <a:r>
              <a:rPr lang="es-ES_tradnl" i="1" dirty="0">
                <a:solidFill>
                  <a:schemeClr val="tx1"/>
                </a:solidFill>
                <a:latin typeface="+mn-lt"/>
              </a:rPr>
              <a:t>los </a:t>
            </a:r>
            <a:r>
              <a:rPr lang="es-ES_tradnl" i="1" dirty="0" smtClean="0">
                <a:solidFill>
                  <a:schemeClr val="tx1"/>
                </a:solidFill>
                <a:latin typeface="+mn-lt"/>
              </a:rPr>
              <a:t>atletas y </a:t>
            </a:r>
            <a:r>
              <a:rPr lang="es-ES_tradnl" i="1" dirty="0">
                <a:solidFill>
                  <a:schemeClr val="tx1"/>
                </a:solidFill>
                <a:latin typeface="+mn-lt"/>
              </a:rPr>
              <a:t>especialistas que contribuyeron y aportaron a </a:t>
            </a:r>
            <a:r>
              <a:rPr lang="es-ES_tradnl" i="1" dirty="0" smtClean="0">
                <a:solidFill>
                  <a:schemeClr val="tx1"/>
                </a:solidFill>
                <a:latin typeface="+mn-lt"/>
              </a:rPr>
              <a:t>la investigación</a:t>
            </a:r>
            <a:r>
              <a:rPr lang="es-ES_tradnl" sz="1800" dirty="0" smtClean="0">
                <a:solidFill>
                  <a:schemeClr val="tx1"/>
                </a:solidFill>
                <a:latin typeface="+mn-lt"/>
              </a:rPr>
              <a:t>.   </a:t>
            </a:r>
            <a:r>
              <a:rPr lang="es-ES_tradnl" sz="1800" b="1" i="1" dirty="0" smtClean="0">
                <a:solidFill>
                  <a:schemeClr val="tx1"/>
                </a:solidFill>
                <a:latin typeface="+mn-lt"/>
                <a:hlinkClick r:id="rId5"/>
              </a:rPr>
              <a:t>E- mails: </a:t>
            </a:r>
            <a:r>
              <a:rPr lang="en-US" sz="1800" i="1" u="sng" dirty="0" smtClean="0">
                <a:latin typeface="+mn-lt"/>
                <a:hlinkClick r:id="rId5"/>
              </a:rPr>
              <a:t>asoms@uclv.cu</a:t>
            </a:r>
            <a:r>
              <a:rPr lang="en-US" sz="1800" i="1" u="sng" dirty="0" smtClean="0">
                <a:latin typeface="+mn-lt"/>
              </a:rPr>
              <a:t>;</a:t>
            </a:r>
            <a:r>
              <a:rPr lang="es-MX" sz="1800" i="1" u="sng" dirty="0" smtClean="0">
                <a:latin typeface="+mn-lt"/>
              </a:rPr>
              <a:t> </a:t>
            </a:r>
            <a:r>
              <a:rPr lang="en-US" sz="1800" i="1" u="sng" dirty="0" smtClean="0">
                <a:hlinkClick r:id="rId5"/>
              </a:rPr>
              <a:t>jpogando@uclv.cu</a:t>
            </a:r>
            <a:r>
              <a:rPr lang="es-MX" sz="1800" i="1" u="sng" dirty="0" smtClean="0">
                <a:latin typeface="+mn-lt"/>
              </a:rPr>
              <a:t>, </a:t>
            </a:r>
            <a:r>
              <a:rPr lang="es-MX" sz="1800" i="1" u="sng" dirty="0" smtClean="0">
                <a:hlinkClick r:id="rId6"/>
              </a:rPr>
              <a:t>frankmartz@nauta.cu</a:t>
            </a:r>
            <a:r>
              <a:rPr lang="es-MX" sz="1800" i="1" u="sng" dirty="0" smtClean="0"/>
              <a:t>;</a:t>
            </a:r>
            <a:r>
              <a:rPr lang="es-MX" sz="1800" i="1" u="sng" dirty="0" smtClean="0">
                <a:latin typeface="+mn-lt"/>
              </a:rPr>
              <a:t> </a:t>
            </a:r>
            <a:r>
              <a:rPr lang="es-MX" sz="1800" i="1" u="sng" dirty="0" smtClean="0"/>
              <a:t>hisanchez</a:t>
            </a:r>
            <a:r>
              <a:rPr lang="es-MX" sz="1800" i="1" u="sng" dirty="0" smtClean="0">
                <a:hlinkClick r:id="rId7"/>
              </a:rPr>
              <a:t>@uclv.cu</a:t>
            </a:r>
            <a:r>
              <a:rPr lang="es-MX" sz="1800" i="1" u="sng" dirty="0" smtClean="0"/>
              <a:t>.</a:t>
            </a:r>
            <a:endParaRPr lang="en-US" sz="1800" i="1" u="sng" dirty="0">
              <a:latin typeface="+mn-lt"/>
            </a:endParaRPr>
          </a:p>
        </p:txBody>
      </p:sp>
      <p:sp>
        <p:nvSpPr>
          <p:cNvPr id="23"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389542" y="4387111"/>
            <a:ext cx="20455327" cy="3012670"/>
          </a:xfrm>
        </p:spPr>
        <p:txBody>
          <a:bodyPr/>
          <a:lstStyle/>
          <a:p>
            <a:pPr algn="just" defTabSz="3168595">
              <a:spcBef>
                <a:spcPts val="600"/>
              </a:spcBef>
              <a:defRPr/>
            </a:pPr>
            <a:r>
              <a:rPr lang="es-MX" i="1" dirty="0">
                <a:solidFill>
                  <a:schemeClr val="tx1"/>
                </a:solidFill>
                <a:latin typeface="+mn-lt"/>
              </a:rPr>
              <a:t>El Pentatlón Moderno es un deporte que para muchos especialistas representa la disciplina más completa para el atleta, esto por la complejidad que representa cada una de los diferentes eventos que lo componen, lo cual constituyen cualidades físicas y psicológicas diferentes. Los eventos que componen el Pentatlón Moderno son de combate (esgrima), tiempo y marca (natación y tiro-carrera) y arte competitivo (obstáculos), lo cual forman los cinco eventos del Pentatlón Moderno. (Martínez, 2015). </a:t>
            </a:r>
          </a:p>
          <a:p>
            <a:pPr algn="just" defTabSz="3168595">
              <a:spcBef>
                <a:spcPts val="600"/>
              </a:spcBef>
              <a:defRPr/>
            </a:pPr>
            <a:r>
              <a:rPr lang="es-MX" i="1" dirty="0">
                <a:solidFill>
                  <a:schemeClr val="tx1"/>
                </a:solidFill>
                <a:latin typeface="+mn-lt"/>
              </a:rPr>
              <a:t>El pentatlón moderno, en cualquiera de sus cinco modalidades, es una actividad deportiva que se caracteriza por las altas exigencias a las capacidades físicas y coordinativas, a la concentración de la atención, a los reflejos extraordinariamente rápidos, y a una excelente función visual. (Clarke, 2012; </a:t>
            </a:r>
            <a:r>
              <a:rPr lang="es-MX" i="1" dirty="0" err="1">
                <a:solidFill>
                  <a:schemeClr val="tx1"/>
                </a:solidFill>
                <a:latin typeface="+mn-lt"/>
              </a:rPr>
              <a:t>Archibald</a:t>
            </a:r>
            <a:r>
              <a:rPr lang="es-MX" i="1" dirty="0">
                <a:solidFill>
                  <a:schemeClr val="tx1"/>
                </a:solidFill>
                <a:latin typeface="+mn-lt"/>
              </a:rPr>
              <a:t>, 2013).</a:t>
            </a:r>
          </a:p>
          <a:p>
            <a:pPr algn="just" defTabSz="3168595">
              <a:spcBef>
                <a:spcPts val="600"/>
              </a:spcBef>
              <a:defRPr/>
            </a:pPr>
            <a:r>
              <a:rPr lang="es-MX" i="1" dirty="0">
                <a:solidFill>
                  <a:schemeClr val="tx1"/>
                </a:solidFill>
                <a:latin typeface="+mn-lt"/>
              </a:rPr>
              <a:t>De acuerdo a lo anterior se hace necesario un entrenamiento deportivo que responda a dichas exigencias en este deporte, sobre todo en atletas de la selección nacional donde los esfuerzos, volúmenes e intensidades se incrementan por tratarse de cinco </a:t>
            </a:r>
            <a:r>
              <a:rPr lang="es-MX" i="1" dirty="0" smtClean="0">
                <a:solidFill>
                  <a:schemeClr val="tx1"/>
                </a:solidFill>
                <a:latin typeface="+mn-lt"/>
              </a:rPr>
              <a:t>deportes.</a:t>
            </a:r>
            <a:endParaRPr lang="es-MX" i="1" dirty="0" smtClean="0">
              <a:solidFill>
                <a:schemeClr val="tx1"/>
              </a:solidFill>
              <a:latin typeface="+mn-lt"/>
            </a:endParaRPr>
          </a:p>
          <a:p>
            <a:pPr algn="just" defTabSz="3168595">
              <a:spcBef>
                <a:spcPts val="600"/>
              </a:spcBef>
              <a:defRPr/>
            </a:pPr>
            <a:r>
              <a:rPr lang="es-MX" i="1" dirty="0" smtClean="0">
                <a:solidFill>
                  <a:schemeClr val="tx1"/>
                </a:solidFill>
                <a:latin typeface="+mn-lt"/>
              </a:rPr>
              <a:t>El objetivo propuesto fue</a:t>
            </a:r>
            <a:r>
              <a:rPr lang="es-MX" i="1" dirty="0">
                <a:solidFill>
                  <a:schemeClr val="tx1"/>
                </a:solidFill>
                <a:latin typeface="+mn-lt"/>
              </a:rPr>
              <a:t>: Brindar indicaciones metodológicas para elaborar un plan de entrenamiento con un enfoque integrado para atletas de la selección nacional de Pentalón </a:t>
            </a:r>
            <a:r>
              <a:rPr lang="es-MX" i="1" dirty="0" smtClean="0">
                <a:solidFill>
                  <a:schemeClr val="tx1"/>
                </a:solidFill>
                <a:latin typeface="+mn-lt"/>
              </a:rPr>
              <a:t>Modero.</a:t>
            </a:r>
            <a:endParaRPr lang="es-MX" i="1" dirty="0">
              <a:solidFill>
                <a:schemeClr val="tx1"/>
              </a:solidFill>
              <a:latin typeface="+mn-lt"/>
            </a:endParaRPr>
          </a:p>
        </p:txBody>
      </p:sp>
      <p:sp>
        <p:nvSpPr>
          <p:cNvPr id="24"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a:xfrm>
            <a:off x="5846891" y="3984634"/>
            <a:ext cx="10093882" cy="566030"/>
          </a:xfrm>
        </p:spPr>
        <p:txBody>
          <a:bodyPr/>
          <a:lstStyle/>
          <a:p>
            <a:r>
              <a:rPr lang="en-US" dirty="0" smtClean="0"/>
              <a:t>1. INTRODUCCION (OBJETIVOS)</a:t>
            </a:r>
            <a:endParaRPr lang="en-US" dirty="0"/>
          </a:p>
        </p:txBody>
      </p:sp>
      <p:sp>
        <p:nvSpPr>
          <p:cNvPr id="25"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5569030" y="7141939"/>
            <a:ext cx="10096349" cy="566030"/>
          </a:xfrm>
        </p:spPr>
        <p:txBody>
          <a:bodyPr/>
          <a:lstStyle/>
          <a:p>
            <a:r>
              <a:rPr lang="en-US" dirty="0"/>
              <a:t>2</a:t>
            </a:r>
            <a:r>
              <a:rPr lang="en-US" dirty="0" smtClean="0"/>
              <a:t>. METODOLOGIA</a:t>
            </a:r>
            <a:endParaRPr lang="en-US" dirty="0"/>
          </a:p>
        </p:txBody>
      </p:sp>
      <p:grpSp>
        <p:nvGrpSpPr>
          <p:cNvPr id="26" name="Grupo 25"/>
          <p:cNvGrpSpPr/>
          <p:nvPr/>
        </p:nvGrpSpPr>
        <p:grpSpPr>
          <a:xfrm>
            <a:off x="458901" y="7721689"/>
            <a:ext cx="20470585" cy="1909909"/>
            <a:chOff x="475555" y="9887910"/>
            <a:chExt cx="20470585" cy="2616477"/>
          </a:xfrm>
        </p:grpSpPr>
        <p:grpSp>
          <p:nvGrpSpPr>
            <p:cNvPr id="27" name="Group 3"/>
            <p:cNvGrpSpPr>
              <a:grpSpLocks/>
            </p:cNvGrpSpPr>
            <p:nvPr/>
          </p:nvGrpSpPr>
          <p:grpSpPr bwMode="auto">
            <a:xfrm>
              <a:off x="475555" y="9887910"/>
              <a:ext cx="20470585" cy="2616477"/>
              <a:chOff x="1125" y="-85"/>
              <a:chExt cx="3210" cy="1318"/>
            </a:xfrm>
            <a:scene3d>
              <a:camera prst="orthographicFront">
                <a:rot lat="0" lon="0" rev="0"/>
              </a:camera>
              <a:lightRig rig="balanced" dir="t">
                <a:rot lat="0" lon="0" rev="8700000"/>
              </a:lightRig>
            </a:scene3d>
          </p:grpSpPr>
          <p:sp>
            <p:nvSpPr>
              <p:cNvPr id="42" name="AutoShape 4"/>
              <p:cNvSpPr>
                <a:spLocks noChangeArrowheads="1"/>
              </p:cNvSpPr>
              <p:nvPr/>
            </p:nvSpPr>
            <p:spPr bwMode="gray">
              <a:xfrm>
                <a:off x="1125" y="-85"/>
                <a:ext cx="3210" cy="1318"/>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chemeClr val="accent1"/>
                </a:solidFill>
                <a:round/>
                <a:headEnd/>
                <a:tailEnd/>
              </a:ln>
              <a:effectLst>
                <a:outerShdw blurRad="44450" dist="27940" dir="5400000" algn="ctr">
                  <a:srgbClr val="000000">
                    <a:alpha val="32000"/>
                  </a:srgbClr>
                </a:outerShdw>
              </a:effectLst>
              <a:sp3d>
                <a:bevelT w="190500" h="38100"/>
              </a:sp3d>
            </p:spPr>
            <p:txBody>
              <a:bodyPr wrap="none" anchor="ctr"/>
              <a:lstStyle/>
              <a:p>
                <a:endParaRPr lang="es-ES" sz="2000" i="1">
                  <a:cs typeface="Times New Roman" panose="02020603050405020304" pitchFamily="18" charset="0"/>
                </a:endParaRPr>
              </a:p>
            </p:txBody>
          </p:sp>
          <p:sp>
            <p:nvSpPr>
              <p:cNvPr id="43" name="Freeform 7"/>
              <p:cNvSpPr>
                <a:spLocks/>
              </p:cNvSpPr>
              <p:nvPr/>
            </p:nvSpPr>
            <p:spPr bwMode="gray">
              <a:xfrm>
                <a:off x="1186" y="57"/>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solidFill>
                  <a:srgbClr val="000000"/>
                </a:solidFill>
                <a:prstDash val="solid"/>
                <a:round/>
                <a:headEnd/>
                <a:tailEnd/>
              </a:ln>
              <a:effectLst>
                <a:outerShdw blurRad="44450" dist="27940" dir="5400000" algn="ctr">
                  <a:srgbClr val="000000">
                    <a:alpha val="32000"/>
                  </a:srgbClr>
                </a:outerShdw>
              </a:effectLst>
              <a:sp3d>
                <a:bevelT w="190500" h="38100"/>
              </a:sp3d>
            </p:spPr>
            <p:txBody>
              <a:bodyPr/>
              <a:lstStyle/>
              <a:p>
                <a:endParaRPr lang="es-ES" sz="2000" i="1">
                  <a:cs typeface="Times New Roman" panose="02020603050405020304" pitchFamily="18" charset="0"/>
                </a:endParaRPr>
              </a:p>
            </p:txBody>
          </p:sp>
        </p:grpSp>
        <p:sp>
          <p:nvSpPr>
            <p:cNvPr id="41" name="CuadroTexto 40"/>
            <p:cNvSpPr txBox="1"/>
            <p:nvPr/>
          </p:nvSpPr>
          <p:spPr>
            <a:xfrm>
              <a:off x="547997" y="9941091"/>
              <a:ext cx="20306815" cy="2069038"/>
            </a:xfrm>
            <a:prstGeom prst="rect">
              <a:avLst/>
            </a:prstGeom>
            <a:noFill/>
          </p:spPr>
          <p:txBody>
            <a:bodyPr wrap="square" rtlCol="0">
              <a:spAutoFit/>
            </a:bodyPr>
            <a:lstStyle/>
            <a:p>
              <a:pPr algn="just" defTabSz="3168595">
                <a:spcBef>
                  <a:spcPts val="600"/>
                </a:spcBef>
                <a:defRPr/>
              </a:pPr>
              <a:r>
                <a:rPr lang="es-MX" sz="2000" i="1" dirty="0"/>
                <a:t>En la investigación se emplearon métodos del nivel empírico y teórico y se desarrolló en el contexto de la selección nacional Pentalón Moderno.</a:t>
              </a:r>
            </a:p>
            <a:p>
              <a:pPr algn="just" defTabSz="3168595">
                <a:spcBef>
                  <a:spcPts val="600"/>
                </a:spcBef>
                <a:defRPr/>
              </a:pPr>
              <a:r>
                <a:rPr lang="es-MX" sz="2000" i="1" dirty="0"/>
                <a:t>Entre los sujetos de la investigación están: una primera población conformada por 4 entrenadores de la selección nacional de Pentatlón Moderno y una segunda población compuesta por los 12 atletas que conforman la selección nacional, además, se obtuvo información del metodólogo nacional de este deporte. </a:t>
              </a:r>
            </a:p>
            <a:p>
              <a:pPr algn="just" defTabSz="3168595">
                <a:spcBef>
                  <a:spcPts val="600"/>
                </a:spcBef>
                <a:defRPr/>
              </a:pPr>
              <a:r>
                <a:rPr lang="es-MX" sz="2000" i="1" dirty="0"/>
                <a:t>Estadístico-Matemático: </a:t>
              </a:r>
            </a:p>
            <a:p>
              <a:pPr algn="just" defTabSz="3168595">
                <a:spcBef>
                  <a:spcPts val="600"/>
                </a:spcBef>
                <a:defRPr/>
              </a:pPr>
              <a:r>
                <a:rPr lang="es-MX" sz="2000" i="1" dirty="0"/>
                <a:t>Se utilizó el paquete estadístico SPSS que permitió calcular la media, la mediana, la varianza y la desviación estándar, para el análisis de la variabilidad. </a:t>
              </a:r>
              <a:endParaRPr lang="es-MX" sz="2000" i="1" dirty="0"/>
            </a:p>
          </p:txBody>
        </p:sp>
      </p:grpSp>
      <p:sp>
        <p:nvSpPr>
          <p:cNvPr id="44"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a:xfrm>
            <a:off x="5647317" y="9707426"/>
            <a:ext cx="10093752" cy="625140"/>
          </a:xfrm>
        </p:spPr>
        <p:txBody>
          <a:bodyPr/>
          <a:lstStyle/>
          <a:p>
            <a:r>
              <a:rPr lang="en-US" dirty="0"/>
              <a:t>3</a:t>
            </a:r>
            <a:r>
              <a:rPr lang="en-US" dirty="0" smtClean="0"/>
              <a:t>. RESULTADOS </a:t>
            </a:r>
            <a:r>
              <a:rPr lang="en-US" dirty="0"/>
              <a:t>Y DISCUSION</a:t>
            </a:r>
          </a:p>
        </p:txBody>
      </p:sp>
      <p:sp>
        <p:nvSpPr>
          <p:cNvPr id="74" name="Rectángulo 73"/>
          <p:cNvSpPr/>
          <p:nvPr/>
        </p:nvSpPr>
        <p:spPr>
          <a:xfrm>
            <a:off x="9220291" y="22814007"/>
            <a:ext cx="11624577" cy="2246769"/>
          </a:xfrm>
          <a:prstGeom prst="rect">
            <a:avLst/>
          </a:prstGeom>
        </p:spPr>
        <p:txBody>
          <a:bodyPr wrap="square">
            <a:spAutoFit/>
          </a:bodyPr>
          <a:lstStyle/>
          <a:p>
            <a:pPr marL="457200" indent="-457200" algn="just">
              <a:buFont typeface="+mj-lt"/>
              <a:buAutoNum type="arabicPeriod"/>
            </a:pPr>
            <a:r>
              <a:rPr lang="es-MX" sz="2000" i="1" dirty="0">
                <a:cs typeface="Times New Roman" panose="02020603050405020304" pitchFamily="18" charset="0"/>
              </a:rPr>
              <a:t>Los resultados de las encuestas y entrevistas, constatan la necesidad de contar con una guía para la planificación del entrenamiento en el Pentalón Moderno, considerando que se trata de un solo deporte y no de cincos.</a:t>
            </a:r>
          </a:p>
          <a:p>
            <a:pPr marL="457200" indent="-457200" algn="just">
              <a:buFont typeface="+mj-lt"/>
              <a:buAutoNum type="arabicPeriod"/>
            </a:pPr>
            <a:r>
              <a:rPr lang="es-MX" sz="2000" i="1" dirty="0">
                <a:cs typeface="Times New Roman" panose="02020603050405020304" pitchFamily="18" charset="0"/>
              </a:rPr>
              <a:t>Los entrenadores reconocen la necesidad de prepararse en el tema de entrenamiento integrado.</a:t>
            </a:r>
          </a:p>
          <a:p>
            <a:pPr marL="457200" indent="-457200" algn="just">
              <a:buFont typeface="+mj-lt"/>
              <a:buAutoNum type="arabicPeriod"/>
            </a:pPr>
            <a:r>
              <a:rPr lang="es-MX" sz="2000" i="1" dirty="0">
                <a:cs typeface="Times New Roman" panose="02020603050405020304" pitchFamily="18" charset="0"/>
              </a:rPr>
              <a:t>El procedimiento utilizado para la planificación de los atletas de la selección nacional que participaron en las competencias del ciclo olímpico  permitió avances una vez que se implementó el entrenamiento integrado. </a:t>
            </a:r>
            <a:endParaRPr lang="es-MX" sz="2000" i="1" dirty="0">
              <a:cs typeface="Times New Roman" panose="02020603050405020304" pitchFamily="18" charset="0"/>
            </a:endParaRPr>
          </a:p>
        </p:txBody>
      </p:sp>
      <p:sp>
        <p:nvSpPr>
          <p:cNvPr id="101" name="Text Placeholder 32">
            <a:extLst>
              <a:ext uri="{FF2B5EF4-FFF2-40B4-BE49-F238E27FC236}">
                <a16:creationId xmlns:a16="http://schemas.microsoft.com/office/drawing/2014/main" id="{A32D00C9-1922-491C-974A-562E5BAFB34D}"/>
              </a:ext>
            </a:extLst>
          </p:cNvPr>
          <p:cNvSpPr txBox="1">
            <a:spLocks/>
          </p:cNvSpPr>
          <p:nvPr/>
        </p:nvSpPr>
        <p:spPr>
          <a:xfrm>
            <a:off x="8697042" y="24884161"/>
            <a:ext cx="6938924"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BIBLIOGRÁFICAS</a:t>
            </a:r>
            <a:endParaRPr lang="en-US" dirty="0"/>
          </a:p>
        </p:txBody>
      </p:sp>
      <p:sp>
        <p:nvSpPr>
          <p:cNvPr id="103" name="Rectángulo 102"/>
          <p:cNvSpPr/>
          <p:nvPr/>
        </p:nvSpPr>
        <p:spPr>
          <a:xfrm>
            <a:off x="9157838" y="25539828"/>
            <a:ext cx="11742744" cy="3785652"/>
          </a:xfrm>
          <a:prstGeom prst="rect">
            <a:avLst/>
          </a:prstGeom>
        </p:spPr>
        <p:txBody>
          <a:bodyPr wrap="square">
            <a:spAutoFit/>
          </a:bodyPr>
          <a:lstStyle/>
          <a:p>
            <a:pPr marL="615950" indent="-615950" defTabSz="914400" fontAlgn="base">
              <a:spcBef>
                <a:spcPct val="0"/>
              </a:spcBef>
              <a:spcAft>
                <a:spcPct val="0"/>
              </a:spcAft>
            </a:pPr>
            <a:r>
              <a:rPr lang="es-MX" sz="1600" i="1" dirty="0">
                <a:solidFill>
                  <a:srgbClr val="000000"/>
                </a:solidFill>
              </a:rPr>
              <a:t>Delgado, Y., De la Cruz, L. M., Sánchez, B. (2018). Procedimiento para la construcción del modelo de planificación por contenidos comunes en el Pentatlón Moderno. Lecturas: Educación Física y Deportes, Vol. 23, Núm. 245, Oct. (2018)</a:t>
            </a:r>
          </a:p>
          <a:p>
            <a:pPr marL="615950" indent="-615950" defTabSz="914400" fontAlgn="base">
              <a:spcBef>
                <a:spcPct val="0"/>
              </a:spcBef>
              <a:spcAft>
                <a:spcPct val="0"/>
              </a:spcAft>
            </a:pPr>
            <a:r>
              <a:rPr lang="es-MX" sz="1600" i="1" dirty="0">
                <a:solidFill>
                  <a:srgbClr val="000000"/>
                </a:solidFill>
              </a:rPr>
              <a:t>Balagué, N., </a:t>
            </a:r>
            <a:r>
              <a:rPr lang="es-MX" sz="1600" i="1" dirty="0" err="1">
                <a:solidFill>
                  <a:srgbClr val="000000"/>
                </a:solidFill>
              </a:rPr>
              <a:t>Torrents</a:t>
            </a:r>
            <a:r>
              <a:rPr lang="es-MX" sz="1600" i="1" dirty="0">
                <a:solidFill>
                  <a:srgbClr val="000000"/>
                </a:solidFill>
              </a:rPr>
              <a:t>, C., Pol, F. y </a:t>
            </a:r>
            <a:r>
              <a:rPr lang="es-MX" sz="1600" i="1" dirty="0" err="1">
                <a:solidFill>
                  <a:srgbClr val="000000"/>
                </a:solidFill>
              </a:rPr>
              <a:t>Seirul</a:t>
            </a:r>
            <a:r>
              <a:rPr lang="es-MX" sz="1600" i="1" dirty="0">
                <a:solidFill>
                  <a:srgbClr val="000000"/>
                </a:solidFill>
              </a:rPr>
              <a:t>-lo, F. (2014). Entrenamiento integrado. Principios dinámicos y aplicaciones. </a:t>
            </a:r>
            <a:r>
              <a:rPr lang="es-MX" sz="1600" i="1" dirty="0" err="1">
                <a:solidFill>
                  <a:srgbClr val="000000"/>
                </a:solidFill>
              </a:rPr>
              <a:t>Apunts</a:t>
            </a:r>
            <a:r>
              <a:rPr lang="es-MX" sz="1600" i="1" dirty="0">
                <a:solidFill>
                  <a:srgbClr val="000000"/>
                </a:solidFill>
              </a:rPr>
              <a:t>. Educación Física y Deportes. 2014, n.º 116, 2.º trimestre (abril-junio), pp. 60-68 ISSN-1577-4015</a:t>
            </a:r>
          </a:p>
          <a:p>
            <a:pPr marL="615950" indent="-615950" defTabSz="914400" fontAlgn="base">
              <a:spcBef>
                <a:spcPct val="0"/>
              </a:spcBef>
              <a:spcAft>
                <a:spcPct val="0"/>
              </a:spcAft>
            </a:pPr>
            <a:r>
              <a:rPr lang="es-MX" sz="1600" i="1" dirty="0">
                <a:solidFill>
                  <a:srgbClr val="000000"/>
                </a:solidFill>
              </a:rPr>
              <a:t>Balagué, N., &amp; </a:t>
            </a:r>
            <a:r>
              <a:rPr lang="es-MX" sz="1600" i="1" dirty="0" err="1">
                <a:solidFill>
                  <a:srgbClr val="000000"/>
                </a:solidFill>
              </a:rPr>
              <a:t>Hristovski</a:t>
            </a:r>
            <a:r>
              <a:rPr lang="es-MX" sz="1600" i="1" dirty="0">
                <a:solidFill>
                  <a:srgbClr val="000000"/>
                </a:solidFill>
              </a:rPr>
              <a:t>, R. (2010). </a:t>
            </a:r>
            <a:r>
              <a:rPr lang="es-MX" sz="1600" i="1" dirty="0" err="1">
                <a:solidFill>
                  <a:srgbClr val="000000"/>
                </a:solidFill>
              </a:rPr>
              <a:t>Modelling</a:t>
            </a:r>
            <a:r>
              <a:rPr lang="es-MX" sz="1600" i="1" dirty="0">
                <a:solidFill>
                  <a:srgbClr val="000000"/>
                </a:solidFill>
              </a:rPr>
              <a:t> </a:t>
            </a:r>
            <a:r>
              <a:rPr lang="es-MX" sz="1600" i="1" dirty="0" err="1">
                <a:solidFill>
                  <a:srgbClr val="000000"/>
                </a:solidFill>
              </a:rPr>
              <a:t>physiological</a:t>
            </a:r>
            <a:r>
              <a:rPr lang="es-MX" sz="1600" i="1" dirty="0">
                <a:solidFill>
                  <a:srgbClr val="000000"/>
                </a:solidFill>
              </a:rPr>
              <a:t> </a:t>
            </a:r>
            <a:r>
              <a:rPr lang="es-MX" sz="1600" i="1" dirty="0" err="1">
                <a:solidFill>
                  <a:srgbClr val="000000"/>
                </a:solidFill>
              </a:rPr>
              <a:t>complexity</a:t>
            </a:r>
            <a:r>
              <a:rPr lang="es-MX" sz="1600" i="1" dirty="0">
                <a:solidFill>
                  <a:srgbClr val="000000"/>
                </a:solidFill>
              </a:rPr>
              <a:t>. </a:t>
            </a:r>
            <a:r>
              <a:rPr lang="es-MX" sz="1600" i="1" dirty="0" err="1">
                <a:solidFill>
                  <a:srgbClr val="000000"/>
                </a:solidFill>
              </a:rPr>
              <a:t>Dynamic</a:t>
            </a:r>
            <a:r>
              <a:rPr lang="es-MX" sz="1600" i="1" dirty="0">
                <a:solidFill>
                  <a:srgbClr val="000000"/>
                </a:solidFill>
              </a:rPr>
              <a:t> </a:t>
            </a:r>
            <a:r>
              <a:rPr lang="es-MX" sz="1600" i="1" dirty="0" err="1">
                <a:solidFill>
                  <a:srgbClr val="000000"/>
                </a:solidFill>
              </a:rPr>
              <a:t>integration</a:t>
            </a:r>
            <a:r>
              <a:rPr lang="es-MX" sz="1600" i="1" dirty="0">
                <a:solidFill>
                  <a:srgbClr val="000000"/>
                </a:solidFill>
              </a:rPr>
              <a:t> of </a:t>
            </a:r>
            <a:r>
              <a:rPr lang="es-MX" sz="1600" i="1" dirty="0" err="1">
                <a:solidFill>
                  <a:srgbClr val="000000"/>
                </a:solidFill>
              </a:rPr>
              <a:t>the</a:t>
            </a:r>
            <a:r>
              <a:rPr lang="es-MX" sz="1600" i="1" dirty="0">
                <a:solidFill>
                  <a:srgbClr val="000000"/>
                </a:solidFill>
              </a:rPr>
              <a:t> neuromuscular </a:t>
            </a:r>
            <a:r>
              <a:rPr lang="es-MX" sz="1600" i="1" dirty="0" err="1">
                <a:solidFill>
                  <a:srgbClr val="000000"/>
                </a:solidFill>
              </a:rPr>
              <a:t>system</a:t>
            </a:r>
            <a:r>
              <a:rPr lang="es-MX" sz="1600" i="1" dirty="0">
                <a:solidFill>
                  <a:srgbClr val="000000"/>
                </a:solidFill>
              </a:rPr>
              <a:t> </a:t>
            </a:r>
            <a:r>
              <a:rPr lang="es-MX" sz="1600" i="1" dirty="0" err="1">
                <a:solidFill>
                  <a:srgbClr val="000000"/>
                </a:solidFill>
              </a:rPr>
              <a:t>during</a:t>
            </a:r>
            <a:r>
              <a:rPr lang="es-MX" sz="1600" i="1" dirty="0">
                <a:solidFill>
                  <a:srgbClr val="000000"/>
                </a:solidFill>
              </a:rPr>
              <a:t> </a:t>
            </a:r>
            <a:r>
              <a:rPr lang="es-MX" sz="1600" i="1" dirty="0" err="1">
                <a:solidFill>
                  <a:srgbClr val="000000"/>
                </a:solidFill>
              </a:rPr>
              <a:t>quasi-static</a:t>
            </a:r>
            <a:r>
              <a:rPr lang="es-MX" sz="1600" i="1" dirty="0">
                <a:solidFill>
                  <a:srgbClr val="000000"/>
                </a:solidFill>
              </a:rPr>
              <a:t> </a:t>
            </a:r>
            <a:r>
              <a:rPr lang="es-MX" sz="1600" i="1" dirty="0" err="1">
                <a:solidFill>
                  <a:srgbClr val="000000"/>
                </a:solidFill>
              </a:rPr>
              <a:t>exercise</a:t>
            </a:r>
            <a:r>
              <a:rPr lang="es-MX" sz="1600" i="1" dirty="0">
                <a:solidFill>
                  <a:srgbClr val="000000"/>
                </a:solidFill>
              </a:rPr>
              <a:t> </a:t>
            </a:r>
            <a:r>
              <a:rPr lang="es-MX" sz="1600" i="1" dirty="0" err="1">
                <a:solidFill>
                  <a:srgbClr val="000000"/>
                </a:solidFill>
              </a:rPr>
              <a:t>performed</a:t>
            </a:r>
            <a:r>
              <a:rPr lang="es-MX" sz="1600" i="1" dirty="0">
                <a:solidFill>
                  <a:srgbClr val="000000"/>
                </a:solidFill>
              </a:rPr>
              <a:t> </a:t>
            </a:r>
            <a:r>
              <a:rPr lang="es-MX" sz="1600" i="1" dirty="0" err="1">
                <a:solidFill>
                  <a:srgbClr val="000000"/>
                </a:solidFill>
              </a:rPr>
              <a:t>until</a:t>
            </a:r>
            <a:r>
              <a:rPr lang="es-MX" sz="1600" i="1" dirty="0">
                <a:solidFill>
                  <a:srgbClr val="000000"/>
                </a:solidFill>
              </a:rPr>
              <a:t> </a:t>
            </a:r>
            <a:r>
              <a:rPr lang="es-MX" sz="1600" i="1" dirty="0" err="1">
                <a:solidFill>
                  <a:srgbClr val="000000"/>
                </a:solidFill>
              </a:rPr>
              <a:t>failure</a:t>
            </a:r>
            <a:r>
              <a:rPr lang="es-MX" sz="1600" i="1" dirty="0">
                <a:solidFill>
                  <a:srgbClr val="000000"/>
                </a:solidFill>
              </a:rPr>
              <a:t>. En J. </a:t>
            </a:r>
            <a:r>
              <a:rPr lang="es-MX" sz="1600" i="1" dirty="0" err="1">
                <a:solidFill>
                  <a:srgbClr val="000000"/>
                </a:solidFill>
              </a:rPr>
              <a:t>Wiemeyer</a:t>
            </a:r>
            <a:r>
              <a:rPr lang="es-MX" sz="1600" i="1" dirty="0">
                <a:solidFill>
                  <a:srgbClr val="000000"/>
                </a:solidFill>
              </a:rPr>
              <a:t>, A. Baca &amp; M. Lames (Eds.), </a:t>
            </a:r>
            <a:r>
              <a:rPr lang="es-MX" sz="1600" i="1" dirty="0" err="1">
                <a:solidFill>
                  <a:srgbClr val="000000"/>
                </a:solidFill>
              </a:rPr>
              <a:t>Sportinformatik</a:t>
            </a:r>
            <a:r>
              <a:rPr lang="es-MX" sz="1600" i="1" dirty="0">
                <a:solidFill>
                  <a:srgbClr val="000000"/>
                </a:solidFill>
              </a:rPr>
              <a:t> </a:t>
            </a:r>
            <a:r>
              <a:rPr lang="es-MX" sz="1600" i="1" dirty="0" err="1">
                <a:solidFill>
                  <a:srgbClr val="000000"/>
                </a:solidFill>
              </a:rPr>
              <a:t>gestern</a:t>
            </a:r>
            <a:r>
              <a:rPr lang="es-MX" sz="1600" i="1" dirty="0">
                <a:solidFill>
                  <a:srgbClr val="000000"/>
                </a:solidFill>
              </a:rPr>
              <a:t>, </a:t>
            </a:r>
            <a:r>
              <a:rPr lang="es-MX" sz="1600" i="1" dirty="0" err="1">
                <a:solidFill>
                  <a:srgbClr val="000000"/>
                </a:solidFill>
              </a:rPr>
              <a:t>heute</a:t>
            </a:r>
            <a:r>
              <a:rPr lang="es-MX" sz="1600" i="1" dirty="0">
                <a:solidFill>
                  <a:srgbClr val="000000"/>
                </a:solidFill>
              </a:rPr>
              <a:t>, margen (pp. 163-171). </a:t>
            </a:r>
            <a:r>
              <a:rPr lang="es-MX" sz="1600" i="1" dirty="0" err="1">
                <a:solidFill>
                  <a:srgbClr val="000000"/>
                </a:solidFill>
              </a:rPr>
              <a:t>Hamburg</a:t>
            </a:r>
            <a:r>
              <a:rPr lang="es-MX" sz="1600" i="1" dirty="0">
                <a:solidFill>
                  <a:srgbClr val="000000"/>
                </a:solidFill>
              </a:rPr>
              <a:t>: </a:t>
            </a:r>
            <a:r>
              <a:rPr lang="es-MX" sz="1600" i="1" dirty="0" err="1">
                <a:solidFill>
                  <a:srgbClr val="000000"/>
                </a:solidFill>
              </a:rPr>
              <a:t>Feldhaus</a:t>
            </a:r>
            <a:r>
              <a:rPr lang="es-MX" sz="1600" i="1" dirty="0">
                <a:solidFill>
                  <a:srgbClr val="000000"/>
                </a:solidFill>
              </a:rPr>
              <a:t> </a:t>
            </a:r>
            <a:r>
              <a:rPr lang="es-MX" sz="1600" i="1" dirty="0" err="1">
                <a:solidFill>
                  <a:srgbClr val="000000"/>
                </a:solidFill>
              </a:rPr>
              <a:t>Verlag</a:t>
            </a:r>
            <a:r>
              <a:rPr lang="es-MX" sz="1600" i="1" dirty="0">
                <a:solidFill>
                  <a:srgbClr val="000000"/>
                </a:solidFill>
              </a:rPr>
              <a:t>. </a:t>
            </a:r>
          </a:p>
          <a:p>
            <a:pPr marL="615950" indent="-615950" defTabSz="914400" fontAlgn="base">
              <a:spcBef>
                <a:spcPct val="0"/>
              </a:spcBef>
              <a:spcAft>
                <a:spcPct val="0"/>
              </a:spcAft>
            </a:pPr>
            <a:r>
              <a:rPr lang="es-MX" sz="1600" i="1" dirty="0">
                <a:solidFill>
                  <a:srgbClr val="000000"/>
                </a:solidFill>
              </a:rPr>
              <a:t>Calero, S. (2014). Optimización del proceso de dirección del entrenamiento en deportes de cooperación-oposición. Universidad de Guayaquil, Facultad de Educación Física, Deportes y Recreación (FEDER). Guayaquil: </a:t>
            </a:r>
            <a:r>
              <a:rPr lang="es-MX" sz="1600" i="1" dirty="0" err="1">
                <a:solidFill>
                  <a:srgbClr val="000000"/>
                </a:solidFill>
              </a:rPr>
              <a:t>Eduquil</a:t>
            </a:r>
            <a:r>
              <a:rPr lang="es-MX" sz="1600" i="1" dirty="0">
                <a:solidFill>
                  <a:srgbClr val="000000"/>
                </a:solidFill>
              </a:rPr>
              <a:t>.</a:t>
            </a:r>
          </a:p>
          <a:p>
            <a:pPr marL="615950" indent="-615950" defTabSz="914400" fontAlgn="base">
              <a:spcBef>
                <a:spcPct val="0"/>
              </a:spcBef>
              <a:spcAft>
                <a:spcPct val="0"/>
              </a:spcAft>
            </a:pPr>
            <a:r>
              <a:rPr lang="es-MX" sz="1600" i="1" dirty="0" err="1">
                <a:solidFill>
                  <a:srgbClr val="000000"/>
                </a:solidFill>
              </a:rPr>
              <a:t>Lewandowski</a:t>
            </a:r>
            <a:r>
              <a:rPr lang="es-MX" sz="1600" i="1" dirty="0">
                <a:solidFill>
                  <a:srgbClr val="000000"/>
                </a:solidFill>
              </a:rPr>
              <a:t>, P., &amp; </a:t>
            </a:r>
            <a:r>
              <a:rPr lang="es-MX" sz="1600" i="1" dirty="0" err="1">
                <a:solidFill>
                  <a:srgbClr val="000000"/>
                </a:solidFill>
              </a:rPr>
              <a:t>Hübner-Woźniak</a:t>
            </a:r>
            <a:r>
              <a:rPr lang="es-MX" sz="1600" i="1" dirty="0">
                <a:solidFill>
                  <a:srgbClr val="000000"/>
                </a:solidFill>
              </a:rPr>
              <a:t>, E. (2010). </a:t>
            </a:r>
            <a:r>
              <a:rPr lang="es-MX" sz="1600" i="1" dirty="0" err="1">
                <a:solidFill>
                  <a:srgbClr val="000000"/>
                </a:solidFill>
              </a:rPr>
              <a:t>Effects</a:t>
            </a:r>
            <a:r>
              <a:rPr lang="es-MX" sz="1600" i="1" dirty="0">
                <a:solidFill>
                  <a:srgbClr val="000000"/>
                </a:solidFill>
              </a:rPr>
              <a:t> of </a:t>
            </a:r>
            <a:r>
              <a:rPr lang="es-MX" sz="1600" i="1" dirty="0" err="1">
                <a:solidFill>
                  <a:srgbClr val="000000"/>
                </a:solidFill>
              </a:rPr>
              <a:t>competitive</a:t>
            </a:r>
            <a:r>
              <a:rPr lang="es-MX" sz="1600" i="1" dirty="0">
                <a:solidFill>
                  <a:srgbClr val="000000"/>
                </a:solidFill>
              </a:rPr>
              <a:t> </a:t>
            </a:r>
            <a:r>
              <a:rPr lang="es-MX" sz="1600" i="1" dirty="0" err="1">
                <a:solidFill>
                  <a:srgbClr val="000000"/>
                </a:solidFill>
              </a:rPr>
              <a:t>pentathlon</a:t>
            </a:r>
            <a:r>
              <a:rPr lang="es-MX" sz="1600" i="1" dirty="0">
                <a:solidFill>
                  <a:srgbClr val="000000"/>
                </a:solidFill>
              </a:rPr>
              <a:t> training </a:t>
            </a:r>
            <a:r>
              <a:rPr lang="es-MX" sz="1600" i="1" dirty="0" err="1">
                <a:solidFill>
                  <a:srgbClr val="000000"/>
                </a:solidFill>
              </a:rPr>
              <a:t>on</a:t>
            </a:r>
            <a:r>
              <a:rPr lang="es-MX" sz="1600" i="1" dirty="0">
                <a:solidFill>
                  <a:srgbClr val="000000"/>
                </a:solidFill>
              </a:rPr>
              <a:t> </a:t>
            </a:r>
            <a:r>
              <a:rPr lang="es-MX" sz="1600" i="1" dirty="0" err="1">
                <a:solidFill>
                  <a:srgbClr val="000000"/>
                </a:solidFill>
              </a:rPr>
              <a:t>the</a:t>
            </a:r>
            <a:r>
              <a:rPr lang="es-MX" sz="1600" i="1" dirty="0">
                <a:solidFill>
                  <a:srgbClr val="000000"/>
                </a:solidFill>
              </a:rPr>
              <a:t> </a:t>
            </a:r>
            <a:r>
              <a:rPr lang="es-MX" sz="1600" i="1" dirty="0" err="1">
                <a:solidFill>
                  <a:srgbClr val="000000"/>
                </a:solidFill>
              </a:rPr>
              <a:t>antioxidant</a:t>
            </a:r>
            <a:r>
              <a:rPr lang="es-MX" sz="1600" i="1" dirty="0">
                <a:solidFill>
                  <a:srgbClr val="000000"/>
                </a:solidFill>
              </a:rPr>
              <a:t> </a:t>
            </a:r>
            <a:r>
              <a:rPr lang="es-MX" sz="1600" i="1" dirty="0" err="1">
                <a:solidFill>
                  <a:srgbClr val="000000"/>
                </a:solidFill>
              </a:rPr>
              <a:t>defense</a:t>
            </a:r>
            <a:r>
              <a:rPr lang="es-MX" sz="1600" i="1" dirty="0">
                <a:solidFill>
                  <a:srgbClr val="000000"/>
                </a:solidFill>
              </a:rPr>
              <a:t> </a:t>
            </a:r>
            <a:r>
              <a:rPr lang="es-MX" sz="1600" i="1" dirty="0" err="1">
                <a:solidFill>
                  <a:srgbClr val="000000"/>
                </a:solidFill>
              </a:rPr>
              <a:t>components</a:t>
            </a:r>
            <a:r>
              <a:rPr lang="es-MX" sz="1600" i="1" dirty="0">
                <a:solidFill>
                  <a:srgbClr val="000000"/>
                </a:solidFill>
              </a:rPr>
              <a:t>. </a:t>
            </a:r>
            <a:r>
              <a:rPr lang="es-MX" sz="1600" i="1" dirty="0" err="1">
                <a:solidFill>
                  <a:srgbClr val="000000"/>
                </a:solidFill>
              </a:rPr>
              <a:t>Biomedical</a:t>
            </a:r>
            <a:r>
              <a:rPr lang="es-MX" sz="1600" i="1" dirty="0">
                <a:solidFill>
                  <a:srgbClr val="000000"/>
                </a:solidFill>
              </a:rPr>
              <a:t> Human </a:t>
            </a:r>
            <a:r>
              <a:rPr lang="es-MX" sz="1600" i="1" dirty="0" err="1">
                <a:solidFill>
                  <a:srgbClr val="000000"/>
                </a:solidFill>
              </a:rPr>
              <a:t>Kinetics</a:t>
            </a:r>
            <a:r>
              <a:rPr lang="es-MX" sz="1600" i="1" dirty="0">
                <a:solidFill>
                  <a:srgbClr val="000000"/>
                </a:solidFill>
              </a:rPr>
              <a:t>, 2, 78-80.</a:t>
            </a:r>
          </a:p>
          <a:p>
            <a:pPr marL="615950" indent="-615950" defTabSz="914400" fontAlgn="base">
              <a:spcBef>
                <a:spcPct val="0"/>
              </a:spcBef>
              <a:spcAft>
                <a:spcPct val="0"/>
              </a:spcAft>
            </a:pPr>
            <a:r>
              <a:rPr lang="es-MX" sz="1600" i="1" dirty="0">
                <a:solidFill>
                  <a:srgbClr val="000000"/>
                </a:solidFill>
              </a:rPr>
              <a:t>Apolo, E. G., Villalba, T. F., Benavides, M. A., &amp; Saavedra, R. L. (2017). Diferencias biomecánicas en natación utilitaria: estudio en deportistas principiantes y de alto rendimiento. Revista Cubana de Investigaciones Biomédicas, 36(2), 219-227.</a:t>
            </a:r>
          </a:p>
          <a:p>
            <a:pPr marL="615950" indent="-615950" defTabSz="914400" fontAlgn="base">
              <a:spcBef>
                <a:spcPct val="0"/>
              </a:spcBef>
              <a:spcAft>
                <a:spcPct val="0"/>
              </a:spcAft>
            </a:pPr>
            <a:r>
              <a:rPr lang="es-MX" sz="1600" i="1" dirty="0">
                <a:solidFill>
                  <a:srgbClr val="000000"/>
                </a:solidFill>
              </a:rPr>
              <a:t>Benavides, M. A., Villalba, T. F., Saavedra, R. L., &amp; Apolo, E. G. (2017). Estudio biomecánico del lanzamiento de granada entre deportistas principiantes y de alto rendimiento. Revista Cubana de Investigaciones Biomédicas, 36(2), 228-238.</a:t>
            </a:r>
            <a:endParaRPr lang="es-MX" sz="1600" i="1" dirty="0">
              <a:solidFill>
                <a:srgbClr val="000000"/>
              </a:solidFill>
            </a:endParaRPr>
          </a:p>
        </p:txBody>
      </p:sp>
      <p:sp>
        <p:nvSpPr>
          <p:cNvPr id="77" name="1 Título"/>
          <p:cNvSpPr txBox="1">
            <a:spLocks/>
          </p:cNvSpPr>
          <p:nvPr/>
        </p:nvSpPr>
        <p:spPr>
          <a:xfrm>
            <a:off x="458901" y="9869289"/>
            <a:ext cx="8238141" cy="696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2813"/>
            <a:r>
              <a:rPr lang="es-MX" altLang="es-ES" sz="2800" i="1" u="sng" dirty="0">
                <a:solidFill>
                  <a:prstClr val="black"/>
                </a:solidFill>
                <a:latin typeface="+mn-lt"/>
                <a:cs typeface="Arial" panose="020B0604020202020204" pitchFamily="34" charset="0"/>
              </a:rPr>
              <a:t>Resultados del diagnóstico sobre planificación del entrenamiento </a:t>
            </a:r>
          </a:p>
        </p:txBody>
      </p:sp>
      <p:graphicFrame>
        <p:nvGraphicFramePr>
          <p:cNvPr id="45" name="Marcador de contenido 10"/>
          <p:cNvGraphicFramePr>
            <a:graphicFrameLocks/>
          </p:cNvGraphicFramePr>
          <p:nvPr>
            <p:extLst>
              <p:ext uri="{D42A27DB-BD31-4B8C-83A1-F6EECF244321}">
                <p14:modId xmlns:p14="http://schemas.microsoft.com/office/powerpoint/2010/main" val="880555702"/>
              </p:ext>
            </p:extLst>
          </p:nvPr>
        </p:nvGraphicFramePr>
        <p:xfrm>
          <a:off x="458902" y="10248598"/>
          <a:ext cx="12760772" cy="33548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46" name="Grupo 45"/>
          <p:cNvGrpSpPr/>
          <p:nvPr/>
        </p:nvGrpSpPr>
        <p:grpSpPr>
          <a:xfrm>
            <a:off x="10357702" y="13302199"/>
            <a:ext cx="10618776" cy="3266919"/>
            <a:chOff x="231730" y="1914450"/>
            <a:chExt cx="11917513" cy="3571501"/>
          </a:xfrm>
        </p:grpSpPr>
        <p:sp>
          <p:nvSpPr>
            <p:cNvPr id="47" name="TextBox 4"/>
            <p:cNvSpPr txBox="1"/>
            <p:nvPr/>
          </p:nvSpPr>
          <p:spPr>
            <a:xfrm>
              <a:off x="5359606" y="2607237"/>
              <a:ext cx="914400" cy="25135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black"/>
                </a:solidFill>
                <a:effectLst/>
                <a:uLnTx/>
                <a:uFillTx/>
              </a:endParaRPr>
            </a:p>
          </p:txBody>
        </p:sp>
        <p:sp>
          <p:nvSpPr>
            <p:cNvPr id="48" name="Elipse 47"/>
            <p:cNvSpPr/>
            <p:nvPr/>
          </p:nvSpPr>
          <p:spPr>
            <a:xfrm rot="20244173">
              <a:off x="3854058" y="2483654"/>
              <a:ext cx="4027328" cy="1776458"/>
            </a:xfrm>
            <a:prstGeom prst="ellipse">
              <a:avLst/>
            </a:prstGeom>
            <a:pattFill prst="wdUpDiag">
              <a:fgClr>
                <a:srgbClr val="5B9BD5"/>
              </a:fgClr>
              <a:bgClr>
                <a:sysClr val="window" lastClr="FFFFFF"/>
              </a:bgClr>
            </a:patt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smtClean="0">
                <a:ln>
                  <a:noFill/>
                </a:ln>
                <a:solidFill>
                  <a:prstClr val="white"/>
                </a:solidFill>
                <a:effectLst/>
                <a:uLnTx/>
                <a:uFillTx/>
              </a:endParaRPr>
            </a:p>
          </p:txBody>
        </p:sp>
        <p:sp>
          <p:nvSpPr>
            <p:cNvPr id="49" name="Freeform 3"/>
            <p:cNvSpPr>
              <a:spLocks noEditPoints="1"/>
            </p:cNvSpPr>
            <p:nvPr/>
          </p:nvSpPr>
          <p:spPr bwMode="gray">
            <a:xfrm rot="20248779">
              <a:off x="3824776" y="2391352"/>
              <a:ext cx="4337143" cy="1941814"/>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rgbClr val="000066"/>
            </a:solidFill>
            <a:ln w="6350" cap="flat" cmpd="sng" algn="ctr">
              <a:solidFill>
                <a:srgbClr val="4472C4"/>
              </a:solidFill>
              <a:prstDash val="solid"/>
              <a:miter lim="800000"/>
            </a:ln>
            <a:effec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ysClr val="windowText" lastClr="000000"/>
                </a:solidFill>
                <a:effectLst/>
                <a:uLnTx/>
                <a:uFillTx/>
              </a:endParaRPr>
            </a:p>
          </p:txBody>
        </p:sp>
        <p:grpSp>
          <p:nvGrpSpPr>
            <p:cNvPr id="50" name="Grupo 49"/>
            <p:cNvGrpSpPr/>
            <p:nvPr/>
          </p:nvGrpSpPr>
          <p:grpSpPr>
            <a:xfrm>
              <a:off x="7003030" y="1914450"/>
              <a:ext cx="976457" cy="882176"/>
              <a:chOff x="5299374" y="1539483"/>
              <a:chExt cx="1979250" cy="975819"/>
            </a:xfrm>
          </p:grpSpPr>
          <p:grpSp>
            <p:nvGrpSpPr>
              <p:cNvPr id="183" name="Group 98"/>
              <p:cNvGrpSpPr>
                <a:grpSpLocks/>
              </p:cNvGrpSpPr>
              <p:nvPr/>
            </p:nvGrpSpPr>
            <p:grpSpPr bwMode="auto">
              <a:xfrm>
                <a:off x="5309258" y="1539483"/>
                <a:ext cx="1969366" cy="975819"/>
                <a:chOff x="1839" y="1272"/>
                <a:chExt cx="832" cy="906"/>
              </a:xfrm>
            </p:grpSpPr>
            <p:grpSp>
              <p:nvGrpSpPr>
                <p:cNvPr id="185" name="Group 100"/>
                <p:cNvGrpSpPr>
                  <a:grpSpLocks/>
                </p:cNvGrpSpPr>
                <p:nvPr/>
              </p:nvGrpSpPr>
              <p:grpSpPr bwMode="auto">
                <a:xfrm>
                  <a:off x="1839" y="1289"/>
                  <a:ext cx="832" cy="711"/>
                  <a:chOff x="3637" y="1944"/>
                  <a:chExt cx="1139" cy="972"/>
                </a:xfrm>
              </p:grpSpPr>
              <p:pic>
                <p:nvPicPr>
                  <p:cNvPr id="196" name="Picture 101" descr="circuler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3637" y="1981"/>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97" name="Oval 102"/>
                  <p:cNvSpPr>
                    <a:spLocks noChangeArrowheads="1"/>
                  </p:cNvSpPr>
                  <p:nvPr/>
                </p:nvSpPr>
                <p:spPr bwMode="gray">
                  <a:xfrm>
                    <a:off x="3641" y="1978"/>
                    <a:ext cx="931" cy="937"/>
                  </a:xfrm>
                  <a:prstGeom prst="ellipse">
                    <a:avLst/>
                  </a:prstGeom>
                  <a:solidFill>
                    <a:srgbClr val="969696">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pic>
                <p:nvPicPr>
                  <p:cNvPr id="198" name="Picture 103" descr="light_shadow1"/>
                  <p:cNvPicPr>
                    <a:picLocks noChangeAspect="1" noChangeArrowheads="1"/>
                  </p:cNvPicPr>
                  <p:nvPr/>
                </p:nvPicPr>
                <p:blipFill>
                  <a:blip r:embed="rId14" cstate="print">
                    <a:extLst>
                      <a:ext uri="{28A0092B-C50C-407E-A947-70E740481C1C}">
                        <a14:useLocalDpi xmlns:a14="http://schemas.microsoft.com/office/drawing/2010/main" val="0"/>
                      </a:ext>
                    </a:extLst>
                  </a:blip>
                  <a:srcRect t="14285"/>
                  <a:stretch>
                    <a:fillRect/>
                  </a:stretch>
                </p:blipFill>
                <p:spPr bwMode="gray">
                  <a:xfrm>
                    <a:off x="3764" y="2198"/>
                    <a:ext cx="682" cy="585"/>
                  </a:xfrm>
                  <a:prstGeom prst="rect">
                    <a:avLst/>
                  </a:prstGeom>
                  <a:noFill/>
                  <a:extLst>
                    <a:ext uri="{909E8E84-426E-40DD-AFC4-6F175D3DCCD1}">
                      <a14:hiddenFill xmlns:a14="http://schemas.microsoft.com/office/drawing/2010/main">
                        <a:solidFill>
                          <a:srgbClr val="FFFFFF"/>
                        </a:solidFill>
                      </a14:hiddenFill>
                    </a:ext>
                  </a:extLst>
                </p:spPr>
              </p:pic>
              <p:grpSp>
                <p:nvGrpSpPr>
                  <p:cNvPr id="199" name="Group 104"/>
                  <p:cNvGrpSpPr>
                    <a:grpSpLocks/>
                  </p:cNvGrpSpPr>
                  <p:nvPr/>
                </p:nvGrpSpPr>
                <p:grpSpPr bwMode="auto">
                  <a:xfrm rot="-3733502" flipH="1" flipV="1">
                    <a:off x="4305" y="2242"/>
                    <a:ext cx="770" cy="173"/>
                    <a:chOff x="2532" y="1051"/>
                    <a:chExt cx="839" cy="215"/>
                  </a:xfrm>
                </p:grpSpPr>
                <p:grpSp>
                  <p:nvGrpSpPr>
                    <p:cNvPr id="200" name="Group 105"/>
                    <p:cNvGrpSpPr>
                      <a:grpSpLocks/>
                    </p:cNvGrpSpPr>
                    <p:nvPr/>
                  </p:nvGrpSpPr>
                  <p:grpSpPr bwMode="auto">
                    <a:xfrm>
                      <a:off x="2532" y="1051"/>
                      <a:ext cx="743" cy="185"/>
                      <a:chOff x="1565" y="2568"/>
                      <a:chExt cx="1118" cy="279"/>
                    </a:xfrm>
                  </p:grpSpPr>
                  <p:sp>
                    <p:nvSpPr>
                      <p:cNvPr id="205" name="AutoShape 106"/>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206" name="AutoShape 107"/>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207" name="AutoShape 108"/>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208" name="AutoShape 109"/>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201" name="Group 110"/>
                    <p:cNvGrpSpPr>
                      <a:grpSpLocks/>
                    </p:cNvGrpSpPr>
                    <p:nvPr/>
                  </p:nvGrpSpPr>
                  <p:grpSpPr bwMode="auto">
                    <a:xfrm rot="1353540">
                      <a:off x="2688" y="1100"/>
                      <a:ext cx="683" cy="166"/>
                      <a:chOff x="1565" y="2568"/>
                      <a:chExt cx="1028" cy="249"/>
                    </a:xfrm>
                  </p:grpSpPr>
                  <p:sp>
                    <p:nvSpPr>
                      <p:cNvPr id="202" name="AutoShape 111"/>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203" name="AutoShape 112"/>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204" name="AutoShape 113"/>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grpSp>
              <p:nvGrpSpPr>
                <p:cNvPr id="186" name="Group 115"/>
                <p:cNvGrpSpPr>
                  <a:grpSpLocks/>
                </p:cNvGrpSpPr>
                <p:nvPr/>
              </p:nvGrpSpPr>
              <p:grpSpPr bwMode="auto">
                <a:xfrm rot="-3733502" flipH="1" flipV="1">
                  <a:off x="2062" y="1638"/>
                  <a:ext cx="906" cy="174"/>
                  <a:chOff x="2532" y="1051"/>
                  <a:chExt cx="1535" cy="333"/>
                </a:xfrm>
              </p:grpSpPr>
              <p:grpSp>
                <p:nvGrpSpPr>
                  <p:cNvPr id="188" name="Group 116"/>
                  <p:cNvGrpSpPr>
                    <a:grpSpLocks/>
                  </p:cNvGrpSpPr>
                  <p:nvPr/>
                </p:nvGrpSpPr>
                <p:grpSpPr bwMode="auto">
                  <a:xfrm>
                    <a:off x="2532" y="1051"/>
                    <a:ext cx="743" cy="185"/>
                    <a:chOff x="1565" y="2568"/>
                    <a:chExt cx="1118" cy="279"/>
                  </a:xfrm>
                </p:grpSpPr>
                <p:sp>
                  <p:nvSpPr>
                    <p:cNvPr id="192" name="AutoShape 11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93" name="AutoShape 11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94" name="AutoShape 11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95" name="AutoShape 12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89" name="Group 121"/>
                  <p:cNvGrpSpPr>
                    <a:grpSpLocks/>
                  </p:cNvGrpSpPr>
                  <p:nvPr/>
                </p:nvGrpSpPr>
                <p:grpSpPr bwMode="auto">
                  <a:xfrm rot="1353540">
                    <a:off x="2673" y="1200"/>
                    <a:ext cx="1394" cy="184"/>
                    <a:chOff x="1565" y="2518"/>
                    <a:chExt cx="2097" cy="277"/>
                  </a:xfrm>
                </p:grpSpPr>
                <p:sp>
                  <p:nvSpPr>
                    <p:cNvPr id="190" name="AutoShape 12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91" name="AutoShape 124"/>
                    <p:cNvSpPr>
                      <a:spLocks noChangeArrowheads="1"/>
                    </p:cNvSpPr>
                    <p:nvPr/>
                  </p:nvSpPr>
                  <p:spPr bwMode="white">
                    <a:xfrm rot="6373927">
                      <a:off x="3140" y="222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sp>
              <p:nvSpPr>
                <p:cNvPr id="187" name="Oval 99"/>
                <p:cNvSpPr>
                  <a:spLocks noChangeArrowheads="1"/>
                </p:cNvSpPr>
                <p:nvPr/>
              </p:nvSpPr>
              <p:spPr bwMode="gray">
                <a:xfrm>
                  <a:off x="1844" y="1405"/>
                  <a:ext cx="634" cy="571"/>
                </a:xfrm>
                <a:prstGeom prst="ellipse">
                  <a:avLst/>
                </a:prstGeom>
                <a:solidFill>
                  <a:srgbClr val="FFC000">
                    <a:lumMod val="60000"/>
                    <a:lumOff val="4000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sp>
            <p:nvSpPr>
              <p:cNvPr id="184" name="Rectángulo 183"/>
              <p:cNvSpPr/>
              <p:nvPr/>
            </p:nvSpPr>
            <p:spPr>
              <a:xfrm>
                <a:off x="5299374" y="1740941"/>
                <a:ext cx="1550486" cy="27804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1" u="none" strike="noStrike" kern="0" cap="none" spc="0" normalizeH="0" baseline="0" noProof="0" dirty="0" smtClean="0">
                    <a:ln>
                      <a:noFill/>
                    </a:ln>
                    <a:solidFill>
                      <a:prstClr val="black"/>
                    </a:solidFill>
                    <a:effectLst/>
                    <a:uLnTx/>
                    <a:uFillTx/>
                  </a:rPr>
                  <a:t>2</a:t>
                </a:r>
              </a:p>
            </p:txBody>
          </p:sp>
        </p:grpSp>
        <p:sp>
          <p:nvSpPr>
            <p:cNvPr id="53" name="AutoShape 172"/>
            <p:cNvSpPr>
              <a:spLocks/>
            </p:cNvSpPr>
            <p:nvPr/>
          </p:nvSpPr>
          <p:spPr bwMode="auto">
            <a:xfrm>
              <a:off x="8325337" y="2035637"/>
              <a:ext cx="3811842" cy="725751"/>
            </a:xfrm>
            <a:prstGeom prst="accentCallout2">
              <a:avLst>
                <a:gd name="adj1" fmla="val 25228"/>
                <a:gd name="adj2" fmla="val 1044"/>
                <a:gd name="adj3" fmla="val 9819"/>
                <a:gd name="adj4" fmla="val -11469"/>
                <a:gd name="adj5" fmla="val 28620"/>
                <a:gd name="adj6" fmla="val -18349"/>
              </a:avLst>
            </a:prstGeom>
            <a:noFill/>
            <a:ln w="38100">
              <a:solidFill>
                <a:sysClr val="windowText" lastClr="000000"/>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450"/>
                </a:spcBef>
                <a:spcAft>
                  <a:spcPts val="0"/>
                </a:spcAft>
                <a:buClrTx/>
                <a:buSzTx/>
                <a:buFontTx/>
                <a:buNone/>
                <a:tabLst/>
                <a:defRPr/>
              </a:pP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Valoración de las categorías  y años de experiencia de los atletas en el deporte. </a:t>
              </a:r>
              <a:endParaRPr kumimoji="0" lang="es-ES" sz="2000" b="0" i="1" u="none" strike="noStrike" kern="0" cap="none" spc="0" normalizeH="0" baseline="0" noProof="0" dirty="0" smtClean="0">
                <a:ln>
                  <a:noFill/>
                </a:ln>
                <a:solidFill>
                  <a:prstClr val="black"/>
                </a:solidFill>
                <a:effectLst/>
                <a:uLnTx/>
                <a:uFillTx/>
                <a:cs typeface="Arial" panose="020B0604020202020204" pitchFamily="34" charset="0"/>
              </a:endParaRPr>
            </a:p>
          </p:txBody>
        </p:sp>
        <p:grpSp>
          <p:nvGrpSpPr>
            <p:cNvPr id="54" name="Grupo 53"/>
            <p:cNvGrpSpPr/>
            <p:nvPr/>
          </p:nvGrpSpPr>
          <p:grpSpPr>
            <a:xfrm rot="21105399">
              <a:off x="6114587" y="3817428"/>
              <a:ext cx="824959" cy="932218"/>
              <a:chOff x="5509623" y="3626386"/>
              <a:chExt cx="2004110" cy="1199051"/>
            </a:xfrm>
          </p:grpSpPr>
          <p:grpSp>
            <p:nvGrpSpPr>
              <p:cNvPr id="155" name="Group 69"/>
              <p:cNvGrpSpPr>
                <a:grpSpLocks/>
              </p:cNvGrpSpPr>
              <p:nvPr/>
            </p:nvGrpSpPr>
            <p:grpSpPr bwMode="auto">
              <a:xfrm>
                <a:off x="5509623" y="3626386"/>
                <a:ext cx="2004110" cy="1199051"/>
                <a:chOff x="2064" y="1008"/>
                <a:chExt cx="722" cy="872"/>
              </a:xfrm>
            </p:grpSpPr>
            <p:sp>
              <p:nvSpPr>
                <p:cNvPr id="157" name="Oval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nvGrpSpPr>
                <p:cNvPr id="158" name="Group 71"/>
                <p:cNvGrpSpPr>
                  <a:grpSpLocks/>
                </p:cNvGrpSpPr>
                <p:nvPr/>
              </p:nvGrpSpPr>
              <p:grpSpPr bwMode="auto">
                <a:xfrm>
                  <a:off x="2088" y="1031"/>
                  <a:ext cx="676" cy="849"/>
                  <a:chOff x="3975" y="1593"/>
                  <a:chExt cx="925" cy="1163"/>
                </a:xfrm>
              </p:grpSpPr>
              <p:pic>
                <p:nvPicPr>
                  <p:cNvPr id="170" name="Picture 72" descr="circuler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71" name="Oval 73"/>
                  <p:cNvSpPr>
                    <a:spLocks noChangeArrowheads="1"/>
                  </p:cNvSpPr>
                  <p:nvPr/>
                </p:nvSpPr>
                <p:spPr bwMode="gray">
                  <a:xfrm>
                    <a:off x="3986" y="1615"/>
                    <a:ext cx="873" cy="872"/>
                  </a:xfrm>
                  <a:prstGeom prst="ellipse">
                    <a:avLst/>
                  </a:prstGeom>
                  <a:solidFill>
                    <a:srgbClr val="4F81BD">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1" u="none" strike="noStrike" kern="0" cap="none" spc="0" normalizeH="0" baseline="0" noProof="0" dirty="0" smtClean="0">
                        <a:ln>
                          <a:noFill/>
                        </a:ln>
                        <a:solidFill>
                          <a:srgbClr val="002060"/>
                        </a:solidFill>
                        <a:effectLst/>
                        <a:uLnTx/>
                        <a:uFillTx/>
                      </a:rPr>
                      <a:t>  4</a:t>
                    </a:r>
                    <a:endParaRPr kumimoji="0" lang="es-ES" sz="2000" b="1" i="1" u="none" strike="noStrike" kern="0" cap="none" spc="0" normalizeH="0" baseline="0" noProof="0" dirty="0">
                      <a:ln>
                        <a:noFill/>
                      </a:ln>
                      <a:solidFill>
                        <a:srgbClr val="002060"/>
                      </a:solidFill>
                      <a:effectLst/>
                      <a:uLnTx/>
                      <a:uFillTx/>
                    </a:endParaRPr>
                  </a:p>
                </p:txBody>
              </p:sp>
              <p:grpSp>
                <p:nvGrpSpPr>
                  <p:cNvPr id="172" name="Group 75"/>
                  <p:cNvGrpSpPr>
                    <a:grpSpLocks/>
                  </p:cNvGrpSpPr>
                  <p:nvPr/>
                </p:nvGrpSpPr>
                <p:grpSpPr bwMode="auto">
                  <a:xfrm rot="-3733502" flipH="1" flipV="1">
                    <a:off x="4256" y="2247"/>
                    <a:ext cx="820" cy="198"/>
                    <a:chOff x="2532" y="1051"/>
                    <a:chExt cx="893" cy="246"/>
                  </a:xfrm>
                </p:grpSpPr>
                <p:grpSp>
                  <p:nvGrpSpPr>
                    <p:cNvPr id="173" name="Group 76"/>
                    <p:cNvGrpSpPr>
                      <a:grpSpLocks/>
                    </p:cNvGrpSpPr>
                    <p:nvPr/>
                  </p:nvGrpSpPr>
                  <p:grpSpPr bwMode="auto">
                    <a:xfrm>
                      <a:off x="2532" y="1051"/>
                      <a:ext cx="743" cy="185"/>
                      <a:chOff x="1565" y="2568"/>
                      <a:chExt cx="1118" cy="279"/>
                    </a:xfrm>
                  </p:grpSpPr>
                  <p:sp>
                    <p:nvSpPr>
                      <p:cNvPr id="179"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80"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81"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82"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74" name="Group 81"/>
                    <p:cNvGrpSpPr>
                      <a:grpSpLocks/>
                    </p:cNvGrpSpPr>
                    <p:nvPr/>
                  </p:nvGrpSpPr>
                  <p:grpSpPr bwMode="auto">
                    <a:xfrm rot="1353540">
                      <a:off x="2682" y="1111"/>
                      <a:ext cx="743" cy="186"/>
                      <a:chOff x="1565" y="2568"/>
                      <a:chExt cx="1118" cy="279"/>
                    </a:xfrm>
                  </p:grpSpPr>
                  <p:sp>
                    <p:nvSpPr>
                      <p:cNvPr id="175"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76"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77"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78"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grpSp>
              <p:nvGrpSpPr>
                <p:cNvPr id="159" name="Group 86"/>
                <p:cNvGrpSpPr>
                  <a:grpSpLocks/>
                </p:cNvGrpSpPr>
                <p:nvPr/>
              </p:nvGrpSpPr>
              <p:grpSpPr bwMode="auto">
                <a:xfrm rot="-3733502" flipH="1" flipV="1">
                  <a:off x="2362" y="1505"/>
                  <a:ext cx="527" cy="128"/>
                  <a:chOff x="2532" y="1051"/>
                  <a:chExt cx="893" cy="246"/>
                </a:xfrm>
              </p:grpSpPr>
              <p:grpSp>
                <p:nvGrpSpPr>
                  <p:cNvPr id="160" name="Group 87"/>
                  <p:cNvGrpSpPr>
                    <a:grpSpLocks/>
                  </p:cNvGrpSpPr>
                  <p:nvPr/>
                </p:nvGrpSpPr>
                <p:grpSpPr bwMode="auto">
                  <a:xfrm>
                    <a:off x="2532" y="1051"/>
                    <a:ext cx="743" cy="185"/>
                    <a:chOff x="1565" y="2568"/>
                    <a:chExt cx="1118" cy="279"/>
                  </a:xfrm>
                </p:grpSpPr>
                <p:sp>
                  <p:nvSpPr>
                    <p:cNvPr id="166"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67"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68"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69"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61" name="Group 92"/>
                  <p:cNvGrpSpPr>
                    <a:grpSpLocks/>
                  </p:cNvGrpSpPr>
                  <p:nvPr/>
                </p:nvGrpSpPr>
                <p:grpSpPr bwMode="auto">
                  <a:xfrm rot="1353540">
                    <a:off x="2682" y="1111"/>
                    <a:ext cx="743" cy="186"/>
                    <a:chOff x="1565" y="2568"/>
                    <a:chExt cx="1118" cy="279"/>
                  </a:xfrm>
                </p:grpSpPr>
                <p:sp>
                  <p:nvSpPr>
                    <p:cNvPr id="162"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63"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64"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65"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sp>
            <p:nvSpPr>
              <p:cNvPr id="156" name="Rectángulo 155"/>
              <p:cNvSpPr/>
              <p:nvPr/>
            </p:nvSpPr>
            <p:spPr>
              <a:xfrm rot="268248">
                <a:off x="5717678" y="3921840"/>
                <a:ext cx="1599394" cy="32330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1" i="1" u="none" strike="noStrike" kern="0" cap="none" spc="0" normalizeH="0" baseline="0" noProof="0" dirty="0" smtClean="0">
                  <a:ln>
                    <a:noFill/>
                  </a:ln>
                  <a:solidFill>
                    <a:srgbClr val="5B9BD5">
                      <a:lumMod val="50000"/>
                    </a:srgbClr>
                  </a:solidFill>
                  <a:effectLst/>
                  <a:uLnTx/>
                  <a:uFillTx/>
                </a:endParaRPr>
              </a:p>
            </p:txBody>
          </p:sp>
        </p:grpSp>
        <p:grpSp>
          <p:nvGrpSpPr>
            <p:cNvPr id="55" name="44 Grupo"/>
            <p:cNvGrpSpPr/>
            <p:nvPr/>
          </p:nvGrpSpPr>
          <p:grpSpPr>
            <a:xfrm>
              <a:off x="4870066" y="2912028"/>
              <a:ext cx="2050180" cy="963894"/>
              <a:chOff x="6439155" y="4872055"/>
              <a:chExt cx="2526087" cy="1010764"/>
            </a:xfrm>
          </p:grpSpPr>
          <p:sp>
            <p:nvSpPr>
              <p:cNvPr id="139" name="Oval 9"/>
              <p:cNvSpPr>
                <a:spLocks noChangeArrowheads="1"/>
              </p:cNvSpPr>
              <p:nvPr/>
            </p:nvSpPr>
            <p:spPr bwMode="gray">
              <a:xfrm rot="20731583">
                <a:off x="6511029" y="5178395"/>
                <a:ext cx="2454213" cy="704424"/>
              </a:xfrm>
              <a:prstGeom prst="ellipse">
                <a:avLst/>
              </a:prstGeom>
              <a:solidFill>
                <a:srgbClr val="C0C0C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nvGrpSpPr>
              <p:cNvPr id="140" name="Group 156"/>
              <p:cNvGrpSpPr>
                <a:grpSpLocks/>
              </p:cNvGrpSpPr>
              <p:nvPr/>
            </p:nvGrpSpPr>
            <p:grpSpPr bwMode="auto">
              <a:xfrm rot="4976862" flipH="1">
                <a:off x="7198129" y="4113081"/>
                <a:ext cx="993151" cy="2511100"/>
                <a:chOff x="1954" y="826"/>
                <a:chExt cx="301" cy="782"/>
              </a:xfrm>
            </p:grpSpPr>
            <p:pic>
              <p:nvPicPr>
                <p:cNvPr id="141" name="Picture 157" descr="circuler_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gray">
                <a:xfrm rot="356704" flipH="1">
                  <a:off x="1973" y="826"/>
                  <a:ext cx="211" cy="775"/>
                </a:xfrm>
                <a:prstGeom prst="rect">
                  <a:avLst/>
                </a:prstGeom>
                <a:noFill/>
                <a:extLst>
                  <a:ext uri="{909E8E84-426E-40DD-AFC4-6F175D3DCCD1}">
                    <a14:hiddenFill xmlns:a14="http://schemas.microsoft.com/office/drawing/2010/main">
                      <a:solidFill>
                        <a:srgbClr val="FFFFFF"/>
                      </a:solidFill>
                    </a14:hiddenFill>
                  </a:ext>
                </a:extLst>
              </p:spPr>
            </p:pic>
            <p:sp>
              <p:nvSpPr>
                <p:cNvPr id="142" name="Oval 158"/>
                <p:cNvSpPr>
                  <a:spLocks noChangeArrowheads="1"/>
                </p:cNvSpPr>
                <p:nvPr/>
              </p:nvSpPr>
              <p:spPr bwMode="gray">
                <a:xfrm rot="399618" flipH="1">
                  <a:off x="1959" y="884"/>
                  <a:ext cx="281" cy="704"/>
                </a:xfrm>
                <a:prstGeom prst="ellipse">
                  <a:avLst/>
                </a:prstGeom>
                <a:gradFill rotWithShape="1">
                  <a:gsLst>
                    <a:gs pos="0">
                      <a:srgbClr val="969696">
                        <a:gamma/>
                        <a:shade val="46275"/>
                        <a:invGamma/>
                      </a:srgbClr>
                    </a:gs>
                    <a:gs pos="50000">
                      <a:srgbClr val="969696">
                        <a:alpha val="50000"/>
                      </a:srgbClr>
                    </a:gs>
                    <a:gs pos="100000">
                      <a:srgbClr val="969696">
                        <a:gamma/>
                        <a:shade val="4627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nvGrpSpPr>
                <p:cNvPr id="143" name="Group 159"/>
                <p:cNvGrpSpPr>
                  <a:grpSpLocks/>
                </p:cNvGrpSpPr>
                <p:nvPr/>
              </p:nvGrpSpPr>
              <p:grpSpPr bwMode="auto">
                <a:xfrm rot="1297425" flipV="1">
                  <a:off x="1971" y="1258"/>
                  <a:ext cx="151" cy="37"/>
                  <a:chOff x="2532" y="1051"/>
                  <a:chExt cx="893" cy="246"/>
                </a:xfrm>
              </p:grpSpPr>
              <p:grpSp>
                <p:nvGrpSpPr>
                  <p:cNvPr id="145" name="Group 160"/>
                  <p:cNvGrpSpPr>
                    <a:grpSpLocks/>
                  </p:cNvGrpSpPr>
                  <p:nvPr/>
                </p:nvGrpSpPr>
                <p:grpSpPr bwMode="auto">
                  <a:xfrm>
                    <a:off x="2532" y="1051"/>
                    <a:ext cx="743" cy="185"/>
                    <a:chOff x="1565" y="2568"/>
                    <a:chExt cx="1118" cy="279"/>
                  </a:xfrm>
                </p:grpSpPr>
                <p:sp>
                  <p:nvSpPr>
                    <p:cNvPr id="151" name="AutoShape 161"/>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52" name="AutoShape 162"/>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53" name="AutoShape 163"/>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54" name="AutoShape 164"/>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46" name="Group 165"/>
                  <p:cNvGrpSpPr>
                    <a:grpSpLocks/>
                  </p:cNvGrpSpPr>
                  <p:nvPr/>
                </p:nvGrpSpPr>
                <p:grpSpPr bwMode="auto">
                  <a:xfrm rot="1353540">
                    <a:off x="2682" y="1111"/>
                    <a:ext cx="743" cy="186"/>
                    <a:chOff x="1565" y="2568"/>
                    <a:chExt cx="1118" cy="279"/>
                  </a:xfrm>
                </p:grpSpPr>
                <p:sp>
                  <p:nvSpPr>
                    <p:cNvPr id="147" name="AutoShape 166"/>
                    <p:cNvSpPr>
                      <a:spLocks noChangeArrowheads="1"/>
                    </p:cNvSpPr>
                    <p:nvPr/>
                  </p:nvSpPr>
                  <p:spPr bwMode="gray">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48" name="AutoShape 167"/>
                    <p:cNvSpPr>
                      <a:spLocks noChangeArrowheads="1"/>
                    </p:cNvSpPr>
                    <p:nvPr/>
                  </p:nvSpPr>
                  <p:spPr bwMode="gray">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49" name="AutoShape 168"/>
                    <p:cNvSpPr>
                      <a:spLocks noChangeArrowheads="1"/>
                    </p:cNvSpPr>
                    <p:nvPr/>
                  </p:nvSpPr>
                  <p:spPr bwMode="gray">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50" name="AutoShape 169"/>
                    <p:cNvSpPr>
                      <a:spLocks noChangeArrowheads="1"/>
                    </p:cNvSpPr>
                    <p:nvPr/>
                  </p:nvSpPr>
                  <p:spPr bwMode="gray">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sp>
              <p:nvSpPr>
                <p:cNvPr id="144" name="Arc 170"/>
                <p:cNvSpPr>
                  <a:spLocks/>
                </p:cNvSpPr>
                <p:nvPr/>
              </p:nvSpPr>
              <p:spPr bwMode="gray">
                <a:xfrm rot="5749391">
                  <a:off x="1717" y="1069"/>
                  <a:ext cx="776" cy="301"/>
                </a:xfrm>
                <a:custGeom>
                  <a:avLst/>
                  <a:gdLst>
                    <a:gd name="G0" fmla="+- 21600 0 0"/>
                    <a:gd name="G1" fmla="+- 21600 0 0"/>
                    <a:gd name="G2" fmla="+- 21600 0 0"/>
                    <a:gd name="T0" fmla="*/ 3603 w 43200"/>
                    <a:gd name="T1" fmla="*/ 33545 h 43155"/>
                    <a:gd name="T2" fmla="*/ 22996 w 43200"/>
                    <a:gd name="T3" fmla="*/ 43155 h 43155"/>
                    <a:gd name="T4" fmla="*/ 21600 w 43200"/>
                    <a:gd name="T5" fmla="*/ 21600 h 43155"/>
                  </a:gdLst>
                  <a:ahLst/>
                  <a:cxnLst>
                    <a:cxn ang="0">
                      <a:pos x="T0" y="T1"/>
                    </a:cxn>
                    <a:cxn ang="0">
                      <a:pos x="T2" y="T3"/>
                    </a:cxn>
                    <a:cxn ang="0">
                      <a:pos x="T4" y="T5"/>
                    </a:cxn>
                  </a:cxnLst>
                  <a:rect l="0" t="0" r="r" b="b"/>
                  <a:pathLst>
                    <a:path w="43200" h="43155" fill="none"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path>
                    <a:path w="43200" h="43155" stroke="0" extrusionOk="0">
                      <a:moveTo>
                        <a:pt x="3603" y="33544"/>
                      </a:moveTo>
                      <a:cubicBezTo>
                        <a:pt x="1253" y="30004"/>
                        <a:pt x="0" y="25849"/>
                        <a:pt x="0" y="21600"/>
                      </a:cubicBezTo>
                      <a:cubicBezTo>
                        <a:pt x="0" y="9670"/>
                        <a:pt x="9670" y="0"/>
                        <a:pt x="21600" y="0"/>
                      </a:cubicBezTo>
                      <a:cubicBezTo>
                        <a:pt x="33529" y="0"/>
                        <a:pt x="43200" y="9670"/>
                        <a:pt x="43200" y="21600"/>
                      </a:cubicBezTo>
                      <a:cubicBezTo>
                        <a:pt x="43200" y="32987"/>
                        <a:pt x="34359" y="42418"/>
                        <a:pt x="22995" y="43154"/>
                      </a:cubicBezTo>
                      <a:lnTo>
                        <a:pt x="21600" y="21600"/>
                      </a:lnTo>
                      <a:close/>
                    </a:path>
                  </a:pathLst>
                </a:custGeom>
                <a:noFill/>
                <a:ln w="28575">
                  <a:solidFill>
                    <a:srgbClr val="002060"/>
                  </a:solidFill>
                  <a:prstDash val="sysDot"/>
                  <a:round/>
                  <a:headEnd/>
                  <a:tailEnd type="triangle" w="sm" len="sm"/>
                </a:ln>
                <a:effectLst/>
                <a:extLst>
                  <a:ext uri="{909E8E84-426E-40DD-AFC4-6F175D3DCCD1}">
                    <a14:hiddenFill xmlns:a14="http://schemas.microsoft.com/office/drawing/2010/main">
                      <a:solidFill>
                        <a:srgbClr val="00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sp>
          <p:nvSpPr>
            <p:cNvPr id="56" name="AutoShape 172"/>
            <p:cNvSpPr>
              <a:spLocks/>
            </p:cNvSpPr>
            <p:nvPr/>
          </p:nvSpPr>
          <p:spPr bwMode="auto">
            <a:xfrm>
              <a:off x="7792169" y="3113144"/>
              <a:ext cx="4357074" cy="2361422"/>
            </a:xfrm>
            <a:prstGeom prst="accentCallout2">
              <a:avLst>
                <a:gd name="adj1" fmla="val 48896"/>
                <a:gd name="adj2" fmla="val 449"/>
                <a:gd name="adj3" fmla="val 53022"/>
                <a:gd name="adj4" fmla="val -10683"/>
                <a:gd name="adj5" fmla="val 50423"/>
                <a:gd name="adj6" fmla="val -24767"/>
              </a:avLst>
            </a:prstGeom>
            <a:noFill/>
            <a:ln w="38100">
              <a:solidFill>
                <a:srgbClr val="1F4E79"/>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450"/>
                </a:spcBef>
                <a:spcAft>
                  <a:spcPts val="0"/>
                </a:spcAft>
                <a:buClrTx/>
                <a:buSzTx/>
                <a:buFontTx/>
                <a:buNone/>
                <a:tabLst/>
                <a:defRPr/>
              </a:pP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De acuerdo con la estructura adoptada se selecciona lo siguiente:</a:t>
              </a:r>
            </a:p>
            <a:p>
              <a:pPr marL="285750" marR="0" lvl="0" indent="-285750" defTabSz="914400" eaLnBrk="1" fontAlgn="auto" latinLnBrk="0" hangingPunct="1">
                <a:lnSpc>
                  <a:spcPct val="100000"/>
                </a:lnSpc>
                <a:spcBef>
                  <a:spcPts val="450"/>
                </a:spcBef>
                <a:spcAft>
                  <a:spcPts val="0"/>
                </a:spcAft>
                <a:buClrTx/>
                <a:buSzTx/>
                <a:buFont typeface="Wingdings" panose="05000000000000000000" pitchFamily="2" charset="2"/>
                <a:buChar char="ü"/>
                <a:tabLst/>
                <a:defRPr/>
              </a:pP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Selección de medios y tareas a planificar.</a:t>
              </a:r>
            </a:p>
            <a:p>
              <a:pPr marL="285750" marR="0" lvl="0" indent="-285750" defTabSz="914400" eaLnBrk="1" fontAlgn="auto" latinLnBrk="0" hangingPunct="1">
                <a:lnSpc>
                  <a:spcPct val="100000"/>
                </a:lnSpc>
                <a:spcBef>
                  <a:spcPts val="450"/>
                </a:spcBef>
                <a:spcAft>
                  <a:spcPts val="0"/>
                </a:spcAft>
                <a:buClrTx/>
                <a:buSzTx/>
                <a:buFont typeface="Wingdings" panose="05000000000000000000" pitchFamily="2" charset="2"/>
                <a:buChar char="ü"/>
                <a:tabLst/>
                <a:defRPr/>
              </a:pP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Determinación de los volúmenes e intensidades a utilizar por medios y tareas.</a:t>
              </a:r>
            </a:p>
          </p:txBody>
        </p:sp>
        <p:grpSp>
          <p:nvGrpSpPr>
            <p:cNvPr id="58" name="Grupo 57"/>
            <p:cNvGrpSpPr/>
            <p:nvPr/>
          </p:nvGrpSpPr>
          <p:grpSpPr>
            <a:xfrm rot="21118647">
              <a:off x="4108399" y="4055139"/>
              <a:ext cx="846263" cy="996195"/>
              <a:chOff x="5509623" y="3626386"/>
              <a:chExt cx="2004110" cy="1199051"/>
            </a:xfrm>
          </p:grpSpPr>
          <p:grpSp>
            <p:nvGrpSpPr>
              <p:cNvPr id="111" name="Group 69"/>
              <p:cNvGrpSpPr>
                <a:grpSpLocks/>
              </p:cNvGrpSpPr>
              <p:nvPr/>
            </p:nvGrpSpPr>
            <p:grpSpPr bwMode="auto">
              <a:xfrm>
                <a:off x="5509623" y="3626386"/>
                <a:ext cx="2004110" cy="1199051"/>
                <a:chOff x="2064" y="1008"/>
                <a:chExt cx="722" cy="872"/>
              </a:xfrm>
            </p:grpSpPr>
            <p:sp>
              <p:nvSpPr>
                <p:cNvPr id="113" name="Oval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nvGrpSpPr>
                <p:cNvPr id="114" name="Group 71"/>
                <p:cNvGrpSpPr>
                  <a:grpSpLocks/>
                </p:cNvGrpSpPr>
                <p:nvPr/>
              </p:nvGrpSpPr>
              <p:grpSpPr bwMode="auto">
                <a:xfrm>
                  <a:off x="2088" y="1031"/>
                  <a:ext cx="676" cy="849"/>
                  <a:chOff x="3975" y="1593"/>
                  <a:chExt cx="925" cy="1163"/>
                </a:xfrm>
              </p:grpSpPr>
              <p:pic>
                <p:nvPicPr>
                  <p:cNvPr id="126" name="Picture 72" descr="circuler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a:ext uri="{909E8E84-426E-40DD-AFC4-6F175D3DCCD1}">
                      <a14:hiddenFill xmlns:a14="http://schemas.microsoft.com/office/drawing/2010/main">
                        <a:solidFill>
                          <a:srgbClr val="FFFFFF"/>
                        </a:solidFill>
                      </a14:hiddenFill>
                    </a:ext>
                  </a:extLst>
                </p:spPr>
              </p:pic>
              <p:sp>
                <p:nvSpPr>
                  <p:cNvPr id="127" name="Oval 73"/>
                  <p:cNvSpPr>
                    <a:spLocks noChangeArrowheads="1"/>
                  </p:cNvSpPr>
                  <p:nvPr/>
                </p:nvSpPr>
                <p:spPr bwMode="gray">
                  <a:xfrm>
                    <a:off x="3998" y="1617"/>
                    <a:ext cx="873" cy="872"/>
                  </a:xfrm>
                  <a:prstGeom prst="ellipse">
                    <a:avLst/>
                  </a:prstGeom>
                  <a:solidFill>
                    <a:srgbClr val="ED7D31">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nvGrpSpPr>
                  <p:cNvPr id="128" name="Group 75"/>
                  <p:cNvGrpSpPr>
                    <a:grpSpLocks/>
                  </p:cNvGrpSpPr>
                  <p:nvPr/>
                </p:nvGrpSpPr>
                <p:grpSpPr bwMode="auto">
                  <a:xfrm rot="-3733502" flipH="1" flipV="1">
                    <a:off x="4256" y="2247"/>
                    <a:ext cx="820" cy="198"/>
                    <a:chOff x="2532" y="1051"/>
                    <a:chExt cx="893" cy="246"/>
                  </a:xfrm>
                </p:grpSpPr>
                <p:grpSp>
                  <p:nvGrpSpPr>
                    <p:cNvPr id="129" name="Group 76"/>
                    <p:cNvGrpSpPr>
                      <a:grpSpLocks/>
                    </p:cNvGrpSpPr>
                    <p:nvPr/>
                  </p:nvGrpSpPr>
                  <p:grpSpPr bwMode="auto">
                    <a:xfrm>
                      <a:off x="2532" y="1051"/>
                      <a:ext cx="743" cy="185"/>
                      <a:chOff x="1565" y="2568"/>
                      <a:chExt cx="1118" cy="279"/>
                    </a:xfrm>
                  </p:grpSpPr>
                  <p:sp>
                    <p:nvSpPr>
                      <p:cNvPr id="135"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36"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37"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38"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30" name="Group 81"/>
                    <p:cNvGrpSpPr>
                      <a:grpSpLocks/>
                    </p:cNvGrpSpPr>
                    <p:nvPr/>
                  </p:nvGrpSpPr>
                  <p:grpSpPr bwMode="auto">
                    <a:xfrm rot="1353540">
                      <a:off x="2682" y="1111"/>
                      <a:ext cx="743" cy="186"/>
                      <a:chOff x="1565" y="2568"/>
                      <a:chExt cx="1118" cy="279"/>
                    </a:xfrm>
                  </p:grpSpPr>
                  <p:sp>
                    <p:nvSpPr>
                      <p:cNvPr id="131"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32"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33"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34"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grpSp>
              <p:nvGrpSpPr>
                <p:cNvPr id="115" name="Group 86"/>
                <p:cNvGrpSpPr>
                  <a:grpSpLocks/>
                </p:cNvGrpSpPr>
                <p:nvPr/>
              </p:nvGrpSpPr>
              <p:grpSpPr bwMode="auto">
                <a:xfrm rot="-3733502" flipH="1" flipV="1">
                  <a:off x="2362" y="1505"/>
                  <a:ext cx="527" cy="128"/>
                  <a:chOff x="2532" y="1051"/>
                  <a:chExt cx="893" cy="246"/>
                </a:xfrm>
              </p:grpSpPr>
              <p:grpSp>
                <p:nvGrpSpPr>
                  <p:cNvPr id="116" name="Group 87"/>
                  <p:cNvGrpSpPr>
                    <a:grpSpLocks/>
                  </p:cNvGrpSpPr>
                  <p:nvPr/>
                </p:nvGrpSpPr>
                <p:grpSpPr bwMode="auto">
                  <a:xfrm>
                    <a:off x="2532" y="1051"/>
                    <a:ext cx="743" cy="185"/>
                    <a:chOff x="1565" y="2568"/>
                    <a:chExt cx="1118" cy="279"/>
                  </a:xfrm>
                </p:grpSpPr>
                <p:sp>
                  <p:nvSpPr>
                    <p:cNvPr id="122"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23"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24"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25"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17" name="Group 92"/>
                  <p:cNvGrpSpPr>
                    <a:grpSpLocks/>
                  </p:cNvGrpSpPr>
                  <p:nvPr/>
                </p:nvGrpSpPr>
                <p:grpSpPr bwMode="auto">
                  <a:xfrm rot="1353540">
                    <a:off x="2682" y="1111"/>
                    <a:ext cx="743" cy="186"/>
                    <a:chOff x="1565" y="2568"/>
                    <a:chExt cx="1118" cy="279"/>
                  </a:xfrm>
                </p:grpSpPr>
                <p:sp>
                  <p:nvSpPr>
                    <p:cNvPr id="118"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19"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20"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21"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sp>
            <p:nvSpPr>
              <p:cNvPr id="112" name="Rectángulo 111"/>
              <p:cNvSpPr/>
              <p:nvPr/>
            </p:nvSpPr>
            <p:spPr>
              <a:xfrm rot="268248">
                <a:off x="5718341" y="3993497"/>
                <a:ext cx="1599394" cy="302543"/>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2000" b="1" i="1" u="none" strike="noStrike" kern="0" cap="none" spc="0" normalizeH="0" baseline="0" noProof="0" dirty="0" smtClean="0">
                    <a:ln>
                      <a:noFill/>
                    </a:ln>
                    <a:solidFill>
                      <a:srgbClr val="C00000"/>
                    </a:solidFill>
                    <a:effectLst/>
                    <a:uLnTx/>
                    <a:uFillTx/>
                  </a:rPr>
                  <a:t>3</a:t>
                </a:r>
              </a:p>
            </p:txBody>
          </p:sp>
        </p:grpSp>
        <p:sp>
          <p:nvSpPr>
            <p:cNvPr id="59" name="Rectángulo 58"/>
            <p:cNvSpPr/>
            <p:nvPr/>
          </p:nvSpPr>
          <p:spPr>
            <a:xfrm>
              <a:off x="5134279" y="3042413"/>
              <a:ext cx="1784816" cy="4447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altLang="es-ES" sz="2000" b="1" i="1" u="none" strike="noStrike" kern="0" cap="none" spc="0" normalizeH="0" baseline="0" noProof="0" dirty="0" smtClean="0">
                  <a:ln>
                    <a:noFill/>
                  </a:ln>
                  <a:solidFill>
                    <a:prstClr val="black"/>
                  </a:solidFill>
                  <a:effectLst/>
                  <a:uLnTx/>
                  <a:uFillTx/>
                  <a:cs typeface="Arial" panose="020B0604020202020204" pitchFamily="34" charset="0"/>
                </a:rPr>
                <a:t>Pentalón Moderno</a:t>
              </a:r>
              <a:endParaRPr kumimoji="0" lang="es-ES_tradnl" sz="2000" b="0" i="0" u="none" strike="noStrike" kern="0" cap="none" spc="0" normalizeH="0" baseline="0" noProof="0" dirty="0" smtClean="0">
                <a:ln>
                  <a:noFill/>
                </a:ln>
                <a:solidFill>
                  <a:prstClr val="black"/>
                </a:solidFill>
                <a:effectLst/>
                <a:uLnTx/>
                <a:uFillTx/>
              </a:endParaRPr>
            </a:p>
          </p:txBody>
        </p:sp>
        <p:grpSp>
          <p:nvGrpSpPr>
            <p:cNvPr id="60" name="Grupo 59"/>
            <p:cNvGrpSpPr/>
            <p:nvPr/>
          </p:nvGrpSpPr>
          <p:grpSpPr>
            <a:xfrm rot="21105399">
              <a:off x="4582187" y="2383197"/>
              <a:ext cx="722317" cy="933679"/>
              <a:chOff x="5509623" y="3626386"/>
              <a:chExt cx="2004110" cy="1199051"/>
            </a:xfrm>
          </p:grpSpPr>
          <p:grpSp>
            <p:nvGrpSpPr>
              <p:cNvPr id="63" name="Group 69"/>
              <p:cNvGrpSpPr>
                <a:grpSpLocks/>
              </p:cNvGrpSpPr>
              <p:nvPr/>
            </p:nvGrpSpPr>
            <p:grpSpPr bwMode="auto">
              <a:xfrm>
                <a:off x="5509623" y="3626386"/>
                <a:ext cx="2004110" cy="1199051"/>
                <a:chOff x="2064" y="1008"/>
                <a:chExt cx="722" cy="872"/>
              </a:xfrm>
            </p:grpSpPr>
            <p:sp>
              <p:nvSpPr>
                <p:cNvPr id="65" name="Oval 70"/>
                <p:cNvSpPr>
                  <a:spLocks noChangeArrowheads="1"/>
                </p:cNvSpPr>
                <p:nvPr/>
              </p:nvSpPr>
              <p:spPr bwMode="gray">
                <a:xfrm>
                  <a:off x="2064" y="1008"/>
                  <a:ext cx="722" cy="727"/>
                </a:xfrm>
                <a:prstGeom prst="ellipse">
                  <a:avLst/>
                </a:prstGeom>
                <a:solidFill>
                  <a:srgbClr val="EAEAEA">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nvGrpSpPr>
                <p:cNvPr id="66" name="Group 71"/>
                <p:cNvGrpSpPr>
                  <a:grpSpLocks/>
                </p:cNvGrpSpPr>
                <p:nvPr/>
              </p:nvGrpSpPr>
              <p:grpSpPr bwMode="auto">
                <a:xfrm>
                  <a:off x="2088" y="1031"/>
                  <a:ext cx="676" cy="849"/>
                  <a:chOff x="3975" y="1593"/>
                  <a:chExt cx="925" cy="1163"/>
                </a:xfrm>
              </p:grpSpPr>
              <p:pic>
                <p:nvPicPr>
                  <p:cNvPr id="96" name="Picture 72" descr="circuler_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extLst/>
                </p:spPr>
              </p:pic>
              <p:sp>
                <p:nvSpPr>
                  <p:cNvPr id="97" name="Oval 73"/>
                  <p:cNvSpPr>
                    <a:spLocks noChangeArrowheads="1"/>
                  </p:cNvSpPr>
                  <p:nvPr/>
                </p:nvSpPr>
                <p:spPr bwMode="gray">
                  <a:xfrm>
                    <a:off x="3998" y="1617"/>
                    <a:ext cx="873" cy="872"/>
                  </a:xfrm>
                  <a:prstGeom prst="ellipse">
                    <a:avLst/>
                  </a:prstGeom>
                  <a:solidFill>
                    <a:srgbClr val="70AD47">
                      <a:lumMod val="60000"/>
                      <a:lumOff val="40000"/>
                      <a:alpha val="5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000" b="1" i="1" u="none" strike="noStrike" kern="0" cap="none" spc="0" normalizeH="0" baseline="0" noProof="0" dirty="0" smtClean="0">
                        <a:ln>
                          <a:noFill/>
                        </a:ln>
                        <a:solidFill>
                          <a:srgbClr val="002060"/>
                        </a:solidFill>
                        <a:effectLst/>
                        <a:uLnTx/>
                        <a:uFillTx/>
                      </a:rPr>
                      <a:t> </a:t>
                    </a:r>
                    <a:r>
                      <a:rPr kumimoji="0" lang="es-ES" sz="2000" b="1" i="1" u="none" strike="noStrike" kern="0" cap="none" spc="0" normalizeH="0" baseline="0" noProof="0" dirty="0" smtClean="0">
                        <a:ln>
                          <a:noFill/>
                        </a:ln>
                        <a:solidFill>
                          <a:srgbClr val="003300"/>
                        </a:solidFill>
                        <a:effectLst/>
                        <a:uLnTx/>
                        <a:uFillTx/>
                      </a:rPr>
                      <a:t>1</a:t>
                    </a:r>
                    <a:endParaRPr kumimoji="0" lang="es-ES" sz="2000" b="1" i="1" u="none" strike="noStrike" kern="0" cap="none" spc="0" normalizeH="0" baseline="0" noProof="0" dirty="0">
                      <a:ln>
                        <a:noFill/>
                      </a:ln>
                      <a:solidFill>
                        <a:srgbClr val="003300"/>
                      </a:solidFill>
                      <a:effectLst/>
                      <a:uLnTx/>
                      <a:uFillTx/>
                    </a:endParaRPr>
                  </a:p>
                </p:txBody>
              </p:sp>
              <p:grpSp>
                <p:nvGrpSpPr>
                  <p:cNvPr id="98" name="Group 75"/>
                  <p:cNvGrpSpPr>
                    <a:grpSpLocks/>
                  </p:cNvGrpSpPr>
                  <p:nvPr/>
                </p:nvGrpSpPr>
                <p:grpSpPr bwMode="auto">
                  <a:xfrm rot="-3733502" flipH="1" flipV="1">
                    <a:off x="4256" y="2247"/>
                    <a:ext cx="820" cy="198"/>
                    <a:chOff x="2532" y="1051"/>
                    <a:chExt cx="893" cy="246"/>
                  </a:xfrm>
                </p:grpSpPr>
                <p:grpSp>
                  <p:nvGrpSpPr>
                    <p:cNvPr id="99" name="Group 76"/>
                    <p:cNvGrpSpPr>
                      <a:grpSpLocks/>
                    </p:cNvGrpSpPr>
                    <p:nvPr/>
                  </p:nvGrpSpPr>
                  <p:grpSpPr bwMode="auto">
                    <a:xfrm>
                      <a:off x="2532" y="1051"/>
                      <a:ext cx="743" cy="185"/>
                      <a:chOff x="1565" y="2568"/>
                      <a:chExt cx="1118" cy="279"/>
                    </a:xfrm>
                  </p:grpSpPr>
                  <p:sp>
                    <p:nvSpPr>
                      <p:cNvPr id="107" name="AutoShape 77"/>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08" name="AutoShape 78"/>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09" name="AutoShape 79"/>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10" name="AutoShape 80"/>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100" name="Group 81"/>
                    <p:cNvGrpSpPr>
                      <a:grpSpLocks/>
                    </p:cNvGrpSpPr>
                    <p:nvPr/>
                  </p:nvGrpSpPr>
                  <p:grpSpPr bwMode="auto">
                    <a:xfrm rot="1353540">
                      <a:off x="2682" y="1111"/>
                      <a:ext cx="743" cy="186"/>
                      <a:chOff x="1565" y="2568"/>
                      <a:chExt cx="1118" cy="279"/>
                    </a:xfrm>
                  </p:grpSpPr>
                  <p:sp>
                    <p:nvSpPr>
                      <p:cNvPr id="102" name="AutoShape 82"/>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04" name="AutoShape 83"/>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05" name="AutoShape 84"/>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106" name="AutoShape 85"/>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grpSp>
              <p:nvGrpSpPr>
                <p:cNvPr id="67" name="Group 86"/>
                <p:cNvGrpSpPr>
                  <a:grpSpLocks/>
                </p:cNvGrpSpPr>
                <p:nvPr/>
              </p:nvGrpSpPr>
              <p:grpSpPr bwMode="auto">
                <a:xfrm rot="-3733502" flipH="1" flipV="1">
                  <a:off x="2362" y="1505"/>
                  <a:ext cx="527" cy="128"/>
                  <a:chOff x="2532" y="1051"/>
                  <a:chExt cx="893" cy="246"/>
                </a:xfrm>
              </p:grpSpPr>
              <p:grpSp>
                <p:nvGrpSpPr>
                  <p:cNvPr id="68" name="Group 87"/>
                  <p:cNvGrpSpPr>
                    <a:grpSpLocks/>
                  </p:cNvGrpSpPr>
                  <p:nvPr/>
                </p:nvGrpSpPr>
                <p:grpSpPr bwMode="auto">
                  <a:xfrm>
                    <a:off x="2532" y="1051"/>
                    <a:ext cx="743" cy="185"/>
                    <a:chOff x="1565" y="2568"/>
                    <a:chExt cx="1118" cy="279"/>
                  </a:xfrm>
                </p:grpSpPr>
                <p:sp>
                  <p:nvSpPr>
                    <p:cNvPr id="89" name="AutoShape 88"/>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93" name="AutoShape 89"/>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94" name="AutoShape 90"/>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95" name="AutoShape 91"/>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nvGrpSpPr>
                  <p:cNvPr id="69" name="Group 92"/>
                  <p:cNvGrpSpPr>
                    <a:grpSpLocks/>
                  </p:cNvGrpSpPr>
                  <p:nvPr/>
                </p:nvGrpSpPr>
                <p:grpSpPr bwMode="auto">
                  <a:xfrm rot="1353540">
                    <a:off x="2682" y="1111"/>
                    <a:ext cx="743" cy="186"/>
                    <a:chOff x="1565" y="2568"/>
                    <a:chExt cx="1118" cy="279"/>
                  </a:xfrm>
                </p:grpSpPr>
                <p:sp>
                  <p:nvSpPr>
                    <p:cNvPr id="70" name="AutoShape 93"/>
                    <p:cNvSpPr>
                      <a:spLocks noChangeArrowheads="1"/>
                    </p:cNvSpPr>
                    <p:nvPr/>
                  </p:nvSpPr>
                  <p:spPr bwMode="white">
                    <a:xfrm rot="5263130">
                      <a:off x="1859"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71" name="AutoShape 94"/>
                    <p:cNvSpPr>
                      <a:spLocks noChangeArrowheads="1"/>
                    </p:cNvSpPr>
                    <p:nvPr/>
                  </p:nvSpPr>
                  <p:spPr bwMode="white">
                    <a:xfrm rot="6078281">
                      <a:off x="1995" y="2274"/>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72" name="AutoShape 95"/>
                    <p:cNvSpPr>
                      <a:spLocks noChangeArrowheads="1"/>
                    </p:cNvSpPr>
                    <p:nvPr/>
                  </p:nvSpPr>
                  <p:spPr bwMode="white">
                    <a:xfrm rot="6373927">
                      <a:off x="2071" y="229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sp>
                  <p:nvSpPr>
                    <p:cNvPr id="73" name="AutoShape 96"/>
                    <p:cNvSpPr>
                      <a:spLocks noChangeArrowheads="1"/>
                    </p:cNvSpPr>
                    <p:nvPr/>
                  </p:nvSpPr>
                  <p:spPr bwMode="white">
                    <a:xfrm rot="6906312">
                      <a:off x="2161" y="2326"/>
                      <a:ext cx="227" cy="816"/>
                    </a:xfrm>
                    <a:prstGeom prst="moon">
                      <a:avLst>
                        <a:gd name="adj" fmla="val 49773"/>
                      </a:avLst>
                    </a:prstGeom>
                    <a:solidFill>
                      <a:srgbClr val="FFFFFF">
                        <a:alpha val="3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ES" sz="2000" b="0" i="0" u="none" strike="noStrike" kern="0" cap="none" spc="0" normalizeH="0" baseline="0" noProof="0">
                        <a:ln>
                          <a:noFill/>
                        </a:ln>
                        <a:solidFill>
                          <a:srgbClr val="002060"/>
                        </a:solidFill>
                        <a:effectLst/>
                        <a:uLnTx/>
                        <a:uFillTx/>
                      </a:endParaRPr>
                    </a:p>
                  </p:txBody>
                </p:sp>
              </p:grpSp>
            </p:grpSp>
          </p:grpSp>
          <p:sp>
            <p:nvSpPr>
              <p:cNvPr id="64" name="Rectángulo 63"/>
              <p:cNvSpPr/>
              <p:nvPr/>
            </p:nvSpPr>
            <p:spPr>
              <a:xfrm rot="268248">
                <a:off x="5718340" y="3983370"/>
                <a:ext cx="1599393" cy="32280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2000" b="1" i="1" u="none" strike="noStrike" kern="0" cap="none" spc="0" normalizeH="0" baseline="0" noProof="0" dirty="0" smtClean="0">
                  <a:ln>
                    <a:noFill/>
                  </a:ln>
                  <a:solidFill>
                    <a:srgbClr val="70AD47">
                      <a:lumMod val="50000"/>
                    </a:srgbClr>
                  </a:solidFill>
                  <a:effectLst/>
                  <a:uLnTx/>
                  <a:uFillTx/>
                </a:endParaRPr>
              </a:p>
            </p:txBody>
          </p:sp>
        </p:grpSp>
        <p:sp>
          <p:nvSpPr>
            <p:cNvPr id="61" name="AutoShape 174"/>
            <p:cNvSpPr>
              <a:spLocks/>
            </p:cNvSpPr>
            <p:nvPr/>
          </p:nvSpPr>
          <p:spPr bwMode="auto">
            <a:xfrm>
              <a:off x="327921" y="2325962"/>
              <a:ext cx="3667049" cy="665514"/>
            </a:xfrm>
            <a:prstGeom prst="accentCallout2">
              <a:avLst>
                <a:gd name="adj1" fmla="val 42949"/>
                <a:gd name="adj2" fmla="val 100680"/>
                <a:gd name="adj3" fmla="val 22203"/>
                <a:gd name="adj4" fmla="val 111919"/>
                <a:gd name="adj5" fmla="val 41872"/>
                <a:gd name="adj6" fmla="val 121482"/>
              </a:avLst>
            </a:prstGeom>
            <a:noFill/>
            <a:ln w="38100">
              <a:solidFill>
                <a:srgbClr val="70AD47">
                  <a:lumMod val="50000"/>
                </a:srgbClr>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r" defTabSz="914400" eaLnBrk="1" fontAlgn="auto" latinLnBrk="0" hangingPunct="1">
                <a:lnSpc>
                  <a:spcPct val="100000"/>
                </a:lnSpc>
                <a:spcBef>
                  <a:spcPts val="450"/>
                </a:spcBef>
                <a:spcAft>
                  <a:spcPts val="0"/>
                </a:spcAft>
                <a:buClrTx/>
                <a:buSzTx/>
                <a:buFontTx/>
                <a:buNone/>
                <a:tabLst/>
                <a:defRPr/>
              </a:pP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Determinación del modelo de periodización a adoptar</a:t>
              </a:r>
              <a:r>
                <a:rPr kumimoji="0" lang="es-ES" sz="2000" b="0" i="1" u="none" strike="noStrike" kern="0" cap="none" spc="0" normalizeH="0" baseline="0" noProof="0" dirty="0" smtClean="0">
                  <a:ln>
                    <a:noFill/>
                  </a:ln>
                  <a:solidFill>
                    <a:prstClr val="black"/>
                  </a:solidFill>
                  <a:effectLst/>
                  <a:uLnTx/>
                  <a:uFillTx/>
                  <a:cs typeface="Arial" panose="020B0604020202020204" pitchFamily="34" charset="0"/>
                </a:rPr>
                <a:t>. </a:t>
              </a:r>
            </a:p>
          </p:txBody>
        </p:sp>
        <p:sp>
          <p:nvSpPr>
            <p:cNvPr id="62" name="AutoShape 174"/>
            <p:cNvSpPr>
              <a:spLocks/>
            </p:cNvSpPr>
            <p:nvPr/>
          </p:nvSpPr>
          <p:spPr bwMode="auto">
            <a:xfrm>
              <a:off x="231730" y="4134186"/>
              <a:ext cx="2923361" cy="1351765"/>
            </a:xfrm>
            <a:prstGeom prst="accentCallout2">
              <a:avLst>
                <a:gd name="adj1" fmla="val 33056"/>
                <a:gd name="adj2" fmla="val 100527"/>
                <a:gd name="adj3" fmla="val 46049"/>
                <a:gd name="adj4" fmla="val 118722"/>
                <a:gd name="adj5" fmla="val 30509"/>
                <a:gd name="adj6" fmla="val 142707"/>
              </a:avLst>
            </a:prstGeom>
            <a:noFill/>
            <a:ln w="38100">
              <a:solidFill>
                <a:srgbClr val="FF0000"/>
              </a:solidFill>
              <a:miter lim="800000"/>
              <a:headEnd/>
              <a:tailEnd type="diamond" w="med" len="med"/>
            </a:ln>
            <a:effectLst/>
            <a:extLst>
              <a:ext uri="{909E8E84-426E-40DD-AFC4-6F175D3DCCD1}">
                <a14:hiddenFill xmlns:a14="http://schemas.microsoft.com/office/drawing/2010/main">
                  <a:solidFill>
                    <a:srgbClr val="CC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r" defTabSz="914400" eaLnBrk="1" fontAlgn="auto" latinLnBrk="0" hangingPunct="1">
                <a:lnSpc>
                  <a:spcPct val="100000"/>
                </a:lnSpc>
                <a:spcBef>
                  <a:spcPts val="450"/>
                </a:spcBef>
                <a:spcAft>
                  <a:spcPts val="0"/>
                </a:spcAft>
                <a:buClrTx/>
                <a:buSzTx/>
                <a:buFontTx/>
                <a:buNone/>
                <a:tabLst/>
                <a:defRPr/>
              </a:pP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Selección de los periodos, etapas, </a:t>
              </a:r>
              <a:r>
                <a:rPr kumimoji="0" lang="es-MX" sz="2000" b="0" i="1" u="none" strike="noStrike" kern="0" cap="none" spc="0" normalizeH="0" baseline="0" noProof="0" dirty="0" err="1" smtClean="0">
                  <a:ln>
                    <a:noFill/>
                  </a:ln>
                  <a:solidFill>
                    <a:prstClr val="black"/>
                  </a:solidFill>
                  <a:effectLst/>
                  <a:uLnTx/>
                  <a:uFillTx/>
                  <a:cs typeface="Arial" panose="020B0604020202020204" pitchFamily="34" charset="0"/>
                </a:rPr>
                <a:t>mesociclos</a:t>
              </a:r>
              <a:r>
                <a:rPr kumimoji="0" lang="es-MX" sz="2000" b="0" i="1" u="none" strike="noStrike" kern="0" cap="none" spc="0" normalizeH="0" baseline="0" noProof="0" dirty="0" smtClean="0">
                  <a:ln>
                    <a:noFill/>
                  </a:ln>
                  <a:solidFill>
                    <a:prstClr val="black"/>
                  </a:solidFill>
                  <a:effectLst/>
                  <a:uLnTx/>
                  <a:uFillTx/>
                  <a:cs typeface="Arial" panose="020B0604020202020204" pitchFamily="34" charset="0"/>
                </a:rPr>
                <a:t> y </a:t>
              </a:r>
              <a:r>
                <a:rPr kumimoji="0" lang="es-MX" sz="2000" b="0" i="1" u="none" strike="noStrike" kern="0" cap="none" spc="0" normalizeH="0" baseline="0" noProof="0" dirty="0" err="1" smtClean="0">
                  <a:ln>
                    <a:noFill/>
                  </a:ln>
                  <a:solidFill>
                    <a:prstClr val="black"/>
                  </a:solidFill>
                  <a:effectLst/>
                  <a:uLnTx/>
                  <a:uFillTx/>
                  <a:cs typeface="Arial" panose="020B0604020202020204" pitchFamily="34" charset="0"/>
                </a:rPr>
                <a:t>microciclos</a:t>
              </a:r>
              <a:r>
                <a:rPr kumimoji="0" lang="es-ES" sz="2000" b="0" i="1" u="none" strike="noStrike" kern="0" cap="none" spc="0" normalizeH="0" baseline="0" noProof="0" dirty="0" smtClean="0">
                  <a:ln>
                    <a:noFill/>
                  </a:ln>
                  <a:solidFill>
                    <a:prstClr val="black"/>
                  </a:solidFill>
                  <a:effectLst/>
                  <a:uLnTx/>
                  <a:uFillTx/>
                  <a:cs typeface="Arial" panose="020B0604020202020204" pitchFamily="34" charset="0"/>
                </a:rPr>
                <a:t>. </a:t>
              </a:r>
            </a:p>
          </p:txBody>
        </p:sp>
      </p:grpSp>
      <p:sp>
        <p:nvSpPr>
          <p:cNvPr id="209" name="CuadroTexto 208"/>
          <p:cNvSpPr txBox="1"/>
          <p:nvPr/>
        </p:nvSpPr>
        <p:spPr>
          <a:xfrm>
            <a:off x="13421514" y="12828394"/>
            <a:ext cx="7198026" cy="867930"/>
          </a:xfrm>
          <a:prstGeom prst="rect">
            <a:avLst/>
          </a:prstGeom>
          <a:noFill/>
        </p:spPr>
        <p:txBody>
          <a:bodyPr wrap="square" rtlCol="0">
            <a:spAutoFit/>
          </a:bodyPr>
          <a:lstStyle/>
          <a:p>
            <a:pPr defTabSz="912813">
              <a:lnSpc>
                <a:spcPct val="90000"/>
              </a:lnSpc>
              <a:spcBef>
                <a:spcPct val="0"/>
              </a:spcBef>
            </a:pPr>
            <a:r>
              <a:rPr lang="es-MX" sz="2800" i="1" u="sng" dirty="0">
                <a:solidFill>
                  <a:prstClr val="black"/>
                </a:solidFill>
                <a:ea typeface="+mj-ea"/>
                <a:cs typeface="Arial" panose="020B0604020202020204" pitchFamily="34" charset="0"/>
              </a:rPr>
              <a:t>Procedimiento para la planificación del entrenamiento </a:t>
            </a:r>
          </a:p>
        </p:txBody>
      </p:sp>
      <p:grpSp>
        <p:nvGrpSpPr>
          <p:cNvPr id="2" name="Grupo 1"/>
          <p:cNvGrpSpPr/>
          <p:nvPr/>
        </p:nvGrpSpPr>
        <p:grpSpPr>
          <a:xfrm>
            <a:off x="13400403" y="9948811"/>
            <a:ext cx="7529081" cy="2788153"/>
            <a:chOff x="13400403" y="9948811"/>
            <a:chExt cx="7529081" cy="2788153"/>
          </a:xfrm>
        </p:grpSpPr>
        <p:pic>
          <p:nvPicPr>
            <p:cNvPr id="211" name="Imagen 2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496239" y="9948811"/>
              <a:ext cx="4433245" cy="2773108"/>
            </a:xfrm>
            <a:prstGeom prst="rect">
              <a:avLst/>
            </a:prstGeom>
          </p:spPr>
        </p:pic>
        <p:pic>
          <p:nvPicPr>
            <p:cNvPr id="212" name="Imagen 2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400403" y="9978700"/>
              <a:ext cx="3100462" cy="2758264"/>
            </a:xfrm>
            <a:prstGeom prst="rect">
              <a:avLst/>
            </a:prstGeom>
          </p:spPr>
        </p:pic>
      </p:grpSp>
      <p:sp>
        <p:nvSpPr>
          <p:cNvPr id="213" name="CuadroTexto 212"/>
          <p:cNvSpPr txBox="1"/>
          <p:nvPr/>
        </p:nvSpPr>
        <p:spPr>
          <a:xfrm>
            <a:off x="418373" y="13611568"/>
            <a:ext cx="9597475" cy="523220"/>
          </a:xfrm>
          <a:prstGeom prst="rect">
            <a:avLst/>
          </a:prstGeom>
          <a:noFill/>
        </p:spPr>
        <p:txBody>
          <a:bodyPr wrap="square" rtlCol="0">
            <a:spAutoFit/>
          </a:bodyPr>
          <a:lstStyle/>
          <a:p>
            <a:pPr defTabSz="914400" fontAlgn="base">
              <a:spcBef>
                <a:spcPct val="0"/>
              </a:spcBef>
              <a:spcAft>
                <a:spcPct val="0"/>
              </a:spcAft>
            </a:pPr>
            <a:r>
              <a:rPr lang="es-MX" sz="2800" i="1" u="sng" dirty="0">
                <a:solidFill>
                  <a:prstClr val="black"/>
                </a:solidFill>
                <a:ea typeface="+mj-ea"/>
                <a:cs typeface="Arial" panose="020B0604020202020204" pitchFamily="34" charset="0"/>
              </a:rPr>
              <a:t>Implementación del proceso de planificación del entrenamiento </a:t>
            </a:r>
          </a:p>
        </p:txBody>
      </p:sp>
      <p:pic>
        <p:nvPicPr>
          <p:cNvPr id="214" name="Imagen 213"/>
          <p:cNvPicPr>
            <a:picLocks noChangeAspect="1"/>
          </p:cNvPicPr>
          <p:nvPr/>
        </p:nvPicPr>
        <p:blipFill>
          <a:blip r:embed="rId19"/>
          <a:stretch>
            <a:fillRect/>
          </a:stretch>
        </p:blipFill>
        <p:spPr>
          <a:xfrm>
            <a:off x="385379" y="13998370"/>
            <a:ext cx="10693926" cy="5702742"/>
          </a:xfrm>
          <a:prstGeom prst="rect">
            <a:avLst/>
          </a:prstGeom>
        </p:spPr>
      </p:pic>
      <p:sp>
        <p:nvSpPr>
          <p:cNvPr id="215" name="CuadroTexto 214"/>
          <p:cNvSpPr txBox="1"/>
          <p:nvPr/>
        </p:nvSpPr>
        <p:spPr>
          <a:xfrm>
            <a:off x="10893832" y="18406325"/>
            <a:ext cx="9621214" cy="480131"/>
          </a:xfrm>
          <a:prstGeom prst="rect">
            <a:avLst/>
          </a:prstGeom>
          <a:noFill/>
        </p:spPr>
        <p:txBody>
          <a:bodyPr wrap="square" rtlCol="0">
            <a:spAutoFit/>
          </a:bodyPr>
          <a:lstStyle/>
          <a:p>
            <a:pPr defTabSz="912813" fontAlgn="base">
              <a:lnSpc>
                <a:spcPct val="90000"/>
              </a:lnSpc>
              <a:spcBef>
                <a:spcPct val="0"/>
              </a:spcBef>
              <a:spcAft>
                <a:spcPct val="0"/>
              </a:spcAft>
            </a:pPr>
            <a:r>
              <a:rPr lang="es-MX" sz="2800" i="1" u="sng" dirty="0">
                <a:solidFill>
                  <a:prstClr val="black"/>
                </a:solidFill>
                <a:ea typeface="+mj-ea"/>
                <a:cs typeface="Arial" panose="020B0604020202020204" pitchFamily="34" charset="0"/>
              </a:rPr>
              <a:t>Resultado de los atletas que se prepararon para el ciclo olímpico</a:t>
            </a:r>
          </a:p>
        </p:txBody>
      </p:sp>
      <p:pic>
        <p:nvPicPr>
          <p:cNvPr id="216" name="Imagen 215"/>
          <p:cNvPicPr>
            <a:picLocks noChangeAspect="1"/>
          </p:cNvPicPr>
          <p:nvPr/>
        </p:nvPicPr>
        <p:blipFill>
          <a:blip r:embed="rId20"/>
          <a:stretch>
            <a:fillRect/>
          </a:stretch>
        </p:blipFill>
        <p:spPr>
          <a:xfrm>
            <a:off x="10443411" y="18850863"/>
            <a:ext cx="10411326" cy="3671831"/>
          </a:xfrm>
          <a:prstGeom prst="rect">
            <a:avLst/>
          </a:prstGeom>
        </p:spPr>
      </p:pic>
      <p:sp>
        <p:nvSpPr>
          <p:cNvPr id="3" name="Rectángulo 2"/>
          <p:cNvSpPr/>
          <p:nvPr/>
        </p:nvSpPr>
        <p:spPr>
          <a:xfrm>
            <a:off x="304546" y="22806516"/>
            <a:ext cx="8826761" cy="867930"/>
          </a:xfrm>
          <a:prstGeom prst="rect">
            <a:avLst/>
          </a:prstGeom>
        </p:spPr>
        <p:txBody>
          <a:bodyPr wrap="square">
            <a:spAutoFit/>
          </a:bodyPr>
          <a:lstStyle/>
          <a:p>
            <a:pPr lvl="0" defTabSz="912813" fontAlgn="base">
              <a:lnSpc>
                <a:spcPct val="90000"/>
              </a:lnSpc>
              <a:spcBef>
                <a:spcPct val="0"/>
              </a:spcBef>
              <a:spcAft>
                <a:spcPct val="0"/>
              </a:spcAft>
            </a:pPr>
            <a:r>
              <a:rPr lang="es-MX" sz="2800" i="1" u="sng" dirty="0">
                <a:solidFill>
                  <a:prstClr val="black"/>
                </a:solidFill>
                <a:ea typeface="+mj-ea"/>
                <a:cs typeface="Arial" panose="020B0604020202020204" pitchFamily="34" charset="0"/>
              </a:rPr>
              <a:t>Evaluación de viabilidad y utilidad del proceso de planificación del entrenamiento </a:t>
            </a:r>
          </a:p>
        </p:txBody>
      </p:sp>
      <p:sp>
        <p:nvSpPr>
          <p:cNvPr id="217" name="CuadroTexto 216"/>
          <p:cNvSpPr txBox="1"/>
          <p:nvPr/>
        </p:nvSpPr>
        <p:spPr>
          <a:xfrm>
            <a:off x="366999" y="23616343"/>
            <a:ext cx="8790839" cy="3862596"/>
          </a:xfrm>
          <a:prstGeom prst="rect">
            <a:avLst/>
          </a:prstGeom>
          <a:solidFill>
            <a:schemeClr val="tx2">
              <a:lumMod val="20000"/>
              <a:lumOff val="80000"/>
            </a:schemeClr>
          </a:solidFill>
        </p:spPr>
        <p:txBody>
          <a:bodyPr wrap="square" rtlCol="0">
            <a:spAutoFit/>
          </a:bodyPr>
          <a:lstStyle/>
          <a:p>
            <a:pPr marL="531813" indent="-531813" defTabSz="914400" fontAlgn="base">
              <a:spcBef>
                <a:spcPts val="600"/>
              </a:spcBef>
              <a:spcAft>
                <a:spcPct val="0"/>
              </a:spcAft>
              <a:buFont typeface="Wingdings" panose="05000000000000000000" pitchFamily="2" charset="2"/>
              <a:buChar char="ü"/>
            </a:pPr>
            <a:r>
              <a:rPr lang="es-MX" sz="2000" i="1" dirty="0">
                <a:solidFill>
                  <a:prstClr val="black"/>
                </a:solidFill>
                <a:cs typeface="Arial" panose="020B0604020202020204" pitchFamily="34" charset="0"/>
              </a:rPr>
              <a:t>Resaltan la importancia de la selección del contenido a partir de las características de la actividad competitiva con lo cual se es consecuente, </a:t>
            </a:r>
          </a:p>
          <a:p>
            <a:pPr marL="531813" indent="-531813" defTabSz="914400" fontAlgn="base">
              <a:spcBef>
                <a:spcPts val="600"/>
              </a:spcBef>
              <a:spcAft>
                <a:spcPct val="0"/>
              </a:spcAft>
              <a:buFont typeface="Wingdings" panose="05000000000000000000" pitchFamily="2" charset="2"/>
              <a:buChar char="ü"/>
            </a:pPr>
            <a:r>
              <a:rPr lang="es-MX" sz="2000" i="1" dirty="0">
                <a:solidFill>
                  <a:prstClr val="black"/>
                </a:solidFill>
                <a:cs typeface="Arial" panose="020B0604020202020204" pitchFamily="34" charset="0"/>
              </a:rPr>
              <a:t>Abordan el tema de la magnitud de las cargas, </a:t>
            </a:r>
          </a:p>
          <a:p>
            <a:pPr marL="531813" indent="-531813" defTabSz="914400" fontAlgn="base">
              <a:spcBef>
                <a:spcPts val="600"/>
              </a:spcBef>
              <a:spcAft>
                <a:spcPct val="0"/>
              </a:spcAft>
              <a:buFont typeface="Wingdings" panose="05000000000000000000" pitchFamily="2" charset="2"/>
              <a:buChar char="ü"/>
            </a:pPr>
            <a:r>
              <a:rPr lang="es-MX" sz="2000" i="1" dirty="0">
                <a:solidFill>
                  <a:prstClr val="black"/>
                </a:solidFill>
                <a:cs typeface="Arial" panose="020B0604020202020204" pitchFamily="34" charset="0"/>
              </a:rPr>
              <a:t>Describen las habilidades y capacidades por disciplina, </a:t>
            </a:r>
          </a:p>
          <a:p>
            <a:pPr marL="531813" indent="-531813" defTabSz="914400" fontAlgn="base">
              <a:spcBef>
                <a:spcPts val="600"/>
              </a:spcBef>
              <a:spcAft>
                <a:spcPct val="0"/>
              </a:spcAft>
              <a:buFont typeface="Wingdings" panose="05000000000000000000" pitchFamily="2" charset="2"/>
              <a:buChar char="ü"/>
            </a:pPr>
            <a:r>
              <a:rPr lang="es-MX" sz="2000" i="1" dirty="0">
                <a:solidFill>
                  <a:prstClr val="black"/>
                </a:solidFill>
                <a:cs typeface="Arial" panose="020B0604020202020204" pitchFamily="34" charset="0"/>
              </a:rPr>
              <a:t>Se aboga por una concreción sobre todos los aspectos contenidos en el proceso de planificación con un enfoque integrado, </a:t>
            </a:r>
          </a:p>
          <a:p>
            <a:pPr marL="531813" indent="-531813" defTabSz="914400" fontAlgn="base">
              <a:spcBef>
                <a:spcPts val="600"/>
              </a:spcBef>
              <a:spcAft>
                <a:spcPct val="0"/>
              </a:spcAft>
              <a:buFont typeface="Wingdings" panose="05000000000000000000" pitchFamily="2" charset="2"/>
              <a:buChar char="ü"/>
            </a:pPr>
            <a:r>
              <a:rPr lang="es-MX" sz="2000" i="1" dirty="0">
                <a:solidFill>
                  <a:prstClr val="black"/>
                </a:solidFill>
                <a:cs typeface="Arial" panose="020B0604020202020204" pitchFamily="34" charset="0"/>
              </a:rPr>
              <a:t>Evitar una estructura que parcele o fragmente este proceso como se ha venido desarrollando hasta ahora.  </a:t>
            </a:r>
          </a:p>
          <a:p>
            <a:pPr marL="531813" indent="-531813" defTabSz="914400" fontAlgn="base">
              <a:spcBef>
                <a:spcPts val="600"/>
              </a:spcBef>
              <a:spcAft>
                <a:spcPct val="0"/>
              </a:spcAft>
              <a:buFont typeface="Wingdings" panose="05000000000000000000" pitchFamily="2" charset="2"/>
              <a:buChar char="ü"/>
            </a:pPr>
            <a:r>
              <a:rPr lang="es-MX" sz="2000" i="1" dirty="0">
                <a:solidFill>
                  <a:prstClr val="black"/>
                </a:solidFill>
                <a:cs typeface="Arial" panose="020B0604020202020204" pitchFamily="34" charset="0"/>
              </a:rPr>
              <a:t>Gran importancia acerca de realizar el entrenamiento a la manera en que se compite, combinando los diferentes eventos en </a:t>
            </a:r>
            <a:r>
              <a:rPr lang="es-MX" sz="2000" i="1" dirty="0" err="1">
                <a:solidFill>
                  <a:prstClr val="black"/>
                </a:solidFill>
                <a:cs typeface="Arial" panose="020B0604020202020204" pitchFamily="34" charset="0"/>
              </a:rPr>
              <a:t>microciclos</a:t>
            </a:r>
            <a:r>
              <a:rPr lang="es-MX" sz="2000" i="1" dirty="0">
                <a:solidFill>
                  <a:prstClr val="black"/>
                </a:solidFill>
                <a:cs typeface="Arial" panose="020B0604020202020204" pitchFamily="34" charset="0"/>
              </a:rPr>
              <a:t> y sesiones de entrenamiento.</a:t>
            </a:r>
          </a:p>
        </p:txBody>
      </p:sp>
      <p:grpSp>
        <p:nvGrpSpPr>
          <p:cNvPr id="5" name="Grupo 4"/>
          <p:cNvGrpSpPr/>
          <p:nvPr/>
        </p:nvGrpSpPr>
        <p:grpSpPr>
          <a:xfrm>
            <a:off x="10840332" y="16569118"/>
            <a:ext cx="10014405" cy="1950092"/>
            <a:chOff x="10840332" y="16569118"/>
            <a:chExt cx="10014405" cy="1950092"/>
          </a:xfrm>
        </p:grpSpPr>
        <p:pic>
          <p:nvPicPr>
            <p:cNvPr id="225" name="Imagen 22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7899300" y="16569118"/>
              <a:ext cx="2955437" cy="1950092"/>
            </a:xfrm>
            <a:prstGeom prst="rect">
              <a:avLst/>
            </a:prstGeom>
          </p:spPr>
        </p:pic>
        <p:pic>
          <p:nvPicPr>
            <p:cNvPr id="220" name="Imagen 21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3114004" y="16604425"/>
              <a:ext cx="2610511" cy="1767386"/>
            </a:xfrm>
            <a:prstGeom prst="rect">
              <a:avLst/>
            </a:prstGeom>
          </p:spPr>
        </p:pic>
        <p:pic>
          <p:nvPicPr>
            <p:cNvPr id="221" name="Imagen 22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840332" y="16604426"/>
              <a:ext cx="2295315" cy="1769104"/>
            </a:xfrm>
            <a:prstGeom prst="rect">
              <a:avLst/>
            </a:prstGeom>
          </p:spPr>
        </p:pic>
        <p:pic>
          <p:nvPicPr>
            <p:cNvPr id="222" name="Imagen 22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725041" y="16588195"/>
              <a:ext cx="2762076" cy="1768424"/>
            </a:xfrm>
            <a:prstGeom prst="rect">
              <a:avLst/>
            </a:prstGeom>
          </p:spPr>
        </p:pic>
      </p:grpSp>
      <p:grpSp>
        <p:nvGrpSpPr>
          <p:cNvPr id="6" name="Grupo 5"/>
          <p:cNvGrpSpPr/>
          <p:nvPr/>
        </p:nvGrpSpPr>
        <p:grpSpPr>
          <a:xfrm>
            <a:off x="498953" y="19405813"/>
            <a:ext cx="9703825" cy="3411366"/>
            <a:chOff x="498953" y="19405813"/>
            <a:chExt cx="9703825" cy="3411366"/>
          </a:xfrm>
        </p:grpSpPr>
        <p:pic>
          <p:nvPicPr>
            <p:cNvPr id="224" name="Imagen 22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098044" y="19415563"/>
              <a:ext cx="2991080" cy="3315020"/>
            </a:xfrm>
            <a:prstGeom prst="rect">
              <a:avLst/>
            </a:prstGeom>
          </p:spPr>
        </p:pic>
        <p:pic>
          <p:nvPicPr>
            <p:cNvPr id="226" name="Imagen 22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98953" y="19429727"/>
              <a:ext cx="2819381" cy="3387452"/>
            </a:xfrm>
            <a:prstGeom prst="rect">
              <a:avLst/>
            </a:prstGeom>
          </p:spPr>
        </p:pic>
        <p:pic>
          <p:nvPicPr>
            <p:cNvPr id="227" name="Imagen 226"/>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00962" y="19405813"/>
              <a:ext cx="2101816" cy="3311265"/>
            </a:xfrm>
            <a:prstGeom prst="rect">
              <a:avLst/>
            </a:prstGeom>
          </p:spPr>
        </p:pic>
        <p:pic>
          <p:nvPicPr>
            <p:cNvPr id="219" name="Imagen 21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083889" y="19433118"/>
              <a:ext cx="2594804" cy="3315020"/>
            </a:xfrm>
            <a:prstGeom prst="rect">
              <a:avLst/>
            </a:prstGeom>
          </p:spPr>
        </p:pic>
      </p:gr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6904259" y="22338070"/>
            <a:ext cx="8256357" cy="566030"/>
          </a:xfrm>
        </p:spPr>
        <p:txBody>
          <a:bodyPr/>
          <a:lstStyle/>
          <a:p>
            <a:r>
              <a:rPr lang="en-US" dirty="0"/>
              <a:t>4. CONCLUSIONES</a:t>
            </a: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1586</TotalTime>
  <Words>1199</Words>
  <Application>Microsoft Office PowerPoint</Application>
  <PresentationFormat>Personalizado</PresentationFormat>
  <Paragraphs>56</Paragraphs>
  <Slides>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user</cp:lastModifiedBy>
  <cp:revision>56</cp:revision>
  <dcterms:created xsi:type="dcterms:W3CDTF">2012-02-10T00:21:22Z</dcterms:created>
  <dcterms:modified xsi:type="dcterms:W3CDTF">2025-07-06T22:30:50Z</dcterms:modified>
  <cp:category>Research poster templates</cp:category>
</cp:coreProperties>
</file>