
<file path=[Content_Types].xml><?xml version="1.0" encoding="utf-8"?>
<Types xmlns="http://schemas.openxmlformats.org/package/2006/content-types">
  <Override PartName="/ppt/slideMasters/slideMaster2.xml" ContentType="application/vnd.openxmlformats-officedocument.presentationml.slideMaster+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 xmlns:p15="http://schemas.microsoft.com/office/powerpoint/2012/main">
        <p15:guide id="2" orient="horz" pos="265">
          <p15:clr>
            <a:srgbClr val="A4A3A4"/>
          </p15:clr>
        </p15:guide>
        <p15:guide id="3" orient="horz" pos="18541">
          <p15:clr>
            <a:srgbClr val="A4A3A4"/>
          </p15:clr>
        </p15:guide>
        <p15:guide id="5" pos="1319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3F5FA"/>
    <a:srgbClr val="CDD2DE"/>
    <a:srgbClr val="E3E9E5"/>
    <a:srgbClr val="EAEAEA"/>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689" autoAdjust="0"/>
    <p:restoredTop sz="94777" autoAdjust="0"/>
  </p:normalViewPr>
  <p:slideViewPr>
    <p:cSldViewPr snapToGrid="0" snapToObjects="1" showGuides="1">
      <p:cViewPr>
        <p:scale>
          <a:sx n="40" d="100"/>
          <a:sy n="40" d="100"/>
        </p:scale>
        <p:origin x="-978" y="4794"/>
      </p:cViewPr>
      <p:guideLst>
        <p:guide orient="horz" pos="265"/>
        <p:guide orient="horz" pos="18541"/>
        <p:guide pos="131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7/21/2025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‹Nº›</a:t>
            </a:fld>
            <a:endParaRPr lang="en-US"/>
          </a:p>
        </p:txBody>
      </p:sp>
    </p:spTree>
    <p:extLst>
      <p:ext uri="{BB962C8B-B14F-4D97-AF65-F5344CB8AC3E}">
        <p14:creationId xmlns=""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7/21/2025</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‹Nº›</a:t>
            </a:fld>
            <a:endParaRPr lang="en-US" dirty="0"/>
          </a:p>
        </p:txBody>
      </p:sp>
    </p:spTree>
    <p:extLst>
      <p:ext uri="{BB962C8B-B14F-4D97-AF65-F5344CB8AC3E}">
        <p14:creationId xmlns=""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 xmlns:p14="http://schemas.microsoft.com/office/powerpoint/2010/main" val="318346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xmlns="" id="{C74784A8-6F25-7449-9CCF-614BC1946BC7}"/>
              </a:ext>
            </a:extLst>
          </p:cNvPr>
          <p:cNvGraphicFramePr>
            <a:graphicFrameLocks noGrp="1"/>
          </p:cNvGraphicFramePr>
          <p:nvPr userDrawn="1">
            <p:extLst>
              <p:ext uri="{D42A27DB-BD31-4B8C-83A1-F6EECF244321}">
                <p14:modId xmlns="" xmlns:p14="http://schemas.microsoft.com/office/powerpoint/2010/main" val="1988771644"/>
              </p:ext>
            </p:extLst>
          </p:nvPr>
        </p:nvGraphicFramePr>
        <p:xfrm>
          <a:off x="-8726467" y="34253"/>
          <a:ext cx="8117859" cy="30210616"/>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xmlns="" val="20000"/>
                    </a:ext>
                  </a:extLst>
                </a:gridCol>
                <a:gridCol w="4636986">
                  <a:extLst>
                    <a:ext uri="{9D8B030D-6E8A-4147-A177-3AD203B41FA5}">
                      <a16:colId xmlns:a16="http://schemas.microsoft.com/office/drawing/2014/main" xmlns=""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xmlns="" val="10000"/>
                  </a:ext>
                </a:extLst>
              </a:tr>
              <a:tr h="359893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xmlns="" val="677555919"/>
                  </a:ext>
                </a:extLst>
              </a:tr>
              <a:tr h="4292704">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r>
                        <a:rPr lang="en-US" sz="1800" dirty="0">
                          <a:solidFill>
                            <a:schemeClr val="bg1"/>
                          </a:solidFill>
                          <a:latin typeface="Arial" panose="020B0604020202020204" pitchFamily="34" charset="0"/>
                          <a:cs typeface="Arial" panose="020B0604020202020204" pitchFamily="34" charset="0"/>
                        </a:rPr>
                        <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xmlns="" val="10001"/>
                  </a:ext>
                </a:extLst>
              </a:tr>
              <a:tr h="199458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xmlns=""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xmlns=""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xmlns="" val="10006"/>
                  </a:ext>
                </a:extLst>
              </a:tr>
              <a:tr h="206781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xmlns=""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xmlns="" val="10010"/>
                  </a:ext>
                </a:extLst>
              </a:tr>
            </a:tbl>
          </a:graphicData>
        </a:graphic>
      </p:graphicFrame>
      <p:graphicFrame>
        <p:nvGraphicFramePr>
          <p:cNvPr id="4" name="Table 3">
            <a:extLst>
              <a:ext uri="{FF2B5EF4-FFF2-40B4-BE49-F238E27FC236}">
                <a16:creationId xmlns:a16="http://schemas.microsoft.com/office/drawing/2014/main" xmlns="" id="{70EF0DC5-0CE8-8B48-8495-AC770E4326B0}"/>
              </a:ext>
            </a:extLst>
          </p:cNvPr>
          <p:cNvGraphicFramePr>
            <a:graphicFrameLocks noGrp="1"/>
          </p:cNvGraphicFramePr>
          <p:nvPr userDrawn="1">
            <p:extLst>
              <p:ext uri="{D42A27DB-BD31-4B8C-83A1-F6EECF244321}">
                <p14:modId xmlns="" xmlns:p14="http://schemas.microsoft.com/office/powerpoint/2010/main" val="2914211395"/>
              </p:ext>
            </p:extLst>
          </p:nvPr>
        </p:nvGraphicFramePr>
        <p:xfrm>
          <a:off x="21937684" y="-142032"/>
          <a:ext cx="8060660" cy="30460674"/>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xmlns="" val="20000"/>
                    </a:ext>
                  </a:extLst>
                </a:gridCol>
                <a:gridCol w="950236">
                  <a:extLst>
                    <a:ext uri="{9D8B030D-6E8A-4147-A177-3AD203B41FA5}">
                      <a16:colId xmlns:a16="http://schemas.microsoft.com/office/drawing/2014/main" xmlns="" val="764104496"/>
                    </a:ext>
                  </a:extLst>
                </a:gridCol>
                <a:gridCol w="3947443">
                  <a:extLst>
                    <a:ext uri="{9D8B030D-6E8A-4147-A177-3AD203B41FA5}">
                      <a16:colId xmlns:a16="http://schemas.microsoft.com/office/drawing/2014/main" xmlns="" val="4164475170"/>
                    </a:ext>
                  </a:extLst>
                </a:gridCol>
              </a:tblGrid>
              <a:tr h="119213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5727945">
                <a:tc gridSpan="3">
                  <a:txBody>
                    <a:bodyPr/>
                    <a:lstStyle/>
                    <a:p>
                      <a:pPr algn="l"/>
                      <a:r>
                        <a:rPr lang="en-US" sz="20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800" dirty="0">
                          <a:solidFill>
                            <a:srgbClr val="FFC000"/>
                          </a:solidFill>
                          <a:hlinkClick r:id="rId7">
                            <a:extLst>
                              <a:ext uri="{A12FA001-AC4F-418D-AE19-62706E023703}">
                                <ahyp:hlinkClr xmlns:ahyp="http://schemas.microsoft.com/office/drawing/2018/hyperlinkcolor" xmlns="" val="tx"/>
                              </a:ext>
                            </a:extLst>
                          </a:hlinkClick>
                        </a:rPr>
                        <a:t>https://www.posterpresentations.com/how-to-change-the-research-poster-template-colors.html</a:t>
                      </a:r>
                      <a:endParaRPr lang="en-US" sz="1800" dirty="0">
                        <a:solidFill>
                          <a:srgbClr val="FFC000"/>
                        </a:solidFill>
                      </a:endParaRP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4259477">
                <a:tc gridSpan="3">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800" dirty="0">
                          <a:solidFill>
                            <a:srgbClr val="D9D9D9"/>
                          </a:solidFill>
                          <a:latin typeface="Arial" panose="020B0604020202020204" pitchFamily="34" charset="0"/>
                          <a:cs typeface="Arial" panose="020B0604020202020204" pitchFamily="34" charset="0"/>
                        </a:rPr>
                        <a:t>You can see a tutorial here: </a:t>
                      </a:r>
                      <a:r>
                        <a:rPr lang="en-US" sz="1800" u="sng" dirty="0">
                          <a:solidFill>
                            <a:srgbClr val="FFC000"/>
                          </a:solidFill>
                          <a:latin typeface="Arial" panose="020B0604020202020204" pitchFamily="34" charset="0"/>
                          <a:cs typeface="Arial" panose="020B0604020202020204" pitchFamily="34" charset="0"/>
                        </a:rPr>
                        <a:t>https://</a:t>
                      </a:r>
                      <a:r>
                        <a:rPr lang="en-US" sz="1800" u="sng" dirty="0" err="1">
                          <a:solidFill>
                            <a:srgbClr val="FFC000"/>
                          </a:solidFill>
                          <a:latin typeface="Arial" panose="020B0604020202020204" pitchFamily="34" charset="0"/>
                          <a:cs typeface="Arial" panose="020B0604020202020204" pitchFamily="34" charset="0"/>
                        </a:rPr>
                        <a:t>www.posterpresentations.com</a:t>
                      </a:r>
                      <a:r>
                        <a:rPr lang="en-US" sz="1800" u="sng" dirty="0">
                          <a:solidFill>
                            <a:srgbClr val="FFC000"/>
                          </a:solidFill>
                          <a:latin typeface="Arial" panose="020B0604020202020204" pitchFamily="34" charset="0"/>
                          <a:cs typeface="Arial" panose="020B0604020202020204" pitchFamily="34" charset="0"/>
                        </a:rPr>
                        <a:t>/how-to-change-the-column-</a:t>
                      </a:r>
                      <a:r>
                        <a:rPr lang="en-US" sz="18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xmlns=""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5"/>
                  </a:ext>
                </a:extLst>
              </a:tr>
              <a:tr h="544646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xmlns=""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xmlns="" val="10006"/>
                  </a:ext>
                </a:extLst>
              </a:tr>
              <a:tr h="5308827">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When you are ready to have your poster printed go online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and click on the "</a:t>
                      </a:r>
                      <a:r>
                        <a:rPr lang="en-US" sz="1800" noProof="0" dirty="0">
                          <a:solidFill>
                            <a:srgbClr val="FFC000"/>
                          </a:solidFill>
                          <a:latin typeface="Arial"/>
                          <a:cs typeface="Arial"/>
                        </a:rPr>
                        <a:t>Order Your Poster</a:t>
                      </a:r>
                      <a:r>
                        <a:rPr lang="en-US" sz="1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
                      </a:r>
                      <a:br>
                        <a:rPr lang="en-US" sz="1800" noProof="0" dirty="0">
                          <a:solidFill>
                            <a:srgbClr val="D9D9D9"/>
                          </a:solidFill>
                          <a:latin typeface="Arial"/>
                          <a:cs typeface="Arial"/>
                        </a:rPr>
                      </a:br>
                      <a:r>
                        <a:rPr lang="en-US" sz="1800" noProof="0" dirty="0">
                          <a:solidFill>
                            <a:srgbClr val="D9D9D9"/>
                          </a:solidFill>
                          <a:latin typeface="Arial"/>
                          <a:cs typeface="Arial"/>
                        </a:rPr>
                        <a:t>Go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7"/>
                  </a:ext>
                </a:extLst>
              </a:tr>
              <a:tr h="1047130">
                <a:tc gridSpan="3">
                  <a:txBody>
                    <a:bodyPr/>
                    <a:lstStyle/>
                    <a:p>
                      <a:endParaRPr lang="en-US" sz="1800" dirty="0">
                        <a:solidFill>
                          <a:srgbClr val="1F3A4E"/>
                        </a:solidFill>
                      </a:endParaRPr>
                    </a:p>
                  </a:txBody>
                  <a:tcPr marL="182880" marT="137160">
                    <a:blipFill dpi="0" rotWithShape="1">
                      <a:blip r:embed="rId9">
                        <a:extLst>
                          <a:ext uri="{28A0092B-C50C-407E-A947-70E740481C1C}">
                            <a14:useLocalDpi xmlns=""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8"/>
                  </a:ext>
                </a:extLst>
              </a:tr>
              <a:tr h="1130052">
                <a:tc gridSpan="2">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r>
                        <a:rPr lang="en-US" sz="1800" dirty="0">
                          <a:solidFill>
                            <a:schemeClr val="bg1">
                              <a:lumMod val="85000"/>
                            </a:schemeClr>
                          </a:solidFill>
                          <a:latin typeface="Arial"/>
                          <a:cs typeface="Arial"/>
                        </a:rPr>
                        <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D0D0D0"/>
                          </a:solidFill>
                          <a:latin typeface="Arial"/>
                          <a:cs typeface="Arial"/>
                        </a:rPr>
                        <a:t>For complete tutorials</a:t>
                      </a:r>
                      <a:r>
                        <a:rPr lang="en-US" sz="1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400" b="1" dirty="0">
                          <a:solidFill>
                            <a:srgbClr val="FFC000"/>
                          </a:solidFill>
                          <a:latin typeface="Arial"/>
                          <a:cs typeface="Arial"/>
                        </a:rPr>
                        <a:t>https://</a:t>
                      </a:r>
                      <a:r>
                        <a:rPr lang="en-US" sz="1400" b="1" dirty="0" err="1">
                          <a:solidFill>
                            <a:srgbClr val="FFC000"/>
                          </a:solidFill>
                          <a:latin typeface="Arial"/>
                          <a:cs typeface="Arial"/>
                        </a:rPr>
                        <a:t>www.posterpresentations.com</a:t>
                      </a:r>
                      <a:r>
                        <a:rPr lang="en-US" sz="1400" b="1" dirty="0">
                          <a:solidFill>
                            <a:srgbClr val="FFC000"/>
                          </a:solidFill>
                          <a:latin typeface="Arial"/>
                          <a:cs typeface="Arial"/>
                        </a:rPr>
                        <a:t>/</a:t>
                      </a:r>
                      <a:r>
                        <a:rPr lang="en-US" sz="1400" b="1" dirty="0" err="1">
                          <a:solidFill>
                            <a:srgbClr val="FFC000"/>
                          </a:solidFill>
                          <a:latin typeface="Arial"/>
                          <a:cs typeface="Arial"/>
                        </a:rPr>
                        <a:t>helpdesk.html</a:t>
                      </a:r>
                      <a:endParaRPr lang="en-US" sz="9600" dirty="0"/>
                    </a:p>
                  </a:txBody>
                  <a:tcPr marL="182880" marT="137160">
                    <a:solidFill>
                      <a:srgbClr val="010101"/>
                    </a:solidFill>
                  </a:tcPr>
                </a:tc>
                <a:extLst>
                  <a:ext uri="{0D108BD9-81ED-4DB2-BD59-A6C34878D82A}">
                    <a16:rowId xmlns:a16="http://schemas.microsoft.com/office/drawing/2014/main" xmlns=""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yordanyluisblanco9@gmail.com" TargetMode="External"/><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cuba.cu/gobierno/discursos/1992/esp/f120692e.html" TargetMode="External"/><Relationship Id="rId5" Type="http://schemas.openxmlformats.org/officeDocument/2006/relationships/image" Target="../media/image7.jpeg"/><Relationship Id="rId4" Type="http://schemas.openxmlformats.org/officeDocument/2006/relationships/hyperlink" Target="https://orcid.org/0009-0005-5080-315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xmlns="" id="{3F0F9E90-FAA0-694D-A385-A29160674B09}"/>
              </a:ext>
            </a:extLst>
          </p:cNvPr>
          <p:cNvSpPr>
            <a:spLocks noGrp="1"/>
          </p:cNvSpPr>
          <p:nvPr>
            <p:ph type="body" sz="quarter" idx="10"/>
          </p:nvPr>
        </p:nvSpPr>
        <p:spPr>
          <a:xfrm>
            <a:off x="440616" y="5365571"/>
            <a:ext cx="10101856" cy="6869110"/>
          </a:xfrm>
        </p:spPr>
        <p:txBody>
          <a:bodyPr/>
          <a:lstStyle/>
          <a:p>
            <a:pPr algn="just"/>
            <a:r>
              <a:rPr lang="es-ES" dirty="0" smtClean="0"/>
              <a:t>Las principales acciones y se materializan en el marco de realización de las manifestaciones recreativas, los deportes y la actividad física en el proceso de implementación de los objetivos, indicadores, metas y acciones del Proyecto de Recreación Física del INDER en correspondencia con el Proyecto Recreación y Uso del Tiempo Libre, que integra el Programa Acceso y Calidad de los Servicios Sociales, que a su vez tributa al </a:t>
            </a:r>
            <a:r>
              <a:rPr lang="es-ES" dirty="0" err="1" smtClean="0"/>
              <a:t>Macroprograma</a:t>
            </a:r>
            <a:r>
              <a:rPr lang="es-ES" dirty="0" smtClean="0"/>
              <a:t> Desarrollo Humano, Equidad y Justicia Social como uno de los ejes estratégicos y </a:t>
            </a:r>
            <a:r>
              <a:rPr lang="es-ES" dirty="0" err="1" smtClean="0"/>
              <a:t>macroprogramas</a:t>
            </a:r>
            <a:r>
              <a:rPr lang="es-ES" dirty="0" smtClean="0"/>
              <a:t> del Plan Nacional de Desarrollo Económico y Social (PNDES) 2030.</a:t>
            </a:r>
          </a:p>
          <a:p>
            <a:pPr algn="just"/>
            <a:r>
              <a:rPr lang="es-ES" dirty="0" smtClean="0"/>
              <a:t>Dada la vital relación que se debe establecer entre la recreación y la comunidad para acrecentar la educación y la gestión ambiental desde la recreación con un proyecto de acciones duradero y perenne, referido al diagnóstico participativo, proyectado, dispuesto y evaluado por el gestor(es), que implica el aprovechamiento de los recursos de modo racional y rentable, teniendo presente una filosofía de ahorro y aprovechamiento sostenible, para desarrollar la educación ambiental en la población. </a:t>
            </a:r>
          </a:p>
          <a:p>
            <a:pPr algn="just"/>
            <a:r>
              <a:rPr lang="es-ES" dirty="0" smtClean="0"/>
              <a:t>Tomando en consideración la importancia y prioridad que tiene en estos momentos una adecuada educación ambiental y las perspectivas que pueden ofrecer los resultados a la sociedad al elevarse el nivel de conciencia ambiental. En consecuencia, con las demandas sociales, el </a:t>
            </a:r>
            <a:r>
              <a:rPr lang="es-ES" b="1" dirty="0" smtClean="0"/>
              <a:t>objetivo</a:t>
            </a:r>
            <a:r>
              <a:rPr lang="es-ES" dirty="0" smtClean="0"/>
              <a:t> del presente trabajo está dirigido a: fundamentar la repercusión social de un sistema de acciones recreativas innovadora para la gestión ambiental en el Consejo Popular Piedrecitas.</a:t>
            </a:r>
          </a:p>
          <a:p>
            <a:pPr algn="just"/>
            <a:endParaRPr lang="es-ES" sz="2400" dirty="0" smtClean="0">
              <a:latin typeface="Arial" pitchFamily="34" charset="0"/>
              <a:cs typeface="Arial" pitchFamily="34" charset="0"/>
            </a:endParaRPr>
          </a:p>
          <a:p>
            <a:pPr algn="just"/>
            <a:endParaRPr lang="es-ES" sz="2400" dirty="0">
              <a:latin typeface="Arial" pitchFamily="34" charset="0"/>
              <a:cs typeface="Arial" pitchFamily="34" charset="0"/>
            </a:endParaRPr>
          </a:p>
        </p:txBody>
      </p:sp>
      <p:sp>
        <p:nvSpPr>
          <p:cNvPr id="29" name="Text Placeholder 28">
            <a:extLst>
              <a:ext uri="{FF2B5EF4-FFF2-40B4-BE49-F238E27FC236}">
                <a16:creationId xmlns:a16="http://schemas.microsoft.com/office/drawing/2014/main" xmlns="" id="{FCB797DF-A438-244B-B34C-CCF348A4370E}"/>
              </a:ext>
            </a:extLst>
          </p:cNvPr>
          <p:cNvSpPr>
            <a:spLocks noGrp="1"/>
          </p:cNvSpPr>
          <p:nvPr>
            <p:ph type="body" sz="quarter" idx="11"/>
          </p:nvPr>
        </p:nvSpPr>
        <p:spPr/>
        <p:txBody>
          <a:bodyPr/>
          <a:lstStyle/>
          <a:p>
            <a:r>
              <a:rPr lang="en-US" dirty="0"/>
              <a:t>1. INTRODUCCION (OBJETIVOS)</a:t>
            </a:r>
          </a:p>
        </p:txBody>
      </p:sp>
      <p:sp>
        <p:nvSpPr>
          <p:cNvPr id="30" name="Text Placeholder 29">
            <a:extLst>
              <a:ext uri="{FF2B5EF4-FFF2-40B4-BE49-F238E27FC236}">
                <a16:creationId xmlns:a16="http://schemas.microsoft.com/office/drawing/2014/main" xmlns="" id="{F756C91F-A769-8746-9736-6A1E2B721D6B}"/>
              </a:ext>
            </a:extLst>
          </p:cNvPr>
          <p:cNvSpPr>
            <a:spLocks noGrp="1"/>
          </p:cNvSpPr>
          <p:nvPr>
            <p:ph type="body" sz="quarter" idx="20"/>
          </p:nvPr>
        </p:nvSpPr>
        <p:spPr>
          <a:xfrm>
            <a:off x="449461" y="13071318"/>
            <a:ext cx="10096349" cy="566030"/>
          </a:xfrm>
        </p:spPr>
        <p:txBody>
          <a:bodyPr/>
          <a:lstStyle/>
          <a:p>
            <a:r>
              <a:rPr lang="en-US" dirty="0"/>
              <a:t>2. METODOLOGIA</a:t>
            </a:r>
          </a:p>
        </p:txBody>
      </p:sp>
      <p:sp>
        <p:nvSpPr>
          <p:cNvPr id="31" name="Text Placeholder 30">
            <a:extLst>
              <a:ext uri="{FF2B5EF4-FFF2-40B4-BE49-F238E27FC236}">
                <a16:creationId xmlns:a16="http://schemas.microsoft.com/office/drawing/2014/main" xmlns="" id="{4D8E9A6E-E5FF-AB49-84AA-3A4E1523DDE0}"/>
              </a:ext>
            </a:extLst>
          </p:cNvPr>
          <p:cNvSpPr>
            <a:spLocks noGrp="1"/>
          </p:cNvSpPr>
          <p:nvPr>
            <p:ph type="body" sz="quarter" idx="25"/>
          </p:nvPr>
        </p:nvSpPr>
        <p:spPr/>
        <p:txBody>
          <a:bodyPr/>
          <a:lstStyle/>
          <a:p>
            <a:r>
              <a:rPr lang="en-US" dirty="0"/>
              <a:t>3. RESULTADOS Y DISCUSION</a:t>
            </a:r>
          </a:p>
        </p:txBody>
      </p:sp>
      <p:sp>
        <p:nvSpPr>
          <p:cNvPr id="32" name="Text Placeholder 31">
            <a:extLst>
              <a:ext uri="{FF2B5EF4-FFF2-40B4-BE49-F238E27FC236}">
                <a16:creationId xmlns:a16="http://schemas.microsoft.com/office/drawing/2014/main" xmlns="" id="{F1CD45E0-BFBD-6449-A27A-446292982C7D}"/>
              </a:ext>
            </a:extLst>
          </p:cNvPr>
          <p:cNvSpPr>
            <a:spLocks noGrp="1"/>
          </p:cNvSpPr>
          <p:nvPr>
            <p:ph type="body" sz="quarter" idx="26"/>
          </p:nvPr>
        </p:nvSpPr>
        <p:spPr>
          <a:xfrm>
            <a:off x="10846594" y="5365571"/>
            <a:ext cx="10093752" cy="7213820"/>
          </a:xfrm>
        </p:spPr>
        <p:txBody>
          <a:bodyPr/>
          <a:lstStyle/>
          <a:p>
            <a:pPr algn="just"/>
            <a:r>
              <a:rPr lang="es-ES" dirty="0" smtClean="0">
                <a:solidFill>
                  <a:schemeClr val="accent1">
                    <a:lumMod val="50000"/>
                  </a:schemeClr>
                </a:solidFill>
              </a:rPr>
              <a:t>Los instrumentos que miden la pertinencia del sistema, se efectúo una triangulación, donde tuvo en cuenta los aspectos coincidentes de cada uno de estos instrumentos. Los resultados obtenidos en la aplicación se utilizó la observación participativa para constatar el tratamiento ambientalista en las actividades recreativas que se desarrollan, así como la participación de la población en ellas. Con una  posición </a:t>
            </a:r>
            <a:r>
              <a:rPr lang="es-ES_tradnl" dirty="0" smtClean="0">
                <a:solidFill>
                  <a:schemeClr val="accent1">
                    <a:lumMod val="50000"/>
                  </a:schemeClr>
                </a:solidFill>
              </a:rPr>
              <a:t> objetiva, analítica de amplias expectativas se aprecia:</a:t>
            </a:r>
          </a:p>
          <a:p>
            <a:pPr marL="171450" indent="-171450" algn="just">
              <a:buFont typeface="Wingdings" pitchFamily="2" charset="2"/>
              <a:buChar char="ü"/>
            </a:pPr>
            <a:r>
              <a:rPr lang="es-ES" dirty="0" smtClean="0">
                <a:solidFill>
                  <a:schemeClr val="accent1">
                    <a:lumMod val="50000"/>
                  </a:schemeClr>
                </a:solidFill>
              </a:rPr>
              <a:t>Integración de los recursos humanos con relación a los directivos, funcionarios, docentes, fuerza técnica y activistas. </a:t>
            </a:r>
          </a:p>
          <a:p>
            <a:pPr marL="171450" indent="-171450" algn="just">
              <a:buFont typeface="Wingdings" pitchFamily="2" charset="2"/>
              <a:buChar char="ü"/>
            </a:pPr>
            <a:r>
              <a:rPr lang="es-ES" dirty="0" smtClean="0">
                <a:solidFill>
                  <a:schemeClr val="accent1">
                    <a:lumMod val="50000"/>
                  </a:schemeClr>
                </a:solidFill>
              </a:rPr>
              <a:t>Ejecución de los planes y programas recreativos con carácter creativo e innovador.</a:t>
            </a:r>
          </a:p>
          <a:p>
            <a:pPr marL="171450" indent="-171450" algn="just">
              <a:buFont typeface="Wingdings" pitchFamily="2" charset="2"/>
              <a:buChar char="ü"/>
            </a:pPr>
            <a:r>
              <a:rPr lang="es-ES" dirty="0" smtClean="0">
                <a:solidFill>
                  <a:schemeClr val="accent1">
                    <a:lumMod val="50000"/>
                  </a:schemeClr>
                </a:solidFill>
              </a:rPr>
              <a:t>Disponibilidad de instalaciones en función de la recreación y los espacios públicos en el entorno comunitario.</a:t>
            </a:r>
          </a:p>
          <a:p>
            <a:pPr marL="171450" lvl="0" indent="-171450" algn="just">
              <a:buFont typeface="Wingdings" pitchFamily="2" charset="2"/>
              <a:buChar char="ü"/>
            </a:pPr>
            <a:r>
              <a:rPr lang="es-ES" dirty="0" smtClean="0">
                <a:solidFill>
                  <a:schemeClr val="accent1">
                    <a:lumMod val="50000"/>
                  </a:schemeClr>
                </a:solidFill>
              </a:rPr>
              <a:t>Ofertas recreativas, manifestación</a:t>
            </a:r>
            <a:r>
              <a:rPr lang="es-MX" dirty="0" smtClean="0">
                <a:solidFill>
                  <a:schemeClr val="accent1">
                    <a:lumMod val="50000"/>
                  </a:schemeClr>
                </a:solidFill>
              </a:rPr>
              <a:t> local </a:t>
            </a:r>
            <a:r>
              <a:rPr lang="es-ES" dirty="0" smtClean="0">
                <a:solidFill>
                  <a:schemeClr val="accent1">
                    <a:lumMod val="50000"/>
                  </a:schemeClr>
                </a:solidFill>
              </a:rPr>
              <a:t>de la Recreación con el vínculo del entorno y la educación ambiental, mediante la </a:t>
            </a:r>
            <a:r>
              <a:rPr lang="es-VE" dirty="0" smtClean="0">
                <a:solidFill>
                  <a:schemeClr val="accent1">
                    <a:lumMod val="50000"/>
                  </a:schemeClr>
                </a:solidFill>
              </a:rPr>
              <a:t>vigilancia y enfrentamiento a los delitos e ilegalidades que afectan a los recursos forestales, la flora, la fauna silvestre, </a:t>
            </a:r>
            <a:r>
              <a:rPr lang="es-ES" dirty="0" smtClean="0">
                <a:solidFill>
                  <a:schemeClr val="accent1">
                    <a:lumMod val="50000"/>
                  </a:schemeClr>
                </a:solidFill>
              </a:rPr>
              <a:t>la caza de especies cinegéticas </a:t>
            </a:r>
            <a:r>
              <a:rPr lang="es-VE" dirty="0" smtClean="0">
                <a:solidFill>
                  <a:schemeClr val="accent1">
                    <a:lumMod val="50000"/>
                  </a:schemeClr>
                </a:solidFill>
              </a:rPr>
              <a:t>y otros recursos naturales. </a:t>
            </a:r>
            <a:endParaRPr lang="es-ES" dirty="0" smtClean="0">
              <a:solidFill>
                <a:schemeClr val="accent1">
                  <a:lumMod val="50000"/>
                </a:schemeClr>
              </a:solidFill>
            </a:endParaRPr>
          </a:p>
          <a:p>
            <a:pPr marL="171450" indent="-171450" algn="just">
              <a:buFont typeface="Wingdings" pitchFamily="2" charset="2"/>
              <a:buChar char="ü"/>
            </a:pPr>
            <a:r>
              <a:rPr lang="es-ES" dirty="0" smtClean="0">
                <a:solidFill>
                  <a:schemeClr val="accent1">
                    <a:lumMod val="50000"/>
                  </a:schemeClr>
                </a:solidFill>
              </a:rPr>
              <a:t>Incentivo de la cultura local, oportunidades al alcance y potencialidades con carácter integrador que garantiza la comunicación entre los actores y la población.</a:t>
            </a:r>
          </a:p>
          <a:p>
            <a:pPr marL="171450" indent="-171450" algn="just">
              <a:buFont typeface="Wingdings" pitchFamily="2" charset="2"/>
              <a:buChar char="ü"/>
            </a:pPr>
            <a:r>
              <a:rPr lang="es-ES" dirty="0" smtClean="0">
                <a:solidFill>
                  <a:schemeClr val="accent1">
                    <a:lumMod val="50000"/>
                  </a:schemeClr>
                </a:solidFill>
              </a:rPr>
              <a:t>Disposición y la participación comunitaria  para realizar actividades recreativas y resultados del nivel de satisfacción de la población.</a:t>
            </a:r>
          </a:p>
          <a:p>
            <a:pPr algn="just"/>
            <a:r>
              <a:rPr lang="es-ES" dirty="0" smtClean="0">
                <a:solidFill>
                  <a:schemeClr val="accent1">
                    <a:lumMod val="50000"/>
                  </a:schemeClr>
                </a:solidFill>
              </a:rPr>
              <a:t>El sistema de acciones implementado, va en función de mejorar la gestión ambiental desde la recreación física; que tiene como bases fundamentales la Estrategia Ambiental INDER 2021-2025.</a:t>
            </a:r>
            <a:endParaRPr lang="en-US" dirty="0"/>
          </a:p>
        </p:txBody>
      </p:sp>
      <p:sp>
        <p:nvSpPr>
          <p:cNvPr id="33" name="Text Placeholder 32">
            <a:extLst>
              <a:ext uri="{FF2B5EF4-FFF2-40B4-BE49-F238E27FC236}">
                <a16:creationId xmlns:a16="http://schemas.microsoft.com/office/drawing/2014/main" xmlns="" id="{B987F76A-25E5-8F4D-A08D-EFFBEAFC4DDD}"/>
              </a:ext>
            </a:extLst>
          </p:cNvPr>
          <p:cNvSpPr>
            <a:spLocks noGrp="1"/>
          </p:cNvSpPr>
          <p:nvPr>
            <p:ph type="body" sz="quarter" idx="27"/>
          </p:nvPr>
        </p:nvSpPr>
        <p:spPr/>
        <p:txBody>
          <a:bodyPr/>
          <a:lstStyle/>
          <a:p>
            <a:r>
              <a:rPr lang="en-US" dirty="0"/>
              <a:t>4. CONCLUSIONES</a:t>
            </a:r>
          </a:p>
        </p:txBody>
      </p:sp>
      <p:sp>
        <p:nvSpPr>
          <p:cNvPr id="34" name="Text Placeholder 33">
            <a:extLst>
              <a:ext uri="{FF2B5EF4-FFF2-40B4-BE49-F238E27FC236}">
                <a16:creationId xmlns:a16="http://schemas.microsoft.com/office/drawing/2014/main" xmlns="" id="{7D41EBDE-1609-3448-80A4-1C45137E7020}"/>
              </a:ext>
            </a:extLst>
          </p:cNvPr>
          <p:cNvSpPr>
            <a:spLocks noGrp="1"/>
          </p:cNvSpPr>
          <p:nvPr>
            <p:ph type="body" sz="quarter" idx="28"/>
          </p:nvPr>
        </p:nvSpPr>
        <p:spPr>
          <a:xfrm>
            <a:off x="10842726" y="13648379"/>
            <a:ext cx="10094847" cy="3766723"/>
          </a:xfrm>
        </p:spPr>
        <p:txBody>
          <a:bodyPr/>
          <a:lstStyle/>
          <a:p>
            <a:pPr marL="457200" lvl="0" indent="-457200" algn="just">
              <a:buFont typeface="+mj-lt"/>
              <a:buAutoNum type="arabicPeriod"/>
            </a:pPr>
            <a:r>
              <a:rPr lang="es-ES" dirty="0" smtClean="0"/>
              <a:t>La repercusión social de la innovación de la actividad recreativa para el cuidado del medio ambiente es fundamental para promover un estilo de vida saludable, concientizar sobre la importancia de la conservación ambiental y fomentar prácticas sostenibles para el bienestar de las generaciones presentes y futuras.</a:t>
            </a:r>
          </a:p>
          <a:p>
            <a:pPr marL="457200" lvl="0" indent="-457200" algn="just">
              <a:buFont typeface="+mj-lt"/>
              <a:buAutoNum type="arabicPeriod"/>
            </a:pPr>
            <a:r>
              <a:rPr lang="es-ES" dirty="0" smtClean="0"/>
              <a:t>El sistema de acciones constituye una alternativa para la participación en la transformación o generación de actividades que mejoren la relación hombre-ambiente; orienta hacia la educación y sensibilización de los problemas medioambientales y la formación de competencias ciudadanas, cambios en los modos de actuación y comportamientos positivos, promueve la toma de decisiones relacionados con proyectos recreativos y su inclusión ambiental. Los instrumentos aplicados para evaluar los indicadores demostraron su nivel de pertinencia.</a:t>
            </a:r>
          </a:p>
        </p:txBody>
      </p:sp>
      <p:sp>
        <p:nvSpPr>
          <p:cNvPr id="35" name="Text Placeholder 34">
            <a:extLst>
              <a:ext uri="{FF2B5EF4-FFF2-40B4-BE49-F238E27FC236}">
                <a16:creationId xmlns:a16="http://schemas.microsoft.com/office/drawing/2014/main" xmlns="" id="{8DB05AB3-1F2A-F04C-AC72-20A73D4DAA6A}"/>
              </a:ext>
            </a:extLst>
          </p:cNvPr>
          <p:cNvSpPr>
            <a:spLocks noGrp="1"/>
          </p:cNvSpPr>
          <p:nvPr>
            <p:ph type="body" sz="quarter" idx="29"/>
          </p:nvPr>
        </p:nvSpPr>
        <p:spPr>
          <a:xfrm>
            <a:off x="11302462" y="25391668"/>
            <a:ext cx="9881138" cy="566030"/>
          </a:xfrm>
        </p:spPr>
        <p:txBody>
          <a:bodyPr/>
          <a:lstStyle/>
          <a:p>
            <a:r>
              <a:rPr lang="en-US" dirty="0"/>
              <a:t>AGRADECIMIENTOS Y CONTACTO</a:t>
            </a:r>
          </a:p>
        </p:txBody>
      </p:sp>
      <p:sp>
        <p:nvSpPr>
          <p:cNvPr id="36" name="Text Placeholder 35">
            <a:extLst>
              <a:ext uri="{FF2B5EF4-FFF2-40B4-BE49-F238E27FC236}">
                <a16:creationId xmlns:a16="http://schemas.microsoft.com/office/drawing/2014/main" xmlns="" id="{948B5F22-2ED2-E847-9BF3-82D22809A2DC}"/>
              </a:ext>
            </a:extLst>
          </p:cNvPr>
          <p:cNvSpPr>
            <a:spLocks noGrp="1"/>
          </p:cNvSpPr>
          <p:nvPr>
            <p:ph type="body" sz="quarter" idx="30"/>
          </p:nvPr>
        </p:nvSpPr>
        <p:spPr>
          <a:xfrm>
            <a:off x="11297410" y="26352218"/>
            <a:ext cx="9886190" cy="2289395"/>
          </a:xfrm>
        </p:spPr>
        <p:txBody>
          <a:bodyPr/>
          <a:lstStyle/>
          <a:p>
            <a:r>
              <a:rPr lang="es-ES_tradnl" dirty="0" smtClean="0"/>
              <a:t>A  todos los colaboradores anónimos  y equipo metodológico de la Dirección Municipal de Deportes Céspedes y en especial a los practicantes y participantes que formaron parte de la investigación práctica.</a:t>
            </a:r>
          </a:p>
          <a:p>
            <a:r>
              <a:rPr lang="es-ES" baseline="30000" dirty="0" smtClean="0"/>
              <a:t> </a:t>
            </a:r>
            <a:r>
              <a:rPr lang="es-ES" dirty="0" smtClean="0"/>
              <a:t>Profesor Asistente de la Universidad de Camagüey, Facultad de Cultura Física. INDER Céspedes. Camagüey, Cuba. Móvil: +53 54934974 Correo:</a:t>
            </a:r>
            <a:r>
              <a:rPr lang="es-ES" u="sng" dirty="0" smtClean="0">
                <a:hlinkClick r:id="rId3"/>
              </a:rPr>
              <a:t>yordanyluisblanco9@gmail.com</a:t>
            </a:r>
            <a:endParaRPr lang="es-ES" dirty="0" smtClean="0"/>
          </a:p>
          <a:p>
            <a:r>
              <a:rPr lang="en-US" dirty="0" smtClean="0"/>
              <a:t>ORCID ID: </a:t>
            </a:r>
            <a:r>
              <a:rPr lang="en-US" u="sng" dirty="0" smtClean="0">
                <a:hlinkClick r:id="rId4"/>
              </a:rPr>
              <a:t>https://orcid.org/0009-0005-5080-3156</a:t>
            </a:r>
            <a:endParaRPr lang="en-US" dirty="0"/>
          </a:p>
        </p:txBody>
      </p:sp>
      <p:sp>
        <p:nvSpPr>
          <p:cNvPr id="37" name="Text Placeholder 36">
            <a:extLst>
              <a:ext uri="{FF2B5EF4-FFF2-40B4-BE49-F238E27FC236}">
                <a16:creationId xmlns:a16="http://schemas.microsoft.com/office/drawing/2014/main" xmlns="" id="{3B540C16-8ABD-8B40-A51F-D32095A92519}"/>
              </a:ext>
            </a:extLst>
          </p:cNvPr>
          <p:cNvSpPr>
            <a:spLocks noGrp="1"/>
          </p:cNvSpPr>
          <p:nvPr>
            <p:ph type="body" sz="quarter" idx="96"/>
          </p:nvPr>
        </p:nvSpPr>
        <p:spPr>
          <a:xfrm>
            <a:off x="440616" y="13754041"/>
            <a:ext cx="10102728" cy="8444926"/>
          </a:xfrm>
        </p:spPr>
        <p:txBody>
          <a:bodyPr/>
          <a:lstStyle/>
          <a:p>
            <a:pPr algn="just"/>
            <a:r>
              <a:rPr lang="en-US" dirty="0" smtClean="0"/>
              <a:t>Se </a:t>
            </a:r>
            <a:r>
              <a:rPr lang="en-US" dirty="0" err="1" smtClean="0"/>
              <a:t>consideró</a:t>
            </a:r>
            <a:r>
              <a:rPr lang="en-US" dirty="0" smtClean="0"/>
              <a:t> la población de  la </a:t>
            </a:r>
            <a:r>
              <a:rPr lang="en-US" dirty="0" err="1" smtClean="0"/>
              <a:t>población</a:t>
            </a:r>
            <a:r>
              <a:rPr lang="en-US" dirty="0" smtClean="0"/>
              <a:t> de  5042 </a:t>
            </a:r>
            <a:r>
              <a:rPr lang="en-US" dirty="0" err="1" smtClean="0"/>
              <a:t>correspondiente</a:t>
            </a:r>
            <a:r>
              <a:rPr lang="en-US" dirty="0" smtClean="0"/>
              <a:t> a </a:t>
            </a:r>
            <a:r>
              <a:rPr lang="en-US" dirty="0" err="1" smtClean="0"/>
              <a:t>las</a:t>
            </a:r>
            <a:r>
              <a:rPr lang="en-US" dirty="0" smtClean="0"/>
              <a:t> 4 </a:t>
            </a:r>
            <a:r>
              <a:rPr lang="en-US" dirty="0" err="1" smtClean="0"/>
              <a:t>circunscripciones</a:t>
            </a:r>
            <a:r>
              <a:rPr lang="en-US" dirty="0" smtClean="0"/>
              <a:t>  del  </a:t>
            </a:r>
            <a:r>
              <a:rPr lang="es-ES" dirty="0" smtClean="0"/>
              <a:t>Consejo Popular Piedrecitas</a:t>
            </a:r>
            <a:r>
              <a:rPr lang="en-US" dirty="0" smtClean="0"/>
              <a:t>, la </a:t>
            </a:r>
            <a:r>
              <a:rPr lang="en-US" dirty="0" err="1" smtClean="0"/>
              <a:t>muestra</a:t>
            </a:r>
            <a:r>
              <a:rPr lang="en-US" dirty="0" smtClean="0"/>
              <a:t> de 2123 </a:t>
            </a:r>
            <a:r>
              <a:rPr lang="en-US" dirty="0" err="1" smtClean="0"/>
              <a:t>participantes</a:t>
            </a:r>
            <a:r>
              <a:rPr lang="en-US" dirty="0" smtClean="0"/>
              <a:t> el </a:t>
            </a:r>
            <a:r>
              <a:rPr lang="en-US" dirty="0" err="1" smtClean="0"/>
              <a:t>muestro</a:t>
            </a:r>
            <a:r>
              <a:rPr lang="en-US" dirty="0" smtClean="0"/>
              <a:t> </a:t>
            </a:r>
            <a:r>
              <a:rPr lang="en-US" dirty="0" err="1" smtClean="0"/>
              <a:t>fue</a:t>
            </a:r>
            <a:r>
              <a:rPr lang="en-US" dirty="0" smtClean="0"/>
              <a:t> </a:t>
            </a:r>
            <a:r>
              <a:rPr lang="en-US" dirty="0" err="1" smtClean="0"/>
              <a:t>aleatorio</a:t>
            </a:r>
            <a:r>
              <a:rPr lang="en-US" dirty="0" smtClean="0"/>
              <a:t> simple con </a:t>
            </a:r>
            <a:r>
              <a:rPr lang="en-US" dirty="0" err="1" smtClean="0"/>
              <a:t>metodología</a:t>
            </a:r>
            <a:r>
              <a:rPr lang="en-US" dirty="0" smtClean="0"/>
              <a:t> </a:t>
            </a:r>
            <a:r>
              <a:rPr lang="en-US" dirty="0" err="1" smtClean="0"/>
              <a:t>participativa</a:t>
            </a:r>
            <a:r>
              <a:rPr lang="en-US" dirty="0" smtClean="0"/>
              <a:t>.  Con la colaboración de los 5 profesores de </a:t>
            </a:r>
            <a:r>
              <a:rPr lang="en-US" dirty="0" err="1" smtClean="0"/>
              <a:t>recreación</a:t>
            </a:r>
            <a:r>
              <a:rPr lang="en-US" dirty="0" smtClean="0"/>
              <a:t>,  un profesor principal  y un  </a:t>
            </a:r>
            <a:r>
              <a:rPr lang="en-US" dirty="0" err="1" smtClean="0"/>
              <a:t>metodólogo</a:t>
            </a:r>
            <a:r>
              <a:rPr lang="en-US" dirty="0" smtClean="0"/>
              <a:t> del </a:t>
            </a:r>
            <a:r>
              <a:rPr lang="en-US" dirty="0" err="1" smtClean="0"/>
              <a:t>proceso</a:t>
            </a:r>
            <a:r>
              <a:rPr lang="en-US" dirty="0" smtClean="0"/>
              <a:t>. </a:t>
            </a:r>
            <a:r>
              <a:rPr lang="es-ES" dirty="0" smtClean="0"/>
              <a:t>Las acciones diseñadas tienen carácter de sistema, la interrelación dialéctica entre ellas: </a:t>
            </a:r>
            <a:r>
              <a:rPr lang="es-ES" b="1" dirty="0" smtClean="0"/>
              <a:t>Límites:</a:t>
            </a:r>
            <a:r>
              <a:rPr lang="es-ES" dirty="0" smtClean="0"/>
              <a:t> desde el punto de vista espacial se tiene en cuenta tanto, la comunidad de residencia, </a:t>
            </a:r>
            <a:r>
              <a:rPr lang="es-ES" b="1" dirty="0" smtClean="0"/>
              <a:t>Entrada:</a:t>
            </a:r>
            <a:r>
              <a:rPr lang="es-ES" dirty="0" smtClean="0"/>
              <a:t> el diagnóstico inicial de todos los participantes. </a:t>
            </a:r>
            <a:r>
              <a:rPr lang="es-ES" b="1" dirty="0" smtClean="0"/>
              <a:t>Elementos:</a:t>
            </a:r>
            <a:r>
              <a:rPr lang="es-ES" dirty="0" smtClean="0"/>
              <a:t> objetivos del área funcional; los participantes; el profesor; activista, actividades recreativas; comunidad de residencia. </a:t>
            </a:r>
            <a:r>
              <a:rPr lang="es-ES" b="1" dirty="0" smtClean="0"/>
              <a:t>Interacciones:</a:t>
            </a:r>
            <a:r>
              <a:rPr lang="es-ES" dirty="0" smtClean="0"/>
              <a:t> entre los participantes mediados por las actividades recreativas relacionadas con los recursos de la comunidad. </a:t>
            </a:r>
            <a:r>
              <a:rPr lang="es-ES" b="1" dirty="0" smtClean="0"/>
              <a:t>Funcionamiento:</a:t>
            </a:r>
            <a:r>
              <a:rPr lang="es-ES" dirty="0" smtClean="0"/>
              <a:t> según el cumplimiento del rol de cada uno de los participantes en las actividades recreativas en los diferentes grupos etarios que participan en las acciones de recreación planificadas para dar tratamiento a los problemas ambientales. </a:t>
            </a:r>
            <a:r>
              <a:rPr lang="es-ES" b="1" dirty="0" smtClean="0"/>
              <a:t>Salida:</a:t>
            </a:r>
            <a:r>
              <a:rPr lang="es-ES" dirty="0" smtClean="0"/>
              <a:t> el diagnóstico final de los participantes, productos de la actividad de la población, profesores y las propias actividades recreativas. </a:t>
            </a:r>
            <a:r>
              <a:rPr lang="es-ES" b="1" dirty="0" smtClean="0"/>
              <a:t>Evaluación:</a:t>
            </a:r>
            <a:r>
              <a:rPr lang="es-ES" dirty="0" smtClean="0"/>
              <a:t> a través de los instrumentos que miden la pertinencia  del sistema, se realiza una triangulación, se mide  los aspectos coincidentes de cada uno de estos instrumentos (encuesta, observación y PNI).</a:t>
            </a:r>
          </a:p>
          <a:p>
            <a:pPr algn="just"/>
            <a:r>
              <a:rPr lang="en-US" dirty="0" smtClean="0"/>
              <a:t>Se </a:t>
            </a:r>
            <a:r>
              <a:rPr lang="en-US" dirty="0" err="1" smtClean="0"/>
              <a:t>utilizaron</a:t>
            </a:r>
            <a:r>
              <a:rPr lang="en-US" dirty="0" smtClean="0"/>
              <a:t> </a:t>
            </a:r>
            <a:r>
              <a:rPr lang="en-US" dirty="0" err="1" smtClean="0"/>
              <a:t>métodos</a:t>
            </a:r>
            <a:r>
              <a:rPr lang="en-US" dirty="0" smtClean="0"/>
              <a:t> en el  </a:t>
            </a:r>
            <a:r>
              <a:rPr lang="en-US" dirty="0" err="1" smtClean="0"/>
              <a:t>nivel</a:t>
            </a:r>
            <a:r>
              <a:rPr lang="en-US" dirty="0" smtClean="0"/>
              <a:t> </a:t>
            </a:r>
            <a:r>
              <a:rPr lang="en-US" dirty="0" err="1" smtClean="0"/>
              <a:t>teórico</a:t>
            </a:r>
            <a:r>
              <a:rPr lang="en-US" dirty="0" smtClean="0"/>
              <a:t> </a:t>
            </a:r>
            <a:r>
              <a:rPr lang="en-US" dirty="0" err="1" smtClean="0"/>
              <a:t>análisis</a:t>
            </a:r>
            <a:r>
              <a:rPr lang="en-US" dirty="0" smtClean="0"/>
              <a:t> y </a:t>
            </a:r>
            <a:r>
              <a:rPr lang="en-US" dirty="0" err="1" smtClean="0"/>
              <a:t>síntesis</a:t>
            </a:r>
            <a:r>
              <a:rPr lang="en-US" dirty="0" smtClean="0"/>
              <a:t> y el de modelación </a:t>
            </a:r>
            <a:r>
              <a:rPr lang="en-US" dirty="0" err="1" smtClean="0"/>
              <a:t>que</a:t>
            </a:r>
            <a:r>
              <a:rPr lang="en-US" dirty="0" smtClean="0"/>
              <a:t> </a:t>
            </a:r>
            <a:r>
              <a:rPr lang="en-US" dirty="0" err="1" smtClean="0"/>
              <a:t>permite</a:t>
            </a:r>
            <a:r>
              <a:rPr lang="en-US" dirty="0" smtClean="0"/>
              <a:t> </a:t>
            </a:r>
            <a:r>
              <a:rPr lang="en-US" dirty="0" err="1" smtClean="0"/>
              <a:t>representar</a:t>
            </a:r>
            <a:r>
              <a:rPr lang="en-US" dirty="0" smtClean="0"/>
              <a:t> de forma </a:t>
            </a:r>
            <a:r>
              <a:rPr lang="en-US" dirty="0" err="1" smtClean="0"/>
              <a:t>simplificada</a:t>
            </a:r>
            <a:r>
              <a:rPr lang="en-US" dirty="0" smtClean="0"/>
              <a:t> y </a:t>
            </a:r>
            <a:r>
              <a:rPr lang="en-US" dirty="0" err="1" smtClean="0"/>
              <a:t>estructurada</a:t>
            </a:r>
            <a:r>
              <a:rPr lang="en-US" dirty="0" smtClean="0"/>
              <a:t> la </a:t>
            </a:r>
            <a:r>
              <a:rPr lang="en-US" dirty="0" err="1" smtClean="0"/>
              <a:t>realidad</a:t>
            </a:r>
            <a:r>
              <a:rPr lang="en-US" dirty="0" smtClean="0"/>
              <a:t> </a:t>
            </a:r>
            <a:r>
              <a:rPr lang="en-US" dirty="0" err="1" smtClean="0"/>
              <a:t>diversa</a:t>
            </a:r>
            <a:r>
              <a:rPr lang="en-US" dirty="0" smtClean="0"/>
              <a:t>  de l repercussion social del sistema de acciones </a:t>
            </a:r>
            <a:r>
              <a:rPr lang="es-ES" dirty="0" smtClean="0"/>
              <a:t>recreativas innovadora para la gestión ambiental </a:t>
            </a:r>
            <a:r>
              <a:rPr lang="en-US" dirty="0" err="1" smtClean="0"/>
              <a:t>desde</a:t>
            </a:r>
            <a:r>
              <a:rPr lang="en-US" dirty="0" smtClean="0"/>
              <a:t> </a:t>
            </a:r>
            <a:r>
              <a:rPr lang="en-US" dirty="0" err="1" smtClean="0"/>
              <a:t>su</a:t>
            </a:r>
            <a:r>
              <a:rPr lang="en-US" dirty="0" smtClean="0"/>
              <a:t> </a:t>
            </a:r>
            <a:r>
              <a:rPr lang="en-US" dirty="0" err="1" smtClean="0"/>
              <a:t>diseño</a:t>
            </a:r>
            <a:r>
              <a:rPr lang="en-US" dirty="0" smtClean="0"/>
              <a:t>, </a:t>
            </a:r>
            <a:r>
              <a:rPr lang="en-US" dirty="0" err="1" smtClean="0"/>
              <a:t>implementación</a:t>
            </a:r>
            <a:r>
              <a:rPr lang="en-US" dirty="0" smtClean="0"/>
              <a:t> y </a:t>
            </a:r>
            <a:r>
              <a:rPr lang="en-US" dirty="0" err="1" smtClean="0"/>
              <a:t>evaluación</a:t>
            </a:r>
            <a:r>
              <a:rPr lang="en-US" dirty="0" smtClean="0"/>
              <a:t>. Los </a:t>
            </a:r>
            <a:r>
              <a:rPr lang="en-US" dirty="0" err="1" smtClean="0"/>
              <a:t>métodos</a:t>
            </a:r>
            <a:r>
              <a:rPr lang="en-US" dirty="0" smtClean="0"/>
              <a:t> </a:t>
            </a:r>
            <a:r>
              <a:rPr lang="en-US" dirty="0" err="1" smtClean="0"/>
              <a:t>empíricos</a:t>
            </a:r>
            <a:r>
              <a:rPr lang="en-US" dirty="0" smtClean="0"/>
              <a:t> </a:t>
            </a:r>
            <a:r>
              <a:rPr lang="en-US" dirty="0" err="1" smtClean="0"/>
              <a:t>como</a:t>
            </a:r>
            <a:r>
              <a:rPr lang="en-US" dirty="0" smtClean="0"/>
              <a:t> </a:t>
            </a:r>
            <a:r>
              <a:rPr lang="en-US" dirty="0" err="1" smtClean="0"/>
              <a:t>observaciones</a:t>
            </a:r>
            <a:r>
              <a:rPr lang="en-US" dirty="0" smtClean="0"/>
              <a:t>, </a:t>
            </a:r>
            <a:r>
              <a:rPr lang="en-US" dirty="0" err="1" smtClean="0"/>
              <a:t>análisis</a:t>
            </a:r>
            <a:r>
              <a:rPr lang="en-US" dirty="0" smtClean="0"/>
              <a:t> documental y </a:t>
            </a:r>
            <a:r>
              <a:rPr lang="en-US" dirty="0" err="1" smtClean="0"/>
              <a:t>entrevistas</a:t>
            </a:r>
            <a:r>
              <a:rPr lang="en-US" dirty="0" smtClean="0"/>
              <a:t> </a:t>
            </a:r>
            <a:r>
              <a:rPr lang="en-US" dirty="0" err="1" smtClean="0"/>
              <a:t>personalizadas</a:t>
            </a:r>
            <a:r>
              <a:rPr lang="en-US" dirty="0" smtClean="0"/>
              <a:t> y </a:t>
            </a:r>
            <a:r>
              <a:rPr lang="en-US" dirty="0" err="1" smtClean="0"/>
              <a:t>grupales</a:t>
            </a:r>
            <a:r>
              <a:rPr lang="en-US" dirty="0" smtClean="0"/>
              <a:t> </a:t>
            </a:r>
            <a:r>
              <a:rPr lang="en-US" dirty="0" err="1" smtClean="0"/>
              <a:t>que</a:t>
            </a:r>
            <a:r>
              <a:rPr lang="en-US" dirty="0" smtClean="0"/>
              <a:t> </a:t>
            </a:r>
            <a:r>
              <a:rPr lang="en-US" dirty="0" err="1" smtClean="0"/>
              <a:t>recoge</a:t>
            </a:r>
            <a:r>
              <a:rPr lang="en-US" dirty="0" smtClean="0"/>
              <a:t> </a:t>
            </a:r>
            <a:r>
              <a:rPr lang="en-US" dirty="0" err="1" smtClean="0"/>
              <a:t>información</a:t>
            </a:r>
            <a:r>
              <a:rPr lang="en-US" dirty="0" smtClean="0"/>
              <a:t> </a:t>
            </a:r>
            <a:r>
              <a:rPr lang="en-US" dirty="0" err="1" smtClean="0"/>
              <a:t>mediante</a:t>
            </a:r>
            <a:r>
              <a:rPr lang="en-US" dirty="0" smtClean="0"/>
              <a:t> </a:t>
            </a:r>
            <a:r>
              <a:rPr lang="en-US" dirty="0" err="1" smtClean="0"/>
              <a:t>diálogos</a:t>
            </a:r>
            <a:r>
              <a:rPr lang="en-US" dirty="0" smtClean="0"/>
              <a:t> </a:t>
            </a:r>
            <a:r>
              <a:rPr lang="en-US" dirty="0" err="1" smtClean="0"/>
              <a:t>estructurados</a:t>
            </a:r>
            <a:r>
              <a:rPr lang="en-US" dirty="0" smtClean="0"/>
              <a:t> o </a:t>
            </a:r>
            <a:r>
              <a:rPr lang="en-US" dirty="0" err="1" smtClean="0"/>
              <a:t>semiestructurados</a:t>
            </a:r>
            <a:r>
              <a:rPr lang="en-US" dirty="0" smtClean="0"/>
              <a:t> con </a:t>
            </a:r>
            <a:r>
              <a:rPr lang="en-US" dirty="0" err="1" smtClean="0"/>
              <a:t>actores</a:t>
            </a:r>
            <a:r>
              <a:rPr lang="en-US" dirty="0" smtClean="0"/>
              <a:t> clave los </a:t>
            </a:r>
            <a:r>
              <a:rPr lang="en-US" dirty="0" err="1" smtClean="0"/>
              <a:t>participantes</a:t>
            </a:r>
            <a:r>
              <a:rPr lang="en-US" dirty="0" smtClean="0"/>
              <a:t> y </a:t>
            </a:r>
            <a:r>
              <a:rPr lang="en-US" dirty="0" err="1" smtClean="0"/>
              <a:t>método</a:t>
            </a:r>
            <a:r>
              <a:rPr lang="en-US" dirty="0" smtClean="0"/>
              <a:t> </a:t>
            </a:r>
            <a:r>
              <a:rPr lang="en-US" dirty="0" err="1" smtClean="0"/>
              <a:t>estadístico</a:t>
            </a:r>
            <a:r>
              <a:rPr lang="en-US" dirty="0" smtClean="0"/>
              <a:t> </a:t>
            </a:r>
            <a:r>
              <a:rPr lang="en-US" dirty="0" err="1" smtClean="0"/>
              <a:t>matemático</a:t>
            </a:r>
            <a:r>
              <a:rPr lang="en-US" dirty="0" smtClean="0"/>
              <a:t> para el </a:t>
            </a:r>
            <a:r>
              <a:rPr lang="en-US" dirty="0" err="1" smtClean="0"/>
              <a:t>procesamiento</a:t>
            </a:r>
            <a:r>
              <a:rPr lang="en-US" dirty="0" smtClean="0"/>
              <a:t> de la </a:t>
            </a:r>
            <a:r>
              <a:rPr lang="en-US" dirty="0" err="1" smtClean="0"/>
              <a:t>información</a:t>
            </a:r>
            <a:r>
              <a:rPr lang="en-US" dirty="0" smtClean="0"/>
              <a:t> de los </a:t>
            </a:r>
            <a:r>
              <a:rPr lang="en-US" dirty="0" err="1" smtClean="0"/>
              <a:t>instrumentos</a:t>
            </a:r>
            <a:r>
              <a:rPr lang="en-US" dirty="0" smtClean="0"/>
              <a:t> </a:t>
            </a:r>
            <a:r>
              <a:rPr lang="en-US" dirty="0" err="1" smtClean="0"/>
              <a:t>aplicados</a:t>
            </a:r>
            <a:r>
              <a:rPr lang="en-US" dirty="0" smtClean="0"/>
              <a:t> para </a:t>
            </a:r>
            <a:r>
              <a:rPr lang="en-US" dirty="0" err="1" smtClean="0"/>
              <a:t>ofrecer</a:t>
            </a:r>
            <a:r>
              <a:rPr lang="en-US" dirty="0" smtClean="0"/>
              <a:t> </a:t>
            </a:r>
            <a:r>
              <a:rPr lang="en-US" dirty="0" err="1" smtClean="0"/>
              <a:t>una</a:t>
            </a:r>
            <a:r>
              <a:rPr lang="en-US" dirty="0" smtClean="0"/>
              <a:t> </a:t>
            </a:r>
            <a:r>
              <a:rPr lang="en-US" dirty="0" err="1" smtClean="0"/>
              <a:t>valoración</a:t>
            </a:r>
            <a:r>
              <a:rPr lang="en-US" dirty="0" smtClean="0"/>
              <a:t> de la </a:t>
            </a:r>
            <a:r>
              <a:rPr lang="en-US" dirty="0" err="1" smtClean="0"/>
              <a:t>investigación</a:t>
            </a:r>
            <a:r>
              <a:rPr lang="en-US" dirty="0" smtClean="0"/>
              <a:t> </a:t>
            </a:r>
            <a:r>
              <a:rPr lang="en-US" dirty="0" err="1" smtClean="0"/>
              <a:t>realizada</a:t>
            </a:r>
            <a:r>
              <a:rPr lang="en-US" dirty="0" smtClean="0"/>
              <a:t>. </a:t>
            </a:r>
            <a:r>
              <a:rPr lang="es-CU" dirty="0" smtClean="0"/>
              <a:t>La triangulación de datos aseguró confiabilidad, respetando principios éticos.</a:t>
            </a:r>
            <a:endParaRPr lang="es-ES" dirty="0" smtClean="0"/>
          </a:p>
          <a:p>
            <a:endParaRPr lang="en-US" dirty="0"/>
          </a:p>
        </p:txBody>
      </p:sp>
      <p:sp>
        <p:nvSpPr>
          <p:cNvPr id="38" name="Text Placeholder 37">
            <a:extLst>
              <a:ext uri="{FF2B5EF4-FFF2-40B4-BE49-F238E27FC236}">
                <a16:creationId xmlns:a16="http://schemas.microsoft.com/office/drawing/2014/main" xmlns="" id="{0F56D88A-4B12-0F47-8D8A-2F1828CAE02A}"/>
              </a:ext>
            </a:extLst>
          </p:cNvPr>
          <p:cNvSpPr>
            <a:spLocks noGrp="1"/>
          </p:cNvSpPr>
          <p:nvPr>
            <p:ph type="body" sz="quarter" idx="150"/>
          </p:nvPr>
        </p:nvSpPr>
        <p:spPr>
          <a:xfrm>
            <a:off x="3756346" y="4051553"/>
            <a:ext cx="15608232" cy="769233"/>
          </a:xfrm>
        </p:spPr>
        <p:txBody>
          <a:bodyPr>
            <a:normAutofit/>
          </a:bodyPr>
          <a:lstStyle/>
          <a:p>
            <a:r>
              <a:rPr lang="en-US" b="1" dirty="0" err="1" smtClean="0"/>
              <a:t>MsC</a:t>
            </a:r>
            <a:r>
              <a:rPr lang="en-US" b="1" dirty="0" smtClean="0"/>
              <a:t>. </a:t>
            </a:r>
            <a:r>
              <a:rPr lang="en-US" b="1" dirty="0" err="1" smtClean="0"/>
              <a:t>Yordany</a:t>
            </a:r>
            <a:r>
              <a:rPr lang="en-US" b="1" dirty="0" smtClean="0"/>
              <a:t> Luis </a:t>
            </a:r>
            <a:r>
              <a:rPr lang="en-US" b="1" smtClean="0"/>
              <a:t>Blanco., </a:t>
            </a:r>
            <a:r>
              <a:rPr lang="en-US" b="1" dirty="0" err="1" smtClean="0"/>
              <a:t>MsC</a:t>
            </a:r>
            <a:r>
              <a:rPr lang="en-US" b="1" dirty="0" smtClean="0"/>
              <a:t>. </a:t>
            </a:r>
            <a:r>
              <a:rPr lang="en-US" b="1" dirty="0" err="1" smtClean="0"/>
              <a:t>Lenier</a:t>
            </a:r>
            <a:r>
              <a:rPr lang="en-US" b="1" dirty="0" smtClean="0"/>
              <a:t> Borges </a:t>
            </a:r>
            <a:r>
              <a:rPr lang="en-US" b="1" dirty="0" err="1" smtClean="0"/>
              <a:t>Primelles</a:t>
            </a:r>
            <a:r>
              <a:rPr lang="en-US" b="1" dirty="0" smtClean="0"/>
              <a:t>.</a:t>
            </a:r>
            <a:endParaRPr lang="es-ES" dirty="0" smtClean="0"/>
          </a:p>
        </p:txBody>
      </p:sp>
      <p:sp>
        <p:nvSpPr>
          <p:cNvPr id="39" name="Text Placeholder 38">
            <a:extLst>
              <a:ext uri="{FF2B5EF4-FFF2-40B4-BE49-F238E27FC236}">
                <a16:creationId xmlns:a16="http://schemas.microsoft.com/office/drawing/2014/main" xmlns="" id="{6F9BAE11-25C3-0846-BD60-EDC70290B378}"/>
              </a:ext>
            </a:extLst>
          </p:cNvPr>
          <p:cNvSpPr>
            <a:spLocks noGrp="1"/>
          </p:cNvSpPr>
          <p:nvPr>
            <p:ph type="body" sz="quarter" idx="151"/>
          </p:nvPr>
        </p:nvSpPr>
        <p:spPr>
          <a:xfrm>
            <a:off x="2213205" y="2809069"/>
            <a:ext cx="19858102" cy="1318684"/>
          </a:xfrm>
        </p:spPr>
        <p:txBody>
          <a:bodyPr>
            <a:normAutofit fontScale="62500" lnSpcReduction="20000"/>
          </a:bodyPr>
          <a:lstStyle/>
          <a:p>
            <a:r>
              <a:rPr lang="en-US" b="1" dirty="0" smtClean="0">
                <a:solidFill>
                  <a:schemeClr val="tx2">
                    <a:lumMod val="75000"/>
                  </a:schemeClr>
                </a:solidFill>
              </a:rPr>
              <a:t>Repercusión social de un sistema de acciones para la </a:t>
            </a:r>
            <a:r>
              <a:rPr lang="en-US" b="1" dirty="0" err="1" smtClean="0">
                <a:solidFill>
                  <a:schemeClr val="tx2">
                    <a:lumMod val="75000"/>
                  </a:schemeClr>
                </a:solidFill>
              </a:rPr>
              <a:t>gestión</a:t>
            </a:r>
            <a:r>
              <a:rPr lang="en-US" b="1" dirty="0" smtClean="0">
                <a:solidFill>
                  <a:schemeClr val="tx2">
                    <a:lumMod val="75000"/>
                  </a:schemeClr>
                </a:solidFill>
              </a:rPr>
              <a:t> </a:t>
            </a:r>
            <a:r>
              <a:rPr lang="en-US" b="1" dirty="0" err="1" smtClean="0">
                <a:solidFill>
                  <a:schemeClr val="tx2">
                    <a:lumMod val="75000"/>
                  </a:schemeClr>
                </a:solidFill>
              </a:rPr>
              <a:t>ambiental</a:t>
            </a:r>
            <a:endParaRPr lang="en-US" b="1" dirty="0" smtClean="0">
              <a:solidFill>
                <a:schemeClr val="tx2">
                  <a:lumMod val="75000"/>
                </a:schemeClr>
              </a:solidFill>
            </a:endParaRPr>
          </a:p>
          <a:p>
            <a:r>
              <a:rPr lang="en-US" b="1" dirty="0" err="1" smtClean="0">
                <a:solidFill>
                  <a:schemeClr val="tx2">
                    <a:lumMod val="75000"/>
                  </a:schemeClr>
                </a:solidFill>
              </a:rPr>
              <a:t>innovadora</a:t>
            </a:r>
            <a:r>
              <a:rPr lang="en-US" b="1" dirty="0" smtClean="0">
                <a:solidFill>
                  <a:schemeClr val="tx2">
                    <a:lumMod val="75000"/>
                  </a:schemeClr>
                </a:solidFill>
              </a:rPr>
              <a:t>.</a:t>
            </a:r>
            <a:endParaRPr lang="en-US" dirty="0">
              <a:solidFill>
                <a:schemeClr val="tx2">
                  <a:lumMod val="75000"/>
                </a:schemeClr>
              </a:solidFill>
            </a:endParaRPr>
          </a:p>
        </p:txBody>
      </p:sp>
      <p:sp>
        <p:nvSpPr>
          <p:cNvPr id="40" name="Text Placeholder 39">
            <a:extLst>
              <a:ext uri="{FF2B5EF4-FFF2-40B4-BE49-F238E27FC236}">
                <a16:creationId xmlns:a16="http://schemas.microsoft.com/office/drawing/2014/main" xmlns="" id="{4E095D28-F987-E544-B047-DF5F82B6C3C9}"/>
              </a:ext>
            </a:extLst>
          </p:cNvPr>
          <p:cNvSpPr>
            <a:spLocks noGrp="1"/>
          </p:cNvSpPr>
          <p:nvPr>
            <p:ph type="body" sz="quarter" idx="153"/>
          </p:nvPr>
        </p:nvSpPr>
        <p:spPr>
          <a:xfrm>
            <a:off x="2890077" y="1020411"/>
            <a:ext cx="17034217" cy="1130935"/>
          </a:xfrm>
        </p:spPr>
        <p:txBody>
          <a:bodyPr>
            <a:noAutofit/>
          </a:bodyPr>
          <a:lstStyle/>
          <a:p>
            <a:r>
              <a:rPr lang="en-US" sz="5400" dirty="0" smtClean="0"/>
              <a:t>IV SIMPOSIO INTERNACIONAL "ACTIVIDAD FÍSICA, DEPORTE Y RECREACIÓN 2025"</a:t>
            </a:r>
            <a:endParaRPr lang="es-ES" sz="5400" dirty="0" smtClean="0"/>
          </a:p>
          <a:p>
            <a:r>
              <a:rPr lang="en-US" sz="6000" dirty="0" smtClean="0"/>
              <a:t> </a:t>
            </a:r>
            <a:endParaRPr lang="es-ES" sz="6000" dirty="0" smtClean="0"/>
          </a:p>
        </p:txBody>
      </p:sp>
      <p:pic>
        <p:nvPicPr>
          <p:cNvPr id="19" name="Picture 7">
            <a:extLst>
              <a:ext uri="{FF2B5EF4-FFF2-40B4-BE49-F238E27FC236}">
                <a16:creationId xmlns:a16="http://schemas.microsoft.com/office/drawing/2014/main" xmlns="" id="{95290901-B4D3-4064-85F4-DAE18FE7A3DA}"/>
              </a:ext>
            </a:extLst>
          </p:cNvPr>
          <p:cNvPicPr>
            <a:picLocks noChangeAspect="1"/>
          </p:cNvPicPr>
          <p:nvPr/>
        </p:nvPicPr>
        <p:blipFill>
          <a:blip r:embed="rId5"/>
          <a:srcRect/>
          <a:stretch>
            <a:fillRect/>
          </a:stretch>
        </p:blipFill>
        <p:spPr>
          <a:xfrm>
            <a:off x="0" y="0"/>
            <a:ext cx="21388388" cy="1199515"/>
          </a:xfrm>
          <a:prstGeom prst="rect">
            <a:avLst/>
          </a:prstGeom>
        </p:spPr>
      </p:pic>
      <p:pic>
        <p:nvPicPr>
          <p:cNvPr id="20" name="Picture 7">
            <a:extLst>
              <a:ext uri="{FF2B5EF4-FFF2-40B4-BE49-F238E27FC236}">
                <a16:creationId xmlns:a16="http://schemas.microsoft.com/office/drawing/2014/main" xmlns="" id="{2FFC4E95-5061-45A6-B719-057AACD396AA}"/>
              </a:ext>
            </a:extLst>
          </p:cNvPr>
          <p:cNvPicPr>
            <a:picLocks noChangeAspect="1"/>
          </p:cNvPicPr>
          <p:nvPr/>
        </p:nvPicPr>
        <p:blipFill>
          <a:blip r:embed="rId5"/>
          <a:srcRect/>
          <a:stretch>
            <a:fillRect/>
          </a:stretch>
        </p:blipFill>
        <p:spPr>
          <a:xfrm rot="10800000">
            <a:off x="0" y="28098750"/>
            <a:ext cx="21388388" cy="2165080"/>
          </a:xfrm>
          <a:prstGeom prst="rect">
            <a:avLst/>
          </a:prstGeom>
        </p:spPr>
      </p:pic>
      <p:sp>
        <p:nvSpPr>
          <p:cNvPr id="21" name="Text Placeholder 32">
            <a:extLst>
              <a:ext uri="{FF2B5EF4-FFF2-40B4-BE49-F238E27FC236}">
                <a16:creationId xmlns:a16="http://schemas.microsoft.com/office/drawing/2014/main" xmlns="" id="{A32D00C9-1922-491C-974A-562E5BAFB34D}"/>
              </a:ext>
            </a:extLst>
          </p:cNvPr>
          <p:cNvSpPr txBox="1">
            <a:spLocks/>
          </p:cNvSpPr>
          <p:nvPr/>
        </p:nvSpPr>
        <p:spPr>
          <a:xfrm>
            <a:off x="0" y="21892740"/>
            <a:ext cx="21183600" cy="558738"/>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dirty="0"/>
              <a:t>5. REFERENCIAS BIBLIOGRÁFICAS</a:t>
            </a:r>
          </a:p>
        </p:txBody>
      </p:sp>
      <p:sp>
        <p:nvSpPr>
          <p:cNvPr id="2" name="1 CuadroTexto"/>
          <p:cNvSpPr txBox="1"/>
          <p:nvPr/>
        </p:nvSpPr>
        <p:spPr>
          <a:xfrm>
            <a:off x="449463" y="22849490"/>
            <a:ext cx="20203365" cy="2246769"/>
          </a:xfrm>
          <a:prstGeom prst="rect">
            <a:avLst/>
          </a:prstGeom>
          <a:noFill/>
        </p:spPr>
        <p:txBody>
          <a:bodyPr wrap="square" rtlCol="0">
            <a:spAutoFit/>
          </a:bodyPr>
          <a:lstStyle/>
          <a:p>
            <a:pPr marL="361950" lvl="0" indent="-361950">
              <a:buFont typeface="+mj-lt"/>
              <a:buAutoNum type="arabicPeriod"/>
              <a:tabLst>
                <a:tab pos="361950" algn="l"/>
              </a:tabLst>
            </a:pPr>
            <a:r>
              <a:rPr lang="es-ES" sz="2000" dirty="0" smtClean="0"/>
              <a:t>Castro, F. (1992). Discurso pronunciado en la Conferencia de Naciones Unidas sobre Medio Ambiente y Desarrollo. Recuperado de </a:t>
            </a:r>
            <a:r>
              <a:rPr lang="es-ES" sz="2000" dirty="0" smtClean="0">
                <a:hlinkClick r:id="rId6"/>
              </a:rPr>
              <a:t>http://www.cuba.cu/gobierno/discursos/1992/esp/f120692e.html</a:t>
            </a:r>
            <a:endParaRPr lang="es-ES" sz="2000" dirty="0" smtClean="0"/>
          </a:p>
          <a:p>
            <a:pPr marL="361950" indent="-361950">
              <a:buFont typeface="+mj-lt"/>
              <a:buAutoNum type="arabicPeriod"/>
              <a:tabLst>
                <a:tab pos="361950" algn="l"/>
              </a:tabLst>
            </a:pPr>
            <a:r>
              <a:rPr lang="es-ES" sz="2000" dirty="0" smtClean="0"/>
              <a:t>INDER. (2022). Resolución 134/2022, Estrategia Ambiental INDER para el periodo 2022-2025. Instituto Nacional de Deporte, Educación Física, y Recreación, INDER. La Habana.</a:t>
            </a:r>
          </a:p>
          <a:p>
            <a:pPr marL="361950" indent="-361950">
              <a:buFont typeface="+mj-lt"/>
              <a:buAutoNum type="arabicPeriod"/>
              <a:tabLst>
                <a:tab pos="361950" algn="l"/>
              </a:tabLst>
            </a:pPr>
            <a:r>
              <a:rPr lang="en-US" sz="2000" dirty="0" err="1" smtClean="0"/>
              <a:t>Díaz</a:t>
            </a:r>
            <a:r>
              <a:rPr lang="en-US" sz="2000" dirty="0" smtClean="0"/>
              <a:t> </a:t>
            </a:r>
            <a:r>
              <a:rPr lang="en-US" sz="2000" dirty="0" err="1" smtClean="0"/>
              <a:t>Canel</a:t>
            </a:r>
            <a:r>
              <a:rPr lang="en-US" sz="2000" dirty="0" smtClean="0"/>
              <a:t>, M. (2021). Sistema de gestión del gobierno </a:t>
            </a:r>
            <a:r>
              <a:rPr lang="en-US" sz="2000" dirty="0" err="1" smtClean="0"/>
              <a:t>basado</a:t>
            </a:r>
            <a:r>
              <a:rPr lang="en-US" sz="2000" dirty="0" smtClean="0"/>
              <a:t> en </a:t>
            </a:r>
            <a:r>
              <a:rPr lang="en-US" sz="2000" dirty="0" err="1" smtClean="0"/>
              <a:t>ciencia</a:t>
            </a:r>
            <a:r>
              <a:rPr lang="en-US" sz="2000" dirty="0" smtClean="0"/>
              <a:t> e innovación para el desarrollo sostenible en Cuba. </a:t>
            </a:r>
            <a:r>
              <a:rPr lang="en-US" sz="2000" dirty="0" err="1" smtClean="0"/>
              <a:t>Tesis</a:t>
            </a:r>
            <a:r>
              <a:rPr lang="en-US" sz="2000" dirty="0" smtClean="0"/>
              <a:t> Presentada En </a:t>
            </a:r>
            <a:r>
              <a:rPr lang="en-US" sz="2000" dirty="0" err="1" smtClean="0"/>
              <a:t>Opción</a:t>
            </a:r>
            <a:r>
              <a:rPr lang="en-US" sz="2000" dirty="0" smtClean="0"/>
              <a:t> al </a:t>
            </a:r>
            <a:r>
              <a:rPr lang="en-US" sz="2000" dirty="0" err="1" smtClean="0"/>
              <a:t>Grado</a:t>
            </a:r>
            <a:r>
              <a:rPr lang="en-US" sz="2000" dirty="0" smtClean="0"/>
              <a:t> </a:t>
            </a:r>
            <a:r>
              <a:rPr lang="en-US" sz="2000" dirty="0" err="1" smtClean="0"/>
              <a:t>Científico</a:t>
            </a:r>
            <a:r>
              <a:rPr lang="en-US" sz="2000" dirty="0" smtClean="0"/>
              <a:t> de Doctor en </a:t>
            </a:r>
            <a:r>
              <a:rPr lang="en-US" sz="2000" dirty="0" err="1" smtClean="0"/>
              <a:t>Ciencias</a:t>
            </a:r>
            <a:r>
              <a:rPr lang="en-US" sz="2000" dirty="0" smtClean="0"/>
              <a:t> </a:t>
            </a:r>
            <a:r>
              <a:rPr lang="en-US" sz="2000" dirty="0" err="1" smtClean="0"/>
              <a:t>Técnicas</a:t>
            </a:r>
            <a:r>
              <a:rPr lang="en-US" sz="2000" dirty="0" smtClean="0"/>
              <a:t>. Santa Clara, Cuba: Universidad Central “Marta </a:t>
            </a:r>
            <a:r>
              <a:rPr lang="en-US" sz="2000" dirty="0" err="1" smtClean="0"/>
              <a:t>Abreu</a:t>
            </a:r>
            <a:r>
              <a:rPr lang="en-US" sz="2000" dirty="0" smtClean="0"/>
              <a:t>” de </a:t>
            </a:r>
            <a:r>
              <a:rPr lang="en-US" sz="2000" dirty="0" err="1" smtClean="0"/>
              <a:t>las</a:t>
            </a:r>
            <a:r>
              <a:rPr lang="en-US" sz="2000" dirty="0" smtClean="0"/>
              <a:t> Villas.</a:t>
            </a:r>
            <a:endParaRPr lang="es-ES" sz="2000" dirty="0" smtClean="0"/>
          </a:p>
          <a:p>
            <a:pPr marL="361950" indent="-361950">
              <a:buFont typeface="+mj-lt"/>
              <a:buAutoNum type="arabicPeriod"/>
              <a:tabLst>
                <a:tab pos="361950" algn="l"/>
              </a:tabLst>
            </a:pPr>
            <a:r>
              <a:rPr lang="es-ES_tradnl" sz="2000" dirty="0" smtClean="0"/>
              <a:t>Pérez, A.(1993).Recreación. Fundamentos teóricos metodológicos. Departamento de Recreación y Turismo, La Habana, —México: Talleres Gráficos.P.180.</a:t>
            </a:r>
            <a:endParaRPr lang="es-ES" sz="2000" dirty="0" smtClean="0"/>
          </a:p>
          <a:p>
            <a:pPr marL="361950" indent="-361950">
              <a:buFont typeface="+mj-lt"/>
              <a:buAutoNum type="arabicPeriod"/>
              <a:tabLst>
                <a:tab pos="361950" algn="l"/>
              </a:tabLst>
            </a:pPr>
            <a:r>
              <a:rPr lang="es-ES" sz="2000" dirty="0" smtClean="0"/>
              <a:t>Sánchez , M. (2008). Modelos Académicos. El trabajo comunitario. La Habana, Cuba: Editorial Pueblo y Educación. La Habana.</a:t>
            </a:r>
            <a:endParaRPr lang="es-DO" sz="2000" dirty="0">
              <a:latin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1082244" y="450128"/>
            <a:ext cx="1807834" cy="4131476"/>
          </a:xfrm>
          <a:prstGeom prst="rect">
            <a:avLst/>
          </a:prstGeom>
        </p:spPr>
      </p:pic>
    </p:spTree>
    <p:extLst>
      <p:ext uri="{BB962C8B-B14F-4D97-AF65-F5344CB8AC3E}">
        <p14:creationId xmlns="" xmlns:p14="http://schemas.microsoft.com/office/powerpoint/2010/main" val="37420889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1571</TotalTime>
  <Words>1262</Words>
  <Application>Microsoft Office PowerPoint</Application>
  <PresentationFormat>Personalizado</PresentationFormat>
  <Paragraphs>35</Paragraphs>
  <Slides>1</Slides>
  <Notes>1</Notes>
  <HiddenSlides>0</HiddenSlides>
  <MMClips>0</MMClips>
  <ScaleCrop>false</ScaleCrop>
  <HeadingPairs>
    <vt:vector size="4" baseType="variant">
      <vt:variant>
        <vt:lpstr>Tema</vt:lpstr>
      </vt:variant>
      <vt:variant>
        <vt:i4>2</vt:i4>
      </vt:variant>
      <vt:variant>
        <vt:lpstr>Títulos de diapositiva</vt:lpstr>
      </vt:variant>
      <vt:variant>
        <vt:i4>1</vt:i4>
      </vt:variant>
    </vt:vector>
  </HeadingPairs>
  <TitlesOfParts>
    <vt:vector size="3" baseType="lpstr">
      <vt:lpstr>A1 Template</vt:lpstr>
      <vt:lpstr>Without Guides</vt:lpstr>
      <vt:lpstr>Diapositiva 1</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A1 PowerPoint Presentation</dc:title>
  <dc:subject>Research poster presentation template</dc:subject>
  <dc:creator>PosterPresentations.com</dc:creator>
  <cp:keywords>A1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my PC</cp:lastModifiedBy>
  <cp:revision>59</cp:revision>
  <dcterms:created xsi:type="dcterms:W3CDTF">2012-02-10T00:21:22Z</dcterms:created>
  <dcterms:modified xsi:type="dcterms:W3CDTF">2025-07-21T15:16:15Z</dcterms:modified>
  <cp:category>Research poster templates</cp:category>
</cp:coreProperties>
</file>