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5" r:id="rId10"/>
    <p:sldId id="268" r:id="rId11"/>
    <p:sldId id="264" r:id="rId12"/>
    <p:sldId id="272" r:id="rId13"/>
    <p:sldId id="266" r:id="rId14"/>
    <p:sldId id="267"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strRef>
              <c:f>'Capacidad Compensación Diaria'!$E$2</c:f>
              <c:strCache>
                <c:ptCount val="1"/>
                <c:pt idx="0">
                  <c:v>Q(m3/h) Acumulados</c:v>
                </c:pt>
              </c:strCache>
            </c:strRef>
          </c:tx>
          <c:marker>
            <c:symbol val="none"/>
          </c:marker>
          <c:xVal>
            <c:numRef>
              <c:f>'Capacidad Compensación Diaria'!$A$3:$A$26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'Capacidad Compensación Diaria'!$E$3:$E$26</c:f>
              <c:numCache>
                <c:formatCode>0.0</c:formatCode>
                <c:ptCount val="24"/>
                <c:pt idx="0">
                  <c:v>3</c:v>
                </c:pt>
                <c:pt idx="1">
                  <c:v>7</c:v>
                </c:pt>
                <c:pt idx="2">
                  <c:v>16</c:v>
                </c:pt>
                <c:pt idx="3">
                  <c:v>26</c:v>
                </c:pt>
                <c:pt idx="4">
                  <c:v>36</c:v>
                </c:pt>
                <c:pt idx="5">
                  <c:v>47</c:v>
                </c:pt>
                <c:pt idx="6">
                  <c:v>60</c:v>
                </c:pt>
                <c:pt idx="7">
                  <c:v>73</c:v>
                </c:pt>
                <c:pt idx="8">
                  <c:v>88</c:v>
                </c:pt>
                <c:pt idx="9">
                  <c:v>106</c:v>
                </c:pt>
                <c:pt idx="10">
                  <c:v>126</c:v>
                </c:pt>
                <c:pt idx="11">
                  <c:v>146</c:v>
                </c:pt>
                <c:pt idx="12">
                  <c:v>164</c:v>
                </c:pt>
                <c:pt idx="13">
                  <c:v>178</c:v>
                </c:pt>
                <c:pt idx="14">
                  <c:v>191</c:v>
                </c:pt>
                <c:pt idx="15">
                  <c:v>203</c:v>
                </c:pt>
                <c:pt idx="16">
                  <c:v>214</c:v>
                </c:pt>
                <c:pt idx="17">
                  <c:v>225</c:v>
                </c:pt>
                <c:pt idx="18">
                  <c:v>235</c:v>
                </c:pt>
                <c:pt idx="19">
                  <c:v>245</c:v>
                </c:pt>
                <c:pt idx="20">
                  <c:v>254</c:v>
                </c:pt>
                <c:pt idx="21">
                  <c:v>259</c:v>
                </c:pt>
                <c:pt idx="22">
                  <c:v>263</c:v>
                </c:pt>
                <c:pt idx="23">
                  <c:v>266</c:v>
                </c:pt>
              </c:numCache>
            </c:numRef>
          </c:yVal>
          <c:smooth val="1"/>
          <c:extLst>
            <c:ext xmlns:c16="http://schemas.microsoft.com/office/drawing/2014/chart" uri="{C3380CC4-5D6E-409C-BE32-E72D297353CC}">
              <c16:uniqueId val="{00000000-7647-4757-AC01-E17CC249A74C}"/>
            </c:ext>
          </c:extLst>
        </c:ser>
        <c:ser>
          <c:idx val="0"/>
          <c:order val="1"/>
          <c:tx>
            <c:v>Recta</c:v>
          </c:tx>
          <c:marker>
            <c:symbol val="none"/>
          </c:marker>
          <c:xVal>
            <c:numRef>
              <c:f>('Capacidad Compensación Diaria'!$A$3;'Capacidad Compensación Diaria'!$A$26)</c:f>
              <c:numCache>
                <c:formatCode>General</c:formatCode>
                <c:ptCount val="2"/>
                <c:pt idx="0">
                  <c:v>0</c:v>
                </c:pt>
                <c:pt idx="1">
                  <c:v>23</c:v>
                </c:pt>
              </c:numCache>
            </c:numRef>
          </c:xVal>
          <c:yVal>
            <c:numRef>
              <c:f>('Capacidad Compensación Diaria'!$E$3;'Capacidad Compensación Diaria'!$E$26)</c:f>
              <c:numCache>
                <c:formatCode>0.0</c:formatCode>
                <c:ptCount val="2"/>
                <c:pt idx="0">
                  <c:v>3</c:v>
                </c:pt>
                <c:pt idx="1">
                  <c:v>266</c:v>
                </c:pt>
              </c:numCache>
            </c:numRef>
          </c:yVal>
          <c:smooth val="1"/>
          <c:extLst>
            <c:ext xmlns:c16="http://schemas.microsoft.com/office/drawing/2014/chart" uri="{C3380CC4-5D6E-409C-BE32-E72D297353CC}">
              <c16:uniqueId val="{00000001-7647-4757-AC01-E17CC249A74C}"/>
            </c:ext>
          </c:extLst>
        </c:ser>
        <c:dLbls>
          <c:showLegendKey val="0"/>
          <c:showVal val="0"/>
          <c:showCatName val="0"/>
          <c:showSerName val="0"/>
          <c:showPercent val="0"/>
          <c:showBubbleSize val="0"/>
        </c:dLbls>
        <c:axId val="51976064"/>
        <c:axId val="52027392"/>
      </c:scatterChart>
      <c:valAx>
        <c:axId val="51976064"/>
        <c:scaling>
          <c:orientation val="minMax"/>
        </c:scaling>
        <c:delete val="0"/>
        <c:axPos val="b"/>
        <c:title>
          <c:tx>
            <c:rich>
              <a:bodyPr/>
              <a:lstStyle/>
              <a:p>
                <a:pPr>
                  <a:defRPr/>
                </a:pPr>
                <a:r>
                  <a:rPr lang="es-ES"/>
                  <a:t>t (h)</a:t>
                </a:r>
              </a:p>
            </c:rich>
          </c:tx>
          <c:layout>
            <c:manualLayout>
              <c:xMode val="edge"/>
              <c:yMode val="edge"/>
              <c:x val="0.66284272003194089"/>
              <c:y val="0.89634040778015334"/>
            </c:manualLayout>
          </c:layout>
          <c:overlay val="0"/>
        </c:title>
        <c:numFmt formatCode="General" sourceLinked="1"/>
        <c:majorTickMark val="out"/>
        <c:minorTickMark val="none"/>
        <c:tickLblPos val="nextTo"/>
        <c:crossAx val="52027392"/>
        <c:crosses val="autoZero"/>
        <c:crossBetween val="midCat"/>
      </c:valAx>
      <c:valAx>
        <c:axId val="52027392"/>
        <c:scaling>
          <c:orientation val="minMax"/>
        </c:scaling>
        <c:delete val="0"/>
        <c:axPos val="l"/>
        <c:majorGridlines/>
        <c:title>
          <c:tx>
            <c:rich>
              <a:bodyPr/>
              <a:lstStyle/>
              <a:p>
                <a:pPr>
                  <a:defRPr/>
                </a:pPr>
                <a:r>
                  <a:rPr lang="es-ES"/>
                  <a:t>Q(m3/h)</a:t>
                </a:r>
              </a:p>
            </c:rich>
          </c:tx>
          <c:layout>
            <c:manualLayout>
              <c:xMode val="edge"/>
              <c:yMode val="edge"/>
              <c:x val="1.695813460519343E-2"/>
              <c:y val="6.6910535479864308E-2"/>
            </c:manualLayout>
          </c:layout>
          <c:overlay val="0"/>
        </c:title>
        <c:numFmt formatCode="0.0" sourceLinked="1"/>
        <c:majorTickMark val="out"/>
        <c:minorTickMark val="none"/>
        <c:tickLblPos val="nextTo"/>
        <c:crossAx val="51976064"/>
        <c:crosses val="autoZero"/>
        <c:crossBetween val="midCat"/>
      </c:valAx>
    </c:plotArea>
    <c:legend>
      <c:legendPos val="r"/>
      <c:overlay val="0"/>
    </c:legend>
    <c:plotVisOnly val="1"/>
    <c:dispBlanksAs val="gap"/>
    <c:showDLblsOverMax val="0"/>
  </c:chart>
  <c:txPr>
    <a:bodyPr/>
    <a:lstStyle/>
    <a:p>
      <a:pPr>
        <a:defRPr sz="1200"/>
      </a:pPr>
      <a:endParaRPr lang="es-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'Capacidad Compensación Diaria'!$A$27</c:f>
              <c:strCache>
                <c:ptCount val="1"/>
                <c:pt idx="0">
                  <c:v>Consumo real en el día</c:v>
                </c:pt>
              </c:strCache>
            </c:strRef>
          </c:tx>
          <c:spPr>
            <a:solidFill>
              <a:schemeClr val="accent2"/>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'Capacidad Compensación Diaria'!$S$35:$U$35</c:f>
              <c:numCache>
                <c:formatCode>General</c:formatCode>
                <c:ptCount val="3"/>
              </c:numCache>
            </c:numRef>
          </c:cat>
          <c:val>
            <c:numRef>
              <c:f>'Capacidad Compensación Diaria'!$B$27</c:f>
              <c:numCache>
                <c:formatCode>0</c:formatCode>
                <c:ptCount val="1"/>
                <c:pt idx="0">
                  <c:v>266</c:v>
                </c:pt>
              </c:numCache>
            </c:numRef>
          </c:val>
          <c:extLst>
            <c:ext xmlns:c16="http://schemas.microsoft.com/office/drawing/2014/chart" uri="{C3380CC4-5D6E-409C-BE32-E72D297353CC}">
              <c16:uniqueId val="{00000000-1FB3-4A14-B335-F2E30BA1B30D}"/>
            </c:ext>
          </c:extLst>
        </c:ser>
        <c:ser>
          <c:idx val="0"/>
          <c:order val="1"/>
          <c:tx>
            <c:strRef>
              <c:f>'Capacidad Compensación Diaria'!$A$57</c:f>
              <c:strCache>
                <c:ptCount val="1"/>
                <c:pt idx="0">
                  <c:v>Consumo máximo en el dia</c:v>
                </c:pt>
              </c:strCache>
            </c:strRef>
          </c:tx>
          <c:spPr>
            <a:solidFill>
              <a:schemeClr val="accent1"/>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'Capacidad Compensación Diaria'!$S$35:$U$35</c:f>
              <c:numCache>
                <c:formatCode>General</c:formatCode>
                <c:ptCount val="3"/>
              </c:numCache>
            </c:numRef>
          </c:cat>
          <c:val>
            <c:numRef>
              <c:f>'Capacidad Compensación Diaria'!$B$57</c:f>
              <c:numCache>
                <c:formatCode>0</c:formatCode>
                <c:ptCount val="1"/>
                <c:pt idx="0">
                  <c:v>790</c:v>
                </c:pt>
              </c:numCache>
            </c:numRef>
          </c:val>
          <c:extLst>
            <c:ext xmlns:c16="http://schemas.microsoft.com/office/drawing/2014/chart" uri="{C3380CC4-5D6E-409C-BE32-E72D297353CC}">
              <c16:uniqueId val="{00000001-1FB3-4A14-B335-F2E30BA1B30D}"/>
            </c:ext>
          </c:extLst>
        </c:ser>
        <c:ser>
          <c:idx val="2"/>
          <c:order val="2"/>
          <c:tx>
            <c:strRef>
              <c:f>'Capacidad Compensación Diaria'!$A$88</c:f>
              <c:strCache>
                <c:ptCount val="1"/>
                <c:pt idx="0">
                  <c:v>Consumo máximo con ahorro en el día</c:v>
                </c:pt>
              </c:strCache>
            </c:strRef>
          </c:tx>
          <c:spPr>
            <a:solidFill>
              <a:schemeClr val="accent3"/>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'Capacidad Compensación Diaria'!$B$88</c:f>
              <c:numCache>
                <c:formatCode>0</c:formatCode>
                <c:ptCount val="1"/>
                <c:pt idx="0">
                  <c:v>636</c:v>
                </c:pt>
              </c:numCache>
            </c:numRef>
          </c:val>
          <c:extLst>
            <c:ext xmlns:c16="http://schemas.microsoft.com/office/drawing/2014/chart" uri="{C3380CC4-5D6E-409C-BE32-E72D297353CC}">
              <c16:uniqueId val="{00000002-1FB3-4A14-B335-F2E30BA1B30D}"/>
            </c:ext>
          </c:extLst>
        </c:ser>
        <c:ser>
          <c:idx val="3"/>
          <c:order val="3"/>
          <c:tx>
            <c:strRef>
              <c:f>'Capacidad Compensación Diaria'!$S$5</c:f>
              <c:strCache>
                <c:ptCount val="1"/>
                <c:pt idx="0">
                  <c:v>Cisterna reserva y almacenamiento</c:v>
                </c:pt>
              </c:strCache>
            </c:strRef>
          </c:tx>
          <c:spPr>
            <a:solidFill>
              <a:schemeClr val="accent4"/>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'Capacidad Compensación Diaria'!$R$5</c:f>
              <c:numCache>
                <c:formatCode>General</c:formatCode>
                <c:ptCount val="1"/>
                <c:pt idx="0">
                  <c:v>840</c:v>
                </c:pt>
              </c:numCache>
            </c:numRef>
          </c:val>
          <c:extLst>
            <c:ext xmlns:c16="http://schemas.microsoft.com/office/drawing/2014/chart" uri="{C3380CC4-5D6E-409C-BE32-E72D297353CC}">
              <c16:uniqueId val="{00000003-1FB3-4A14-B335-F2E30BA1B30D}"/>
            </c:ext>
          </c:extLst>
        </c:ser>
        <c:ser>
          <c:idx val="4"/>
          <c:order val="4"/>
          <c:tx>
            <c:strRef>
              <c:f>'Capacidad Compensación Diaria'!$S$7</c:f>
              <c:strCache>
                <c:ptCount val="1"/>
                <c:pt idx="0">
                  <c:v>Abasto promedio diario</c:v>
                </c:pt>
              </c:strCache>
            </c:strRef>
          </c:tx>
          <c:spPr>
            <a:solidFill>
              <a:schemeClr val="accent5"/>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'Capacidad Compensación Diaria'!$R$7</c:f>
              <c:numCache>
                <c:formatCode>0</c:formatCode>
                <c:ptCount val="1"/>
                <c:pt idx="0">
                  <c:v>241.6</c:v>
                </c:pt>
              </c:numCache>
            </c:numRef>
          </c:val>
          <c:extLst>
            <c:ext xmlns:c16="http://schemas.microsoft.com/office/drawing/2014/chart" uri="{C3380CC4-5D6E-409C-BE32-E72D297353CC}">
              <c16:uniqueId val="{00000004-1FB3-4A14-B335-F2E30BA1B30D}"/>
            </c:ext>
          </c:extLst>
        </c:ser>
        <c:dLbls>
          <c:dLblPos val="outEnd"/>
          <c:showLegendKey val="0"/>
          <c:showVal val="1"/>
          <c:showCatName val="0"/>
          <c:showSerName val="0"/>
          <c:showPercent val="0"/>
          <c:showBubbleSize val="0"/>
        </c:dLbls>
        <c:gapWidth val="150"/>
        <c:axId val="52472064"/>
        <c:axId val="52502528"/>
      </c:barChart>
      <c:catAx>
        <c:axId val="52472064"/>
        <c:scaling>
          <c:orientation val="minMax"/>
        </c:scaling>
        <c:delete val="1"/>
        <c:axPos val="b"/>
        <c:numFmt formatCode="General" sourceLinked="1"/>
        <c:majorTickMark val="out"/>
        <c:minorTickMark val="none"/>
        <c:tickLblPos val="nextTo"/>
        <c:crossAx val="52502528"/>
        <c:crosses val="autoZero"/>
        <c:auto val="1"/>
        <c:lblAlgn val="ctr"/>
        <c:lblOffset val="100"/>
        <c:noMultiLvlLbl val="0"/>
      </c:catAx>
      <c:valAx>
        <c:axId val="5250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S"/>
                  <a:t>Volumen (m3)</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s-US"/>
          </a:p>
        </c:txPr>
        <c:crossAx val="52472064"/>
        <c:crosses val="autoZero"/>
        <c:crossBetween val="between"/>
      </c:valAx>
      <c:spPr>
        <a:noFill/>
        <a:ln>
          <a:noFill/>
        </a:ln>
        <a:effectLst/>
      </c:spPr>
    </c:plotArea>
    <c:legend>
      <c:legendPos val="r"/>
      <c:overlay val="0"/>
      <c:spPr>
        <a:noFill/>
        <a:ln>
          <a:noFill/>
        </a:ln>
        <a:effectLst/>
      </c:spPr>
      <c:txPr>
        <a:bodyPr rot="0" vert="horz"/>
        <a:lstStyle/>
        <a:p>
          <a:pPr>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s-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'Capacidad Compensación Diar (2'!$A$1:$E$1</c:f>
              <c:strCache>
                <c:ptCount val="5"/>
                <c:pt idx="0">
                  <c:v>Capacidad de compensación por consumo real </c:v>
                </c:pt>
              </c:strCache>
            </c:strRef>
          </c:tx>
          <c:spPr>
            <a:solidFill>
              <a:schemeClr val="accent2"/>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'Capacidad Compensación Diar (2'!$S$35:$U$35</c:f>
              <c:numCache>
                <c:formatCode>General</c:formatCode>
                <c:ptCount val="3"/>
              </c:numCache>
            </c:numRef>
          </c:cat>
          <c:val>
            <c:numRef>
              <c:f>'Capacidad Compensación Diar (2'!$D$29</c:f>
              <c:numCache>
                <c:formatCode>0</c:formatCode>
                <c:ptCount val="1"/>
                <c:pt idx="0">
                  <c:v>42.833333333333314</c:v>
                </c:pt>
              </c:numCache>
            </c:numRef>
          </c:val>
          <c:extLst>
            <c:ext xmlns:c16="http://schemas.microsoft.com/office/drawing/2014/chart" uri="{C3380CC4-5D6E-409C-BE32-E72D297353CC}">
              <c16:uniqueId val="{00000000-4070-483D-BF40-079A894218D2}"/>
            </c:ext>
          </c:extLst>
        </c:ser>
        <c:ser>
          <c:idx val="0"/>
          <c:order val="1"/>
          <c:tx>
            <c:strRef>
              <c:f>'Capacidad Compensación Diar (2'!$A$31:$E$31</c:f>
              <c:strCache>
                <c:ptCount val="5"/>
                <c:pt idx="0">
                  <c:v>Capacidad de compensación con consumo máximo por lineas de producción </c:v>
                </c:pt>
              </c:strCache>
            </c:strRef>
          </c:tx>
          <c:spPr>
            <a:solidFill>
              <a:schemeClr val="accent1"/>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'Capacidad Compensación Diar (2'!$S$35:$U$35</c:f>
              <c:numCache>
                <c:formatCode>General</c:formatCode>
                <c:ptCount val="3"/>
              </c:numCache>
            </c:numRef>
          </c:cat>
          <c:val>
            <c:numRef>
              <c:f>'Capacidad Compensación Diar (2'!$D$59</c:f>
              <c:numCache>
                <c:formatCode>0</c:formatCode>
                <c:ptCount val="1"/>
                <c:pt idx="0">
                  <c:v>309.33333333333331</c:v>
                </c:pt>
              </c:numCache>
            </c:numRef>
          </c:val>
          <c:extLst>
            <c:ext xmlns:c16="http://schemas.microsoft.com/office/drawing/2014/chart" uri="{C3380CC4-5D6E-409C-BE32-E72D297353CC}">
              <c16:uniqueId val="{00000001-4070-483D-BF40-079A894218D2}"/>
            </c:ext>
          </c:extLst>
        </c:ser>
        <c:ser>
          <c:idx val="2"/>
          <c:order val="2"/>
          <c:tx>
            <c:strRef>
              <c:f>'Capacidad Compensación Diar (2'!$A$62:$E$62</c:f>
              <c:strCache>
                <c:ptCount val="5"/>
                <c:pt idx="0">
                  <c:v>Capacidad de compensación con ahorro en consumo máximo por líneas de producción</c:v>
                </c:pt>
              </c:strCache>
            </c:strRef>
          </c:tx>
          <c:spPr>
            <a:solidFill>
              <a:schemeClr val="accent3"/>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'Capacidad Compensación Diar (2'!$D$90</c:f>
              <c:numCache>
                <c:formatCode>0</c:formatCode>
                <c:ptCount val="1"/>
                <c:pt idx="0">
                  <c:v>209.33333333333329</c:v>
                </c:pt>
              </c:numCache>
            </c:numRef>
          </c:val>
          <c:extLst>
            <c:ext xmlns:c16="http://schemas.microsoft.com/office/drawing/2014/chart" uri="{C3380CC4-5D6E-409C-BE32-E72D297353CC}">
              <c16:uniqueId val="{00000002-4070-483D-BF40-079A894218D2}"/>
            </c:ext>
          </c:extLst>
        </c:ser>
        <c:ser>
          <c:idx val="3"/>
          <c:order val="3"/>
          <c:tx>
            <c:strRef>
              <c:f>'Capacidad Compensación Diar (2'!$S$5</c:f>
              <c:strCache>
                <c:ptCount val="1"/>
                <c:pt idx="0">
                  <c:v>Cisterna reserva y almacenamiento</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'Capacidad Compensación Diar (2'!$R$5</c:f>
              <c:numCache>
                <c:formatCode>General</c:formatCode>
                <c:ptCount val="1"/>
                <c:pt idx="0">
                  <c:v>840</c:v>
                </c:pt>
              </c:numCache>
            </c:numRef>
          </c:val>
          <c:extLst>
            <c:ext xmlns:c16="http://schemas.microsoft.com/office/drawing/2014/chart" uri="{C3380CC4-5D6E-409C-BE32-E72D297353CC}">
              <c16:uniqueId val="{00000003-4070-483D-BF40-079A894218D2}"/>
            </c:ext>
          </c:extLst>
        </c:ser>
        <c:dLbls>
          <c:dLblPos val="outEnd"/>
          <c:showLegendKey val="0"/>
          <c:showVal val="1"/>
          <c:showCatName val="0"/>
          <c:showSerName val="0"/>
          <c:showPercent val="0"/>
          <c:showBubbleSize val="0"/>
        </c:dLbls>
        <c:gapWidth val="150"/>
        <c:axId val="138934912"/>
        <c:axId val="175948160"/>
      </c:barChart>
      <c:catAx>
        <c:axId val="138934912"/>
        <c:scaling>
          <c:orientation val="minMax"/>
        </c:scaling>
        <c:delete val="1"/>
        <c:axPos val="b"/>
        <c:numFmt formatCode="General" sourceLinked="1"/>
        <c:majorTickMark val="out"/>
        <c:minorTickMark val="none"/>
        <c:tickLblPos val="nextTo"/>
        <c:crossAx val="175948160"/>
        <c:crosses val="autoZero"/>
        <c:auto val="1"/>
        <c:lblAlgn val="ctr"/>
        <c:lblOffset val="100"/>
        <c:noMultiLvlLbl val="0"/>
      </c:catAx>
      <c:valAx>
        <c:axId val="17594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S"/>
                  <a:t>Volumen (m3)</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s-US"/>
          </a:p>
        </c:txPr>
        <c:crossAx val="138934912"/>
        <c:crosses val="autoZero"/>
        <c:crossBetween val="between"/>
      </c:valAx>
      <c:spPr>
        <a:noFill/>
        <a:ln>
          <a:noFill/>
        </a:ln>
        <a:effectLst/>
      </c:spPr>
    </c:plotArea>
    <c:legend>
      <c:legendPos val="r"/>
      <c:overlay val="0"/>
      <c:spPr>
        <a:noFill/>
        <a:ln>
          <a:noFill/>
        </a:ln>
        <a:effectLst/>
      </c:spPr>
      <c:txPr>
        <a:bodyPr rot="0" vert="horz"/>
        <a:lstStyle/>
        <a:p>
          <a:pPr>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s-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25825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76704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F6A7E3-ECEB-484A-A6B4-7F46351E5ACA}" type="slidenum">
              <a:rPr lang="es-US" smtClean="0"/>
              <a:t>‹Nº›</a:t>
            </a:fld>
            <a:endParaRPr lang="es-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7542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EC784C6B-26DB-4EB8-B8A0-388BE18ECE71}" type="datetimeFigureOut">
              <a:rPr lang="es-US" smtClean="0"/>
              <a:t>9/14/2025</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112742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EC784C6B-26DB-4EB8-B8A0-388BE18ECE71}" type="datetimeFigureOut">
              <a:rPr lang="es-US" smtClean="0"/>
              <a:t>9/14/2025</a:t>
            </a:fld>
            <a:endParaRPr lang="es-US"/>
          </a:p>
        </p:txBody>
      </p:sp>
      <p:sp>
        <p:nvSpPr>
          <p:cNvPr id="6" name="Footer Placeholder 5"/>
          <p:cNvSpPr>
            <a:spLocks noGrp="1"/>
          </p:cNvSpPr>
          <p:nvPr>
            <p:ph type="ftr" sz="quarter" idx="11"/>
          </p:nvPr>
        </p:nvSpPr>
        <p:spPr/>
        <p:txBody>
          <a:bodyPr/>
          <a:lstStyle/>
          <a:p>
            <a:endParaRPr lang="es-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6A7E3-ECEB-484A-A6B4-7F46351E5ACA}" type="slidenum">
              <a:rPr lang="es-US" smtClean="0"/>
              <a:t>‹Nº›</a:t>
            </a:fld>
            <a:endParaRPr lang="es-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949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EC784C6B-26DB-4EB8-B8A0-388BE18ECE71}" type="datetimeFigureOut">
              <a:rPr lang="es-US" smtClean="0"/>
              <a:t>9/14/2025</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335510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959726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205197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784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784C6B-26DB-4EB8-B8A0-388BE18ECE71}" type="datetimeFigureOut">
              <a:rPr lang="es-US" smtClean="0"/>
              <a:t>9/14/2025</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260310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784C6B-26DB-4EB8-B8A0-388BE18ECE71}" type="datetimeFigureOut">
              <a:rPr lang="es-US" smtClean="0"/>
              <a:t>9/14/2025</a:t>
            </a:fld>
            <a:endParaRPr lang="es-US"/>
          </a:p>
        </p:txBody>
      </p:sp>
      <p:sp>
        <p:nvSpPr>
          <p:cNvPr id="6" name="Footer Placeholder 5"/>
          <p:cNvSpPr>
            <a:spLocks noGrp="1"/>
          </p:cNvSpPr>
          <p:nvPr>
            <p:ph type="ftr" sz="quarter" idx="11"/>
          </p:nvPr>
        </p:nvSpPr>
        <p:spPr/>
        <p:txBody>
          <a:bodyPr/>
          <a:lstStyle/>
          <a:p>
            <a:endParaRPr lang="es-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249189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784C6B-26DB-4EB8-B8A0-388BE18ECE71}" type="datetimeFigureOut">
              <a:rPr lang="es-US" smtClean="0"/>
              <a:t>9/14/2025</a:t>
            </a:fld>
            <a:endParaRPr lang="es-US"/>
          </a:p>
        </p:txBody>
      </p:sp>
      <p:sp>
        <p:nvSpPr>
          <p:cNvPr id="8" name="Footer Placeholder 7"/>
          <p:cNvSpPr>
            <a:spLocks noGrp="1"/>
          </p:cNvSpPr>
          <p:nvPr>
            <p:ph type="ftr" sz="quarter" idx="11"/>
          </p:nvPr>
        </p:nvSpPr>
        <p:spPr/>
        <p:txBody>
          <a:bodyPr/>
          <a:lstStyle/>
          <a:p>
            <a:endParaRPr lang="es-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8864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784C6B-26DB-4EB8-B8A0-388BE18ECE71}" type="datetimeFigureOut">
              <a:rPr lang="es-US" smtClean="0"/>
              <a:t>9/14/2025</a:t>
            </a:fld>
            <a:endParaRPr lang="es-US"/>
          </a:p>
        </p:txBody>
      </p:sp>
      <p:sp>
        <p:nvSpPr>
          <p:cNvPr id="4" name="Footer Placeholder 3"/>
          <p:cNvSpPr>
            <a:spLocks noGrp="1"/>
          </p:cNvSpPr>
          <p:nvPr>
            <p:ph type="ftr" sz="quarter" idx="11"/>
          </p:nvPr>
        </p:nvSpPr>
        <p:spPr/>
        <p:txBody>
          <a:bodyPr/>
          <a:lstStyle/>
          <a:p>
            <a:endParaRPr lang="es-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14029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4C6B-26DB-4EB8-B8A0-388BE18ECE71}" type="datetimeFigureOut">
              <a:rPr lang="es-US" smtClean="0"/>
              <a:t>9/14/2025</a:t>
            </a:fld>
            <a:endParaRPr lang="es-US"/>
          </a:p>
        </p:txBody>
      </p:sp>
      <p:sp>
        <p:nvSpPr>
          <p:cNvPr id="3" name="Footer Placeholder 2"/>
          <p:cNvSpPr>
            <a:spLocks noGrp="1"/>
          </p:cNvSpPr>
          <p:nvPr>
            <p:ph type="ftr" sz="quarter" idx="11"/>
          </p:nvPr>
        </p:nvSpPr>
        <p:spPr/>
        <p:txBody>
          <a:bodyPr/>
          <a:lstStyle/>
          <a:p>
            <a:endParaRPr lang="es-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202144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784C6B-26DB-4EB8-B8A0-388BE18ECE71}" type="datetimeFigureOut">
              <a:rPr lang="es-US" smtClean="0"/>
              <a:t>9/14/2025</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234776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784C6B-26DB-4EB8-B8A0-388BE18ECE71}" type="datetimeFigureOut">
              <a:rPr lang="es-US" smtClean="0"/>
              <a:t>9/14/2025</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6A7E3-ECEB-484A-A6B4-7F46351E5ACA}" type="slidenum">
              <a:rPr lang="es-US" smtClean="0"/>
              <a:t>‹Nº›</a:t>
            </a:fld>
            <a:endParaRPr lang="es-US"/>
          </a:p>
        </p:txBody>
      </p:sp>
    </p:spTree>
    <p:extLst>
      <p:ext uri="{BB962C8B-B14F-4D97-AF65-F5344CB8AC3E}">
        <p14:creationId xmlns:p14="http://schemas.microsoft.com/office/powerpoint/2010/main" val="47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784C6B-26DB-4EB8-B8A0-388BE18ECE71}" type="datetimeFigureOut">
              <a:rPr lang="es-US" smtClean="0"/>
              <a:t>9/14/2025</a:t>
            </a:fld>
            <a:endParaRPr lang="es-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3F6A7E3-ECEB-484A-A6B4-7F46351E5ACA}" type="slidenum">
              <a:rPr lang="es-US" smtClean="0"/>
              <a:t>‹Nº›</a:t>
            </a:fld>
            <a:endParaRPr lang="es-US"/>
          </a:p>
        </p:txBody>
      </p:sp>
    </p:spTree>
    <p:extLst>
      <p:ext uri="{BB962C8B-B14F-4D97-AF65-F5344CB8AC3E}">
        <p14:creationId xmlns:p14="http://schemas.microsoft.com/office/powerpoint/2010/main" val="269462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3D36B5-C770-D9C1-0FEF-35CB998E53FF}"/>
              </a:ext>
            </a:extLst>
          </p:cNvPr>
          <p:cNvSpPr>
            <a:spLocks noGrp="1"/>
          </p:cNvSpPr>
          <p:nvPr>
            <p:ph type="ctrTitle"/>
          </p:nvPr>
        </p:nvSpPr>
        <p:spPr/>
        <p:txBody>
          <a:bodyPr>
            <a:no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IV COLOQUIO DE ANÁLISIS Y DISEÑO DE OBRAS HIDRÁULICAS </a:t>
            </a:r>
            <a:br>
              <a:rPr lang="es-US" sz="3200" dirty="0">
                <a:effectLst/>
                <a:latin typeface="Calibri" panose="020F0502020204030204" pitchFamily="34" charset="0"/>
                <a:ea typeface="Calibri" panose="020F0502020204030204" pitchFamily="34" charset="0"/>
                <a:cs typeface="Times New Roman" panose="02020603050405020304" pitchFamily="18" charset="0"/>
              </a:rPr>
            </a:br>
            <a:br>
              <a:rPr lang="es-US" sz="3200" dirty="0">
                <a:effectLst/>
                <a:latin typeface="Calibri" panose="020F0502020204030204" pitchFamily="34" charset="0"/>
                <a:ea typeface="Calibri" panose="020F0502020204030204" pitchFamily="34" charset="0"/>
                <a:cs typeface="Times New Roman" panose="02020603050405020304" pitchFamily="18" charset="0"/>
              </a:rPr>
            </a:br>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Manejo del agua potable en la industria láctea. Fábrica de Productos Lácteos ¨La Villareña¨.</a:t>
            </a:r>
            <a:br>
              <a:rPr lang="es-US" sz="3200" dirty="0">
                <a:effectLst/>
                <a:latin typeface="Calibri" panose="020F0502020204030204" pitchFamily="34" charset="0"/>
                <a:ea typeface="Calibri" panose="020F0502020204030204" pitchFamily="34" charset="0"/>
                <a:cs typeface="Times New Roman" panose="02020603050405020304" pitchFamily="18" charset="0"/>
              </a:rPr>
            </a:br>
            <a:endParaRPr lang="es-US" sz="3200" dirty="0"/>
          </a:p>
        </p:txBody>
      </p:sp>
      <p:sp>
        <p:nvSpPr>
          <p:cNvPr id="3" name="Subtítulo 2">
            <a:extLst>
              <a:ext uri="{FF2B5EF4-FFF2-40B4-BE49-F238E27FC236}">
                <a16:creationId xmlns:a16="http://schemas.microsoft.com/office/drawing/2014/main" id="{C89A555C-FAC4-9A5B-64CC-7B596A4576A3}"/>
              </a:ext>
            </a:extLst>
          </p:cNvPr>
          <p:cNvSpPr>
            <a:spLocks noGrp="1"/>
          </p:cNvSpPr>
          <p:nvPr>
            <p:ph type="subTitle" idx="1"/>
          </p:nvPr>
        </p:nvSpPr>
        <p:spPr/>
        <p:txBody>
          <a:bodyPr>
            <a:noAutofit/>
          </a:bodyPr>
          <a:lstStyle/>
          <a:p>
            <a:r>
              <a:rPr lang="es-ES" sz="2400" dirty="0"/>
              <a:t>Autores: </a:t>
            </a:r>
          </a:p>
          <a:p>
            <a:r>
              <a:rPr lang="es-ES" sz="2400" dirty="0" err="1">
                <a:effectLst/>
                <a:latin typeface="Times New Roman" panose="02020603050405020304" pitchFamily="18" charset="0"/>
                <a:ea typeface="Calibri" panose="020F0502020204030204" pitchFamily="34" charset="0"/>
              </a:rPr>
              <a:t>MSc.Dianeya</a:t>
            </a:r>
            <a:r>
              <a:rPr lang="es-ES" sz="2400" dirty="0">
                <a:effectLst/>
                <a:latin typeface="Times New Roman" panose="02020603050405020304" pitchFamily="18" charset="0"/>
                <a:ea typeface="Calibri" panose="020F0502020204030204" pitchFamily="34" charset="0"/>
              </a:rPr>
              <a:t> Morales </a:t>
            </a:r>
            <a:r>
              <a:rPr lang="es-ES" sz="2400" dirty="0" err="1">
                <a:effectLst/>
                <a:latin typeface="Times New Roman" panose="02020603050405020304" pitchFamily="18" charset="0"/>
                <a:ea typeface="Calibri" panose="020F0502020204030204" pitchFamily="34" charset="0"/>
              </a:rPr>
              <a:t>Arboláez</a:t>
            </a:r>
            <a:r>
              <a:rPr lang="es-ES" sz="2400" dirty="0">
                <a:effectLst/>
                <a:latin typeface="Times New Roman" panose="02020603050405020304" pitchFamily="18" charset="0"/>
                <a:ea typeface="Calibri" panose="020F0502020204030204" pitchFamily="34" charset="0"/>
              </a:rPr>
              <a:t>.</a:t>
            </a:r>
          </a:p>
          <a:p>
            <a:r>
              <a:rPr lang="es-ES" sz="2400" dirty="0">
                <a:effectLst/>
                <a:latin typeface="Times New Roman" panose="02020603050405020304" pitchFamily="18" charset="0"/>
                <a:ea typeface="Calibri" panose="020F0502020204030204" pitchFamily="34" charset="0"/>
              </a:rPr>
              <a:t>Dr. Cs. </a:t>
            </a:r>
            <a:r>
              <a:rPr lang="es-ES" sz="2400" dirty="0" err="1">
                <a:effectLst/>
                <a:latin typeface="Times New Roman" panose="02020603050405020304" pitchFamily="18" charset="0"/>
                <a:ea typeface="Calibri" panose="020F0502020204030204" pitchFamily="34" charset="0"/>
              </a:rPr>
              <a:t>Erenio</a:t>
            </a:r>
            <a:r>
              <a:rPr lang="es-ES" sz="2400" dirty="0">
                <a:effectLst/>
                <a:latin typeface="Times New Roman" panose="02020603050405020304" pitchFamily="18" charset="0"/>
                <a:ea typeface="Calibri" panose="020F0502020204030204" pitchFamily="34" charset="0"/>
              </a:rPr>
              <a:t> González Suárez. </a:t>
            </a:r>
            <a:endParaRPr lang="es-US" sz="2400" dirty="0"/>
          </a:p>
        </p:txBody>
      </p:sp>
    </p:spTree>
    <p:extLst>
      <p:ext uri="{BB962C8B-B14F-4D97-AF65-F5344CB8AC3E}">
        <p14:creationId xmlns:p14="http://schemas.microsoft.com/office/powerpoint/2010/main" val="289742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915D7-6C44-278F-4AF7-BC7864905FDB}"/>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endParaRPr lang="es-US" sz="3200" dirty="0"/>
          </a:p>
        </p:txBody>
      </p:sp>
      <p:sp>
        <p:nvSpPr>
          <p:cNvPr id="3" name="Marcador de contenido 2">
            <a:extLst>
              <a:ext uri="{FF2B5EF4-FFF2-40B4-BE49-F238E27FC236}">
                <a16:creationId xmlns:a16="http://schemas.microsoft.com/office/drawing/2014/main" id="{21F4F89A-D76F-9849-5F84-57206CADB387}"/>
              </a:ext>
            </a:extLst>
          </p:cNvPr>
          <p:cNvSpPr>
            <a:spLocks noGrp="1"/>
          </p:cNvSpPr>
          <p:nvPr>
            <p:ph idx="1"/>
          </p:nvPr>
        </p:nvSpPr>
        <p:spPr>
          <a:xfrm>
            <a:off x="2589212" y="1540189"/>
            <a:ext cx="8915400" cy="3777622"/>
          </a:xfrm>
        </p:spPr>
        <p:txBody>
          <a:bodyPr>
            <a:normAutofit/>
          </a:bodyPr>
          <a:lstStyle/>
          <a:p>
            <a:pPr algn="just"/>
            <a:r>
              <a:rPr lang="es-ES" sz="2400" dirty="0">
                <a:effectLst/>
                <a:latin typeface="Times New Roman" panose="02020603050405020304" pitchFamily="18" charset="0"/>
                <a:ea typeface="Calibri" panose="020F0502020204030204" pitchFamily="34" charset="0"/>
              </a:rPr>
              <a:t>Empleando el cronograma de producción se conocen los caudales que se pueden originar en las diferentes horas del día.</a:t>
            </a:r>
          </a:p>
          <a:p>
            <a:pPr algn="just"/>
            <a:endParaRPr lang="es-US" sz="2400" dirty="0"/>
          </a:p>
        </p:txBody>
      </p:sp>
      <p:pic>
        <p:nvPicPr>
          <p:cNvPr id="4" name="Imagen 3">
            <a:extLst>
              <a:ext uri="{FF2B5EF4-FFF2-40B4-BE49-F238E27FC236}">
                <a16:creationId xmlns:a16="http://schemas.microsoft.com/office/drawing/2014/main" id="{B136A04C-4403-048B-0555-E88076BCD288}"/>
              </a:ext>
            </a:extLst>
          </p:cNvPr>
          <p:cNvPicPr>
            <a:picLocks noChangeAspect="1"/>
          </p:cNvPicPr>
          <p:nvPr/>
        </p:nvPicPr>
        <p:blipFill rotWithShape="1">
          <a:blip r:embed="rId2"/>
          <a:srcRect l="23989" t="25919" r="24177" b="7525"/>
          <a:stretch/>
        </p:blipFill>
        <p:spPr bwMode="auto">
          <a:xfrm>
            <a:off x="3214571" y="2600324"/>
            <a:ext cx="5684538" cy="4105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203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C965D-33D5-3FD3-834B-A7C6BCA41AB3}"/>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endParaRPr lang="es-US" sz="3200" dirty="0"/>
          </a:p>
        </p:txBody>
      </p:sp>
      <p:sp>
        <p:nvSpPr>
          <p:cNvPr id="6" name="Marcador de contenido 5">
            <a:extLst>
              <a:ext uri="{FF2B5EF4-FFF2-40B4-BE49-F238E27FC236}">
                <a16:creationId xmlns:a16="http://schemas.microsoft.com/office/drawing/2014/main" id="{58AF86F0-2F14-DA07-2B8E-136444F20627}"/>
              </a:ext>
            </a:extLst>
          </p:cNvPr>
          <p:cNvSpPr>
            <a:spLocks noGrp="1"/>
          </p:cNvSpPr>
          <p:nvPr>
            <p:ph idx="1"/>
          </p:nvPr>
        </p:nvSpPr>
        <p:spPr>
          <a:xfrm>
            <a:off x="2431896" y="1347020"/>
            <a:ext cx="8915400" cy="3777622"/>
          </a:xfrm>
        </p:spPr>
        <p:txBody>
          <a:bodyPr>
            <a:normAutofit/>
          </a:bodyPr>
          <a:lstStyle/>
          <a:p>
            <a:r>
              <a:rPr lang="es-ES" sz="2400" dirty="0">
                <a:effectLst/>
                <a:latin typeface="Times New Roman" panose="02020603050405020304" pitchFamily="18" charset="0"/>
                <a:ea typeface="Calibri" panose="020F0502020204030204" pitchFamily="34" charset="0"/>
                <a:cs typeface="Times New Roman" panose="02020603050405020304" pitchFamily="18" charset="0"/>
              </a:rPr>
              <a:t>El comportamiento de estos consumos muestran una relación directa con el suministro de agua a la cisterna.</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graphicFrame>
        <p:nvGraphicFramePr>
          <p:cNvPr id="7" name="Gráfico 6">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376631312"/>
              </p:ext>
            </p:extLst>
          </p:nvPr>
        </p:nvGraphicFramePr>
        <p:xfrm>
          <a:off x="3415326" y="2487562"/>
          <a:ext cx="6544751" cy="3637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008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BD08E-3BCF-A5D4-9F93-18CAB1C4D68D}"/>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endParaRPr lang="es-US" sz="3200" dirty="0"/>
          </a:p>
        </p:txBody>
      </p:sp>
      <p:sp>
        <p:nvSpPr>
          <p:cNvPr id="3" name="Marcador de contenido 2">
            <a:extLst>
              <a:ext uri="{FF2B5EF4-FFF2-40B4-BE49-F238E27FC236}">
                <a16:creationId xmlns:a16="http://schemas.microsoft.com/office/drawing/2014/main" id="{2886F5D3-53A7-1D41-C0AC-FD5CDE013C46}"/>
              </a:ext>
            </a:extLst>
          </p:cNvPr>
          <p:cNvSpPr>
            <a:spLocks noGrp="1"/>
          </p:cNvSpPr>
          <p:nvPr>
            <p:ph idx="1"/>
          </p:nvPr>
        </p:nvSpPr>
        <p:spPr/>
        <p:txBody>
          <a:bodyPr>
            <a:normAutofit/>
          </a:bodyPr>
          <a:lstStyle/>
          <a:p>
            <a:r>
              <a:rPr lang="es-ES" sz="2400" dirty="0">
                <a:latin typeface="Times New Roman" panose="02020603050405020304" pitchFamily="18" charset="0"/>
                <a:ea typeface="Calibri" panose="020F0502020204030204" pitchFamily="34" charset="0"/>
              </a:rPr>
              <a:t>C</a:t>
            </a:r>
            <a:r>
              <a:rPr lang="es-ES" sz="2400" dirty="0">
                <a:effectLst/>
                <a:latin typeface="Times New Roman" panose="02020603050405020304" pitchFamily="18" charset="0"/>
                <a:ea typeface="Calibri" panose="020F0502020204030204" pitchFamily="34" charset="0"/>
              </a:rPr>
              <a:t>omportamiento de los consumos para diferentes capacidades de producción.</a:t>
            </a:r>
          </a:p>
          <a:p>
            <a:pPr marL="0" indent="0">
              <a:buNone/>
            </a:pPr>
            <a:endParaRPr lang="es-US" sz="2400" dirty="0"/>
          </a:p>
        </p:txBody>
      </p:sp>
      <p:graphicFrame>
        <p:nvGraphicFramePr>
          <p:cNvPr id="4" name="Gráfico 3">
            <a:extLst>
              <a:ext uri="{FF2B5EF4-FFF2-40B4-BE49-F238E27FC236}">
                <a16:creationId xmlns:a16="http://schemas.microsoft.com/office/drawing/2014/main" id="{00000000-0008-0000-0300-00000A000000}"/>
              </a:ext>
            </a:extLst>
          </p:cNvPr>
          <p:cNvGraphicFramePr/>
          <p:nvPr>
            <p:extLst>
              <p:ext uri="{D42A27DB-BD31-4B8C-83A1-F6EECF244321}">
                <p14:modId xmlns:p14="http://schemas.microsoft.com/office/powerpoint/2010/main" val="2935778565"/>
              </p:ext>
            </p:extLst>
          </p:nvPr>
        </p:nvGraphicFramePr>
        <p:xfrm>
          <a:off x="3512820" y="3395946"/>
          <a:ext cx="5166360" cy="2783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61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44598-4F7E-D76B-9BCC-7B5382073320}"/>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endParaRPr lang="es-US" sz="3200" dirty="0"/>
          </a:p>
        </p:txBody>
      </p:sp>
      <p:sp>
        <p:nvSpPr>
          <p:cNvPr id="3" name="Marcador de contenido 2">
            <a:extLst>
              <a:ext uri="{FF2B5EF4-FFF2-40B4-BE49-F238E27FC236}">
                <a16:creationId xmlns:a16="http://schemas.microsoft.com/office/drawing/2014/main" id="{4C546236-1252-B5C3-2172-E08E4455CA72}"/>
              </a:ext>
            </a:extLst>
          </p:cNvPr>
          <p:cNvSpPr>
            <a:spLocks noGrp="1"/>
          </p:cNvSpPr>
          <p:nvPr>
            <p:ph idx="1"/>
          </p:nvPr>
        </p:nvSpPr>
        <p:spPr>
          <a:xfrm>
            <a:off x="2589212" y="1622323"/>
            <a:ext cx="8915400" cy="3777622"/>
          </a:xfrm>
        </p:spPr>
        <p:txBody>
          <a:bodyPr>
            <a:normAutofit/>
          </a:bodyPr>
          <a:lstStyle/>
          <a:p>
            <a:r>
              <a:rPr lang="es-ES" sz="2400" dirty="0">
                <a:latin typeface="Times New Roman" panose="02020603050405020304" pitchFamily="18" charset="0"/>
                <a:ea typeface="Calibri" panose="020F0502020204030204" pitchFamily="34" charset="0"/>
              </a:rPr>
              <a:t>C</a:t>
            </a:r>
            <a:r>
              <a:rPr lang="es-ES" sz="2400" dirty="0">
                <a:effectLst/>
                <a:latin typeface="Times New Roman" panose="02020603050405020304" pitchFamily="18" charset="0"/>
                <a:ea typeface="Calibri" panose="020F0502020204030204" pitchFamily="34" charset="0"/>
              </a:rPr>
              <a:t>apacidad de compensación necesaria para el sistema.</a:t>
            </a:r>
            <a:endParaRPr lang="es-US" sz="2400" dirty="0"/>
          </a:p>
        </p:txBody>
      </p:sp>
      <p:graphicFrame>
        <p:nvGraphicFramePr>
          <p:cNvPr id="4" name="Gráfico 3">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4062626378"/>
              </p:ext>
            </p:extLst>
          </p:nvPr>
        </p:nvGraphicFramePr>
        <p:xfrm>
          <a:off x="3146998" y="2456268"/>
          <a:ext cx="6035655" cy="3777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72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39FB18-9B15-7BD7-987A-AB8430305C7E}"/>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Conclusiones</a:t>
            </a:r>
            <a:br>
              <a:rPr lang="es-US" sz="3200" dirty="0">
                <a:effectLst/>
                <a:latin typeface="Calibri" panose="020F0502020204030204" pitchFamily="34" charset="0"/>
                <a:ea typeface="Calibri" panose="020F0502020204030204" pitchFamily="34" charset="0"/>
                <a:cs typeface="Times New Roman" panose="02020603050405020304" pitchFamily="18" charset="0"/>
              </a:rPr>
            </a:br>
            <a:endParaRPr lang="es-US" sz="3200" dirty="0"/>
          </a:p>
        </p:txBody>
      </p:sp>
      <p:sp>
        <p:nvSpPr>
          <p:cNvPr id="3" name="Marcador de contenido 2">
            <a:extLst>
              <a:ext uri="{FF2B5EF4-FFF2-40B4-BE49-F238E27FC236}">
                <a16:creationId xmlns:a16="http://schemas.microsoft.com/office/drawing/2014/main" id="{C856C830-7B8E-58FF-AF48-720940225727}"/>
              </a:ext>
            </a:extLst>
          </p:cNvPr>
          <p:cNvSpPr>
            <a:spLocks noGrp="1"/>
          </p:cNvSpPr>
          <p:nvPr>
            <p:ph idx="1"/>
          </p:nvPr>
        </p:nvSpPr>
        <p:spPr>
          <a:xfrm>
            <a:off x="1510455" y="1612490"/>
            <a:ext cx="9994157" cy="4503176"/>
          </a:xfrm>
        </p:spPr>
        <p:txBody>
          <a:bodyPr>
            <a:noAutofit/>
          </a:bodyPr>
          <a:lstStyle/>
          <a:p>
            <a:pPr marL="457200" marR="0" lvl="0" indent="-457200" algn="just">
              <a:spcBef>
                <a:spcPts val="0"/>
              </a:spcBef>
              <a:spcAft>
                <a:spcPts val="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Se identifican líneas de producción que elevan los índices de consumo según la resolución 17/20.</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Se observa que la producción actual de la fábrica se mantiene dentro del rango permisible establecido en la resolución 17/20.</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La capacidad de explotación del agua potable en la fábrica se ve limitada por el suministro de esta.</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La cisterna con adecuado nivel de llenado es suficiente para abastecer la demanda máxima de diferentes líneas de producción.</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La disminución del consumo de agua con el ajuste de temperaturas, y las que se obtienen aplicando un adecuado índice de consumo en las actividades de limpieza, influyen directamente en la capacidad de compensación de la cisterna.</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spTree>
    <p:extLst>
      <p:ext uri="{BB962C8B-B14F-4D97-AF65-F5344CB8AC3E}">
        <p14:creationId xmlns:p14="http://schemas.microsoft.com/office/powerpoint/2010/main" val="101949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6EB23-DA95-C476-AB29-28C076945FB7}"/>
              </a:ext>
            </a:extLst>
          </p:cNvPr>
          <p:cNvSpPr>
            <a:spLocks noGrp="1"/>
          </p:cNvSpPr>
          <p:nvPr>
            <p:ph type="title"/>
          </p:nvPr>
        </p:nvSpPr>
        <p:spPr>
          <a:xfrm>
            <a:off x="2514268" y="161993"/>
            <a:ext cx="8911687" cy="1280890"/>
          </a:xfrm>
        </p:spPr>
        <p:txBody>
          <a:bodyPr>
            <a:normAutofit/>
          </a:bodyPr>
          <a:lstStyle/>
          <a:p>
            <a:r>
              <a:rPr lang="es-ES" sz="3200" b="1" dirty="0">
                <a:effectLst/>
                <a:latin typeface="Times New Roman" panose="02020603050405020304" pitchFamily="18" charset="0"/>
                <a:ea typeface="Calibri" panose="020F0502020204030204" pitchFamily="34" charset="0"/>
              </a:rPr>
              <a:t>Referencias bibliográficas</a:t>
            </a:r>
            <a:endParaRPr lang="es-US" sz="3200" dirty="0"/>
          </a:p>
        </p:txBody>
      </p:sp>
      <p:sp>
        <p:nvSpPr>
          <p:cNvPr id="3" name="Marcador de contenido 2">
            <a:extLst>
              <a:ext uri="{FF2B5EF4-FFF2-40B4-BE49-F238E27FC236}">
                <a16:creationId xmlns:a16="http://schemas.microsoft.com/office/drawing/2014/main" id="{862EC0DE-150F-CFEC-D2B4-E520001ED162}"/>
              </a:ext>
            </a:extLst>
          </p:cNvPr>
          <p:cNvSpPr>
            <a:spLocks noGrp="1"/>
          </p:cNvSpPr>
          <p:nvPr>
            <p:ph idx="1"/>
          </p:nvPr>
        </p:nvSpPr>
        <p:spPr>
          <a:xfrm>
            <a:off x="1553498" y="802438"/>
            <a:ext cx="10137928" cy="3777622"/>
          </a:xfrm>
        </p:spPr>
        <p:txBody>
          <a:bodyPr>
            <a:noAutofit/>
          </a:bodyPr>
          <a:lstStyle/>
          <a:p>
            <a:pPr marL="457200" marR="0" lvl="0" indent="-4572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Diagnóstico para el sistema de abasto de la empresa de Productos Lácteos VC.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Yera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Juárez. Y, IPH-VC, Cuba, 2024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NC 212, Protección contra incendios. Suministro de agua contra incendio. Requisitos generales, Cuba, 2002</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NC 53–121:84. Elaboración de proyectos de construcción. Acueducto. Especificaciones de proyecto.</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NC 973: 2013. Determinación de la demanda de agua potable en poblaciones urbanas.</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Abastecimiento de agua   y remoción de aguas residuales. G.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Fair</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J.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Geyer</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y D.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Okún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ED.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Felix</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Varela, Cuba, 2015</a:t>
            </a: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Temas de Ingeniería Hidráulica. Soto Andraca L, March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Alvarez</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C.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Felix</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Varela, Cuba,  2006</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Ingeniería Hidráulica Aplicada a los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sitemas</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de distribución de agua. Cabrera, E. Espert, V.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Garcia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-Serra J.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Martinez</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f.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Andres</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Garcia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M. España, 1996.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a:pP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s-US" sz="2400" dirty="0"/>
          </a:p>
        </p:txBody>
      </p:sp>
    </p:spTree>
    <p:extLst>
      <p:ext uri="{BB962C8B-B14F-4D97-AF65-F5344CB8AC3E}">
        <p14:creationId xmlns:p14="http://schemas.microsoft.com/office/powerpoint/2010/main" val="205100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24DCF-E1E9-9C77-3B2B-E9886561004D}"/>
              </a:ext>
            </a:extLst>
          </p:cNvPr>
          <p:cNvSpPr>
            <a:spLocks noGrp="1"/>
          </p:cNvSpPr>
          <p:nvPr>
            <p:ph type="title"/>
          </p:nvPr>
        </p:nvSpPr>
        <p:spPr/>
        <p:txBody>
          <a:bodyPr/>
          <a:lstStyle/>
          <a:p>
            <a:r>
              <a:rPr lang="es-ES" sz="3600" b="1" dirty="0">
                <a:effectLst/>
                <a:latin typeface="Times New Roman" panose="02020603050405020304" pitchFamily="18" charset="0"/>
                <a:ea typeface="Calibri" panose="020F0502020204030204" pitchFamily="34" charset="0"/>
              </a:rPr>
              <a:t>Referencias bibliográficas</a:t>
            </a:r>
            <a:endParaRPr lang="es-US" dirty="0"/>
          </a:p>
        </p:txBody>
      </p:sp>
      <p:sp>
        <p:nvSpPr>
          <p:cNvPr id="3" name="Marcador de contenido 2">
            <a:extLst>
              <a:ext uri="{FF2B5EF4-FFF2-40B4-BE49-F238E27FC236}">
                <a16:creationId xmlns:a16="http://schemas.microsoft.com/office/drawing/2014/main" id="{6697E6FB-41EE-F5FA-E11E-6D7426A06293}"/>
              </a:ext>
            </a:extLst>
          </p:cNvPr>
          <p:cNvSpPr>
            <a:spLocks noGrp="1"/>
          </p:cNvSpPr>
          <p:nvPr>
            <p:ph idx="1"/>
          </p:nvPr>
        </p:nvSpPr>
        <p:spPr>
          <a:xfrm>
            <a:off x="1582994" y="1413387"/>
            <a:ext cx="10019941" cy="5036574"/>
          </a:xfrm>
        </p:spPr>
        <p:txBody>
          <a:bodyPr>
            <a:noAutofit/>
          </a:bodyPr>
          <a:lstStyle/>
          <a:p>
            <a:pPr marL="457200" marR="0" lvl="0" indent="-457200" algn="just">
              <a:spcBef>
                <a:spcPts val="0"/>
              </a:spcBef>
              <a:spcAft>
                <a:spcPts val="1000"/>
              </a:spcAft>
              <a:buFont typeface="+mj-lt"/>
              <a:buAutoNum type="arabicPeriod" startAt="8"/>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Resolución  17 / 2020, Índices de consumo de agua para producciones y servicios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8"/>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NC 827: 2012 Agua Potable - Requisitos Sanitarios.</a:t>
            </a:r>
          </a:p>
          <a:p>
            <a:pPr marL="342900" marR="0" lvl="0" indent="-342900" algn="just">
              <a:spcBef>
                <a:spcPts val="0"/>
              </a:spcBef>
              <a:spcAft>
                <a:spcPts val="1000"/>
              </a:spcAft>
              <a:buFont typeface="+mj-lt"/>
              <a:buAutoNum type="arabicPeriod" startAt="8"/>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Alternativas de intensificación de la planta de yogur de soya en la UEB Productos Lácteos La Villareña. Arévalo Curbelo A. A. UCLV. Cuba. 2024</a:t>
            </a:r>
            <a:r>
              <a:rPr lang="es-US" sz="24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0"/>
              </a:spcBef>
              <a:spcAft>
                <a:spcPts val="1000"/>
              </a:spcAft>
              <a:buFont typeface="+mj-lt"/>
              <a:buAutoNum type="arabicPeriod" startAt="8"/>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Análisis de costos y rentabilidad de una planta de pasteurización de leche. Pérez Medina A. UCLV. Cuba. 2024</a:t>
            </a:r>
          </a:p>
          <a:p>
            <a:pPr marL="342900" marR="0" lvl="0" indent="-342900" algn="just">
              <a:spcBef>
                <a:spcPts val="0"/>
              </a:spcBef>
              <a:spcAft>
                <a:spcPts val="1000"/>
              </a:spcAft>
              <a:buFont typeface="+mj-lt"/>
              <a:buAutoNum type="arabicPeriod" startAt="8"/>
            </a:pPr>
            <a:r>
              <a:rPr lang="es-419" sz="2400" dirty="0">
                <a:latin typeface="Times New Roman" panose="02020603050405020304" pitchFamily="18" charset="0"/>
                <a:ea typeface="Calibri" panose="020F0502020204030204" pitchFamily="34" charset="0"/>
                <a:cs typeface="Times New Roman" panose="02020603050405020304" pitchFamily="18" charset="0"/>
              </a:rPr>
              <a:t>Diseño de una planta de producción de helados en la UEB Empresa de Productos Lácteos La Villareña. Mesa Valdés M.M. UCLV. Cuba. 2024</a:t>
            </a:r>
            <a:endParaRPr lang="es-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8"/>
            </a:pPr>
            <a:r>
              <a:rPr lang="es-ES" sz="2400" dirty="0">
                <a:latin typeface="Times New Roman" panose="02020603050405020304" pitchFamily="18" charset="0"/>
                <a:ea typeface="Calibri" panose="020F0502020204030204" pitchFamily="34" charset="0"/>
                <a:cs typeface="Times New Roman" panose="02020603050405020304" pitchFamily="18" charset="0"/>
              </a:rPr>
              <a:t>Posibilidades de minimizar el consumo de agua perfeccionando los intercambios energéticos en una pasteurizadora. Sosa Fernández D. UCLV. Cuba. 2025</a:t>
            </a:r>
            <a:endParaRPr lang="es-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8"/>
            </a:pP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1000"/>
              </a:spcAft>
              <a:buFont typeface="+mj-lt"/>
              <a:buAutoNum type="arabicPeriod" startAt="10"/>
            </a:pP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10"/>
            </a:pP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8"/>
            </a:pP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8"/>
            </a:pP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spTree>
    <p:extLst>
      <p:ext uri="{BB962C8B-B14F-4D97-AF65-F5344CB8AC3E}">
        <p14:creationId xmlns:p14="http://schemas.microsoft.com/office/powerpoint/2010/main" val="118553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B75B6-94FD-6276-CFBA-B140C8E9DB48}"/>
              </a:ext>
            </a:extLst>
          </p:cNvPr>
          <p:cNvSpPr>
            <a:spLocks noGrp="1"/>
          </p:cNvSpPr>
          <p:nvPr>
            <p:ph type="title"/>
          </p:nvPr>
        </p:nvSpPr>
        <p:spPr/>
        <p:txBody>
          <a:bodyPr/>
          <a:lstStyle/>
          <a:p>
            <a:r>
              <a:rPr lang="es-ES" sz="3600" b="1" dirty="0">
                <a:effectLst/>
                <a:latin typeface="Times New Roman" panose="02020603050405020304" pitchFamily="18" charset="0"/>
                <a:ea typeface="Calibri" panose="020F0502020204030204" pitchFamily="34" charset="0"/>
              </a:rPr>
              <a:t>Referencias bibliográficas</a:t>
            </a:r>
            <a:endParaRPr lang="es-US" dirty="0"/>
          </a:p>
        </p:txBody>
      </p:sp>
      <p:sp>
        <p:nvSpPr>
          <p:cNvPr id="3" name="Marcador de contenido 2">
            <a:extLst>
              <a:ext uri="{FF2B5EF4-FFF2-40B4-BE49-F238E27FC236}">
                <a16:creationId xmlns:a16="http://schemas.microsoft.com/office/drawing/2014/main" id="{75FC25FF-BF77-66D2-C28A-21ED315B9C4E}"/>
              </a:ext>
            </a:extLst>
          </p:cNvPr>
          <p:cNvSpPr>
            <a:spLocks noGrp="1"/>
          </p:cNvSpPr>
          <p:nvPr>
            <p:ph idx="1"/>
          </p:nvPr>
        </p:nvSpPr>
        <p:spPr>
          <a:xfrm>
            <a:off x="1356852" y="1905000"/>
            <a:ext cx="10151473" cy="3777622"/>
          </a:xfrm>
        </p:spPr>
        <p:txBody>
          <a:bodyPr>
            <a:noAutofit/>
          </a:bodyPr>
          <a:lstStyle/>
          <a:p>
            <a:pPr marL="457200" marR="0" lvl="0" indent="-457200" algn="just">
              <a:spcBef>
                <a:spcPts val="0"/>
              </a:spcBef>
              <a:spcAft>
                <a:spcPts val="1000"/>
              </a:spcAft>
              <a:buFont typeface="+mj-lt"/>
              <a:buAutoNum type="arabicPeriod" startAt="14"/>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Manejo de agua en el consumo y evacuación, para la fábrica de lácteos “La Villareña”. Hernández Bernal JA. UCLV. Cuba. 2025</a:t>
            </a:r>
            <a:endParaRPr lang="es-US" sz="24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1000"/>
              </a:spcAft>
              <a:buFont typeface="+mj-lt"/>
              <a:buAutoNum type="arabicPeriod" startAt="14"/>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Remodelación industrial planta procesadora de leche UEB Santa Clara. GEPROY. UCLV. Cuba. 2017.</a:t>
            </a:r>
            <a:endParaRPr lang="es-US" sz="24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1000"/>
              </a:spcAft>
              <a:buFont typeface="+mj-lt"/>
              <a:buAutoNum type="arabicPeriod" startAt="14"/>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Industria láctea. Contreras E. 2019. </a:t>
            </a:r>
            <a:endParaRPr lang="es-US" sz="24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0"/>
              </a:spcBef>
              <a:spcAft>
                <a:spcPts val="1000"/>
              </a:spcAft>
              <a:buFont typeface="+mj-lt"/>
              <a:buAutoNum type="arabicPeriod" startAt="14"/>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Instalaciones y Maquinarias en la Industria Láctea. Instituto Andaluz de Investigación y Formación Agraria, Alimentaria y de la Producción Ecológica, España. 2020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mj-lt"/>
              <a:buAutoNum type="arabicPeriod" startAt="14"/>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Análisis de los Índices de Consumo del Combinado Lácteo de Santa Clara. INRH. Delegación V.C. Cuba. M. Mata, S. Chávez. Cuba. 2021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arabicPeriod" startAt="14"/>
            </a:pPr>
            <a:endParaRPr lang="es-US" sz="2400" dirty="0"/>
          </a:p>
        </p:txBody>
      </p:sp>
    </p:spTree>
    <p:extLst>
      <p:ext uri="{BB962C8B-B14F-4D97-AF65-F5344CB8AC3E}">
        <p14:creationId xmlns:p14="http://schemas.microsoft.com/office/powerpoint/2010/main" val="218339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9475-5322-3F12-40DC-6A57F1C817D7}"/>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Introducción</a:t>
            </a:r>
            <a:br>
              <a:rPr lang="es-US" sz="3200" dirty="0">
                <a:effectLst/>
                <a:latin typeface="Calibri" panose="020F0502020204030204" pitchFamily="34" charset="0"/>
                <a:ea typeface="Calibri" panose="020F0502020204030204" pitchFamily="34" charset="0"/>
                <a:cs typeface="Times New Roman" panose="02020603050405020304" pitchFamily="18" charset="0"/>
              </a:rPr>
            </a:br>
            <a:endParaRPr lang="es-US" sz="3200" dirty="0"/>
          </a:p>
        </p:txBody>
      </p:sp>
      <p:sp>
        <p:nvSpPr>
          <p:cNvPr id="3" name="Marcador de contenido 2">
            <a:extLst>
              <a:ext uri="{FF2B5EF4-FFF2-40B4-BE49-F238E27FC236}">
                <a16:creationId xmlns:a16="http://schemas.microsoft.com/office/drawing/2014/main" id="{EC32C587-E450-6B9E-18CC-CCC8A6A5C7C9}"/>
              </a:ext>
            </a:extLst>
          </p:cNvPr>
          <p:cNvSpPr>
            <a:spLocks noGrp="1"/>
          </p:cNvSpPr>
          <p:nvPr>
            <p:ph idx="1"/>
          </p:nvPr>
        </p:nvSpPr>
        <p:spPr/>
        <p:txBody>
          <a:bodyPr>
            <a:noAutofit/>
          </a:bodyPr>
          <a:lstStyle/>
          <a:p>
            <a:pPr algn="just"/>
            <a:r>
              <a:rPr lang="es-ES" sz="2400" dirty="0">
                <a:effectLst/>
                <a:latin typeface="Times New Roman" panose="02020603050405020304" pitchFamily="18" charset="0"/>
                <a:ea typeface="Calibri" panose="020F0502020204030204" pitchFamily="34" charset="0"/>
              </a:rPr>
              <a:t>La Empresa de Productos Lácteos ¨La Villareña¨ en Santa Clara, se encarga del abastecimiento de productos lácteos como objeto social. El equipamiento tecnológico de la entidad es obsoleto, lo cual se debe al déficit de financiamiento para inversiones que se ha presentado. </a:t>
            </a: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Se tiene como </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objetivos,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lograr ahorros en consumo de agua para la máxima producción por líneas en la fábrica, obtener capacidad de explotación del agua potable en la fábrica, </a:t>
            </a:r>
            <a:r>
              <a:rPr lang="es-ES_tradnl" sz="2400" dirty="0">
                <a:effectLst/>
                <a:latin typeface="Times New Roman" panose="02020603050405020304" pitchFamily="18" charset="0"/>
                <a:ea typeface="Calibri" panose="020F0502020204030204" pitchFamily="34" charset="0"/>
                <a:cs typeface="Times New Roman" panose="02020603050405020304" pitchFamily="18" charset="0"/>
              </a:rPr>
              <a:t>cuantificar los recursos materiales y energéticos, identificar aprovechamiento del agua en el sistema de producción.</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US" sz="2400" dirty="0"/>
          </a:p>
        </p:txBody>
      </p:sp>
    </p:spTree>
    <p:extLst>
      <p:ext uri="{BB962C8B-B14F-4D97-AF65-F5344CB8AC3E}">
        <p14:creationId xmlns:p14="http://schemas.microsoft.com/office/powerpoint/2010/main" val="29462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2212D-0B65-2322-F359-CB685F3CC034}"/>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Introducción</a:t>
            </a:r>
            <a:endParaRPr lang="es-US" sz="3200" dirty="0"/>
          </a:p>
        </p:txBody>
      </p:sp>
      <p:sp>
        <p:nvSpPr>
          <p:cNvPr id="3" name="Marcador de contenido 2">
            <a:extLst>
              <a:ext uri="{FF2B5EF4-FFF2-40B4-BE49-F238E27FC236}">
                <a16:creationId xmlns:a16="http://schemas.microsoft.com/office/drawing/2014/main" id="{2ADF01CC-41EA-9C51-7A98-ADE834640DA1}"/>
              </a:ext>
            </a:extLst>
          </p:cNvPr>
          <p:cNvSpPr>
            <a:spLocks noGrp="1"/>
          </p:cNvSpPr>
          <p:nvPr>
            <p:ph idx="1"/>
          </p:nvPr>
        </p:nvSpPr>
        <p:spPr>
          <a:xfrm>
            <a:off x="2589212" y="2133599"/>
            <a:ext cx="8915400" cy="4522839"/>
          </a:xfrm>
        </p:spPr>
        <p:txBody>
          <a:bodyPr>
            <a:normAutofit/>
          </a:bodyPr>
          <a:lstStyle/>
          <a:p>
            <a:pPr marL="0" indent="0">
              <a:buNone/>
            </a:pPr>
            <a:endParaRPr lang="es-ES" sz="2400" b="1" dirty="0">
              <a:effectLst/>
              <a:latin typeface="Times New Roman" panose="02020603050405020304" pitchFamily="18" charset="0"/>
              <a:ea typeface="Calibri" panose="020F0502020204030204" pitchFamily="34" charset="0"/>
            </a:endParaRPr>
          </a:p>
          <a:p>
            <a:pPr marL="0" indent="0">
              <a:buNone/>
            </a:pPr>
            <a:endParaRPr lang="es-ES" sz="2400" b="1" dirty="0">
              <a:latin typeface="Times New Roman" panose="02020603050405020304" pitchFamily="18" charset="0"/>
              <a:ea typeface="Calibri" panose="020F0502020204030204" pitchFamily="34" charset="0"/>
            </a:endParaRPr>
          </a:p>
          <a:p>
            <a:pPr marL="0" indent="0">
              <a:buNone/>
            </a:pPr>
            <a:endParaRPr lang="es-ES" sz="2400" b="1" dirty="0">
              <a:effectLst/>
              <a:latin typeface="Times New Roman" panose="02020603050405020304" pitchFamily="18" charset="0"/>
              <a:ea typeface="Calibri" panose="020F0502020204030204" pitchFamily="34" charset="0"/>
            </a:endParaRPr>
          </a:p>
          <a:p>
            <a:pPr marL="0" indent="0">
              <a:buNone/>
            </a:pPr>
            <a:endParaRPr lang="es-ES" sz="2400" b="1" dirty="0">
              <a:latin typeface="Times New Roman" panose="02020603050405020304" pitchFamily="18" charset="0"/>
              <a:ea typeface="Calibri" panose="020F0502020204030204" pitchFamily="34" charset="0"/>
            </a:endParaRPr>
          </a:p>
          <a:p>
            <a:pPr marL="0" indent="0">
              <a:buNone/>
            </a:pPr>
            <a:endParaRPr lang="es-ES" sz="2400" b="1" dirty="0">
              <a:effectLst/>
              <a:latin typeface="Times New Roman" panose="02020603050405020304" pitchFamily="18" charset="0"/>
              <a:ea typeface="Calibri" panose="020F0502020204030204" pitchFamily="34" charset="0"/>
            </a:endParaRPr>
          </a:p>
          <a:p>
            <a:pPr marL="0" indent="0">
              <a:buNone/>
            </a:pPr>
            <a:endParaRPr lang="es-ES" sz="2400" b="1" dirty="0">
              <a:latin typeface="Times New Roman" panose="02020603050405020304" pitchFamily="18" charset="0"/>
              <a:ea typeface="Calibri" panose="020F0502020204030204" pitchFamily="34" charset="0"/>
            </a:endParaRPr>
          </a:p>
          <a:p>
            <a:pPr marL="0" indent="0" algn="ctr">
              <a:buNone/>
            </a:pPr>
            <a:endParaRPr lang="es-ES" sz="2400" b="1" dirty="0">
              <a:effectLst/>
              <a:latin typeface="Times New Roman" panose="02020603050405020304" pitchFamily="18" charset="0"/>
              <a:ea typeface="Calibri" panose="020F0502020204030204" pitchFamily="34" charset="0"/>
            </a:endParaRPr>
          </a:p>
          <a:p>
            <a:pPr marL="0" indent="0" algn="ctr">
              <a:buNone/>
            </a:pPr>
            <a:endParaRPr lang="es-ES" sz="2400" b="1" dirty="0">
              <a:latin typeface="Times New Roman" panose="02020603050405020304" pitchFamily="18" charset="0"/>
              <a:ea typeface="Calibri" panose="020F0502020204030204" pitchFamily="34" charset="0"/>
            </a:endParaRPr>
          </a:p>
          <a:p>
            <a:pPr marL="0" indent="0" algn="ctr">
              <a:buNone/>
            </a:pPr>
            <a:r>
              <a:rPr lang="es-ES" sz="2400" b="1" dirty="0">
                <a:effectLst/>
                <a:latin typeface="Times New Roman" panose="02020603050405020304" pitchFamily="18" charset="0"/>
                <a:ea typeface="Calibri" panose="020F0502020204030204" pitchFamily="34" charset="0"/>
              </a:rPr>
              <a:t>Combinado Lácteo ¨La Villareña¨</a:t>
            </a:r>
            <a:endParaRPr lang="es-US" sz="2400" dirty="0"/>
          </a:p>
        </p:txBody>
      </p:sp>
      <p:pic>
        <p:nvPicPr>
          <p:cNvPr id="5" name="Imagen 4">
            <a:extLst>
              <a:ext uri="{FF2B5EF4-FFF2-40B4-BE49-F238E27FC236}">
                <a16:creationId xmlns:a16="http://schemas.microsoft.com/office/drawing/2014/main" id="{5AA1659F-2E4F-8FA0-10EF-77126C075DD5}"/>
              </a:ext>
            </a:extLst>
          </p:cNvPr>
          <p:cNvPicPr>
            <a:picLocks noChangeAspect="1"/>
          </p:cNvPicPr>
          <p:nvPr/>
        </p:nvPicPr>
        <p:blipFill>
          <a:blip r:embed="rId2"/>
          <a:stretch>
            <a:fillRect/>
          </a:stretch>
        </p:blipFill>
        <p:spPr>
          <a:xfrm>
            <a:off x="4132918" y="2019196"/>
            <a:ext cx="5386622" cy="3998146"/>
          </a:xfrm>
          <a:prstGeom prst="rect">
            <a:avLst/>
          </a:prstGeom>
        </p:spPr>
      </p:pic>
    </p:spTree>
    <p:extLst>
      <p:ext uri="{BB962C8B-B14F-4D97-AF65-F5344CB8AC3E}">
        <p14:creationId xmlns:p14="http://schemas.microsoft.com/office/powerpoint/2010/main" val="78480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9011F-BDAF-E289-9ED6-4A3E3D70CE2A}"/>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rPr>
              <a:t>Metodología</a:t>
            </a:r>
            <a:endParaRPr lang="es-US" sz="3200" dirty="0"/>
          </a:p>
        </p:txBody>
      </p:sp>
      <p:sp>
        <p:nvSpPr>
          <p:cNvPr id="3" name="Marcador de contenido 2">
            <a:extLst>
              <a:ext uri="{FF2B5EF4-FFF2-40B4-BE49-F238E27FC236}">
                <a16:creationId xmlns:a16="http://schemas.microsoft.com/office/drawing/2014/main" id="{6732C3F9-34A6-1800-C36B-1F15659BBCFE}"/>
              </a:ext>
            </a:extLst>
          </p:cNvPr>
          <p:cNvSpPr>
            <a:spLocks noGrp="1"/>
          </p:cNvSpPr>
          <p:nvPr>
            <p:ph idx="1"/>
          </p:nvPr>
        </p:nvSpPr>
        <p:spPr/>
        <p:txBody>
          <a:bodyPr>
            <a:normAutofit/>
          </a:bodyPr>
          <a:lstStyle/>
          <a:p>
            <a:pPr marL="0" marR="0" algn="just">
              <a:lnSpc>
                <a:spcPct val="150000"/>
              </a:lnSpc>
              <a:spcBef>
                <a:spcPts val="0"/>
              </a:spcBef>
              <a:spcAft>
                <a:spcPts val="0"/>
              </a:spcAft>
            </a:pP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Los consumos de agua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se obtienen empleando el </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índice de consumo de agua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aprobado para la industria alimenticia, basado en la Resolución No. 17 /2020, Índices de Consumo de Agua para Producciones y Servicios.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Consumo de agua = Índice de consumo x Actividad</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spTree>
    <p:extLst>
      <p:ext uri="{BB962C8B-B14F-4D97-AF65-F5344CB8AC3E}">
        <p14:creationId xmlns:p14="http://schemas.microsoft.com/office/powerpoint/2010/main" val="328717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4EB13-4442-B29B-EA51-414B86CA3EA7}"/>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rPr>
              <a:t>Metodología</a:t>
            </a:r>
            <a:endParaRPr lang="es-US" sz="3200" dirty="0"/>
          </a:p>
        </p:txBody>
      </p:sp>
      <p:sp>
        <p:nvSpPr>
          <p:cNvPr id="3" name="Marcador de contenido 2">
            <a:extLst>
              <a:ext uri="{FF2B5EF4-FFF2-40B4-BE49-F238E27FC236}">
                <a16:creationId xmlns:a16="http://schemas.microsoft.com/office/drawing/2014/main" id="{6419F287-2602-B02F-BF90-70CBD9522E1F}"/>
              </a:ext>
            </a:extLst>
          </p:cNvPr>
          <p:cNvSpPr>
            <a:spLocks noGrp="1"/>
          </p:cNvSpPr>
          <p:nvPr>
            <p:ph idx="1"/>
          </p:nvPr>
        </p:nvSpPr>
        <p:spPr/>
        <p:txBody>
          <a:bodyPr>
            <a:normAutofit/>
          </a:bodyPr>
          <a:lstStyle/>
          <a:p>
            <a:pPr marL="0" marR="0" algn="just">
              <a:lnSpc>
                <a:spcPct val="150000"/>
              </a:lnSpc>
              <a:spcBef>
                <a:spcPts val="0"/>
              </a:spcBef>
              <a:spcAft>
                <a:spcPts val="0"/>
              </a:spcAft>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Se</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trabaja</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con valores en consumos de agua por líneas productivas,</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que fueron obtenidas por el</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principio de conservación de la energía. </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𝐸</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𝐸c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𝐸p</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 ...) +</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𝑄</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𝑊</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Cambria Math" panose="02040503050406030204" pitchFamily="18" charset="0"/>
                <a:ea typeface="Calibri" panose="020F0502020204030204" pitchFamily="34" charset="0"/>
                <a:cs typeface="Cambria Math" panose="02040503050406030204" pitchFamily="18" charset="0"/>
              </a:rPr>
              <a:t>𝐻r</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(Cruz &amp; Pons, 1987) (Henley &amp; Bieber, 1959)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Hougen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Watson, &amp; Ragatz, 1959)</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spTree>
    <p:extLst>
      <p:ext uri="{BB962C8B-B14F-4D97-AF65-F5344CB8AC3E}">
        <p14:creationId xmlns:p14="http://schemas.microsoft.com/office/powerpoint/2010/main" val="405679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B854C-805D-D534-061C-7F2107BC1AC1}"/>
              </a:ext>
            </a:extLst>
          </p:cNvPr>
          <p:cNvSpPr>
            <a:spLocks noGrp="1"/>
          </p:cNvSpPr>
          <p:nvPr>
            <p:ph type="title"/>
          </p:nvPr>
        </p:nvSpPr>
        <p:spPr>
          <a:xfrm>
            <a:off x="2592925" y="279981"/>
            <a:ext cx="8911687" cy="1280890"/>
          </a:xfrm>
        </p:spPr>
        <p:txBody>
          <a:bodyPr>
            <a:normAutofit/>
          </a:bodyPr>
          <a:lstStyle/>
          <a:p>
            <a:r>
              <a:rPr lang="es-ES" sz="3200" b="1" dirty="0">
                <a:effectLst/>
                <a:latin typeface="Times New Roman" panose="02020603050405020304" pitchFamily="18" charset="0"/>
                <a:ea typeface="Calibri" panose="020F0502020204030204" pitchFamily="34" charset="0"/>
              </a:rPr>
              <a:t>Metodología</a:t>
            </a:r>
            <a:endParaRPr lang="es-US" sz="3200"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29D21972-C44B-1D92-C0C1-A8D4522D55DB}"/>
                  </a:ext>
                </a:extLst>
              </p:cNvPr>
              <p:cNvSpPr>
                <a:spLocks noGrp="1"/>
              </p:cNvSpPr>
              <p:nvPr>
                <p:ph idx="1"/>
              </p:nvPr>
            </p:nvSpPr>
            <p:spPr>
              <a:xfrm>
                <a:off x="1438839" y="920426"/>
                <a:ext cx="7429858" cy="3610927"/>
              </a:xfrm>
            </p:spPr>
            <p:txBody>
              <a:bodyPr>
                <a:normAutofit/>
              </a:bodyPr>
              <a:lstStyle/>
              <a:p>
                <a:pPr algn="just"/>
                <a:r>
                  <a:rPr lang="es-ES" sz="2400" dirty="0">
                    <a:latin typeface="Times New Roman" panose="02020603050405020304" pitchFamily="18" charset="0"/>
                    <a:ea typeface="Calibri" panose="020F0502020204030204" pitchFamily="34" charset="0"/>
                  </a:rPr>
                  <a:t>El </a:t>
                </a:r>
                <a:r>
                  <a:rPr lang="es-ES" sz="2400" b="1" dirty="0">
                    <a:latin typeface="Times New Roman" panose="02020603050405020304" pitchFamily="18" charset="0"/>
                    <a:ea typeface="Calibri" panose="020F0502020204030204" pitchFamily="34" charset="0"/>
                  </a:rPr>
                  <a:t>método volumétrico</a:t>
                </a:r>
                <a:r>
                  <a:rPr lang="es-ES" sz="2400" dirty="0">
                    <a:latin typeface="Times New Roman" panose="02020603050405020304" pitchFamily="18" charset="0"/>
                    <a:ea typeface="Calibri" panose="020F0502020204030204" pitchFamily="34" charset="0"/>
                  </a:rPr>
                  <a:t>, permite obtener consumos de agua en la limpieza por líneas de producción.</a:t>
                </a:r>
              </a:p>
              <a:p>
                <a:pPr marL="0" indent="0" algn="just">
                  <a:buNone/>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ea typeface="Calibri" panose="020F0502020204030204" pitchFamily="34" charset="0"/>
                          <a:cs typeface="Times New Roman" panose="02020603050405020304" pitchFamily="18" charset="0"/>
                        </a:rPr>
                        <m:t>𝑄</m:t>
                      </m:r>
                      <m:r>
                        <a:rPr lang="es-ES" sz="2400">
                          <a:latin typeface="Cambria Math" panose="02040503050406030204" pitchFamily="18" charset="0"/>
                          <a:ea typeface="Calibri" panose="020F0502020204030204" pitchFamily="34" charset="0"/>
                          <a:cs typeface="Times New Roman" panose="02020603050405020304" pitchFamily="18" charset="0"/>
                        </a:rPr>
                        <m:t>=</m:t>
                      </m:r>
                      <m:f>
                        <m:fPr>
                          <m:ctrlPr>
                            <a:rPr lang="es-US" sz="2400" i="1">
                              <a:latin typeface="Cambria Math" panose="02040503050406030204" pitchFamily="18" charset="0"/>
                              <a:cs typeface="Times New Roman" panose="02020603050405020304" pitchFamily="18" charset="0"/>
                            </a:rPr>
                          </m:ctrlPr>
                        </m:fPr>
                        <m:num>
                          <m:r>
                            <a:rPr lang="es-ES" sz="2400" i="1">
                              <a:latin typeface="Cambria Math" panose="02040503050406030204" pitchFamily="18" charset="0"/>
                              <a:ea typeface="Calibri" panose="020F0502020204030204" pitchFamily="34" charset="0"/>
                              <a:cs typeface="Times New Roman" panose="02020603050405020304" pitchFamily="18" charset="0"/>
                            </a:rPr>
                            <m:t>𝑉</m:t>
                          </m:r>
                        </m:num>
                        <m:den>
                          <m:r>
                            <a:rPr lang="es-ES" sz="2400" i="1">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s-ES" sz="2400" dirty="0">
                  <a:latin typeface="Times New Roman" panose="02020603050405020304" pitchFamily="18" charset="0"/>
                  <a:ea typeface="Calibri" panose="020F0502020204030204" pitchFamily="34" charset="0"/>
                </a:endParaRPr>
              </a:p>
              <a:p>
                <a:pPr algn="just"/>
                <a14:m>
                  <m:oMath xmlns:m="http://schemas.openxmlformats.org/officeDocument/2006/math">
                    <m:r>
                      <m:rPr>
                        <m:nor/>
                      </m:rPr>
                      <a:rPr lang="es-ES" sz="2400" dirty="0">
                        <a:latin typeface="Times New Roman" panose="02020603050405020304" pitchFamily="18" charset="0"/>
                        <a:ea typeface="Calibri" panose="020F0502020204030204" pitchFamily="34" charset="0"/>
                      </a:rPr>
                      <m:t>Mediante</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el</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m</m:t>
                    </m:r>
                    <m:r>
                      <m:rPr>
                        <m:nor/>
                      </m:rPr>
                      <a:rPr lang="es-ES" sz="2400" b="1" dirty="0">
                        <a:latin typeface="Times New Roman" panose="02020603050405020304" pitchFamily="18" charset="0"/>
                        <a:ea typeface="Calibri" panose="020F0502020204030204" pitchFamily="34" charset="0"/>
                      </a:rPr>
                      <m:t>é</m:t>
                    </m:r>
                    <m:r>
                      <m:rPr>
                        <m:nor/>
                      </m:rPr>
                      <a:rPr lang="es-ES" sz="2400" b="1" dirty="0">
                        <a:latin typeface="Times New Roman" panose="02020603050405020304" pitchFamily="18" charset="0"/>
                        <a:ea typeface="Calibri" panose="020F0502020204030204" pitchFamily="34" charset="0"/>
                      </a:rPr>
                      <m:t>todo</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de</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caudales</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acumulados</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o</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diagrama</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de</m:t>
                    </m:r>
                    <m:r>
                      <m:rPr>
                        <m:nor/>
                      </m:rPr>
                      <a:rPr lang="es-ES" sz="2400" b="1" dirty="0">
                        <a:latin typeface="Times New Roman" panose="02020603050405020304" pitchFamily="18" charset="0"/>
                        <a:ea typeface="Calibri" panose="020F0502020204030204" pitchFamily="34" charset="0"/>
                      </a:rPr>
                      <m:t> </m:t>
                    </m:r>
                    <m:r>
                      <m:rPr>
                        <m:nor/>
                      </m:rPr>
                      <a:rPr lang="es-ES" sz="2400" b="1" dirty="0">
                        <a:latin typeface="Times New Roman" panose="02020603050405020304" pitchFamily="18" charset="0"/>
                        <a:ea typeface="Calibri" panose="020F0502020204030204" pitchFamily="34" charset="0"/>
                      </a:rPr>
                      <m:t>Rippl</m:t>
                    </m:r>
                    <m:r>
                      <m:rPr>
                        <m:nor/>
                      </m:rPr>
                      <a:rPr lang="es-ES" sz="2400" b="1"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se</m:t>
                    </m:r>
                    <m:r>
                      <m:rPr>
                        <m:nor/>
                      </m:rPr>
                      <a:rPr lang="es-ES" sz="2400" b="1"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puede</m:t>
                    </m:r>
                    <m:r>
                      <m:rPr>
                        <m:nor/>
                      </m:rPr>
                      <a:rPr lang="es-ES" sz="2400" b="1"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obtener</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la</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capacidad</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de</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compensaci</m:t>
                    </m:r>
                    <m:r>
                      <m:rPr>
                        <m:nor/>
                      </m:rPr>
                      <a:rPr lang="es-ES" sz="2400" dirty="0">
                        <a:latin typeface="Times New Roman" panose="02020603050405020304" pitchFamily="18" charset="0"/>
                        <a:ea typeface="Calibri" panose="020F0502020204030204" pitchFamily="34" charset="0"/>
                      </a:rPr>
                      <m:t>ó</m:t>
                    </m:r>
                    <m:r>
                      <m:rPr>
                        <m:nor/>
                      </m:rPr>
                      <a:rPr lang="es-ES" sz="2400" dirty="0">
                        <a:latin typeface="Times New Roman" panose="02020603050405020304" pitchFamily="18" charset="0"/>
                        <a:ea typeface="Calibri" panose="020F0502020204030204" pitchFamily="34" charset="0"/>
                      </a:rPr>
                      <m:t>n</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que</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debe</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existir</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en</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la</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cisterna</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para</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satisfacer</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la</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producci</m:t>
                    </m:r>
                    <m:r>
                      <m:rPr>
                        <m:nor/>
                      </m:rPr>
                      <a:rPr lang="es-ES" sz="2400" dirty="0">
                        <a:latin typeface="Times New Roman" panose="02020603050405020304" pitchFamily="18" charset="0"/>
                        <a:ea typeface="Calibri" panose="020F0502020204030204" pitchFamily="34" charset="0"/>
                      </a:rPr>
                      <m:t>ó</m:t>
                    </m:r>
                    <m:r>
                      <m:rPr>
                        <m:nor/>
                      </m:rPr>
                      <a:rPr lang="es-ES" sz="2400" dirty="0">
                        <a:latin typeface="Times New Roman" panose="02020603050405020304" pitchFamily="18" charset="0"/>
                        <a:ea typeface="Calibri" panose="020F0502020204030204" pitchFamily="34" charset="0"/>
                      </a:rPr>
                      <m:t>n</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de</m:t>
                    </m:r>
                    <m:r>
                      <m:rPr>
                        <m:nor/>
                      </m:rPr>
                      <a:rPr lang="es-ES" sz="2400" dirty="0">
                        <a:latin typeface="Times New Roman" panose="02020603050405020304" pitchFamily="18" charset="0"/>
                        <a:ea typeface="Calibri" panose="020F0502020204030204" pitchFamily="34" charset="0"/>
                      </a:rPr>
                      <m:t> </m:t>
                    </m:r>
                    <m:r>
                      <m:rPr>
                        <m:nor/>
                      </m:rPr>
                      <a:rPr lang="es-ES" sz="2400" dirty="0">
                        <a:latin typeface="Times New Roman" panose="02020603050405020304" pitchFamily="18" charset="0"/>
                        <a:ea typeface="Calibri" panose="020F0502020204030204" pitchFamily="34" charset="0"/>
                      </a:rPr>
                      <m:t>l</m:t>
                    </m:r>
                    <m:r>
                      <m:rPr>
                        <m:nor/>
                      </m:rPr>
                      <a:rPr lang="es-ES" sz="2400" dirty="0">
                        <a:latin typeface="Times New Roman" panose="02020603050405020304" pitchFamily="18" charset="0"/>
                        <a:ea typeface="Calibri" panose="020F0502020204030204" pitchFamily="34" charset="0"/>
                      </a:rPr>
                      <m:t>á</m:t>
                    </m:r>
                    <m:r>
                      <m:rPr>
                        <m:nor/>
                      </m:rPr>
                      <a:rPr lang="es-ES" sz="2400" dirty="0">
                        <a:latin typeface="Times New Roman" panose="02020603050405020304" pitchFamily="18" charset="0"/>
                        <a:ea typeface="Calibri" panose="020F0502020204030204" pitchFamily="34" charset="0"/>
                      </a:rPr>
                      <m:t>cteos</m:t>
                    </m:r>
                    <m:r>
                      <m:rPr>
                        <m:nor/>
                      </m:rPr>
                      <a:rPr lang="es-ES" sz="2400" dirty="0">
                        <a:latin typeface="Times New Roman" panose="02020603050405020304" pitchFamily="18" charset="0"/>
                        <a:ea typeface="Calibri" panose="020F0502020204030204" pitchFamily="34" charset="0"/>
                      </a:rPr>
                      <m:t>.</m:t>
                    </m:r>
                  </m:oMath>
                </a14:m>
                <a:endParaRPr lang="es-ES" sz="2400" dirty="0">
                  <a:latin typeface="Times New Roman" panose="02020603050405020304" pitchFamily="18" charset="0"/>
                  <a:ea typeface="Calibri" panose="020F0502020204030204" pitchFamily="34" charset="0"/>
                </a:endParaRPr>
              </a:p>
              <a:p>
                <a:pPr marL="0" indent="0" algn="just">
                  <a:buNone/>
                </a:pPr>
                <a:endParaRPr lang="es-US" sz="2400" dirty="0">
                  <a:latin typeface="Times New Roman" panose="02020603050405020304" pitchFamily="18" charset="0"/>
                  <a:ea typeface="Calibri" panose="020F0502020204030204" pitchFamily="34" charset="0"/>
                </a:endParaRPr>
              </a:p>
            </p:txBody>
          </p:sp>
        </mc:Choice>
        <mc:Fallback>
          <p:sp>
            <p:nvSpPr>
              <p:cNvPr id="3" name="Marcador de contenido 2">
                <a:extLst>
                  <a:ext uri="{FF2B5EF4-FFF2-40B4-BE49-F238E27FC236}">
                    <a16:creationId xmlns:a16="http://schemas.microsoft.com/office/drawing/2014/main" id="{29D21972-C44B-1D92-C0C1-A8D4522D55DB}"/>
                  </a:ext>
                </a:extLst>
              </p:cNvPr>
              <p:cNvSpPr>
                <a:spLocks noGrp="1" noRot="1" noChangeAspect="1" noMove="1" noResize="1" noEditPoints="1" noAdjustHandles="1" noChangeArrowheads="1" noChangeShapeType="1" noTextEdit="1"/>
              </p:cNvSpPr>
              <p:nvPr>
                <p:ph idx="1"/>
              </p:nvPr>
            </p:nvSpPr>
            <p:spPr>
              <a:xfrm>
                <a:off x="1438839" y="920426"/>
                <a:ext cx="7429858" cy="3610927"/>
              </a:xfrm>
              <a:blipFill>
                <a:blip r:embed="rId2"/>
                <a:stretch>
                  <a:fillRect l="-1148" t="-1351" r="-1313"/>
                </a:stretch>
              </a:blipFill>
            </p:spPr>
            <p:txBody>
              <a:bodyPr/>
              <a:lstStyle/>
              <a:p>
                <a:r>
                  <a:rPr lang="es-US">
                    <a:noFill/>
                  </a:rPr>
                  <a:t> </a:t>
                </a:r>
              </a:p>
            </p:txBody>
          </p:sp>
        </mc:Fallback>
      </mc:AlternateContent>
      <p:pic>
        <p:nvPicPr>
          <p:cNvPr id="4" name="Imagen 3">
            <a:extLst>
              <a:ext uri="{FF2B5EF4-FFF2-40B4-BE49-F238E27FC236}">
                <a16:creationId xmlns:a16="http://schemas.microsoft.com/office/drawing/2014/main" id="{F20B0226-E488-2681-47B7-CDC8A0C947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1061" y="2967092"/>
            <a:ext cx="3445667" cy="3610927"/>
          </a:xfrm>
          <a:prstGeom prst="rect">
            <a:avLst/>
          </a:prstGeom>
          <a:noFill/>
          <a:ln>
            <a:noFill/>
          </a:ln>
        </p:spPr>
      </p:pic>
    </p:spTree>
    <p:extLst>
      <p:ext uri="{BB962C8B-B14F-4D97-AF65-F5344CB8AC3E}">
        <p14:creationId xmlns:p14="http://schemas.microsoft.com/office/powerpoint/2010/main" val="161241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02D4-C2DC-4D17-DD8B-975B1EE36C25}"/>
              </a:ext>
            </a:extLst>
          </p:cNvPr>
          <p:cNvSpPr>
            <a:spLocks noGrp="1"/>
          </p:cNvSpPr>
          <p:nvPr>
            <p:ph type="title"/>
          </p:nvPr>
        </p:nvSpPr>
        <p:spPr>
          <a:xfrm>
            <a:off x="2504435" y="0"/>
            <a:ext cx="8911687" cy="1280890"/>
          </a:xfrm>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br>
              <a:rPr lang="es-US" sz="3200" dirty="0">
                <a:effectLst/>
                <a:latin typeface="Calibri" panose="020F0502020204030204" pitchFamily="34" charset="0"/>
                <a:ea typeface="Calibri" panose="020F0502020204030204" pitchFamily="34" charset="0"/>
                <a:cs typeface="Times New Roman" panose="02020603050405020304" pitchFamily="18" charset="0"/>
              </a:rPr>
            </a:br>
            <a:endParaRPr lang="es-US" sz="3200" dirty="0"/>
          </a:p>
        </p:txBody>
      </p:sp>
      <p:graphicFrame>
        <p:nvGraphicFramePr>
          <p:cNvPr id="5" name="Marcador de contenido 4">
            <a:extLst>
              <a:ext uri="{FF2B5EF4-FFF2-40B4-BE49-F238E27FC236}">
                <a16:creationId xmlns:a16="http://schemas.microsoft.com/office/drawing/2014/main" id="{DBB6049C-705B-2E19-2080-E70B85027D9A}"/>
              </a:ext>
            </a:extLst>
          </p:cNvPr>
          <p:cNvGraphicFramePr>
            <a:graphicFrameLocks noGrp="1"/>
          </p:cNvGraphicFramePr>
          <p:nvPr>
            <p:ph idx="1"/>
            <p:extLst>
              <p:ext uri="{D42A27DB-BD31-4B8C-83A1-F6EECF244321}">
                <p14:modId xmlns:p14="http://schemas.microsoft.com/office/powerpoint/2010/main" val="2162550180"/>
              </p:ext>
            </p:extLst>
          </p:nvPr>
        </p:nvGraphicFramePr>
        <p:xfrm>
          <a:off x="1986117" y="640445"/>
          <a:ext cx="9320981" cy="6069238"/>
        </p:xfrm>
        <a:graphic>
          <a:graphicData uri="http://schemas.openxmlformats.org/drawingml/2006/table">
            <a:tbl>
              <a:tblPr firstRow="1" firstCol="1" bandRow="1">
                <a:tableStyleId>{5C22544A-7EE6-4342-B048-85BDC9FD1C3A}</a:tableStyleId>
              </a:tblPr>
              <a:tblGrid>
                <a:gridCol w="1958931">
                  <a:extLst>
                    <a:ext uri="{9D8B030D-6E8A-4147-A177-3AD203B41FA5}">
                      <a16:colId xmlns:a16="http://schemas.microsoft.com/office/drawing/2014/main" val="1607334434"/>
                    </a:ext>
                  </a:extLst>
                </a:gridCol>
                <a:gridCol w="1138026">
                  <a:extLst>
                    <a:ext uri="{9D8B030D-6E8A-4147-A177-3AD203B41FA5}">
                      <a16:colId xmlns:a16="http://schemas.microsoft.com/office/drawing/2014/main" val="1589589748"/>
                    </a:ext>
                  </a:extLst>
                </a:gridCol>
                <a:gridCol w="1138026">
                  <a:extLst>
                    <a:ext uri="{9D8B030D-6E8A-4147-A177-3AD203B41FA5}">
                      <a16:colId xmlns:a16="http://schemas.microsoft.com/office/drawing/2014/main" val="2071858777"/>
                    </a:ext>
                  </a:extLst>
                </a:gridCol>
                <a:gridCol w="1341749">
                  <a:extLst>
                    <a:ext uri="{9D8B030D-6E8A-4147-A177-3AD203B41FA5}">
                      <a16:colId xmlns:a16="http://schemas.microsoft.com/office/drawing/2014/main" val="3576995168"/>
                    </a:ext>
                  </a:extLst>
                </a:gridCol>
                <a:gridCol w="1359811">
                  <a:extLst>
                    <a:ext uri="{9D8B030D-6E8A-4147-A177-3AD203B41FA5}">
                      <a16:colId xmlns:a16="http://schemas.microsoft.com/office/drawing/2014/main" val="3287812364"/>
                    </a:ext>
                  </a:extLst>
                </a:gridCol>
                <a:gridCol w="1190212">
                  <a:extLst>
                    <a:ext uri="{9D8B030D-6E8A-4147-A177-3AD203B41FA5}">
                      <a16:colId xmlns:a16="http://schemas.microsoft.com/office/drawing/2014/main" val="756116032"/>
                    </a:ext>
                  </a:extLst>
                </a:gridCol>
                <a:gridCol w="1194226">
                  <a:extLst>
                    <a:ext uri="{9D8B030D-6E8A-4147-A177-3AD203B41FA5}">
                      <a16:colId xmlns:a16="http://schemas.microsoft.com/office/drawing/2014/main" val="803161719"/>
                    </a:ext>
                  </a:extLst>
                </a:gridCol>
              </a:tblGrid>
              <a:tr h="405624">
                <a:tc gridSpan="3">
                  <a:txBody>
                    <a:bodyPr/>
                    <a:lstStyle/>
                    <a:p>
                      <a:pPr marL="0" marR="0" algn="just">
                        <a:lnSpc>
                          <a:spcPct val="150000"/>
                        </a:lnSpc>
                        <a:spcBef>
                          <a:spcPts val="0"/>
                        </a:spcBef>
                        <a:spcAft>
                          <a:spcPts val="0"/>
                        </a:spcAft>
                      </a:pPr>
                      <a:r>
                        <a:rPr lang="es-ES" sz="1200">
                          <a:effectLst/>
                        </a:rPr>
                        <a:t>Consumo de agua por índice en el 2024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hMerge="1">
                  <a:txBody>
                    <a:bodyPr/>
                    <a:lstStyle/>
                    <a:p>
                      <a:endParaRPr lang="es-US"/>
                    </a:p>
                  </a:txBody>
                  <a:tcPr/>
                </a:tc>
                <a:tc hMerge="1">
                  <a:txBody>
                    <a:bodyPr/>
                    <a:lstStyle/>
                    <a:p>
                      <a:endParaRPr lang="es-US"/>
                    </a:p>
                  </a:txBody>
                  <a:tcPr/>
                </a:tc>
                <a:tc gridSpan="2">
                  <a:txBody>
                    <a:bodyPr/>
                    <a:lstStyle/>
                    <a:p>
                      <a:pPr marL="0" marR="0" algn="just">
                        <a:lnSpc>
                          <a:spcPct val="150000"/>
                        </a:lnSpc>
                        <a:spcBef>
                          <a:spcPts val="0"/>
                        </a:spcBef>
                        <a:spcAft>
                          <a:spcPts val="0"/>
                        </a:spcAft>
                      </a:pPr>
                      <a:r>
                        <a:rPr lang="es-ES" sz="1200" dirty="0">
                          <a:effectLst/>
                        </a:rPr>
                        <a:t>Consumo de agua por Resolución 17/20</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hMerge="1">
                  <a:txBody>
                    <a:bodyPr/>
                    <a:lstStyle/>
                    <a:p>
                      <a:endParaRPr lang="es-US"/>
                    </a:p>
                  </a:txBody>
                  <a:tcPr/>
                </a:tc>
                <a:tc gridSpan="2">
                  <a:txBody>
                    <a:bodyPr/>
                    <a:lstStyle/>
                    <a:p>
                      <a:pPr marL="0" marR="0" algn="just">
                        <a:lnSpc>
                          <a:spcPct val="150000"/>
                        </a:lnSpc>
                        <a:spcBef>
                          <a:spcPts val="0"/>
                        </a:spcBef>
                        <a:spcAft>
                          <a:spcPts val="0"/>
                        </a:spcAft>
                      </a:pPr>
                      <a:r>
                        <a:rPr lang="es-ES" sz="1200">
                          <a:effectLst/>
                        </a:rPr>
                        <a:t>Consumo de agua por índice en fábrica</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hMerge="1">
                  <a:txBody>
                    <a:bodyPr/>
                    <a:lstStyle/>
                    <a:p>
                      <a:endParaRPr lang="es-US"/>
                    </a:p>
                  </a:txBody>
                  <a:tcPr/>
                </a:tc>
                <a:extLst>
                  <a:ext uri="{0D108BD9-81ED-4DB2-BD59-A6C34878D82A}">
                    <a16:rowId xmlns:a16="http://schemas.microsoft.com/office/drawing/2014/main" val="2596318121"/>
                  </a:ext>
                </a:extLst>
              </a:tr>
              <a:tr h="826576">
                <a:tc>
                  <a:txBody>
                    <a:bodyPr/>
                    <a:lstStyle/>
                    <a:p>
                      <a:pPr marL="0" marR="0" algn="just">
                        <a:lnSpc>
                          <a:spcPct val="150000"/>
                        </a:lnSpc>
                        <a:spcBef>
                          <a:spcPts val="0"/>
                        </a:spcBef>
                        <a:spcAft>
                          <a:spcPts val="0"/>
                        </a:spcAft>
                      </a:pPr>
                      <a:r>
                        <a:rPr lang="es-ES" sz="1200">
                          <a:effectLst/>
                        </a:rPr>
                        <a:t>        PRODUCTO</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just">
                        <a:lnSpc>
                          <a:spcPct val="150000"/>
                        </a:lnSpc>
                        <a:spcBef>
                          <a:spcPts val="0"/>
                        </a:spcBef>
                        <a:spcAft>
                          <a:spcPts val="0"/>
                        </a:spcAft>
                      </a:pPr>
                      <a:r>
                        <a:rPr lang="es-ES" sz="1200">
                          <a:effectLst/>
                        </a:rPr>
                        <a:t>UM</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just">
                        <a:lnSpc>
                          <a:spcPct val="150000"/>
                        </a:lnSpc>
                        <a:spcBef>
                          <a:spcPts val="0"/>
                        </a:spcBef>
                        <a:spcAft>
                          <a:spcPts val="0"/>
                        </a:spcAft>
                      </a:pPr>
                      <a:r>
                        <a:rPr lang="es-ES" sz="1200">
                          <a:effectLst/>
                        </a:rPr>
                        <a:t>Real</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just">
                        <a:lnSpc>
                          <a:spcPct val="150000"/>
                        </a:lnSpc>
                        <a:spcBef>
                          <a:spcPts val="0"/>
                        </a:spcBef>
                        <a:spcAft>
                          <a:spcPts val="0"/>
                        </a:spcAft>
                      </a:pPr>
                      <a:r>
                        <a:rPr lang="es-ES" sz="1200">
                          <a:effectLst/>
                        </a:rPr>
                        <a:t>Índice de consumo de agua (m</a:t>
                      </a:r>
                      <a:r>
                        <a:rPr lang="es-ES" sz="1200" baseline="30000">
                          <a:effectLst/>
                        </a:rPr>
                        <a:t>3</a:t>
                      </a:r>
                      <a:r>
                        <a:rPr lang="es-ES" sz="1200">
                          <a:effectLst/>
                        </a:rPr>
                        <a:t>/t)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just">
                        <a:lnSpc>
                          <a:spcPct val="150000"/>
                        </a:lnSpc>
                        <a:spcBef>
                          <a:spcPts val="0"/>
                        </a:spcBef>
                        <a:spcAft>
                          <a:spcPts val="0"/>
                        </a:spcAft>
                      </a:pPr>
                      <a:r>
                        <a:rPr lang="es-ES" sz="1200">
                          <a:effectLst/>
                        </a:rPr>
                        <a:t>Consumo de agua (m</a:t>
                      </a:r>
                      <a:r>
                        <a:rPr lang="es-ES" sz="1200" baseline="30000">
                          <a:effectLst/>
                        </a:rPr>
                        <a:t>3</a:t>
                      </a:r>
                      <a:r>
                        <a:rPr lang="es-ES" sz="1200">
                          <a:effectLst/>
                        </a:rPr>
                        <a: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just">
                        <a:lnSpc>
                          <a:spcPct val="150000"/>
                        </a:lnSpc>
                        <a:spcBef>
                          <a:spcPts val="0"/>
                        </a:spcBef>
                        <a:spcAft>
                          <a:spcPts val="0"/>
                        </a:spcAft>
                      </a:pPr>
                      <a:r>
                        <a:rPr lang="es-ES" sz="1200">
                          <a:effectLst/>
                        </a:rPr>
                        <a:t>Índice de consumo de agua (m</a:t>
                      </a:r>
                      <a:r>
                        <a:rPr lang="es-ES" sz="1200" baseline="30000">
                          <a:effectLst/>
                        </a:rPr>
                        <a:t>3</a:t>
                      </a:r>
                      <a:r>
                        <a:rPr lang="es-ES" sz="1200">
                          <a:effectLst/>
                        </a:rPr>
                        <a:t>/t)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just">
                        <a:lnSpc>
                          <a:spcPct val="150000"/>
                        </a:lnSpc>
                        <a:spcBef>
                          <a:spcPts val="0"/>
                        </a:spcBef>
                        <a:spcAft>
                          <a:spcPts val="0"/>
                        </a:spcAft>
                      </a:pPr>
                      <a:r>
                        <a:rPr lang="es-ES" sz="1200">
                          <a:effectLst/>
                        </a:rPr>
                        <a:t>Consumo de agua (m</a:t>
                      </a:r>
                      <a:r>
                        <a:rPr lang="es-ES" sz="1200" baseline="30000">
                          <a:effectLst/>
                        </a:rPr>
                        <a:t>3</a:t>
                      </a:r>
                      <a:r>
                        <a:rPr lang="es-ES" sz="1200">
                          <a:effectLst/>
                        </a:rPr>
                        <a:t>)</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715422667"/>
                  </a:ext>
                </a:extLst>
              </a:tr>
              <a:tr h="265393">
                <a:tc>
                  <a:txBody>
                    <a:bodyPr/>
                    <a:lstStyle/>
                    <a:p>
                      <a:pPr marL="0" marR="0" algn="just">
                        <a:lnSpc>
                          <a:spcPct val="150000"/>
                        </a:lnSpc>
                        <a:spcBef>
                          <a:spcPts val="0"/>
                        </a:spcBef>
                        <a:spcAft>
                          <a:spcPts val="0"/>
                        </a:spcAft>
                      </a:pPr>
                      <a:r>
                        <a:rPr lang="es-ES" sz="1200">
                          <a:effectLst/>
                        </a:rPr>
                        <a:t>Producción Total </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endParaRPr lang="es-US" sz="1200">
                        <a:effectLst/>
                        <a:latin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11127.29</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67090.78</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dirty="0">
                          <a:effectLst/>
                        </a:rPr>
                        <a:t>7</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solidFill>
                      <a:srgbClr val="FF0000"/>
                    </a:solidFill>
                  </a:tcPr>
                </a:tc>
                <a:tc>
                  <a:txBody>
                    <a:bodyPr/>
                    <a:lstStyle/>
                    <a:p>
                      <a:pPr marL="0" marR="0" algn="ctr">
                        <a:lnSpc>
                          <a:spcPct val="150000"/>
                        </a:lnSpc>
                        <a:spcBef>
                          <a:spcPts val="0"/>
                        </a:spcBef>
                        <a:spcAft>
                          <a:spcPts val="0"/>
                        </a:spcAft>
                      </a:pPr>
                      <a:r>
                        <a:rPr lang="es-ES" sz="1200">
                          <a:effectLst/>
                        </a:rPr>
                        <a:t>72845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438305990"/>
                  </a:ext>
                </a:extLst>
              </a:tr>
              <a:tr h="265393">
                <a:tc>
                  <a:txBody>
                    <a:bodyPr/>
                    <a:lstStyle/>
                    <a:p>
                      <a:pPr marL="0" marR="0" algn="just">
                        <a:lnSpc>
                          <a:spcPct val="150000"/>
                        </a:lnSpc>
                        <a:spcBef>
                          <a:spcPts val="0"/>
                        </a:spcBef>
                        <a:spcAft>
                          <a:spcPts val="0"/>
                        </a:spcAft>
                      </a:pPr>
                      <a:r>
                        <a:rPr lang="es-ES" sz="1200">
                          <a:effectLst/>
                        </a:rPr>
                        <a:t>Caldera de Vapor</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m3/HP-h</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54750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0.016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876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0.016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876</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2266817740"/>
                  </a:ext>
                </a:extLst>
              </a:tr>
              <a:tr h="405691">
                <a:tc>
                  <a:txBody>
                    <a:bodyPr/>
                    <a:lstStyle/>
                    <a:p>
                      <a:pPr marL="0" marR="0" algn="just">
                        <a:lnSpc>
                          <a:spcPct val="150000"/>
                        </a:lnSpc>
                        <a:spcBef>
                          <a:spcPts val="0"/>
                        </a:spcBef>
                        <a:spcAft>
                          <a:spcPts val="0"/>
                        </a:spcAft>
                      </a:pPr>
                      <a:r>
                        <a:rPr lang="es-ES" sz="1200">
                          <a:effectLst/>
                        </a:rPr>
                        <a:t>Fregadora Mecánica de camiones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a:t>
                      </a:r>
                      <a:r>
                        <a:rPr lang="es-ES" sz="1200" baseline="30000">
                          <a:effectLst/>
                        </a:rPr>
                        <a:t>3</a:t>
                      </a:r>
                      <a:r>
                        <a:rPr lang="es-ES" sz="1200">
                          <a:effectLst/>
                        </a:rPr>
                        <a:t>/u</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5475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1642.5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1642.5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7971150"/>
                  </a:ext>
                </a:extLst>
              </a:tr>
              <a:tr h="265328">
                <a:tc>
                  <a:txBody>
                    <a:bodyPr/>
                    <a:lstStyle/>
                    <a:p>
                      <a:pPr marL="0" marR="0" algn="just">
                        <a:lnSpc>
                          <a:spcPct val="150000"/>
                        </a:lnSpc>
                        <a:spcBef>
                          <a:spcPts val="0"/>
                        </a:spcBef>
                        <a:spcAft>
                          <a:spcPts val="0"/>
                        </a:spcAft>
                      </a:pPr>
                      <a:r>
                        <a:rPr lang="es-ES" sz="1200">
                          <a:effectLst/>
                        </a:rPr>
                        <a:t>Fregado de autos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a:t>
                      </a:r>
                      <a:r>
                        <a:rPr lang="es-ES" sz="1200" baseline="30000">
                          <a:effectLst/>
                        </a:rPr>
                        <a:t>3</a:t>
                      </a:r>
                      <a:r>
                        <a:rPr lang="es-ES" sz="1200">
                          <a:effectLst/>
                        </a:rPr>
                        <a:t>/u</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2190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1095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1095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746471739"/>
                  </a:ext>
                </a:extLst>
              </a:tr>
              <a:tr h="265473">
                <a:tc>
                  <a:txBody>
                    <a:bodyPr/>
                    <a:lstStyle/>
                    <a:p>
                      <a:pPr marL="0" marR="0" algn="just">
                        <a:lnSpc>
                          <a:spcPct val="150000"/>
                        </a:lnSpc>
                        <a:spcBef>
                          <a:spcPts val="0"/>
                        </a:spcBef>
                        <a:spcAft>
                          <a:spcPts val="0"/>
                        </a:spcAft>
                      </a:pPr>
                      <a:r>
                        <a:rPr lang="es-ES" sz="1200">
                          <a:effectLst/>
                        </a:rPr>
                        <a:t>Fregado de rastras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m3/u</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2920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1460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1460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663278632"/>
                  </a:ext>
                </a:extLst>
              </a:tr>
              <a:tr h="545920">
                <a:tc>
                  <a:txBody>
                    <a:bodyPr/>
                    <a:lstStyle/>
                    <a:p>
                      <a:pPr marL="0" marR="0" algn="just">
                        <a:lnSpc>
                          <a:spcPct val="150000"/>
                        </a:lnSpc>
                        <a:spcBef>
                          <a:spcPts val="0"/>
                        </a:spcBef>
                        <a:spcAft>
                          <a:spcPts val="0"/>
                        </a:spcAft>
                      </a:pPr>
                      <a:r>
                        <a:rPr lang="es-ES" sz="1200">
                          <a:effectLst/>
                        </a:rPr>
                        <a:t>Fregado de camiones cisternas y furgones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dirty="0">
                          <a:effectLst/>
                        </a:rPr>
                        <a:t>m</a:t>
                      </a:r>
                      <a:r>
                        <a:rPr lang="es-ES" sz="1200" baseline="30000" dirty="0">
                          <a:effectLst/>
                        </a:rPr>
                        <a:t>3</a:t>
                      </a:r>
                      <a:r>
                        <a:rPr lang="es-ES" sz="1200" dirty="0">
                          <a:effectLst/>
                        </a:rPr>
                        <a:t>/c</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7300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7300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7300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695342772"/>
                  </a:ext>
                </a:extLst>
              </a:tr>
              <a:tr h="405624">
                <a:tc>
                  <a:txBody>
                    <a:bodyPr/>
                    <a:lstStyle/>
                    <a:p>
                      <a:pPr marL="0" marR="0" algn="just">
                        <a:lnSpc>
                          <a:spcPct val="150000"/>
                        </a:lnSpc>
                        <a:spcBef>
                          <a:spcPts val="0"/>
                        </a:spcBef>
                        <a:spcAft>
                          <a:spcPts val="0"/>
                        </a:spcAft>
                      </a:pPr>
                      <a:r>
                        <a:rPr lang="es-ES" sz="1200">
                          <a:effectLst/>
                        </a:rPr>
                        <a:t>Comedor Obrero (comensal)</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m3/c/d</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120450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0.012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1445.4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0.012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1445.4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594671290"/>
                  </a:ext>
                </a:extLst>
              </a:tr>
              <a:tr h="405624">
                <a:tc>
                  <a:txBody>
                    <a:bodyPr/>
                    <a:lstStyle/>
                    <a:p>
                      <a:pPr marL="0" marR="0" algn="just">
                        <a:lnSpc>
                          <a:spcPct val="150000"/>
                        </a:lnSpc>
                        <a:spcBef>
                          <a:spcPts val="0"/>
                        </a:spcBef>
                        <a:spcAft>
                          <a:spcPts val="0"/>
                        </a:spcAft>
                      </a:pPr>
                      <a:r>
                        <a:rPr lang="es-ES" sz="1200">
                          <a:effectLst/>
                        </a:rPr>
                        <a:t>Limpieza de paredes y pisos </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m3/m2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511000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0.0022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1124.2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0.0022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1124.2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665375479"/>
                  </a:ext>
                </a:extLst>
              </a:tr>
              <a:tr h="265473">
                <a:tc>
                  <a:txBody>
                    <a:bodyPr/>
                    <a:lstStyle/>
                    <a:p>
                      <a:pPr marL="0" marR="0" algn="just">
                        <a:lnSpc>
                          <a:spcPct val="150000"/>
                        </a:lnSpc>
                        <a:spcBef>
                          <a:spcPts val="0"/>
                        </a:spcBef>
                        <a:spcAft>
                          <a:spcPts val="0"/>
                        </a:spcAft>
                      </a:pPr>
                      <a:r>
                        <a:rPr lang="es-ES" sz="1200">
                          <a:effectLst/>
                        </a:rPr>
                        <a:t>limpieza Local (m2)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m3/m2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107280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0.0015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160.92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0.0015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160.92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2294203906"/>
                  </a:ext>
                </a:extLst>
              </a:tr>
              <a:tr h="265473">
                <a:tc>
                  <a:txBody>
                    <a:bodyPr/>
                    <a:lstStyle/>
                    <a:p>
                      <a:pPr marL="0" marR="0" algn="just">
                        <a:lnSpc>
                          <a:spcPct val="150000"/>
                        </a:lnSpc>
                        <a:spcBef>
                          <a:spcPts val="0"/>
                        </a:spcBef>
                        <a:spcAft>
                          <a:spcPts val="0"/>
                        </a:spcAft>
                      </a:pPr>
                      <a:r>
                        <a:rPr lang="es-ES" sz="1200">
                          <a:effectLst/>
                        </a:rPr>
                        <a:t>consumo de trabajadores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m3/t/d</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120450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6022.5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6022.5</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1186084200"/>
                  </a:ext>
                </a:extLst>
              </a:tr>
              <a:tr h="125255">
                <a:tc>
                  <a:txBody>
                    <a:bodyPr/>
                    <a:lstStyle/>
                    <a:p>
                      <a:pPr marL="0" marR="0" algn="just">
                        <a:lnSpc>
                          <a:spcPct val="150000"/>
                        </a:lnSpc>
                        <a:spcBef>
                          <a:spcPts val="0"/>
                        </a:spcBef>
                        <a:spcAft>
                          <a:spcPts val="0"/>
                        </a:spcAft>
                      </a:pPr>
                      <a:r>
                        <a:rPr lang="es-ES" sz="1200">
                          <a:effectLst/>
                        </a:rPr>
                        <a:t>Laboratorios</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a:t>
                      </a:r>
                      <a:r>
                        <a:rPr lang="es-ES" sz="1200" baseline="30000">
                          <a:effectLst/>
                        </a:rPr>
                        <a:t>3</a:t>
                      </a:r>
                      <a:r>
                        <a:rPr lang="es-ES" sz="1200">
                          <a:effectLst/>
                        </a:rPr>
                        <a:t>/l/d</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730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29.2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29.2</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3673685371"/>
                  </a:ext>
                </a:extLst>
              </a:tr>
              <a:tr h="265328">
                <a:tc>
                  <a:txBody>
                    <a:bodyPr/>
                    <a:lstStyle/>
                    <a:p>
                      <a:pPr marL="0" marR="0" algn="just">
                        <a:lnSpc>
                          <a:spcPct val="150000"/>
                        </a:lnSpc>
                        <a:spcBef>
                          <a:spcPts val="0"/>
                        </a:spcBef>
                        <a:spcAft>
                          <a:spcPts val="0"/>
                        </a:spcAft>
                      </a:pPr>
                      <a:r>
                        <a:rPr lang="es-ES" sz="1200">
                          <a:effectLst/>
                        </a:rPr>
                        <a:t>Baños públicos </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m3/u/d</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120450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0.014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1686.3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0.014</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1686.3</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extLst>
                  <a:ext uri="{0D108BD9-81ED-4DB2-BD59-A6C34878D82A}">
                    <a16:rowId xmlns:a16="http://schemas.microsoft.com/office/drawing/2014/main" val="1638565627"/>
                  </a:ext>
                </a:extLst>
              </a:tr>
              <a:tr h="265393">
                <a:tc>
                  <a:txBody>
                    <a:bodyPr/>
                    <a:lstStyle/>
                    <a:p>
                      <a:pPr marL="0" marR="0" algn="just">
                        <a:lnSpc>
                          <a:spcPct val="150000"/>
                        </a:lnSpc>
                        <a:spcBef>
                          <a:spcPts val="0"/>
                        </a:spcBef>
                        <a:spcAft>
                          <a:spcPts val="0"/>
                        </a:spcAft>
                      </a:pPr>
                      <a:r>
                        <a:rPr lang="es-ES" sz="1200">
                          <a:effectLst/>
                        </a:rPr>
                        <a:t>Total general</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endParaRPr lang="es-US" sz="1200">
                        <a:effectLst/>
                        <a:latin typeface="Calibri" panose="020F0502020204030204" pitchFamily="34" charset="0"/>
                        <a:cs typeface="Times New Roman" panose="02020603050405020304" pitchFamily="18" charset="0"/>
                      </a:endParaRPr>
                    </a:p>
                  </a:txBody>
                  <a:tcPr marL="34271" marR="34271" marT="0" marB="0"/>
                </a:tc>
                <a:tc>
                  <a:txBody>
                    <a:bodyPr/>
                    <a:lstStyle/>
                    <a:p>
                      <a:endParaRPr lang="es-US" sz="1200">
                        <a:effectLst/>
                        <a:latin typeface="Calibri" panose="020F0502020204030204" pitchFamily="34" charset="0"/>
                        <a:cs typeface="Times New Roman" panose="02020603050405020304" pitchFamily="18" charset="0"/>
                      </a:endParaRPr>
                    </a:p>
                  </a:txBody>
                  <a:tcPr marL="34271" marR="34271" marT="0" marB="0"/>
                </a:tc>
                <a:tc>
                  <a:txBody>
                    <a:bodyPr/>
                    <a:lstStyle/>
                    <a:p>
                      <a:endParaRPr lang="es-US" sz="1200">
                        <a:effectLst/>
                        <a:latin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89932,80</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a:effectLst/>
                        </a:rPr>
                        <a:t> </a:t>
                      </a:r>
                      <a:endParaRPr lang="es-US" sz="120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tc>
                <a:tc>
                  <a:txBody>
                    <a:bodyPr/>
                    <a:lstStyle/>
                    <a:p>
                      <a:pPr marL="0" marR="0" algn="ctr">
                        <a:lnSpc>
                          <a:spcPct val="150000"/>
                        </a:lnSpc>
                        <a:spcBef>
                          <a:spcPts val="0"/>
                        </a:spcBef>
                        <a:spcAft>
                          <a:spcPts val="0"/>
                        </a:spcAft>
                      </a:pPr>
                      <a:r>
                        <a:rPr lang="es-ES" sz="1200" dirty="0">
                          <a:effectLst/>
                        </a:rPr>
                        <a:t>95687.02</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1" marR="34271" marT="0" marB="0">
                    <a:solidFill>
                      <a:srgbClr val="FF0000"/>
                    </a:solidFill>
                  </a:tcPr>
                </a:tc>
                <a:extLst>
                  <a:ext uri="{0D108BD9-81ED-4DB2-BD59-A6C34878D82A}">
                    <a16:rowId xmlns:a16="http://schemas.microsoft.com/office/drawing/2014/main" val="3153183769"/>
                  </a:ext>
                </a:extLst>
              </a:tr>
            </a:tbl>
          </a:graphicData>
        </a:graphic>
      </p:graphicFrame>
    </p:spTree>
    <p:extLst>
      <p:ext uri="{BB962C8B-B14F-4D97-AF65-F5344CB8AC3E}">
        <p14:creationId xmlns:p14="http://schemas.microsoft.com/office/powerpoint/2010/main" val="133694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232D0-73E2-7EAE-CD8F-F98C7AE5305D}"/>
              </a:ext>
            </a:extLst>
          </p:cNvPr>
          <p:cNvSpPr>
            <a:spLocks noGrp="1"/>
          </p:cNvSpPr>
          <p:nvPr>
            <p:ph type="title"/>
          </p:nvPr>
        </p:nvSpPr>
        <p:spPr>
          <a:xfrm>
            <a:off x="2592925" y="230820"/>
            <a:ext cx="8911687" cy="1280890"/>
          </a:xfrm>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endParaRPr lang="es-US" sz="3200" dirty="0"/>
          </a:p>
        </p:txBody>
      </p:sp>
      <p:sp>
        <p:nvSpPr>
          <p:cNvPr id="3" name="Marcador de contenido 2">
            <a:extLst>
              <a:ext uri="{FF2B5EF4-FFF2-40B4-BE49-F238E27FC236}">
                <a16:creationId xmlns:a16="http://schemas.microsoft.com/office/drawing/2014/main" id="{8E89993B-49FC-2E37-B768-746385344D43}"/>
              </a:ext>
            </a:extLst>
          </p:cNvPr>
          <p:cNvSpPr>
            <a:spLocks noGrp="1"/>
          </p:cNvSpPr>
          <p:nvPr>
            <p:ph idx="1"/>
          </p:nvPr>
        </p:nvSpPr>
        <p:spPr>
          <a:xfrm>
            <a:off x="1706615" y="913383"/>
            <a:ext cx="10059270" cy="3777622"/>
          </a:xfrm>
        </p:spPr>
        <p:txBody>
          <a:bodyPr>
            <a:normAutofit/>
          </a:bodyPr>
          <a:lstStyle/>
          <a:p>
            <a:pPr algn="just"/>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Reducción del consumo de agua con ajuste de temperaturas,</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sin afectar la transferencia de calor necesaria, empleando el</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principio de conservación de la energía, según </a:t>
            </a:r>
            <a:r>
              <a:rPr lang="es-ES" sz="2400" dirty="0">
                <a:latin typeface="Times New Roman" panose="02020603050405020304" pitchFamily="18" charset="0"/>
                <a:ea typeface="Calibri" panose="020F0502020204030204" pitchFamily="34" charset="0"/>
                <a:cs typeface="Times New Roman" panose="02020603050405020304" pitchFamily="18" charset="0"/>
              </a:rPr>
              <a:t>(Sosa Fernández, 2025)</a:t>
            </a:r>
          </a:p>
          <a:p>
            <a:pPr algn="just"/>
            <a:r>
              <a:rPr lang="es-ES" sz="2400" dirty="0">
                <a:latin typeface="Times New Roman" panose="02020603050405020304" pitchFamily="18" charset="0"/>
                <a:ea typeface="Calibri" panose="020F0502020204030204" pitchFamily="34" charset="0"/>
                <a:cs typeface="Times New Roman" panose="02020603050405020304" pitchFamily="18" charset="0"/>
              </a:rPr>
              <a:t>El trabajo de ajuste de temperaturas por líneas de producción muestra una disminución de los consumos de agua de 104,21 m3/d.</a:t>
            </a:r>
            <a:endParaRPr lang="es-US" sz="24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US" sz="24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graphicFrame>
        <p:nvGraphicFramePr>
          <p:cNvPr id="4" name="Tabla 3">
            <a:extLst>
              <a:ext uri="{FF2B5EF4-FFF2-40B4-BE49-F238E27FC236}">
                <a16:creationId xmlns:a16="http://schemas.microsoft.com/office/drawing/2014/main" id="{5DE19BC6-3BF8-E420-D40A-D27882DEE83F}"/>
              </a:ext>
            </a:extLst>
          </p:cNvPr>
          <p:cNvGraphicFramePr>
            <a:graphicFrameLocks noGrp="1"/>
          </p:cNvGraphicFramePr>
          <p:nvPr>
            <p:extLst>
              <p:ext uri="{D42A27DB-BD31-4B8C-83A1-F6EECF244321}">
                <p14:modId xmlns:p14="http://schemas.microsoft.com/office/powerpoint/2010/main" val="4042249124"/>
              </p:ext>
            </p:extLst>
          </p:nvPr>
        </p:nvGraphicFramePr>
        <p:xfrm>
          <a:off x="3438140" y="2928200"/>
          <a:ext cx="5315719" cy="3929800"/>
        </p:xfrm>
        <a:graphic>
          <a:graphicData uri="http://schemas.openxmlformats.org/drawingml/2006/table">
            <a:tbl>
              <a:tblPr>
                <a:tableStyleId>{5C22544A-7EE6-4342-B048-85BDC9FD1C3A}</a:tableStyleId>
              </a:tblPr>
              <a:tblGrid>
                <a:gridCol w="1586782">
                  <a:extLst>
                    <a:ext uri="{9D8B030D-6E8A-4147-A177-3AD203B41FA5}">
                      <a16:colId xmlns:a16="http://schemas.microsoft.com/office/drawing/2014/main" val="3427567427"/>
                    </a:ext>
                  </a:extLst>
                </a:gridCol>
                <a:gridCol w="1269425">
                  <a:extLst>
                    <a:ext uri="{9D8B030D-6E8A-4147-A177-3AD203B41FA5}">
                      <a16:colId xmlns:a16="http://schemas.microsoft.com/office/drawing/2014/main" val="3279448781"/>
                    </a:ext>
                  </a:extLst>
                </a:gridCol>
                <a:gridCol w="1634385">
                  <a:extLst>
                    <a:ext uri="{9D8B030D-6E8A-4147-A177-3AD203B41FA5}">
                      <a16:colId xmlns:a16="http://schemas.microsoft.com/office/drawing/2014/main" val="545863473"/>
                    </a:ext>
                  </a:extLst>
                </a:gridCol>
                <a:gridCol w="825127">
                  <a:extLst>
                    <a:ext uri="{9D8B030D-6E8A-4147-A177-3AD203B41FA5}">
                      <a16:colId xmlns:a16="http://schemas.microsoft.com/office/drawing/2014/main" val="1691501599"/>
                    </a:ext>
                  </a:extLst>
                </a:gridCol>
              </a:tblGrid>
              <a:tr h="371531">
                <a:tc>
                  <a:txBody>
                    <a:bodyPr/>
                    <a:lstStyle/>
                    <a:p>
                      <a:pPr algn="l" fontAlgn="b"/>
                      <a:r>
                        <a:rPr lang="es-US" sz="1200" b="1" u="none" strike="noStrike" dirty="0">
                          <a:effectLst/>
                        </a:rPr>
                        <a:t>Parámetro</a:t>
                      </a:r>
                      <a:endParaRPr lang="es-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b="1" u="none" strike="noStrike" dirty="0">
                          <a:effectLst/>
                        </a:rPr>
                        <a:t>Situación Actual</a:t>
                      </a:r>
                      <a:endParaRPr lang="es-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b="1" u="none" strike="noStrike" dirty="0">
                          <a:effectLst/>
                        </a:rPr>
                        <a:t>Propuesta Optimizada</a:t>
                      </a:r>
                      <a:endParaRPr lang="es-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b="1" u="none" strike="noStrike" dirty="0">
                          <a:effectLst/>
                        </a:rPr>
                        <a:t>Reducción</a:t>
                      </a:r>
                      <a:endParaRPr lang="es-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85241135"/>
                  </a:ext>
                </a:extLst>
              </a:tr>
              <a:tr h="398983">
                <a:tc>
                  <a:txBody>
                    <a:bodyPr/>
                    <a:lstStyle/>
                    <a:p>
                      <a:pPr algn="l" fontAlgn="b"/>
                      <a:r>
                        <a:rPr lang="es-US" sz="1200" b="1" u="none" strike="noStrike" dirty="0">
                          <a:effectLst/>
                        </a:rPr>
                        <a:t>Pasteurización de la leche</a:t>
                      </a:r>
                      <a:endParaRPr lang="es-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a:t>
                      </a:r>
                      <a:endParaRPr lang="es-US"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2640179"/>
                  </a:ext>
                </a:extLst>
              </a:tr>
              <a:tr h="249294">
                <a:tc>
                  <a:txBody>
                    <a:bodyPr/>
                    <a:lstStyle/>
                    <a:p>
                      <a:pPr algn="l" fontAlgn="b"/>
                      <a:r>
                        <a:rPr lang="es-US" sz="1200" u="none" strike="noStrike">
                          <a:effectLst/>
                        </a:rPr>
                        <a:t>Cortina Enfriamiento</a:t>
                      </a:r>
                      <a:endParaRPr lang="es-US"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dirty="0">
                          <a:effectLst/>
                        </a:rPr>
                        <a:t> </a:t>
                      </a:r>
                      <a:endParaRPr lang="es-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585069"/>
                  </a:ext>
                </a:extLst>
              </a:tr>
              <a:tr h="212791">
                <a:tc>
                  <a:txBody>
                    <a:bodyPr/>
                    <a:lstStyle/>
                    <a:p>
                      <a:pPr algn="l" fontAlgn="b"/>
                      <a:r>
                        <a:rPr lang="el-GR" sz="1200" u="none" strike="noStrike">
                          <a:effectLst/>
                        </a:rPr>
                        <a:t>Δ</a:t>
                      </a:r>
                      <a:r>
                        <a:rPr lang="es-US" sz="1200" u="none" strike="noStrike">
                          <a:effectLst/>
                        </a:rPr>
                        <a:t>T (°C)</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7</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8</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4977689"/>
                  </a:ext>
                </a:extLst>
              </a:tr>
              <a:tr h="212791">
                <a:tc>
                  <a:txBody>
                    <a:bodyPr/>
                    <a:lstStyle/>
                    <a:p>
                      <a:pPr algn="l" fontAlgn="b"/>
                      <a:r>
                        <a:rPr lang="es-US" sz="1200" u="none" strike="noStrike">
                          <a:effectLst/>
                        </a:rPr>
                        <a:t>Flujo (kg/h)</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14 725,71</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dirty="0">
                          <a:effectLst/>
                        </a:rPr>
                        <a:t>12 885</a:t>
                      </a:r>
                      <a:endParaRPr lang="es-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12,5</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1970682"/>
                  </a:ext>
                </a:extLst>
              </a:tr>
              <a:tr h="212791">
                <a:tc>
                  <a:txBody>
                    <a:bodyPr/>
                    <a:lstStyle/>
                    <a:p>
                      <a:pPr algn="l" fontAlgn="b"/>
                      <a:r>
                        <a:rPr lang="es-US" sz="1200" u="none" strike="noStrike">
                          <a:effectLst/>
                        </a:rPr>
                        <a:t>Pasteurizador S3</a:t>
                      </a:r>
                      <a:endParaRPr lang="es-US" sz="12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92373962"/>
                  </a:ext>
                </a:extLst>
              </a:tr>
              <a:tr h="212791">
                <a:tc>
                  <a:txBody>
                    <a:bodyPr/>
                    <a:lstStyle/>
                    <a:p>
                      <a:pPr algn="l" fontAlgn="b"/>
                      <a:r>
                        <a:rPr lang="el-GR" sz="1200" u="none" strike="noStrike">
                          <a:effectLst/>
                        </a:rPr>
                        <a:t>Δ</a:t>
                      </a:r>
                      <a:r>
                        <a:rPr lang="es-US" sz="1200" u="none" strike="noStrike">
                          <a:effectLst/>
                        </a:rPr>
                        <a:t>T (°C)</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3,5</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4,5</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7276081"/>
                  </a:ext>
                </a:extLst>
              </a:tr>
              <a:tr h="212791">
                <a:tc>
                  <a:txBody>
                    <a:bodyPr/>
                    <a:lstStyle/>
                    <a:p>
                      <a:pPr algn="l" fontAlgn="b"/>
                      <a:r>
                        <a:rPr lang="es-US" sz="1200" u="none" strike="noStrike">
                          <a:effectLst/>
                        </a:rPr>
                        <a:t>Flujo (kg/h)</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19 121,89</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14 873,25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22,2</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82882340"/>
                  </a:ext>
                </a:extLst>
              </a:tr>
              <a:tr h="594041">
                <a:tc>
                  <a:txBody>
                    <a:bodyPr/>
                    <a:lstStyle/>
                    <a:p>
                      <a:pPr algn="l" fontAlgn="b"/>
                      <a:r>
                        <a:rPr lang="es-ES" sz="1200" b="1" u="none" strike="noStrike" dirty="0">
                          <a:effectLst/>
                        </a:rPr>
                        <a:t>Intercambiador de calor en el yogurt de soya</a:t>
                      </a:r>
                      <a:endParaRPr lang="es-E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0484031"/>
                  </a:ext>
                </a:extLst>
              </a:tr>
              <a:tr h="212791">
                <a:tc>
                  <a:txBody>
                    <a:bodyPr/>
                    <a:lstStyle/>
                    <a:p>
                      <a:pPr algn="l" fontAlgn="b"/>
                      <a:r>
                        <a:rPr lang="el-GR" sz="1200" u="none" strike="noStrike">
                          <a:effectLst/>
                        </a:rPr>
                        <a:t>Δ</a:t>
                      </a:r>
                      <a:r>
                        <a:rPr lang="es-US" sz="1200" u="none" strike="noStrike">
                          <a:effectLst/>
                        </a:rPr>
                        <a:t>T (°C)</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27</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35</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76834318"/>
                  </a:ext>
                </a:extLst>
              </a:tr>
              <a:tr h="212791">
                <a:tc>
                  <a:txBody>
                    <a:bodyPr/>
                    <a:lstStyle/>
                    <a:p>
                      <a:pPr algn="l" fontAlgn="b"/>
                      <a:r>
                        <a:rPr lang="es-US" sz="1200" u="none" strike="noStrike">
                          <a:effectLst/>
                        </a:rPr>
                        <a:t>Flujo (kg/s)</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3,49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1,14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67,3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89903409"/>
                  </a:ext>
                </a:extLst>
              </a:tr>
              <a:tr h="398983">
                <a:tc>
                  <a:txBody>
                    <a:bodyPr/>
                    <a:lstStyle/>
                    <a:p>
                      <a:pPr algn="l" fontAlgn="b"/>
                      <a:r>
                        <a:rPr lang="es-US" sz="1200" b="1" u="none" strike="noStrike" dirty="0">
                          <a:effectLst/>
                        </a:rPr>
                        <a:t>Intercambiador en el Helado</a:t>
                      </a:r>
                      <a:endParaRPr lang="es-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9569291"/>
                  </a:ext>
                </a:extLst>
              </a:tr>
              <a:tr h="212791">
                <a:tc>
                  <a:txBody>
                    <a:bodyPr/>
                    <a:lstStyle/>
                    <a:p>
                      <a:pPr algn="l" fontAlgn="b"/>
                      <a:r>
                        <a:rPr lang="el-GR" sz="1200" u="none" strike="noStrike">
                          <a:effectLst/>
                        </a:rPr>
                        <a:t>Δ</a:t>
                      </a:r>
                      <a:r>
                        <a:rPr lang="es-US" sz="1200" u="none" strike="noStrike">
                          <a:effectLst/>
                        </a:rPr>
                        <a:t>T (°C)</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25</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30</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 </a:t>
                      </a:r>
                      <a:endParaRPr lang="es-US"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4813170"/>
                  </a:ext>
                </a:extLst>
              </a:tr>
              <a:tr h="212791">
                <a:tc>
                  <a:txBody>
                    <a:bodyPr/>
                    <a:lstStyle/>
                    <a:p>
                      <a:pPr algn="l" fontAlgn="b"/>
                      <a:r>
                        <a:rPr lang="es-US" sz="1200" u="none" strike="noStrike" dirty="0">
                          <a:effectLst/>
                        </a:rPr>
                        <a:t>Flujo (kg/h)</a:t>
                      </a:r>
                      <a:endParaRPr lang="es-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4938</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a:effectLst/>
                        </a:rPr>
                        <a:t>1144,9 </a:t>
                      </a:r>
                      <a:endParaRPr lang="es-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US" sz="1200" u="none" strike="noStrike" dirty="0">
                          <a:effectLst/>
                        </a:rPr>
                        <a:t>76,81</a:t>
                      </a:r>
                      <a:endParaRPr lang="es-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3850969"/>
                  </a:ext>
                </a:extLst>
              </a:tr>
            </a:tbl>
          </a:graphicData>
        </a:graphic>
      </p:graphicFrame>
    </p:spTree>
    <p:extLst>
      <p:ext uri="{BB962C8B-B14F-4D97-AF65-F5344CB8AC3E}">
        <p14:creationId xmlns:p14="http://schemas.microsoft.com/office/powerpoint/2010/main" val="280028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5F3DE-11EE-C0E6-F4F2-69AFBF9F63D5}"/>
              </a:ext>
            </a:extLst>
          </p:cNvPr>
          <p:cNvSpPr>
            <a:spLocks noGrp="1"/>
          </p:cNvSpPr>
          <p:nvPr>
            <p:ph type="title"/>
          </p:nvPr>
        </p:nvSpPr>
        <p:spPr/>
        <p:txBody>
          <a:bodyPr>
            <a:normAutofit/>
          </a:bodyPr>
          <a:lstStyle/>
          <a:p>
            <a:r>
              <a:rPr lang="es-ES" sz="3200" b="1" dirty="0">
                <a:effectLst/>
                <a:latin typeface="Times New Roman" panose="02020603050405020304" pitchFamily="18" charset="0"/>
                <a:ea typeface="Calibri" panose="020F0502020204030204" pitchFamily="34" charset="0"/>
                <a:cs typeface="Times New Roman" panose="02020603050405020304" pitchFamily="18" charset="0"/>
              </a:rPr>
              <a:t>Resultados y discusión</a:t>
            </a:r>
            <a:endParaRPr lang="es-US" sz="3200" dirty="0"/>
          </a:p>
        </p:txBody>
      </p:sp>
      <p:sp>
        <p:nvSpPr>
          <p:cNvPr id="3" name="Marcador de contenido 2">
            <a:extLst>
              <a:ext uri="{FF2B5EF4-FFF2-40B4-BE49-F238E27FC236}">
                <a16:creationId xmlns:a16="http://schemas.microsoft.com/office/drawing/2014/main" id="{9943C285-1B9D-6C4E-7384-988476A443CD}"/>
              </a:ext>
            </a:extLst>
          </p:cNvPr>
          <p:cNvSpPr>
            <a:spLocks noGrp="1"/>
          </p:cNvSpPr>
          <p:nvPr>
            <p:ph idx="1"/>
          </p:nvPr>
        </p:nvSpPr>
        <p:spPr>
          <a:xfrm>
            <a:off x="2589212" y="1649213"/>
            <a:ext cx="8915400" cy="4938400"/>
          </a:xfrm>
        </p:spPr>
        <p:txBody>
          <a:bodyPr>
            <a:normAutofit lnSpcReduction="10000"/>
          </a:bodyPr>
          <a:lstStyle/>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En los consumos de agua por limpieza se producen ahorros empleando los índices de consumo por actividad.</a:t>
            </a: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sz="2400" dirty="0">
                <a:latin typeface="Times New Roman" panose="02020603050405020304" pitchFamily="18" charset="0"/>
                <a:ea typeface="Calibri" panose="020F0502020204030204" pitchFamily="34" charset="0"/>
                <a:cs typeface="Times New Roman" panose="02020603050405020304" pitchFamily="18" charset="0"/>
              </a:rPr>
              <a:t>Las disminuciones de consumos en las diferentes actividades de producción y limpieza analizadas, generan un valor de 154,23 m3/d.</a:t>
            </a:r>
            <a:endParaRPr lang="es-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graphicFrame>
        <p:nvGraphicFramePr>
          <p:cNvPr id="4" name="Marcador de contenido 3">
            <a:extLst>
              <a:ext uri="{FF2B5EF4-FFF2-40B4-BE49-F238E27FC236}">
                <a16:creationId xmlns:a16="http://schemas.microsoft.com/office/drawing/2014/main" id="{119DA800-5A57-BF9B-09CC-5B03A9831231}"/>
              </a:ext>
            </a:extLst>
          </p:cNvPr>
          <p:cNvGraphicFramePr>
            <a:graphicFrameLocks/>
          </p:cNvGraphicFramePr>
          <p:nvPr>
            <p:extLst>
              <p:ext uri="{D42A27DB-BD31-4B8C-83A1-F6EECF244321}">
                <p14:modId xmlns:p14="http://schemas.microsoft.com/office/powerpoint/2010/main" val="2547890619"/>
              </p:ext>
            </p:extLst>
          </p:nvPr>
        </p:nvGraphicFramePr>
        <p:xfrm>
          <a:off x="2992334" y="2507958"/>
          <a:ext cx="7482347" cy="1282511"/>
        </p:xfrm>
        <a:graphic>
          <a:graphicData uri="http://schemas.openxmlformats.org/drawingml/2006/table">
            <a:tbl>
              <a:tblPr firstRow="1" firstCol="1" bandRow="1">
                <a:tableStyleId>{5C22544A-7EE6-4342-B048-85BDC9FD1C3A}</a:tableStyleId>
              </a:tblPr>
              <a:tblGrid>
                <a:gridCol w="1425535">
                  <a:extLst>
                    <a:ext uri="{9D8B030D-6E8A-4147-A177-3AD203B41FA5}">
                      <a16:colId xmlns:a16="http://schemas.microsoft.com/office/drawing/2014/main" val="3750531190"/>
                    </a:ext>
                  </a:extLst>
                </a:gridCol>
                <a:gridCol w="1804993">
                  <a:extLst>
                    <a:ext uri="{9D8B030D-6E8A-4147-A177-3AD203B41FA5}">
                      <a16:colId xmlns:a16="http://schemas.microsoft.com/office/drawing/2014/main" val="3720632626"/>
                    </a:ext>
                  </a:extLst>
                </a:gridCol>
                <a:gridCol w="1675088">
                  <a:extLst>
                    <a:ext uri="{9D8B030D-6E8A-4147-A177-3AD203B41FA5}">
                      <a16:colId xmlns:a16="http://schemas.microsoft.com/office/drawing/2014/main" val="470528265"/>
                    </a:ext>
                  </a:extLst>
                </a:gridCol>
                <a:gridCol w="2576731">
                  <a:extLst>
                    <a:ext uri="{9D8B030D-6E8A-4147-A177-3AD203B41FA5}">
                      <a16:colId xmlns:a16="http://schemas.microsoft.com/office/drawing/2014/main" val="1838833407"/>
                    </a:ext>
                  </a:extLst>
                </a:gridCol>
              </a:tblGrid>
              <a:tr h="190500">
                <a:tc gridSpan="4">
                  <a:txBody>
                    <a:bodyPr/>
                    <a:lstStyle/>
                    <a:p>
                      <a:pPr marL="0" marR="0" algn="just">
                        <a:lnSpc>
                          <a:spcPct val="150000"/>
                        </a:lnSpc>
                        <a:spcBef>
                          <a:spcPts val="0"/>
                        </a:spcBef>
                        <a:spcAft>
                          <a:spcPts val="0"/>
                        </a:spcAft>
                      </a:pPr>
                      <a:r>
                        <a:rPr lang="es-ES" sz="1200" dirty="0">
                          <a:effectLst/>
                        </a:rPr>
                        <a:t>Consumo de agua en limpieza de camiones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1811813220"/>
                  </a:ext>
                </a:extLst>
              </a:tr>
              <a:tr h="713740">
                <a:tc>
                  <a:txBody>
                    <a:bodyPr/>
                    <a:lstStyle/>
                    <a:p>
                      <a:pPr marL="0" marR="0" algn="just">
                        <a:lnSpc>
                          <a:spcPct val="150000"/>
                        </a:lnSpc>
                        <a:spcBef>
                          <a:spcPts val="0"/>
                        </a:spcBef>
                        <a:spcAft>
                          <a:spcPts val="0"/>
                        </a:spcAft>
                      </a:pPr>
                      <a:r>
                        <a:rPr lang="es-ES" sz="1200" dirty="0">
                          <a:effectLst/>
                        </a:rPr>
                        <a:t>Limpieza de camiones de recolección l/c</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Limpieza de camiones de recolección (m</a:t>
                      </a:r>
                      <a:r>
                        <a:rPr lang="es-ES" sz="1200" baseline="30000">
                          <a:effectLst/>
                        </a:rPr>
                        <a:t>3</a:t>
                      </a:r>
                      <a:r>
                        <a:rPr lang="es-ES" sz="1200">
                          <a:effectLst/>
                        </a:rPr>
                        <a:t>/d)</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Limpieza de camiones por índice (m</a:t>
                      </a:r>
                      <a:r>
                        <a:rPr lang="es-ES" sz="1200" baseline="30000">
                          <a:effectLst/>
                        </a:rPr>
                        <a:t>3</a:t>
                      </a:r>
                      <a:r>
                        <a:rPr lang="es-ES" sz="1200">
                          <a:effectLst/>
                        </a:rPr>
                        <a:t>/d)</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Ahorro de consumo en limpieza de camiones (m</a:t>
                      </a:r>
                      <a:r>
                        <a:rPr lang="es-ES" sz="1200" baseline="30000">
                          <a:effectLst/>
                        </a:rPr>
                        <a:t>3</a:t>
                      </a:r>
                      <a:r>
                        <a:rPr lang="es-ES" sz="1200">
                          <a:effectLst/>
                        </a:rPr>
                        <a:t>/d)</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7166618"/>
                  </a:ext>
                </a:extLst>
              </a:tr>
              <a:tr h="190500">
                <a:tc>
                  <a:txBody>
                    <a:bodyPr/>
                    <a:lstStyle/>
                    <a:p>
                      <a:pPr marL="0" marR="0" algn="just">
                        <a:lnSpc>
                          <a:spcPct val="150000"/>
                        </a:lnSpc>
                        <a:spcBef>
                          <a:spcPts val="0"/>
                        </a:spcBef>
                        <a:spcAft>
                          <a:spcPts val="0"/>
                        </a:spcAft>
                      </a:pPr>
                      <a:r>
                        <a:rPr lang="es-ES" sz="1200" dirty="0">
                          <a:effectLst/>
                        </a:rPr>
                        <a:t>2076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dirty="0">
                          <a:effectLst/>
                        </a:rPr>
                        <a:t>76,81</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37</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dirty="0">
                          <a:effectLst/>
                        </a:rPr>
                        <a:t>39,81</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5186243"/>
                  </a:ext>
                </a:extLst>
              </a:tr>
            </a:tbl>
          </a:graphicData>
        </a:graphic>
      </p:graphicFrame>
      <p:graphicFrame>
        <p:nvGraphicFramePr>
          <p:cNvPr id="5" name="Tabla 4">
            <a:extLst>
              <a:ext uri="{FF2B5EF4-FFF2-40B4-BE49-F238E27FC236}">
                <a16:creationId xmlns:a16="http://schemas.microsoft.com/office/drawing/2014/main" id="{9925048F-645F-FCCD-6B72-A40F39F33AFF}"/>
              </a:ext>
            </a:extLst>
          </p:cNvPr>
          <p:cNvGraphicFramePr>
            <a:graphicFrameLocks noGrp="1"/>
          </p:cNvGraphicFramePr>
          <p:nvPr>
            <p:extLst>
              <p:ext uri="{D42A27DB-BD31-4B8C-83A1-F6EECF244321}">
                <p14:modId xmlns:p14="http://schemas.microsoft.com/office/powerpoint/2010/main" val="2304709840"/>
              </p:ext>
            </p:extLst>
          </p:nvPr>
        </p:nvGraphicFramePr>
        <p:xfrm>
          <a:off x="2992333" y="4218829"/>
          <a:ext cx="7482347" cy="1193485"/>
        </p:xfrm>
        <a:graphic>
          <a:graphicData uri="http://schemas.openxmlformats.org/drawingml/2006/table">
            <a:tbl>
              <a:tblPr firstRow="1" firstCol="1" bandRow="1">
                <a:tableStyleId>{5C22544A-7EE6-4342-B048-85BDC9FD1C3A}</a:tableStyleId>
              </a:tblPr>
              <a:tblGrid>
                <a:gridCol w="1435509">
                  <a:extLst>
                    <a:ext uri="{9D8B030D-6E8A-4147-A177-3AD203B41FA5}">
                      <a16:colId xmlns:a16="http://schemas.microsoft.com/office/drawing/2014/main" val="3504190916"/>
                    </a:ext>
                  </a:extLst>
                </a:gridCol>
                <a:gridCol w="1071716">
                  <a:extLst>
                    <a:ext uri="{9D8B030D-6E8A-4147-A177-3AD203B41FA5}">
                      <a16:colId xmlns:a16="http://schemas.microsoft.com/office/drawing/2014/main" val="566345148"/>
                    </a:ext>
                  </a:extLst>
                </a:gridCol>
                <a:gridCol w="1226800">
                  <a:extLst>
                    <a:ext uri="{9D8B030D-6E8A-4147-A177-3AD203B41FA5}">
                      <a16:colId xmlns:a16="http://schemas.microsoft.com/office/drawing/2014/main" val="1037817836"/>
                    </a:ext>
                  </a:extLst>
                </a:gridCol>
                <a:gridCol w="1602099">
                  <a:extLst>
                    <a:ext uri="{9D8B030D-6E8A-4147-A177-3AD203B41FA5}">
                      <a16:colId xmlns:a16="http://schemas.microsoft.com/office/drawing/2014/main" val="1804645036"/>
                    </a:ext>
                  </a:extLst>
                </a:gridCol>
                <a:gridCol w="2146223">
                  <a:extLst>
                    <a:ext uri="{9D8B030D-6E8A-4147-A177-3AD203B41FA5}">
                      <a16:colId xmlns:a16="http://schemas.microsoft.com/office/drawing/2014/main" val="3825515214"/>
                    </a:ext>
                  </a:extLst>
                </a:gridCol>
              </a:tblGrid>
              <a:tr h="190500">
                <a:tc gridSpan="5">
                  <a:txBody>
                    <a:bodyPr/>
                    <a:lstStyle/>
                    <a:p>
                      <a:pPr marL="0" marR="0">
                        <a:lnSpc>
                          <a:spcPct val="115000"/>
                        </a:lnSpc>
                        <a:spcBef>
                          <a:spcPts val="0"/>
                        </a:spcBef>
                        <a:spcAft>
                          <a:spcPts val="0"/>
                        </a:spcAft>
                      </a:pPr>
                      <a:r>
                        <a:rPr lang="es-ES" sz="1200" dirty="0">
                          <a:effectLst/>
                        </a:rPr>
                        <a:t>Consumo de agua en limpieza de piso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885912379"/>
                  </a:ext>
                </a:extLst>
              </a:tr>
              <a:tr h="358140">
                <a:tc>
                  <a:txBody>
                    <a:bodyPr/>
                    <a:lstStyle/>
                    <a:p>
                      <a:pPr marL="0" marR="0">
                        <a:lnSpc>
                          <a:spcPct val="115000"/>
                        </a:lnSpc>
                        <a:spcBef>
                          <a:spcPts val="0"/>
                        </a:spcBef>
                        <a:spcAft>
                          <a:spcPts val="0"/>
                        </a:spcAft>
                      </a:pPr>
                      <a:r>
                        <a:rPr lang="es-ES" sz="1200">
                          <a:effectLst/>
                        </a:rPr>
                        <a:t>Actividad</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dirty="0">
                          <a:effectLst/>
                        </a:rPr>
                        <a:t>Limpieza  de piso (l/d)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dirty="0">
                          <a:effectLst/>
                        </a:rPr>
                        <a:t>Limpieza  de piso (m</a:t>
                      </a:r>
                      <a:r>
                        <a:rPr lang="es-ES" sz="1200" baseline="30000" dirty="0">
                          <a:effectLst/>
                        </a:rPr>
                        <a:t>3</a:t>
                      </a:r>
                      <a:r>
                        <a:rPr lang="es-ES" sz="1200" dirty="0">
                          <a:effectLst/>
                        </a:rPr>
                        <a:t>/d)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dirty="0">
                          <a:effectLst/>
                        </a:rPr>
                        <a:t>Limpieza de piso por índice (m</a:t>
                      </a:r>
                      <a:r>
                        <a:rPr lang="es-ES" sz="1200" baseline="30000" dirty="0">
                          <a:effectLst/>
                        </a:rPr>
                        <a:t>3</a:t>
                      </a:r>
                      <a:r>
                        <a:rPr lang="es-ES" sz="1200" dirty="0">
                          <a:effectLst/>
                        </a:rPr>
                        <a:t>/d)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dirty="0">
                          <a:effectLst/>
                        </a:rPr>
                        <a:t>Ahorro de consumo en limpieza  de piso (m</a:t>
                      </a:r>
                      <a:r>
                        <a:rPr lang="es-ES" sz="1200" baseline="30000" dirty="0">
                          <a:effectLst/>
                        </a:rPr>
                        <a:t>3</a:t>
                      </a:r>
                      <a:r>
                        <a:rPr lang="es-ES" sz="1200" dirty="0">
                          <a:effectLst/>
                        </a:rPr>
                        <a:t>/d)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0788711"/>
                  </a:ext>
                </a:extLst>
              </a:tr>
              <a:tr h="190500">
                <a:tc>
                  <a:txBody>
                    <a:bodyPr/>
                    <a:lstStyle/>
                    <a:p>
                      <a:pPr marL="0" marR="0">
                        <a:lnSpc>
                          <a:spcPct val="115000"/>
                        </a:lnSpc>
                        <a:spcBef>
                          <a:spcPts val="0"/>
                        </a:spcBef>
                        <a:spcAft>
                          <a:spcPts val="0"/>
                        </a:spcAft>
                      </a:pPr>
                      <a:r>
                        <a:rPr lang="es-ES" sz="1200">
                          <a:effectLst/>
                        </a:rPr>
                        <a:t>Leche</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a:effectLst/>
                        </a:rPr>
                        <a:t>4428</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a:effectLst/>
                        </a:rPr>
                        <a:t>4,43</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a:effectLst/>
                        </a:rPr>
                        <a:t>1,32</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a:effectLst/>
                        </a:rPr>
                        <a:t>3,11</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061854"/>
                  </a:ext>
                </a:extLst>
              </a:tr>
              <a:tr h="190500">
                <a:tc>
                  <a:txBody>
                    <a:bodyPr/>
                    <a:lstStyle/>
                    <a:p>
                      <a:pPr marL="0" marR="0">
                        <a:lnSpc>
                          <a:spcPct val="115000"/>
                        </a:lnSpc>
                        <a:spcBef>
                          <a:spcPts val="0"/>
                        </a:spcBef>
                        <a:spcAft>
                          <a:spcPts val="0"/>
                        </a:spcAft>
                      </a:pPr>
                      <a:r>
                        <a:rPr lang="es-ES" sz="1200">
                          <a:effectLst/>
                        </a:rPr>
                        <a:t>Yogurt</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a:effectLst/>
                        </a:rPr>
                        <a:t>4428</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s-ES" sz="1200">
                          <a:effectLst/>
                        </a:rPr>
                        <a:t>4,43</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s-ES" sz="1200">
                          <a:effectLst/>
                        </a:rPr>
                        <a:t>1,1</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s-ES" sz="1200">
                          <a:effectLst/>
                        </a:rPr>
                        <a:t>3,33</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0107234"/>
                  </a:ext>
                </a:extLst>
              </a:tr>
              <a:tr h="190500">
                <a:tc>
                  <a:txBody>
                    <a:bodyPr/>
                    <a:lstStyle/>
                    <a:p>
                      <a:pPr marL="0" marR="0">
                        <a:lnSpc>
                          <a:spcPct val="115000"/>
                        </a:lnSpc>
                        <a:spcBef>
                          <a:spcPts val="0"/>
                        </a:spcBef>
                        <a:spcAft>
                          <a:spcPts val="0"/>
                        </a:spcAft>
                      </a:pPr>
                      <a:r>
                        <a:rPr lang="es-ES" sz="1200" dirty="0">
                          <a:effectLst/>
                        </a:rPr>
                        <a:t>Helado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s-ES" sz="1200">
                          <a:effectLst/>
                        </a:rPr>
                        <a:t>4428</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s-ES" sz="1200">
                          <a:effectLst/>
                        </a:rPr>
                        <a:t>4,43</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s-ES" sz="1200">
                          <a:effectLst/>
                        </a:rPr>
                        <a:t>0,66</a:t>
                      </a:r>
                      <a:endParaRPr lang="es-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s-ES" sz="1200" dirty="0">
                          <a:effectLst/>
                        </a:rPr>
                        <a:t>3,77</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8116767"/>
                  </a:ext>
                </a:extLst>
              </a:tr>
            </a:tbl>
          </a:graphicData>
        </a:graphic>
      </p:graphicFrame>
    </p:spTree>
    <p:extLst>
      <p:ext uri="{BB962C8B-B14F-4D97-AF65-F5344CB8AC3E}">
        <p14:creationId xmlns:p14="http://schemas.microsoft.com/office/powerpoint/2010/main" val="60384503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172</TotalTime>
  <Words>1472</Words>
  <Application>Microsoft Office PowerPoint</Application>
  <PresentationFormat>Panorámica</PresentationFormat>
  <Paragraphs>268</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Cambria Math</vt:lpstr>
      <vt:lpstr>Century Gothic</vt:lpstr>
      <vt:lpstr>Times New Roman</vt:lpstr>
      <vt:lpstr>Wingdings 3</vt:lpstr>
      <vt:lpstr>Espiral</vt:lpstr>
      <vt:lpstr>IV COLOQUIO DE ANÁLISIS Y DISEÑO DE OBRAS HIDRÁULICAS   Manejo del agua potable en la industria láctea. Fábrica de Productos Lácteos ¨La Villareña¨. </vt:lpstr>
      <vt:lpstr>Introducción </vt:lpstr>
      <vt:lpstr>Introducción</vt:lpstr>
      <vt:lpstr>Metodología</vt:lpstr>
      <vt:lpstr>Metodología</vt:lpstr>
      <vt:lpstr>Metodología</vt:lpstr>
      <vt:lpstr>Resultados y discusión </vt:lpstr>
      <vt:lpstr>Resultados y discusión</vt:lpstr>
      <vt:lpstr>Resultados y discusión</vt:lpstr>
      <vt:lpstr>Resultados y discusión</vt:lpstr>
      <vt:lpstr>Resultados y discusión</vt:lpstr>
      <vt:lpstr>Resultados y discusión</vt:lpstr>
      <vt:lpstr>Resultados y discusión</vt:lpstr>
      <vt:lpstr>Conclusiones </vt:lpstr>
      <vt:lpstr>Referencias bibliográficas</vt:lpstr>
      <vt:lpstr>Referencias bibliográficas</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Dianeya</dc:creator>
  <cp:lastModifiedBy>Dianeya</cp:lastModifiedBy>
  <cp:revision>42</cp:revision>
  <dcterms:created xsi:type="dcterms:W3CDTF">2025-09-13T23:15:09Z</dcterms:created>
  <dcterms:modified xsi:type="dcterms:W3CDTF">2025-09-14T21:21:19Z</dcterms:modified>
</cp:coreProperties>
</file>