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5" r:id="rId3"/>
    <p:sldId id="274" r:id="rId4"/>
    <p:sldId id="261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'Capacidad Compensación Diaria'!$E$2</c:f>
              <c:strCache>
                <c:ptCount val="1"/>
                <c:pt idx="0">
                  <c:v>Q(m3/h) Acumulados</c:v>
                </c:pt>
              </c:strCache>
            </c:strRef>
          </c:tx>
          <c:marker>
            <c:symbol val="none"/>
          </c:marker>
          <c:xVal>
            <c:numRef>
              <c:f>'Capacidad Compensación Diaria'!$A$3:$A$26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'Capacidad Compensación Diaria'!$E$3:$E$26</c:f>
              <c:numCache>
                <c:formatCode>0.0</c:formatCode>
                <c:ptCount val="24"/>
                <c:pt idx="0">
                  <c:v>3</c:v>
                </c:pt>
                <c:pt idx="1">
                  <c:v>7</c:v>
                </c:pt>
                <c:pt idx="2">
                  <c:v>16</c:v>
                </c:pt>
                <c:pt idx="3">
                  <c:v>26</c:v>
                </c:pt>
                <c:pt idx="4">
                  <c:v>36</c:v>
                </c:pt>
                <c:pt idx="5">
                  <c:v>47</c:v>
                </c:pt>
                <c:pt idx="6">
                  <c:v>60</c:v>
                </c:pt>
                <c:pt idx="7">
                  <c:v>73</c:v>
                </c:pt>
                <c:pt idx="8">
                  <c:v>88</c:v>
                </c:pt>
                <c:pt idx="9">
                  <c:v>106</c:v>
                </c:pt>
                <c:pt idx="10">
                  <c:v>126</c:v>
                </c:pt>
                <c:pt idx="11">
                  <c:v>146</c:v>
                </c:pt>
                <c:pt idx="12">
                  <c:v>164</c:v>
                </c:pt>
                <c:pt idx="13">
                  <c:v>178</c:v>
                </c:pt>
                <c:pt idx="14">
                  <c:v>191</c:v>
                </c:pt>
                <c:pt idx="15">
                  <c:v>203</c:v>
                </c:pt>
                <c:pt idx="16">
                  <c:v>214</c:v>
                </c:pt>
                <c:pt idx="17">
                  <c:v>225</c:v>
                </c:pt>
                <c:pt idx="18">
                  <c:v>235</c:v>
                </c:pt>
                <c:pt idx="19">
                  <c:v>245</c:v>
                </c:pt>
                <c:pt idx="20">
                  <c:v>254</c:v>
                </c:pt>
                <c:pt idx="21">
                  <c:v>259</c:v>
                </c:pt>
                <c:pt idx="22">
                  <c:v>263</c:v>
                </c:pt>
                <c:pt idx="23">
                  <c:v>266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1A-43A5-81B5-E51C7E1D17F6}"/>
            </c:ext>
          </c:extLst>
        </c:ser>
        <c:ser>
          <c:idx val="0"/>
          <c:order val="1"/>
          <c:tx>
            <c:v>Recta</c:v>
          </c:tx>
          <c:marker>
            <c:symbol val="none"/>
          </c:marker>
          <c:xVal>
            <c:numRef>
              <c:f>('Capacidad Compensación Diaria'!$A$3;'Capacidad Compensación Diaria'!$A$26)</c:f>
              <c:numCache>
                <c:formatCode>General</c:formatCode>
                <c:ptCount val="2"/>
                <c:pt idx="0">
                  <c:v>0</c:v>
                </c:pt>
                <c:pt idx="1">
                  <c:v>23</c:v>
                </c:pt>
              </c:numCache>
            </c:numRef>
          </c:xVal>
          <c:yVal>
            <c:numRef>
              <c:f>('Capacidad Compensación Diaria'!$E$3;'Capacidad Compensación Diaria'!$E$26)</c:f>
              <c:numCache>
                <c:formatCode>0.0</c:formatCode>
                <c:ptCount val="2"/>
                <c:pt idx="0">
                  <c:v>3</c:v>
                </c:pt>
                <c:pt idx="1">
                  <c:v>266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91A-43A5-81B5-E51C7E1D1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76064"/>
        <c:axId val="52027392"/>
      </c:scatterChart>
      <c:valAx>
        <c:axId val="51976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 (h)</a:t>
                </a:r>
              </a:p>
            </c:rich>
          </c:tx>
          <c:layout>
            <c:manualLayout>
              <c:xMode val="edge"/>
              <c:yMode val="edge"/>
              <c:x val="0.66284272003194089"/>
              <c:y val="0.896340407780153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2027392"/>
        <c:crosses val="autoZero"/>
        <c:crossBetween val="midCat"/>
      </c:valAx>
      <c:valAx>
        <c:axId val="520273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Q(m3/h)</a:t>
                </a:r>
              </a:p>
            </c:rich>
          </c:tx>
          <c:layout>
            <c:manualLayout>
              <c:xMode val="edge"/>
              <c:yMode val="edge"/>
              <c:x val="1.695813460519343E-2"/>
              <c:y val="6.6910535479864308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5197606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'Capacidad Compensación Diar (2'!$A$1:$E$1</c:f>
              <c:strCache>
                <c:ptCount val="5"/>
                <c:pt idx="0">
                  <c:v>Capacidad de compensación por consumo real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'Capacidad Compensación Diar (2'!$S$35:$U$35</c:f>
              <c:numCache>
                <c:formatCode>General</c:formatCode>
                <c:ptCount val="3"/>
              </c:numCache>
            </c:numRef>
          </c:cat>
          <c:val>
            <c:numRef>
              <c:f>'Capacidad Compensación Diar (2'!$D$29</c:f>
              <c:numCache>
                <c:formatCode>0</c:formatCode>
                <c:ptCount val="1"/>
                <c:pt idx="0">
                  <c:v>42.833333333333314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7-4054-AC93-40CD23968DA6}"/>
            </c:ext>
          </c:extLst>
        </c:ser>
        <c:ser>
          <c:idx val="0"/>
          <c:order val="1"/>
          <c:tx>
            <c:strRef>
              <c:f>'Capacidad Compensación Diar (2'!$A$31:$E$31</c:f>
              <c:strCache>
                <c:ptCount val="5"/>
                <c:pt idx="0">
                  <c:v>Capacidad de compensación con consumo máximo por lineas de producción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'Capacidad Compensación Diar (2'!$S$35:$U$35</c:f>
              <c:numCache>
                <c:formatCode>General</c:formatCode>
                <c:ptCount val="3"/>
              </c:numCache>
            </c:numRef>
          </c:cat>
          <c:val>
            <c:numRef>
              <c:f>'Capacidad Compensación Diar (2'!$D$59</c:f>
              <c:numCache>
                <c:formatCode>0</c:formatCode>
                <c:ptCount val="1"/>
                <c:pt idx="0">
                  <c:v>309.33333333333331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7-4054-AC93-40CD23968DA6}"/>
            </c:ext>
          </c:extLst>
        </c:ser>
        <c:ser>
          <c:idx val="2"/>
          <c:order val="2"/>
          <c:tx>
            <c:strRef>
              <c:f>'Capacidad Compensación Diar (2'!$A$62:$E$62</c:f>
              <c:strCache>
                <c:ptCount val="5"/>
                <c:pt idx="0">
                  <c:v>Capacidad de compensación con ahorro en consumo máximo por líneas de producción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'Capacidad Compensación Diar (2'!$D$90</c:f>
              <c:numCache>
                <c:formatCode>0</c:formatCode>
                <c:ptCount val="1"/>
                <c:pt idx="0">
                  <c:v>209.33333333333329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77-4054-AC93-40CD23968DA6}"/>
            </c:ext>
          </c:extLst>
        </c:ser>
        <c:ser>
          <c:idx val="3"/>
          <c:order val="3"/>
          <c:tx>
            <c:strRef>
              <c:f>'Capacidad Compensación Diar (2'!$S$5</c:f>
              <c:strCache>
                <c:ptCount val="1"/>
                <c:pt idx="0">
                  <c:v>Cisterna reserva y almacenamiento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'Capacidad Compensación Diar (2'!$R$5</c:f>
              <c:numCache>
                <c:formatCode>General</c:formatCode>
                <c:ptCount val="1"/>
                <c:pt idx="0">
                  <c:v>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77-4054-AC93-40CD23968D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934912"/>
        <c:axId val="175948160"/>
      </c:barChart>
      <c:catAx>
        <c:axId val="13893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948160"/>
        <c:crosses val="autoZero"/>
        <c:auto val="1"/>
        <c:lblAlgn val="ctr"/>
        <c:lblOffset val="100"/>
        <c:noMultiLvlLbl val="0"/>
      </c:catAx>
      <c:valAx>
        <c:axId val="17594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Volumen (m3)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US"/>
          </a:p>
        </c:txPr>
        <c:crossAx val="13893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'Capacidad Compensación Diaria'!$A$27</c:f>
              <c:strCache>
                <c:ptCount val="1"/>
                <c:pt idx="0">
                  <c:v>Consumo real en el día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'Capacidad Compensación Diaria'!$S$35:$U$35</c:f>
              <c:numCache>
                <c:formatCode>General</c:formatCode>
                <c:ptCount val="3"/>
              </c:numCache>
            </c:numRef>
          </c:cat>
          <c:val>
            <c:numRef>
              <c:f>'Capacidad Compensación Diaria'!$B$27</c:f>
              <c:numCache>
                <c:formatCode>0</c:formatCode>
                <c:ptCount val="1"/>
                <c:pt idx="0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1-4967-8FED-C2C0971D51E3}"/>
            </c:ext>
          </c:extLst>
        </c:ser>
        <c:ser>
          <c:idx val="0"/>
          <c:order val="1"/>
          <c:tx>
            <c:strRef>
              <c:f>'Capacidad Compensación Diaria'!$A$57</c:f>
              <c:strCache>
                <c:ptCount val="1"/>
                <c:pt idx="0">
                  <c:v>Consumo máximo en el 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'Capacidad Compensación Diaria'!$S$35:$U$35</c:f>
              <c:numCache>
                <c:formatCode>General</c:formatCode>
                <c:ptCount val="3"/>
              </c:numCache>
            </c:numRef>
          </c:cat>
          <c:val>
            <c:numRef>
              <c:f>'Capacidad Compensación Diaria'!$B$57</c:f>
              <c:numCache>
                <c:formatCode>0</c:formatCode>
                <c:ptCount val="1"/>
                <c:pt idx="0">
                  <c:v>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B1-4967-8FED-C2C0971D51E3}"/>
            </c:ext>
          </c:extLst>
        </c:ser>
        <c:ser>
          <c:idx val="2"/>
          <c:order val="2"/>
          <c:tx>
            <c:strRef>
              <c:f>'Capacidad Compensación Diaria'!$A$88</c:f>
              <c:strCache>
                <c:ptCount val="1"/>
                <c:pt idx="0">
                  <c:v>Consumo máximo con ahorro en el día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'Capacidad Compensación Diaria'!$B$88</c:f>
              <c:numCache>
                <c:formatCode>0</c:formatCode>
                <c:ptCount val="1"/>
                <c:pt idx="0">
                  <c:v>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B1-4967-8FED-C2C0971D51E3}"/>
            </c:ext>
          </c:extLst>
        </c:ser>
        <c:ser>
          <c:idx val="3"/>
          <c:order val="3"/>
          <c:tx>
            <c:strRef>
              <c:f>'Capacidad Compensación Diaria'!$S$5</c:f>
              <c:strCache>
                <c:ptCount val="1"/>
                <c:pt idx="0">
                  <c:v>Cisterna reserva y almacenamiento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'Capacidad Compensación Diaria'!$R$5</c:f>
              <c:numCache>
                <c:formatCode>General</c:formatCode>
                <c:ptCount val="1"/>
                <c:pt idx="0">
                  <c:v>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B1-4967-8FED-C2C0971D51E3}"/>
            </c:ext>
          </c:extLst>
        </c:ser>
        <c:ser>
          <c:idx val="4"/>
          <c:order val="4"/>
          <c:tx>
            <c:strRef>
              <c:f>'Capacidad Compensación Diaria'!$S$7</c:f>
              <c:strCache>
                <c:ptCount val="1"/>
                <c:pt idx="0">
                  <c:v>Abasto promedio diario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'Capacidad Compensación Diaria'!$R$7</c:f>
              <c:numCache>
                <c:formatCode>0</c:formatCode>
                <c:ptCount val="1"/>
                <c:pt idx="0">
                  <c:v>241.6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B1-4967-8FED-C2C0971D51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472064"/>
        <c:axId val="52502528"/>
      </c:barChart>
      <c:catAx>
        <c:axId val="5247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502528"/>
        <c:crosses val="autoZero"/>
        <c:auto val="1"/>
        <c:lblAlgn val="ctr"/>
        <c:lblOffset val="100"/>
        <c:noMultiLvlLbl val="0"/>
      </c:catAx>
      <c:valAx>
        <c:axId val="525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Volumen (m3)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US"/>
          </a:p>
        </c:txPr>
        <c:crossAx val="5247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6346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6267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19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14356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455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23650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7693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5506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1148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643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0384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1660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3670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0063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4385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717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4C6B-26DB-4EB8-B8A0-388BE18ECE71}" type="datetimeFigureOut">
              <a:rPr lang="es-US" smtClean="0"/>
              <a:t>9/15/2025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F6A7E3-ECEB-484A-A6B4-7F46351E5ACA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8645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D36B5-C770-D9C1-0FEF-35CB998E5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6929" y="1662414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COLOQUIO DE ANÁLISIS Y DISEÑO DE OBRAS HIDRÁULICAS </a:t>
            </a:r>
            <a:br>
              <a:rPr lang="es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Manejo del agua potable en la industria láctea. Fábrica de Productos Lácteos ¨La Villareña¨.</a:t>
            </a:r>
            <a:br>
              <a:rPr lang="es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US" sz="28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9A555C-FAC4-9A5B-64CC-7B596A457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082927"/>
            <a:ext cx="8915399" cy="1126283"/>
          </a:xfrm>
        </p:spPr>
        <p:txBody>
          <a:bodyPr>
            <a:noAutofit/>
          </a:bodyPr>
          <a:lstStyle/>
          <a:p>
            <a:r>
              <a:rPr lang="es-ES" sz="2400" dirty="0"/>
              <a:t>Autores: </a:t>
            </a:r>
          </a:p>
          <a:p>
            <a:r>
              <a:rPr lang="es-E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MSc.Dianeya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Morales </a:t>
            </a:r>
            <a:r>
              <a:rPr lang="es-E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Arboláez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Dr. Cs. </a:t>
            </a:r>
            <a:r>
              <a:rPr lang="es-E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Erenio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González Suárez. </a:t>
            </a:r>
            <a:endParaRPr lang="es-US" sz="2400" dirty="0"/>
          </a:p>
        </p:txBody>
      </p:sp>
      <p:pic>
        <p:nvPicPr>
          <p:cNvPr id="1026" name="Picture 2" descr="V Convención Científica Internacional UCLV 2025">
            <a:extLst>
              <a:ext uri="{FF2B5EF4-FFF2-40B4-BE49-F238E27FC236}">
                <a16:creationId xmlns:a16="http://schemas.microsoft.com/office/drawing/2014/main" id="{BB49815D-3C1B-0755-768E-3A27F63D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50" y="329606"/>
            <a:ext cx="913479" cy="91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AF329DF-83BE-D0F9-44FB-0832D795AA57}"/>
              </a:ext>
            </a:extLst>
          </p:cNvPr>
          <p:cNvSpPr txBox="1"/>
          <p:nvPr/>
        </p:nvSpPr>
        <p:spPr>
          <a:xfrm>
            <a:off x="3048000" y="32960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V Convención Científica Internacional UCLV 2025</a:t>
            </a:r>
            <a:endParaRPr lang="es-US" sz="2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23DEC7-E327-39A7-4DB6-B8A7E5B9F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047" y="3546987"/>
            <a:ext cx="4233463" cy="31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32"/>
    </mc:Choice>
    <mc:Fallback xmlns="">
      <p:transition spd="slow" advTm="671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BD684-8931-C447-0EBE-F64847FF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909" y="16199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Manejo del agua potable en la industria láctea. Fábrica de Productos Lácteos ¨La Villareña¨.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D106796-ABF9-6F2A-CE6D-D8458D0C8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057" y="1322790"/>
            <a:ext cx="8426246" cy="5535210"/>
          </a:xfrm>
        </p:spPr>
      </p:pic>
    </p:spTree>
    <p:extLst>
      <p:ext uri="{BB962C8B-B14F-4D97-AF65-F5344CB8AC3E}">
        <p14:creationId xmlns:p14="http://schemas.microsoft.com/office/powerpoint/2010/main" val="214171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B2A54-15B6-3D54-6BD9-B0491A33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Manejo del agua potable en la industria láctea. Fábrica de Productos Lácteos ¨La Villareña¨.</a:t>
            </a:r>
            <a:endParaRPr lang="es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8B3351C-3FF7-209E-C5D1-51160124C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669" y="2600500"/>
            <a:ext cx="4975262" cy="3778250"/>
          </a:xfrm>
        </p:spPr>
      </p:pic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59BD502A-33CF-0C81-5F14-9A364BDDE6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223455"/>
              </p:ext>
            </p:extLst>
          </p:nvPr>
        </p:nvGraphicFramePr>
        <p:xfrm>
          <a:off x="6096000" y="2045110"/>
          <a:ext cx="5574234" cy="2304405"/>
        </p:xfrm>
        <a:graphic>
          <a:graphicData uri="http://schemas.openxmlformats.org/drawingml/2006/table">
            <a:tbl>
              <a:tblPr firstRow="1" firstCol="1" bandRow="1"/>
              <a:tblGrid>
                <a:gridCol w="1062002">
                  <a:extLst>
                    <a:ext uri="{9D8B030D-6E8A-4147-A177-3AD203B41FA5}">
                      <a16:colId xmlns:a16="http://schemas.microsoft.com/office/drawing/2014/main" val="3750531190"/>
                    </a:ext>
                  </a:extLst>
                </a:gridCol>
                <a:gridCol w="1344692">
                  <a:extLst>
                    <a:ext uri="{9D8B030D-6E8A-4147-A177-3AD203B41FA5}">
                      <a16:colId xmlns:a16="http://schemas.microsoft.com/office/drawing/2014/main" val="3720632626"/>
                    </a:ext>
                  </a:extLst>
                </a:gridCol>
                <a:gridCol w="1247915">
                  <a:extLst>
                    <a:ext uri="{9D8B030D-6E8A-4147-A177-3AD203B41FA5}">
                      <a16:colId xmlns:a16="http://schemas.microsoft.com/office/drawing/2014/main" val="470528265"/>
                    </a:ext>
                  </a:extLst>
                </a:gridCol>
                <a:gridCol w="1919625">
                  <a:extLst>
                    <a:ext uri="{9D8B030D-6E8A-4147-A177-3AD203B41FA5}">
                      <a16:colId xmlns:a16="http://schemas.microsoft.com/office/drawing/2014/main" val="1838833407"/>
                    </a:ext>
                  </a:extLst>
                </a:gridCol>
              </a:tblGrid>
              <a:tr h="303147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Consumo de agua en limpieza de camiones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813220"/>
                  </a:ext>
                </a:extLst>
              </a:tr>
              <a:tr h="16979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Limpieza de camiones de recolección l/c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Limpieza de camiones de recolección (m</a:t>
                      </a:r>
                      <a:r>
                        <a:rPr lang="es-ES" sz="1200" baseline="30000">
                          <a:effectLst/>
                        </a:rPr>
                        <a:t>3</a:t>
                      </a:r>
                      <a:r>
                        <a:rPr lang="es-ES" sz="1200">
                          <a:effectLst/>
                        </a:rPr>
                        <a:t>/d)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Limpieza de camiones por índice (m</a:t>
                      </a:r>
                      <a:r>
                        <a:rPr lang="es-ES" sz="1200" baseline="30000">
                          <a:effectLst/>
                        </a:rPr>
                        <a:t>3</a:t>
                      </a:r>
                      <a:r>
                        <a:rPr lang="es-ES" sz="1200">
                          <a:effectLst/>
                        </a:rPr>
                        <a:t>/d)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Ahorro de consumo en limpieza de camiones (m</a:t>
                      </a:r>
                      <a:r>
                        <a:rPr lang="es-ES" sz="1200" baseline="30000">
                          <a:effectLst/>
                        </a:rPr>
                        <a:t>3</a:t>
                      </a:r>
                      <a:r>
                        <a:rPr lang="es-ES" sz="1200">
                          <a:effectLst/>
                        </a:rPr>
                        <a:t>/d)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66618"/>
                  </a:ext>
                </a:extLst>
              </a:tr>
              <a:tr h="3033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2076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76,81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37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39,81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8624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DBB323E-9B39-F034-F5FA-26F36E16B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46885"/>
              </p:ext>
            </p:extLst>
          </p:nvPr>
        </p:nvGraphicFramePr>
        <p:xfrm>
          <a:off x="6096001" y="4489625"/>
          <a:ext cx="5574234" cy="2304405"/>
        </p:xfrm>
        <a:graphic>
          <a:graphicData uri="http://schemas.openxmlformats.org/drawingml/2006/table">
            <a:tbl>
              <a:tblPr firstRow="1" firstCol="1" bandRow="1"/>
              <a:tblGrid>
                <a:gridCol w="1069432">
                  <a:extLst>
                    <a:ext uri="{9D8B030D-6E8A-4147-A177-3AD203B41FA5}">
                      <a16:colId xmlns:a16="http://schemas.microsoft.com/office/drawing/2014/main" val="3504190916"/>
                    </a:ext>
                  </a:extLst>
                </a:gridCol>
                <a:gridCol w="798412">
                  <a:extLst>
                    <a:ext uri="{9D8B030D-6E8A-4147-A177-3AD203B41FA5}">
                      <a16:colId xmlns:a16="http://schemas.microsoft.com/office/drawing/2014/main" val="566345148"/>
                    </a:ext>
                  </a:extLst>
                </a:gridCol>
                <a:gridCol w="913947">
                  <a:extLst>
                    <a:ext uri="{9D8B030D-6E8A-4147-A177-3AD203B41FA5}">
                      <a16:colId xmlns:a16="http://schemas.microsoft.com/office/drawing/2014/main" val="1037817836"/>
                    </a:ext>
                  </a:extLst>
                </a:gridCol>
                <a:gridCol w="1193539">
                  <a:extLst>
                    <a:ext uri="{9D8B030D-6E8A-4147-A177-3AD203B41FA5}">
                      <a16:colId xmlns:a16="http://schemas.microsoft.com/office/drawing/2014/main" val="1804645036"/>
                    </a:ext>
                  </a:extLst>
                </a:gridCol>
                <a:gridCol w="1598904">
                  <a:extLst>
                    <a:ext uri="{9D8B030D-6E8A-4147-A177-3AD203B41FA5}">
                      <a16:colId xmlns:a16="http://schemas.microsoft.com/office/drawing/2014/main" val="3825515214"/>
                    </a:ext>
                  </a:extLst>
                </a:gridCol>
              </a:tblGrid>
              <a:tr h="369023"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Consumo de agua en limpieza de piso 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12379"/>
                  </a:ext>
                </a:extLst>
              </a:tr>
              <a:tr h="7641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Actividad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Limpieza  de piso (l/d)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Limpieza  de piso (m</a:t>
                      </a:r>
                      <a:r>
                        <a:rPr lang="es-ES" sz="1200" baseline="30000" dirty="0">
                          <a:effectLst/>
                        </a:rPr>
                        <a:t>3</a:t>
                      </a:r>
                      <a:r>
                        <a:rPr lang="es-ES" sz="1200" dirty="0">
                          <a:effectLst/>
                        </a:rPr>
                        <a:t>/d)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Limpieza de piso por índice (m</a:t>
                      </a:r>
                      <a:r>
                        <a:rPr lang="es-ES" sz="1200" baseline="30000" dirty="0">
                          <a:effectLst/>
                        </a:rPr>
                        <a:t>3</a:t>
                      </a:r>
                      <a:r>
                        <a:rPr lang="es-ES" sz="1200" dirty="0">
                          <a:effectLst/>
                        </a:rPr>
                        <a:t>/d)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Ahorro de consumo en limpieza  de piso (m</a:t>
                      </a:r>
                      <a:r>
                        <a:rPr lang="es-ES" sz="1200" baseline="30000" dirty="0">
                          <a:effectLst/>
                        </a:rPr>
                        <a:t>3</a:t>
                      </a:r>
                      <a:r>
                        <a:rPr lang="es-ES" sz="1200" dirty="0">
                          <a:effectLst/>
                        </a:rPr>
                        <a:t>/d)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788711"/>
                  </a:ext>
                </a:extLst>
              </a:tr>
              <a:tr h="369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Leche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4428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4,43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1,32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3,11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061854"/>
                  </a:ext>
                </a:extLst>
              </a:tr>
              <a:tr h="369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Yogurt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4428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4,43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1,1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3,33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107234"/>
                  </a:ext>
                </a:extLst>
              </a:tr>
              <a:tr h="369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Helado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4428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4,43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0,66</a:t>
                      </a:r>
                      <a:endParaRPr lang="es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3,77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16767"/>
                  </a:ext>
                </a:extLst>
              </a:tr>
            </a:tbl>
          </a:graphicData>
        </a:graphic>
      </p:graphicFrame>
      <p:sp>
        <p:nvSpPr>
          <p:cNvPr id="8" name="Subtítulo 2">
            <a:extLst>
              <a:ext uri="{FF2B5EF4-FFF2-40B4-BE49-F238E27FC236}">
                <a16:creationId xmlns:a16="http://schemas.microsoft.com/office/drawing/2014/main" id="{847BC74F-9280-CC73-9E3F-5E1C648A8BA8}"/>
              </a:ext>
            </a:extLst>
          </p:cNvPr>
          <p:cNvSpPr txBox="1">
            <a:spLocks/>
          </p:cNvSpPr>
          <p:nvPr/>
        </p:nvSpPr>
        <p:spPr>
          <a:xfrm>
            <a:off x="1019669" y="1943820"/>
            <a:ext cx="4975263" cy="656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Reducción del consumo de agua con ajuste de temperaturas</a:t>
            </a:r>
            <a:endParaRPr lang="es-US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601D9B-59D6-F268-2DDA-00BE937EF252}"/>
              </a:ext>
            </a:extLst>
          </p:cNvPr>
          <p:cNvSpPr txBox="1"/>
          <p:nvPr/>
        </p:nvSpPr>
        <p:spPr>
          <a:xfrm>
            <a:off x="1383462" y="6378750"/>
            <a:ext cx="4975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Disminuciones de consumos es 154,23 m3/d.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9247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224"/>
    </mc:Choice>
    <mc:Fallback xmlns="">
      <p:transition spd="slow" advTm="2692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2212D-0B65-2322-F359-CB685F3C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634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Manejo del agua potable en la industria láctea. Fábrica de Productos Lácteos ¨La Villareña¨.</a:t>
            </a:r>
            <a:br>
              <a:rPr lang="es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U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DF01CC-41EA-9C51-7A98-ADE83464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228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E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E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E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E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E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s-E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s-E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A027B3-D1DA-2DF1-A3A8-CC489D637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89" t="25919" r="24177" b="7525"/>
          <a:stretch/>
        </p:blipFill>
        <p:spPr bwMode="auto">
          <a:xfrm>
            <a:off x="687388" y="2133599"/>
            <a:ext cx="5684538" cy="410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202D6AF-810F-5E76-98BF-44EDA4A78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593904"/>
              </p:ext>
            </p:extLst>
          </p:nvPr>
        </p:nvGraphicFramePr>
        <p:xfrm>
          <a:off x="6371926" y="2133599"/>
          <a:ext cx="5782930" cy="37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btítulo 2">
            <a:extLst>
              <a:ext uri="{FF2B5EF4-FFF2-40B4-BE49-F238E27FC236}">
                <a16:creationId xmlns:a16="http://schemas.microsoft.com/office/drawing/2014/main" id="{E1A7FE27-54B3-8B5C-7740-01F238F0E2DD}"/>
              </a:ext>
            </a:extLst>
          </p:cNvPr>
          <p:cNvSpPr txBox="1">
            <a:spLocks/>
          </p:cNvSpPr>
          <p:nvPr/>
        </p:nvSpPr>
        <p:spPr>
          <a:xfrm>
            <a:off x="7046912" y="5758754"/>
            <a:ext cx="5431093" cy="1126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Balance de agua para consumo real</a:t>
            </a:r>
            <a:endParaRPr lang="es-US" sz="2000" dirty="0"/>
          </a:p>
        </p:txBody>
      </p:sp>
    </p:spTree>
    <p:extLst>
      <p:ext uri="{BB962C8B-B14F-4D97-AF65-F5344CB8AC3E}">
        <p14:creationId xmlns:p14="http://schemas.microsoft.com/office/powerpoint/2010/main" val="7848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01"/>
    </mc:Choice>
    <mc:Fallback xmlns="">
      <p:transition spd="slow" advTm="13330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BD08E-3BCF-A5D4-9F93-18CAB1C4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Manejo del agua potable en la industria láctea. Fábrica de Productos Lácteos ¨La Villareña¨.</a:t>
            </a:r>
            <a:br>
              <a:rPr lang="es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US" sz="32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0240F31-1599-B8E5-1475-237C89BE7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178526"/>
              </p:ext>
            </p:extLst>
          </p:nvPr>
        </p:nvGraphicFramePr>
        <p:xfrm>
          <a:off x="6299851" y="1737250"/>
          <a:ext cx="5662702" cy="37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C567EFC-6FE6-AD5F-9D63-A9BBFF6C85C2}"/>
              </a:ext>
            </a:extLst>
          </p:cNvPr>
          <p:cNvSpPr txBox="1"/>
          <p:nvPr/>
        </p:nvSpPr>
        <p:spPr>
          <a:xfrm>
            <a:off x="6827827" y="5666417"/>
            <a:ext cx="4606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Capacidad de compensación en la cisterna</a:t>
            </a:r>
            <a:endParaRPr lang="es-US" sz="20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60B2C16-D57B-124F-57D0-191FA0699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749959"/>
              </p:ext>
            </p:extLst>
          </p:nvPr>
        </p:nvGraphicFramePr>
        <p:xfrm>
          <a:off x="929640" y="1517985"/>
          <a:ext cx="5166360" cy="399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D21A48F-F40A-0FCA-0680-21796CB70E12}"/>
              </a:ext>
            </a:extLst>
          </p:cNvPr>
          <p:cNvSpPr txBox="1"/>
          <p:nvPr/>
        </p:nvSpPr>
        <p:spPr>
          <a:xfrm>
            <a:off x="952768" y="5664899"/>
            <a:ext cx="5143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onsumos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para capacidades de producción</a:t>
            </a:r>
            <a:endParaRPr lang="es-US" sz="2000" dirty="0"/>
          </a:p>
        </p:txBody>
      </p:sp>
    </p:spTree>
    <p:extLst>
      <p:ext uri="{BB962C8B-B14F-4D97-AF65-F5344CB8AC3E}">
        <p14:creationId xmlns:p14="http://schemas.microsoft.com/office/powerpoint/2010/main" val="886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00"/>
    </mc:Choice>
    <mc:Fallback xmlns="">
      <p:transition spd="slow" advTm="83700"/>
    </mc:Fallback>
  </mc:AlternateContent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271</TotalTime>
  <Words>286</Words>
  <Application>Microsoft Office PowerPoint</Application>
  <PresentationFormat>Panorámica</PresentationFormat>
  <Paragraphs>54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Espiral</vt:lpstr>
      <vt:lpstr>IV COLOQUIO DE ANÁLISIS Y DISEÑO DE OBRAS HIDRÁULICAS   Manejo del agua potable en la industria láctea. Fábrica de Productos Lácteos ¨La Villareña¨. </vt:lpstr>
      <vt:lpstr>Manejo del agua potable en la industria láctea. Fábrica de Productos Lácteos ¨La Villareña¨.</vt:lpstr>
      <vt:lpstr>Manejo del agua potable en la industria láctea. Fábrica de Productos Lácteos ¨La Villareña¨.</vt:lpstr>
      <vt:lpstr>Manejo del agua potable en la industria láctea. Fábrica de Productos Lácteos ¨La Villareña¨. </vt:lpstr>
      <vt:lpstr>Manejo del agua potable en la industria láctea. Fábrica de Productos Lácteos ¨La Villareña¨.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Dianeya</dc:creator>
  <cp:lastModifiedBy>Dianeya</cp:lastModifiedBy>
  <cp:revision>61</cp:revision>
  <dcterms:created xsi:type="dcterms:W3CDTF">2025-09-13T23:15:09Z</dcterms:created>
  <dcterms:modified xsi:type="dcterms:W3CDTF">2025-09-15T15:22:06Z</dcterms:modified>
</cp:coreProperties>
</file>