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1"/>
  </p:notesMasterIdLst>
  <p:sldIdLst>
    <p:sldId id="256" r:id="rId2"/>
    <p:sldId id="257" r:id="rId3"/>
    <p:sldId id="263" r:id="rId4"/>
    <p:sldId id="258" r:id="rId5"/>
    <p:sldId id="264" r:id="rId6"/>
    <p:sldId id="260" r:id="rId7"/>
    <p:sldId id="262" r:id="rId8"/>
    <p:sldId id="259" r:id="rId9"/>
    <p:sldId id="265" r:id="rId10"/>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8927" autoAdjust="0"/>
  </p:normalViewPr>
  <p:slideViewPr>
    <p:cSldViewPr snapToGrid="0">
      <p:cViewPr>
        <p:scale>
          <a:sx n="40" d="100"/>
          <a:sy n="40" d="100"/>
        </p:scale>
        <p:origin x="1896"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47F478-B62C-455E-9FAD-FB3DE97C0998}" type="datetimeFigureOut">
              <a:rPr lang="es-ES_tradnl" smtClean="0"/>
              <a:t>15/09/2025</a:t>
            </a:fld>
            <a:endParaRPr lang="es-ES_tradn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BA8D3A-FDFA-477D-B78A-100B610ECCFF}" type="slidenum">
              <a:rPr lang="es-ES_tradnl" smtClean="0"/>
              <a:t>‹Nº›</a:t>
            </a:fld>
            <a:endParaRPr lang="es-ES_tradnl"/>
          </a:p>
        </p:txBody>
      </p:sp>
    </p:spTree>
    <p:extLst>
      <p:ext uri="{BB962C8B-B14F-4D97-AF65-F5344CB8AC3E}">
        <p14:creationId xmlns:p14="http://schemas.microsoft.com/office/powerpoint/2010/main" val="8300685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_tradnl" noProof="0" dirty="0"/>
              <a:t>Buenos días,</a:t>
            </a:r>
            <a:r>
              <a:rPr lang="es-ES_tradnl" baseline="0" noProof="0" dirty="0"/>
              <a:t> soy la Dra. marta Brown del IMD, </a:t>
            </a:r>
          </a:p>
          <a:p>
            <a:r>
              <a:rPr lang="es-ES_tradnl" baseline="0" noProof="0" dirty="0"/>
              <a:t>estoy muy agradecida por el espacio q nos han dado en este simposio. </a:t>
            </a:r>
          </a:p>
          <a:p>
            <a:r>
              <a:rPr lang="es-ES_tradnl" baseline="0" noProof="0" dirty="0"/>
              <a:t>esta presentación tiene como propósito mostrar la aplicación en el ámbito deportivo de la TEC </a:t>
            </a:r>
          </a:p>
          <a:p>
            <a:r>
              <a:rPr lang="es-ES_tradnl" baseline="0" noProof="0" dirty="0"/>
              <a:t>herramienta diseñada por  investigadores de le CNEURO </a:t>
            </a:r>
          </a:p>
          <a:p>
            <a:r>
              <a:rPr lang="es-ES_tradnl" baseline="0" noProof="0" dirty="0"/>
              <a:t>y nosotros con ayuda de estos </a:t>
            </a:r>
            <a:r>
              <a:rPr lang="es-ES_tradnl" baseline="0" noProof="0" dirty="0" err="1"/>
              <a:t>investig</a:t>
            </a:r>
            <a:r>
              <a:rPr lang="es-ES_tradnl" baseline="0" noProof="0" dirty="0"/>
              <a:t> nos hemos auxiliado de ella para poder investigar los procesos biológicos que subyacen en el </a:t>
            </a:r>
            <a:r>
              <a:rPr lang="es-ES_tradnl" baseline="0" noProof="0" dirty="0" err="1"/>
              <a:t>TCrd</a:t>
            </a:r>
            <a:r>
              <a:rPr lang="es-ES_tradnl" baseline="0" noProof="0" dirty="0"/>
              <a:t>.</a:t>
            </a:r>
            <a:endParaRPr lang="es-ES_tradnl" noProof="0" dirty="0"/>
          </a:p>
        </p:txBody>
      </p:sp>
      <p:sp>
        <p:nvSpPr>
          <p:cNvPr id="4" name="Marcador de número de diapositiva 3"/>
          <p:cNvSpPr>
            <a:spLocks noGrp="1"/>
          </p:cNvSpPr>
          <p:nvPr>
            <p:ph type="sldNum" sz="quarter" idx="10"/>
          </p:nvPr>
        </p:nvSpPr>
        <p:spPr/>
        <p:txBody>
          <a:bodyPr/>
          <a:lstStyle/>
          <a:p>
            <a:fld id="{B7C9309E-63C0-47E4-8774-55E34D882598}" type="slidenum">
              <a:rPr lang="es-ES" smtClean="0"/>
              <a:t>1</a:t>
            </a:fld>
            <a:endParaRPr lang="es-ES"/>
          </a:p>
        </p:txBody>
      </p:sp>
    </p:spTree>
    <p:extLst>
      <p:ext uri="{BB962C8B-B14F-4D97-AF65-F5344CB8AC3E}">
        <p14:creationId xmlns:p14="http://schemas.microsoft.com/office/powerpoint/2010/main" val="3159830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lgn="just">
              <a:spcBef>
                <a:spcPts val="600"/>
              </a:spcBef>
              <a:buFont typeface="Arial" panose="020B0604020202020204" pitchFamily="34" charset="0"/>
              <a:buNone/>
            </a:pPr>
            <a:r>
              <a:rPr lang="es-ES" dirty="0"/>
              <a:t>Por que introducir una variable </a:t>
            </a:r>
            <a:r>
              <a:rPr lang="es-ES" dirty="0" err="1"/>
              <a:t>Eegrafica</a:t>
            </a:r>
            <a:r>
              <a:rPr lang="es-ES" dirty="0"/>
              <a:t> en el estudio de la fatiga?</a:t>
            </a:r>
          </a:p>
          <a:p>
            <a:pPr marL="0" indent="0" algn="just">
              <a:spcBef>
                <a:spcPts val="600"/>
              </a:spcBef>
              <a:buFont typeface="Arial" panose="020B0604020202020204" pitchFamily="34" charset="0"/>
              <a:buNone/>
            </a:pPr>
            <a:r>
              <a:rPr lang="es-ES" dirty="0"/>
              <a:t>Existen</a:t>
            </a:r>
            <a:r>
              <a:rPr lang="es-ES" baseline="0" dirty="0"/>
              <a:t> antecedentes en la literatura que muestran una asociación entre la fatiga central y una disminución de la capacidad cerebral de responder a estímulos del medio lo q se conoce como excitabilidad cortical</a:t>
            </a:r>
          </a:p>
          <a:p>
            <a:pPr marL="0" indent="0" algn="just">
              <a:spcBef>
                <a:spcPts val="600"/>
              </a:spcBef>
              <a:buFont typeface="Arial" panose="020B0604020202020204" pitchFamily="34" charset="0"/>
              <a:buNone/>
            </a:pPr>
            <a:r>
              <a:rPr lang="es-ES" baseline="0" dirty="0"/>
              <a:t>Como habíamos comentado esta relación puede ser estudiada mediante los cambios de densidad de poder del ritmo alfa a la apertura ocular, </a:t>
            </a:r>
            <a:r>
              <a:rPr lang="es-ES" baseline="0" dirty="0" err="1"/>
              <a:t>loq</a:t>
            </a:r>
            <a:r>
              <a:rPr lang="es-ES" baseline="0" dirty="0"/>
              <a:t> se conoce como reactividad del ritmo alfa el cual constituye un indicador de la integridad funcional de la corteza cerebral.</a:t>
            </a:r>
          </a:p>
          <a:p>
            <a:pPr marL="0" indent="0" algn="just">
              <a:spcBef>
                <a:spcPts val="600"/>
              </a:spcBef>
              <a:buFont typeface="Arial" panose="020B0604020202020204" pitchFamily="34" charset="0"/>
              <a:buNone/>
            </a:pPr>
            <a:r>
              <a:rPr lang="es-ES" baseline="0" dirty="0"/>
              <a:t>Poe otro lado también hay estudios q demuestran esta reactividad del ritmo alfa es </a:t>
            </a:r>
            <a:r>
              <a:rPr lang="es-ES" baseline="0" dirty="0" err="1"/>
              <a:t>menoren</a:t>
            </a:r>
            <a:r>
              <a:rPr lang="es-ES" baseline="0" dirty="0"/>
              <a:t> atletas comparado con sujetos no atletas lo q han explicado en base a la teoría de la eficiencia neural, o sea un mejor </a:t>
            </a:r>
            <a:r>
              <a:rPr lang="es-ES" baseline="0" dirty="0" err="1"/>
              <a:t>proceamiento</a:t>
            </a:r>
            <a:r>
              <a:rPr lang="es-ES" baseline="0" dirty="0"/>
              <a:t> de información con menos recursos neuronales.</a:t>
            </a:r>
          </a:p>
          <a:p>
            <a:pPr marL="0" indent="0" algn="just">
              <a:spcBef>
                <a:spcPts val="600"/>
              </a:spcBef>
              <a:buFont typeface="Arial" panose="020B0604020202020204" pitchFamily="34" charset="0"/>
              <a:buNone/>
            </a:pPr>
            <a:endParaRPr lang="es-ES" baseline="0" dirty="0"/>
          </a:p>
          <a:p>
            <a:pPr marL="0" indent="0" algn="just">
              <a:spcBef>
                <a:spcPts val="600"/>
              </a:spcBef>
              <a:buFont typeface="Arial" panose="020B0604020202020204" pitchFamily="34" charset="0"/>
              <a:buNone/>
            </a:pPr>
            <a:r>
              <a:rPr lang="es-ES" baseline="0" dirty="0"/>
              <a:t>En este estudio inicial nos enfocamos en identificar las diferencias de………………..</a:t>
            </a:r>
          </a:p>
          <a:p>
            <a:pPr marL="0" indent="0" algn="just">
              <a:spcBef>
                <a:spcPts val="600"/>
              </a:spcBef>
              <a:buFont typeface="Arial" panose="020B0604020202020204" pitchFamily="34" charset="0"/>
              <a:buNone/>
            </a:pPr>
            <a:endParaRPr lang="es-ES_tradnl" dirty="0"/>
          </a:p>
        </p:txBody>
      </p:sp>
      <p:sp>
        <p:nvSpPr>
          <p:cNvPr id="4" name="Marcador de número de diapositiva 3"/>
          <p:cNvSpPr>
            <a:spLocks noGrp="1"/>
          </p:cNvSpPr>
          <p:nvPr>
            <p:ph type="sldNum" sz="quarter" idx="10"/>
          </p:nvPr>
        </p:nvSpPr>
        <p:spPr/>
        <p:txBody>
          <a:bodyPr/>
          <a:lstStyle/>
          <a:p>
            <a:fld id="{92BA8D3A-FDFA-477D-B78A-100B610ECCFF}" type="slidenum">
              <a:rPr lang="es-ES_tradnl" smtClean="0"/>
              <a:t>2</a:t>
            </a:fld>
            <a:endParaRPr lang="es-ES_tradnl"/>
          </a:p>
        </p:txBody>
      </p:sp>
    </p:spTree>
    <p:extLst>
      <p:ext uri="{BB962C8B-B14F-4D97-AF65-F5344CB8AC3E}">
        <p14:creationId xmlns:p14="http://schemas.microsoft.com/office/powerpoint/2010/main" val="22466007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lgn="just">
              <a:spcBef>
                <a:spcPts val="600"/>
              </a:spcBef>
              <a:buFont typeface="Arial" panose="020B0604020202020204" pitchFamily="34" charset="0"/>
              <a:buNone/>
            </a:pPr>
            <a:r>
              <a:rPr lang="es-ES" dirty="0"/>
              <a:t>Por que introducir una variable </a:t>
            </a:r>
            <a:r>
              <a:rPr lang="es-ES" dirty="0" err="1"/>
              <a:t>Eegrafica</a:t>
            </a:r>
            <a:r>
              <a:rPr lang="es-ES" dirty="0"/>
              <a:t> en el estudio de la fatiga?</a:t>
            </a:r>
          </a:p>
          <a:p>
            <a:pPr marL="0" indent="0" algn="just">
              <a:spcBef>
                <a:spcPts val="600"/>
              </a:spcBef>
              <a:buFont typeface="Arial" panose="020B0604020202020204" pitchFamily="34" charset="0"/>
              <a:buNone/>
            </a:pPr>
            <a:r>
              <a:rPr lang="es-ES" dirty="0"/>
              <a:t>Existen</a:t>
            </a:r>
            <a:r>
              <a:rPr lang="es-ES" baseline="0" dirty="0"/>
              <a:t> antecedentes en la literatura que muestran una asociación entre la fatiga central y una disminución de la capacidad cerebral de responder a estímulos del medio lo q se conoce como excitabilidad cortical</a:t>
            </a:r>
          </a:p>
          <a:p>
            <a:pPr marL="0" indent="0" algn="just">
              <a:spcBef>
                <a:spcPts val="600"/>
              </a:spcBef>
              <a:buFont typeface="Arial" panose="020B0604020202020204" pitchFamily="34" charset="0"/>
              <a:buNone/>
            </a:pPr>
            <a:r>
              <a:rPr lang="es-ES" baseline="0" dirty="0"/>
              <a:t>Como habíamos comentado esta relación puede ser estudiada mediante los cambios de densidad de poder del ritmo alfa a la apertura ocular, </a:t>
            </a:r>
            <a:r>
              <a:rPr lang="es-ES" baseline="0" dirty="0" err="1"/>
              <a:t>loq</a:t>
            </a:r>
            <a:r>
              <a:rPr lang="es-ES" baseline="0" dirty="0"/>
              <a:t> se conoce como reactividad del ritmo alfa el cual constituye un indicador de la integridad funcional de la corteza cerebral.</a:t>
            </a:r>
          </a:p>
          <a:p>
            <a:pPr marL="0" indent="0" algn="just">
              <a:spcBef>
                <a:spcPts val="600"/>
              </a:spcBef>
              <a:buFont typeface="Arial" panose="020B0604020202020204" pitchFamily="34" charset="0"/>
              <a:buNone/>
            </a:pPr>
            <a:r>
              <a:rPr lang="es-ES" baseline="0" dirty="0"/>
              <a:t>Poe otro lado también hay estudios q demuestran esta reactividad del ritmo alfa es </a:t>
            </a:r>
            <a:r>
              <a:rPr lang="es-ES" baseline="0" dirty="0" err="1"/>
              <a:t>menoren</a:t>
            </a:r>
            <a:r>
              <a:rPr lang="es-ES" baseline="0" dirty="0"/>
              <a:t> atletas comparado con sujetos no atletas lo q han explicado en base a la teoría de la eficiencia neural, o sea un mejor </a:t>
            </a:r>
            <a:r>
              <a:rPr lang="es-ES" baseline="0" dirty="0" err="1"/>
              <a:t>proceamiento</a:t>
            </a:r>
            <a:r>
              <a:rPr lang="es-ES" baseline="0" dirty="0"/>
              <a:t> de información con menos recursos neuronales.</a:t>
            </a:r>
          </a:p>
          <a:p>
            <a:pPr marL="0" indent="0" algn="just">
              <a:spcBef>
                <a:spcPts val="600"/>
              </a:spcBef>
              <a:buFont typeface="Arial" panose="020B0604020202020204" pitchFamily="34" charset="0"/>
              <a:buNone/>
            </a:pPr>
            <a:endParaRPr lang="es-ES" baseline="0" dirty="0"/>
          </a:p>
          <a:p>
            <a:pPr marL="0" indent="0" algn="just">
              <a:spcBef>
                <a:spcPts val="600"/>
              </a:spcBef>
              <a:buFont typeface="Arial" panose="020B0604020202020204" pitchFamily="34" charset="0"/>
              <a:buNone/>
            </a:pPr>
            <a:r>
              <a:rPr lang="es-ES" baseline="0" dirty="0"/>
              <a:t>En este estudio inicial nos enfocamos en identificar las diferencias de………………..</a:t>
            </a:r>
          </a:p>
          <a:p>
            <a:pPr marL="0" indent="0" algn="just">
              <a:spcBef>
                <a:spcPts val="600"/>
              </a:spcBef>
              <a:buFont typeface="Arial" panose="020B0604020202020204" pitchFamily="34" charset="0"/>
              <a:buNone/>
            </a:pPr>
            <a:endParaRPr lang="es-ES_tradnl" dirty="0"/>
          </a:p>
        </p:txBody>
      </p:sp>
      <p:sp>
        <p:nvSpPr>
          <p:cNvPr id="4" name="Marcador de número de diapositiva 3"/>
          <p:cNvSpPr>
            <a:spLocks noGrp="1"/>
          </p:cNvSpPr>
          <p:nvPr>
            <p:ph type="sldNum" sz="quarter" idx="10"/>
          </p:nvPr>
        </p:nvSpPr>
        <p:spPr/>
        <p:txBody>
          <a:bodyPr/>
          <a:lstStyle/>
          <a:p>
            <a:fld id="{92BA8D3A-FDFA-477D-B78A-100B610ECCFF}" type="slidenum">
              <a:rPr lang="es-ES_tradnl" smtClean="0"/>
              <a:t>3</a:t>
            </a:fld>
            <a:endParaRPr lang="es-ES_tradnl"/>
          </a:p>
        </p:txBody>
      </p:sp>
    </p:spTree>
    <p:extLst>
      <p:ext uri="{BB962C8B-B14F-4D97-AF65-F5344CB8AC3E}">
        <p14:creationId xmlns:p14="http://schemas.microsoft.com/office/powerpoint/2010/main" val="1672952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a:t>Hicimos un estudio transversal con 16 </a:t>
            </a:r>
            <a:r>
              <a:rPr lang="es-ES" dirty="0" err="1"/>
              <a:t>twdistas</a:t>
            </a:r>
            <a:r>
              <a:rPr lang="es-ES" dirty="0"/>
              <a:t> y 33 sujetos sanos no atletas……………</a:t>
            </a:r>
          </a:p>
          <a:p>
            <a:r>
              <a:rPr lang="es-ES" dirty="0"/>
              <a:t>Obtuvimos los registros de EEG de reposo en</a:t>
            </a:r>
            <a:r>
              <a:rPr lang="es-ES" baseline="0" dirty="0"/>
              <a:t> estado de ojos abiertos y cerrados</a:t>
            </a:r>
          </a:p>
          <a:p>
            <a:r>
              <a:rPr lang="es-ES" baseline="0" dirty="0"/>
              <a:t>Con el análisis visual del EEG categorizamos a los atletas con EEG normal o patológico</a:t>
            </a:r>
          </a:p>
          <a:p>
            <a:r>
              <a:rPr lang="es-ES" baseline="0" dirty="0"/>
              <a:t>Análisis cuantitativo identificamos la </a:t>
            </a:r>
            <a:r>
              <a:rPr lang="es-ES" baseline="0" dirty="0" err="1"/>
              <a:t>frec</a:t>
            </a:r>
            <a:r>
              <a:rPr lang="es-ES" baseline="0" dirty="0"/>
              <a:t> pico alfa del espectro y en ella la mayor densidad de poder alfa entre todas las derivaciones en ambos estados . </a:t>
            </a:r>
            <a:r>
              <a:rPr lang="es-ES" baseline="0" dirty="0" err="1"/>
              <a:t>Cone</a:t>
            </a:r>
            <a:r>
              <a:rPr lang="es-ES" baseline="0" dirty="0"/>
              <a:t> este valor calculamos el Índice d reactividad cortical de manera similar a al descrita en la literatura mediante esta formula.</a:t>
            </a:r>
            <a:endParaRPr lang="es-ES_tradnl" dirty="0"/>
          </a:p>
        </p:txBody>
      </p:sp>
      <p:sp>
        <p:nvSpPr>
          <p:cNvPr id="4" name="Marcador de número de diapositiva 3"/>
          <p:cNvSpPr>
            <a:spLocks noGrp="1"/>
          </p:cNvSpPr>
          <p:nvPr>
            <p:ph type="sldNum" sz="quarter" idx="10"/>
          </p:nvPr>
        </p:nvSpPr>
        <p:spPr/>
        <p:txBody>
          <a:bodyPr/>
          <a:lstStyle/>
          <a:p>
            <a:fld id="{92BA8D3A-FDFA-477D-B78A-100B610ECCFF}" type="slidenum">
              <a:rPr lang="es-ES_tradnl" smtClean="0"/>
              <a:t>4</a:t>
            </a:fld>
            <a:endParaRPr lang="es-ES_tradnl"/>
          </a:p>
        </p:txBody>
      </p:sp>
    </p:spTree>
    <p:extLst>
      <p:ext uri="{BB962C8B-B14F-4D97-AF65-F5344CB8AC3E}">
        <p14:creationId xmlns:p14="http://schemas.microsoft.com/office/powerpoint/2010/main" val="28017651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a:t>Hicimos un estudio transversal con 16 </a:t>
            </a:r>
            <a:r>
              <a:rPr lang="es-ES" dirty="0" err="1"/>
              <a:t>twdistas</a:t>
            </a:r>
            <a:r>
              <a:rPr lang="es-ES" dirty="0"/>
              <a:t> y 33 sujetos sanos no atletas……………</a:t>
            </a:r>
          </a:p>
          <a:p>
            <a:r>
              <a:rPr lang="es-ES" dirty="0"/>
              <a:t>Obtuvimos los registros de EEG de reposo en</a:t>
            </a:r>
            <a:r>
              <a:rPr lang="es-ES" baseline="0" dirty="0"/>
              <a:t> estado de ojos abiertos y cerrados</a:t>
            </a:r>
          </a:p>
          <a:p>
            <a:r>
              <a:rPr lang="es-ES" baseline="0" dirty="0"/>
              <a:t>Con el análisis visual del EEG categorizamos a los atletas con EEG normal o patológico</a:t>
            </a:r>
          </a:p>
          <a:p>
            <a:r>
              <a:rPr lang="es-ES" baseline="0" dirty="0"/>
              <a:t>Análisis cuantitativo identificamos la </a:t>
            </a:r>
            <a:r>
              <a:rPr lang="es-ES" baseline="0" dirty="0" err="1"/>
              <a:t>frec</a:t>
            </a:r>
            <a:r>
              <a:rPr lang="es-ES" baseline="0" dirty="0"/>
              <a:t> pico alfa del espectro y en ella la mayor densidad de poder alfa entre todas las derivaciones en ambos estados . </a:t>
            </a:r>
            <a:r>
              <a:rPr lang="es-ES" baseline="0" dirty="0" err="1"/>
              <a:t>Cone</a:t>
            </a:r>
            <a:r>
              <a:rPr lang="es-ES" baseline="0" dirty="0"/>
              <a:t> este valor calculamos el Índice d reactividad cortical de manera similar a al descrita en la literatura mediante esta formula.</a:t>
            </a:r>
            <a:endParaRPr lang="es-ES_tradnl" dirty="0"/>
          </a:p>
        </p:txBody>
      </p:sp>
      <p:sp>
        <p:nvSpPr>
          <p:cNvPr id="4" name="Marcador de número de diapositiva 3"/>
          <p:cNvSpPr>
            <a:spLocks noGrp="1"/>
          </p:cNvSpPr>
          <p:nvPr>
            <p:ph type="sldNum" sz="quarter" idx="10"/>
          </p:nvPr>
        </p:nvSpPr>
        <p:spPr/>
        <p:txBody>
          <a:bodyPr/>
          <a:lstStyle/>
          <a:p>
            <a:fld id="{92BA8D3A-FDFA-477D-B78A-100B610ECCFF}" type="slidenum">
              <a:rPr lang="es-ES_tradnl" smtClean="0"/>
              <a:t>5</a:t>
            </a:fld>
            <a:endParaRPr lang="es-ES_tradnl"/>
          </a:p>
        </p:txBody>
      </p:sp>
    </p:spTree>
    <p:extLst>
      <p:ext uri="{BB962C8B-B14F-4D97-AF65-F5344CB8AC3E}">
        <p14:creationId xmlns:p14="http://schemas.microsoft.com/office/powerpoint/2010/main" val="12347433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dirty="0"/>
              <a:t>Estos gráficos muestran los espectros de potencias, A la derecha los no atletas y a la </a:t>
            </a:r>
            <a:r>
              <a:rPr lang="es-ES" dirty="0" err="1"/>
              <a:t>izq</a:t>
            </a:r>
            <a:r>
              <a:rPr lang="es-ES" dirty="0"/>
              <a:t> los atletas</a:t>
            </a:r>
          </a:p>
          <a:p>
            <a:pPr marL="0" marR="0" indent="0" algn="l" defTabSz="914400" rtl="0" eaLnBrk="1" fontAlgn="auto" latinLnBrk="0" hangingPunct="1">
              <a:lnSpc>
                <a:spcPct val="100000"/>
              </a:lnSpc>
              <a:spcBef>
                <a:spcPts val="0"/>
              </a:spcBef>
              <a:spcAft>
                <a:spcPts val="0"/>
              </a:spcAft>
              <a:buClrTx/>
              <a:buSzTx/>
              <a:buFontTx/>
              <a:buNone/>
              <a:tabLst/>
              <a:defRPr/>
            </a:pPr>
            <a:r>
              <a:rPr lang="es-ES" dirty="0"/>
              <a:t>La </a:t>
            </a:r>
            <a:r>
              <a:rPr lang="es-ES" dirty="0" err="1"/>
              <a:t>frec</a:t>
            </a:r>
            <a:r>
              <a:rPr lang="es-ES" dirty="0"/>
              <a:t> pico en los ojos cerrados fue prácticamente igual con un ligero aumento en los ojos abiertos </a:t>
            </a:r>
            <a:r>
              <a:rPr lang="es-ES" dirty="0" err="1"/>
              <a:t>signif</a:t>
            </a:r>
            <a:r>
              <a:rPr lang="es-ES" dirty="0"/>
              <a:t> mayor en los atletas</a:t>
            </a:r>
          </a:p>
          <a:p>
            <a:pPr marL="0" marR="0" indent="0" algn="l" defTabSz="914400" rtl="0" eaLnBrk="1" fontAlgn="auto" latinLnBrk="0" hangingPunct="1">
              <a:lnSpc>
                <a:spcPct val="100000"/>
              </a:lnSpc>
              <a:spcBef>
                <a:spcPts val="0"/>
              </a:spcBef>
              <a:spcAft>
                <a:spcPts val="0"/>
              </a:spcAft>
              <a:buClrTx/>
              <a:buSzTx/>
              <a:buFontTx/>
              <a:buNone/>
              <a:tabLst/>
              <a:defRPr/>
            </a:pPr>
            <a:endParaRPr lang="es-ES" dirty="0"/>
          </a:p>
          <a:p>
            <a:pPr marL="0" marR="0" indent="0" algn="l" defTabSz="914400" rtl="0" eaLnBrk="1" fontAlgn="auto" latinLnBrk="0" hangingPunct="1">
              <a:lnSpc>
                <a:spcPct val="100000"/>
              </a:lnSpc>
              <a:spcBef>
                <a:spcPts val="0"/>
              </a:spcBef>
              <a:spcAft>
                <a:spcPts val="0"/>
              </a:spcAft>
              <a:buClrTx/>
              <a:buSzTx/>
              <a:buFontTx/>
              <a:buNone/>
              <a:tabLst/>
              <a:defRPr/>
            </a:pPr>
            <a:r>
              <a:rPr lang="es-ES" dirty="0"/>
              <a:t>La densidad de poder alfa en ojos abiertos fue</a:t>
            </a:r>
            <a:r>
              <a:rPr lang="es-ES" baseline="0" dirty="0"/>
              <a:t> significativamente mayor en los no atletas, pero en ojos cerrados fue mayor en los atletas aunque no de manera significativa</a:t>
            </a:r>
          </a:p>
          <a:p>
            <a:pPr marL="0" marR="0" indent="0" algn="l" defTabSz="914400" rtl="0" eaLnBrk="1" fontAlgn="auto" latinLnBrk="0" hangingPunct="1">
              <a:lnSpc>
                <a:spcPct val="100000"/>
              </a:lnSpc>
              <a:spcBef>
                <a:spcPts val="0"/>
              </a:spcBef>
              <a:spcAft>
                <a:spcPts val="0"/>
              </a:spcAft>
              <a:buClrTx/>
              <a:buSzTx/>
              <a:buFontTx/>
              <a:buNone/>
              <a:tabLst/>
              <a:defRPr/>
            </a:pPr>
            <a:r>
              <a:rPr lang="es-ES" baseline="0" dirty="0"/>
              <a:t>Esto dio un </a:t>
            </a:r>
            <a:r>
              <a:rPr lang="es-ES" baseline="0" dirty="0" err="1"/>
              <a:t>IRc</a:t>
            </a:r>
            <a:r>
              <a:rPr lang="es-ES" baseline="0" dirty="0"/>
              <a:t> significativamente menor en atletas similar a los resultados de estudios previos</a:t>
            </a:r>
          </a:p>
          <a:p>
            <a:pPr marL="0" marR="0" indent="0" algn="l" defTabSz="914400" rtl="0" eaLnBrk="1" fontAlgn="auto" latinLnBrk="0" hangingPunct="1">
              <a:lnSpc>
                <a:spcPct val="100000"/>
              </a:lnSpc>
              <a:spcBef>
                <a:spcPts val="0"/>
              </a:spcBef>
              <a:spcAft>
                <a:spcPts val="0"/>
              </a:spcAft>
              <a:buClrTx/>
              <a:buSzTx/>
              <a:buFontTx/>
              <a:buNone/>
              <a:tabLst/>
              <a:defRPr/>
            </a:pPr>
            <a:r>
              <a:rPr lang="es-ES" baseline="0" dirty="0"/>
              <a:t>La edad </a:t>
            </a:r>
            <a:r>
              <a:rPr lang="es-ES" baseline="0" dirty="0" err="1"/>
              <a:t>biol</a:t>
            </a:r>
            <a:r>
              <a:rPr lang="es-ES" baseline="0" dirty="0"/>
              <a:t> ni de ni la presencia d alteraciones en el EEG tuvieron un efecto </a:t>
            </a:r>
            <a:r>
              <a:rPr lang="es-ES" baseline="0" dirty="0" err="1"/>
              <a:t>signif</a:t>
            </a:r>
            <a:r>
              <a:rPr lang="es-ES" baseline="0" dirty="0"/>
              <a:t> sobre estas variables. </a:t>
            </a:r>
          </a:p>
          <a:p>
            <a:pPr marL="0" marR="0" indent="0" algn="l" defTabSz="914400" rtl="0" eaLnBrk="1" fontAlgn="auto" latinLnBrk="0" hangingPunct="1">
              <a:lnSpc>
                <a:spcPct val="100000"/>
              </a:lnSpc>
              <a:spcBef>
                <a:spcPts val="0"/>
              </a:spcBef>
              <a:spcAft>
                <a:spcPts val="0"/>
              </a:spcAft>
              <a:buClrTx/>
              <a:buSzTx/>
              <a:buFontTx/>
              <a:buNone/>
              <a:tabLst/>
              <a:defRPr/>
            </a:pPr>
            <a:r>
              <a:rPr lang="es-ES" baseline="0" dirty="0"/>
              <a:t>Otro hallazgo importante no esperado fue la localización de estos cambios . Fíjense q en los no atletas la mayor densidad de poder en los ojos cerrados esta en las regiones occipitales como es habitual encontrar en todos los sujetos, sim embargo en los atletas se encuentra mayormente en derivaciones parietales.</a:t>
            </a:r>
          </a:p>
          <a:p>
            <a:pPr marL="0" marR="0" indent="0" algn="l" defTabSz="914400" rtl="0" eaLnBrk="1" fontAlgn="auto" latinLnBrk="0" hangingPunct="1">
              <a:lnSpc>
                <a:spcPct val="100000"/>
              </a:lnSpc>
              <a:spcBef>
                <a:spcPts val="0"/>
              </a:spcBef>
              <a:spcAft>
                <a:spcPts val="0"/>
              </a:spcAft>
              <a:buClrTx/>
              <a:buSzTx/>
              <a:buFontTx/>
              <a:buNone/>
              <a:tabLst/>
              <a:defRPr/>
            </a:pPr>
            <a:r>
              <a:rPr lang="es-ES" baseline="0" dirty="0"/>
              <a:t>Cuando abren los ojos los no atletas disminuye normalmente en regiones frontales y los occipitales y se concentra en los parietales, mientras q en los atletas, disminuye también en regiones </a:t>
            </a:r>
            <a:r>
              <a:rPr lang="es-ES" baseline="0" dirty="0" err="1"/>
              <a:t>anteiores</a:t>
            </a:r>
            <a:r>
              <a:rPr lang="es-ES" baseline="0" dirty="0"/>
              <a:t> pero s concentra en derivaciones centro parietales </a:t>
            </a:r>
            <a:r>
              <a:rPr lang="es-ES" baseline="0" dirty="0" err="1"/>
              <a:t>fundam</a:t>
            </a:r>
            <a:r>
              <a:rPr lang="es-ES" baseline="0" dirty="0"/>
              <a:t> izquierdas en el hemisferio dominante p mayoría de los atletas. Es un resultado similar a los de estudios previos pero con una mayor lateralización en áreas motoras y sensitivas primarias</a:t>
            </a:r>
            <a:endParaRPr lang="es-ES" dirty="0"/>
          </a:p>
        </p:txBody>
      </p:sp>
      <p:sp>
        <p:nvSpPr>
          <p:cNvPr id="4" name="Marcador de número de diapositiva 3"/>
          <p:cNvSpPr>
            <a:spLocks noGrp="1"/>
          </p:cNvSpPr>
          <p:nvPr>
            <p:ph type="sldNum" sz="quarter" idx="10"/>
          </p:nvPr>
        </p:nvSpPr>
        <p:spPr/>
        <p:txBody>
          <a:bodyPr/>
          <a:lstStyle/>
          <a:p>
            <a:fld id="{92BA8D3A-FDFA-477D-B78A-100B610ECCFF}" type="slidenum">
              <a:rPr lang="es-ES_tradnl" smtClean="0"/>
              <a:t>6</a:t>
            </a:fld>
            <a:endParaRPr lang="es-ES_tradnl"/>
          </a:p>
        </p:txBody>
      </p:sp>
    </p:spTree>
    <p:extLst>
      <p:ext uri="{BB962C8B-B14F-4D97-AF65-F5344CB8AC3E}">
        <p14:creationId xmlns:p14="http://schemas.microsoft.com/office/powerpoint/2010/main" val="36163831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dirty="0"/>
              <a:t>Estos gráficos muestran los espectros de potencias, A la derecha los no atletas y a la </a:t>
            </a:r>
            <a:r>
              <a:rPr lang="es-ES" dirty="0" err="1"/>
              <a:t>izq</a:t>
            </a:r>
            <a:r>
              <a:rPr lang="es-ES" dirty="0"/>
              <a:t> los atletas</a:t>
            </a:r>
          </a:p>
          <a:p>
            <a:pPr marL="0" marR="0" indent="0" algn="l" defTabSz="914400" rtl="0" eaLnBrk="1" fontAlgn="auto" latinLnBrk="0" hangingPunct="1">
              <a:lnSpc>
                <a:spcPct val="100000"/>
              </a:lnSpc>
              <a:spcBef>
                <a:spcPts val="0"/>
              </a:spcBef>
              <a:spcAft>
                <a:spcPts val="0"/>
              </a:spcAft>
              <a:buClrTx/>
              <a:buSzTx/>
              <a:buFontTx/>
              <a:buNone/>
              <a:tabLst/>
              <a:defRPr/>
            </a:pPr>
            <a:r>
              <a:rPr lang="es-ES" dirty="0"/>
              <a:t>La </a:t>
            </a:r>
            <a:r>
              <a:rPr lang="es-ES" dirty="0" err="1"/>
              <a:t>frec</a:t>
            </a:r>
            <a:r>
              <a:rPr lang="es-ES" dirty="0"/>
              <a:t> pico en los ojos cerrados fue prácticamente igual con un ligero aumento en los ojos abiertos </a:t>
            </a:r>
            <a:r>
              <a:rPr lang="es-ES" dirty="0" err="1"/>
              <a:t>signif</a:t>
            </a:r>
            <a:r>
              <a:rPr lang="es-ES" dirty="0"/>
              <a:t> mayor en los atletas</a:t>
            </a:r>
          </a:p>
          <a:p>
            <a:pPr marL="0" marR="0" indent="0" algn="l" defTabSz="914400" rtl="0" eaLnBrk="1" fontAlgn="auto" latinLnBrk="0" hangingPunct="1">
              <a:lnSpc>
                <a:spcPct val="100000"/>
              </a:lnSpc>
              <a:spcBef>
                <a:spcPts val="0"/>
              </a:spcBef>
              <a:spcAft>
                <a:spcPts val="0"/>
              </a:spcAft>
              <a:buClrTx/>
              <a:buSzTx/>
              <a:buFontTx/>
              <a:buNone/>
              <a:tabLst/>
              <a:defRPr/>
            </a:pPr>
            <a:endParaRPr lang="es-ES" dirty="0"/>
          </a:p>
          <a:p>
            <a:pPr marL="0" marR="0" indent="0" algn="l" defTabSz="914400" rtl="0" eaLnBrk="1" fontAlgn="auto" latinLnBrk="0" hangingPunct="1">
              <a:lnSpc>
                <a:spcPct val="100000"/>
              </a:lnSpc>
              <a:spcBef>
                <a:spcPts val="0"/>
              </a:spcBef>
              <a:spcAft>
                <a:spcPts val="0"/>
              </a:spcAft>
              <a:buClrTx/>
              <a:buSzTx/>
              <a:buFontTx/>
              <a:buNone/>
              <a:tabLst/>
              <a:defRPr/>
            </a:pPr>
            <a:r>
              <a:rPr lang="es-ES" dirty="0"/>
              <a:t>La densidad de poder alfa en ojos abiertos fue</a:t>
            </a:r>
            <a:r>
              <a:rPr lang="es-ES" baseline="0" dirty="0"/>
              <a:t> significativamente mayor en los no atletas, pero en ojos cerrados fue mayor en los atletas aunque no de manera significativa</a:t>
            </a:r>
          </a:p>
          <a:p>
            <a:pPr marL="0" marR="0" indent="0" algn="l" defTabSz="914400" rtl="0" eaLnBrk="1" fontAlgn="auto" latinLnBrk="0" hangingPunct="1">
              <a:lnSpc>
                <a:spcPct val="100000"/>
              </a:lnSpc>
              <a:spcBef>
                <a:spcPts val="0"/>
              </a:spcBef>
              <a:spcAft>
                <a:spcPts val="0"/>
              </a:spcAft>
              <a:buClrTx/>
              <a:buSzTx/>
              <a:buFontTx/>
              <a:buNone/>
              <a:tabLst/>
              <a:defRPr/>
            </a:pPr>
            <a:r>
              <a:rPr lang="es-ES" baseline="0" dirty="0"/>
              <a:t>Esto dio un </a:t>
            </a:r>
            <a:r>
              <a:rPr lang="es-ES" baseline="0" dirty="0" err="1"/>
              <a:t>IRc</a:t>
            </a:r>
            <a:r>
              <a:rPr lang="es-ES" baseline="0" dirty="0"/>
              <a:t> significativamente menor en atletas similar a los resultados de estudios previos</a:t>
            </a:r>
          </a:p>
          <a:p>
            <a:pPr marL="0" marR="0" indent="0" algn="l" defTabSz="914400" rtl="0" eaLnBrk="1" fontAlgn="auto" latinLnBrk="0" hangingPunct="1">
              <a:lnSpc>
                <a:spcPct val="100000"/>
              </a:lnSpc>
              <a:spcBef>
                <a:spcPts val="0"/>
              </a:spcBef>
              <a:spcAft>
                <a:spcPts val="0"/>
              </a:spcAft>
              <a:buClrTx/>
              <a:buSzTx/>
              <a:buFontTx/>
              <a:buNone/>
              <a:tabLst/>
              <a:defRPr/>
            </a:pPr>
            <a:r>
              <a:rPr lang="es-ES" baseline="0" dirty="0"/>
              <a:t>La edad </a:t>
            </a:r>
            <a:r>
              <a:rPr lang="es-ES" baseline="0" dirty="0" err="1"/>
              <a:t>biol</a:t>
            </a:r>
            <a:r>
              <a:rPr lang="es-ES" baseline="0" dirty="0"/>
              <a:t> ni de ni la presencia d alteraciones en el EEG tuvieron un efecto </a:t>
            </a:r>
            <a:r>
              <a:rPr lang="es-ES" baseline="0" dirty="0" err="1"/>
              <a:t>signif</a:t>
            </a:r>
            <a:r>
              <a:rPr lang="es-ES" baseline="0" dirty="0"/>
              <a:t> sobre estas variables. </a:t>
            </a:r>
          </a:p>
          <a:p>
            <a:pPr marL="0" marR="0" indent="0" algn="l" defTabSz="914400" rtl="0" eaLnBrk="1" fontAlgn="auto" latinLnBrk="0" hangingPunct="1">
              <a:lnSpc>
                <a:spcPct val="100000"/>
              </a:lnSpc>
              <a:spcBef>
                <a:spcPts val="0"/>
              </a:spcBef>
              <a:spcAft>
                <a:spcPts val="0"/>
              </a:spcAft>
              <a:buClrTx/>
              <a:buSzTx/>
              <a:buFontTx/>
              <a:buNone/>
              <a:tabLst/>
              <a:defRPr/>
            </a:pPr>
            <a:r>
              <a:rPr lang="es-ES" baseline="0" dirty="0"/>
              <a:t>Otro hallazgo importante no esperado fue la localización de estos cambios . Fíjense q en los no atletas la mayor densidad de poder en los ojos cerrados esta en las regiones occipitales como es habitual encontrar en todos los sujetos, sim embargo en los atletas se encuentra mayormente en derivaciones parietales.</a:t>
            </a:r>
          </a:p>
          <a:p>
            <a:pPr marL="0" marR="0" indent="0" algn="l" defTabSz="914400" rtl="0" eaLnBrk="1" fontAlgn="auto" latinLnBrk="0" hangingPunct="1">
              <a:lnSpc>
                <a:spcPct val="100000"/>
              </a:lnSpc>
              <a:spcBef>
                <a:spcPts val="0"/>
              </a:spcBef>
              <a:spcAft>
                <a:spcPts val="0"/>
              </a:spcAft>
              <a:buClrTx/>
              <a:buSzTx/>
              <a:buFontTx/>
              <a:buNone/>
              <a:tabLst/>
              <a:defRPr/>
            </a:pPr>
            <a:r>
              <a:rPr lang="es-ES" baseline="0" dirty="0"/>
              <a:t>Cuando abren los ojos los no atletas disminuye normalmente en regiones frontales y los occipitales y se concentra en los parietales, mientras q en los atletas, disminuye también en regiones </a:t>
            </a:r>
            <a:r>
              <a:rPr lang="es-ES" baseline="0" dirty="0" err="1"/>
              <a:t>anteiores</a:t>
            </a:r>
            <a:r>
              <a:rPr lang="es-ES" baseline="0" dirty="0"/>
              <a:t> pero s concentra en derivaciones centro parietales </a:t>
            </a:r>
            <a:r>
              <a:rPr lang="es-ES" baseline="0" dirty="0" err="1"/>
              <a:t>fundam</a:t>
            </a:r>
            <a:r>
              <a:rPr lang="es-ES" baseline="0" dirty="0"/>
              <a:t> izquierdas en el hemisferio dominante p mayoría de los atletas. Es un resultado similar a los de estudios previos pero con una mayor lateralización en áreas motoras y sensitivas primarias</a:t>
            </a:r>
            <a:endParaRPr lang="es-ES" dirty="0"/>
          </a:p>
        </p:txBody>
      </p:sp>
      <p:sp>
        <p:nvSpPr>
          <p:cNvPr id="4" name="Marcador de número de diapositiva 3"/>
          <p:cNvSpPr>
            <a:spLocks noGrp="1"/>
          </p:cNvSpPr>
          <p:nvPr>
            <p:ph type="sldNum" sz="quarter" idx="10"/>
          </p:nvPr>
        </p:nvSpPr>
        <p:spPr/>
        <p:txBody>
          <a:bodyPr/>
          <a:lstStyle/>
          <a:p>
            <a:fld id="{92BA8D3A-FDFA-477D-B78A-100B610ECCFF}" type="slidenum">
              <a:rPr lang="es-ES_tradnl" smtClean="0"/>
              <a:t>7</a:t>
            </a:fld>
            <a:endParaRPr lang="es-ES_tradnl"/>
          </a:p>
        </p:txBody>
      </p:sp>
    </p:spTree>
    <p:extLst>
      <p:ext uri="{BB962C8B-B14F-4D97-AF65-F5344CB8AC3E}">
        <p14:creationId xmlns:p14="http://schemas.microsoft.com/office/powerpoint/2010/main" val="22910211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a:t>Lo q  replica los reportes</a:t>
            </a:r>
            <a:r>
              <a:rPr lang="es-ES" baseline="0" dirty="0"/>
              <a:t> de otros autores y indica q esta variable puede ser utilizada en </a:t>
            </a:r>
            <a:r>
              <a:rPr lang="es-ES" baseline="0"/>
              <a:t>estudios posteriores…………………..</a:t>
            </a:r>
            <a:endParaRPr lang="es-ES_tradnl" dirty="0"/>
          </a:p>
        </p:txBody>
      </p:sp>
      <p:sp>
        <p:nvSpPr>
          <p:cNvPr id="4" name="Marcador de número de diapositiva 3"/>
          <p:cNvSpPr>
            <a:spLocks noGrp="1"/>
          </p:cNvSpPr>
          <p:nvPr>
            <p:ph type="sldNum" sz="quarter" idx="10"/>
          </p:nvPr>
        </p:nvSpPr>
        <p:spPr/>
        <p:txBody>
          <a:bodyPr/>
          <a:lstStyle/>
          <a:p>
            <a:fld id="{92BA8D3A-FDFA-477D-B78A-100B610ECCFF}" type="slidenum">
              <a:rPr lang="es-ES_tradnl" smtClean="0"/>
              <a:t>8</a:t>
            </a:fld>
            <a:endParaRPr lang="es-ES_tradnl"/>
          </a:p>
        </p:txBody>
      </p:sp>
    </p:spTree>
    <p:extLst>
      <p:ext uri="{BB962C8B-B14F-4D97-AF65-F5344CB8AC3E}">
        <p14:creationId xmlns:p14="http://schemas.microsoft.com/office/powerpoint/2010/main" val="20143045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a:t>Lo q  replica los reportes</a:t>
            </a:r>
            <a:r>
              <a:rPr lang="es-ES" baseline="0" dirty="0"/>
              <a:t> de otros autores y indica q esta variable puede ser utilizada en </a:t>
            </a:r>
            <a:r>
              <a:rPr lang="es-ES" baseline="0"/>
              <a:t>estudios posteriores…………………..</a:t>
            </a:r>
            <a:endParaRPr lang="es-ES_tradnl" dirty="0"/>
          </a:p>
        </p:txBody>
      </p:sp>
      <p:sp>
        <p:nvSpPr>
          <p:cNvPr id="4" name="Marcador de número de diapositiva 3"/>
          <p:cNvSpPr>
            <a:spLocks noGrp="1"/>
          </p:cNvSpPr>
          <p:nvPr>
            <p:ph type="sldNum" sz="quarter" idx="10"/>
          </p:nvPr>
        </p:nvSpPr>
        <p:spPr/>
        <p:txBody>
          <a:bodyPr/>
          <a:lstStyle/>
          <a:p>
            <a:fld id="{92BA8D3A-FDFA-477D-B78A-100B610ECCFF}" type="slidenum">
              <a:rPr lang="es-ES_tradnl" smtClean="0"/>
              <a:t>9</a:t>
            </a:fld>
            <a:endParaRPr lang="es-ES_tradnl"/>
          </a:p>
        </p:txBody>
      </p:sp>
    </p:spTree>
    <p:extLst>
      <p:ext uri="{BB962C8B-B14F-4D97-AF65-F5344CB8AC3E}">
        <p14:creationId xmlns:p14="http://schemas.microsoft.com/office/powerpoint/2010/main" val="16562130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670A28-7043-FEA8-74DB-2A9AE1102B77}"/>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2CC2F0DC-AD25-2558-C6E2-6BA643852D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C273AC47-9F35-96A6-7833-82387392601F}"/>
              </a:ext>
            </a:extLst>
          </p:cNvPr>
          <p:cNvSpPr>
            <a:spLocks noGrp="1"/>
          </p:cNvSpPr>
          <p:nvPr>
            <p:ph type="dt" sz="half" idx="10"/>
          </p:nvPr>
        </p:nvSpPr>
        <p:spPr/>
        <p:txBody>
          <a:bodyPr/>
          <a:lstStyle/>
          <a:p>
            <a:fld id="{F361FDBC-655A-48DA-9CBA-0368A476E127}" type="datetimeFigureOut">
              <a:rPr lang="es-ES_tradnl" smtClean="0"/>
              <a:t>15/09/2025</a:t>
            </a:fld>
            <a:endParaRPr lang="es-ES_tradnl"/>
          </a:p>
        </p:txBody>
      </p:sp>
      <p:sp>
        <p:nvSpPr>
          <p:cNvPr id="5" name="Marcador de pie de página 4">
            <a:extLst>
              <a:ext uri="{FF2B5EF4-FFF2-40B4-BE49-F238E27FC236}">
                <a16:creationId xmlns:a16="http://schemas.microsoft.com/office/drawing/2014/main" id="{1344A53D-737B-BFCD-2A2E-97ABF67F20F2}"/>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3D2177AB-D3E2-608E-FCA3-C2B8EB7C02FE}"/>
              </a:ext>
            </a:extLst>
          </p:cNvPr>
          <p:cNvSpPr>
            <a:spLocks noGrp="1"/>
          </p:cNvSpPr>
          <p:nvPr>
            <p:ph type="sldNum" sz="quarter" idx="12"/>
          </p:nvPr>
        </p:nvSpPr>
        <p:spPr/>
        <p:txBody>
          <a:bodyPr/>
          <a:lstStyle/>
          <a:p>
            <a:fld id="{D87B8E6C-8826-4FD6-8515-58B651E3B67B}" type="slidenum">
              <a:rPr lang="es-ES_tradnl" smtClean="0"/>
              <a:t>‹Nº›</a:t>
            </a:fld>
            <a:endParaRPr lang="es-ES_tradnl"/>
          </a:p>
        </p:txBody>
      </p:sp>
    </p:spTree>
    <p:extLst>
      <p:ext uri="{BB962C8B-B14F-4D97-AF65-F5344CB8AC3E}">
        <p14:creationId xmlns:p14="http://schemas.microsoft.com/office/powerpoint/2010/main" val="1426344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3F04B1-7E89-616D-2587-6DCDB24EA9C1}"/>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1D410789-BD24-9212-9D6F-18FAB67104D7}"/>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30A77276-ED57-3AD1-22A9-E493CD87CD4F}"/>
              </a:ext>
            </a:extLst>
          </p:cNvPr>
          <p:cNvSpPr>
            <a:spLocks noGrp="1"/>
          </p:cNvSpPr>
          <p:nvPr>
            <p:ph type="dt" sz="half" idx="10"/>
          </p:nvPr>
        </p:nvSpPr>
        <p:spPr/>
        <p:txBody>
          <a:bodyPr/>
          <a:lstStyle/>
          <a:p>
            <a:fld id="{F361FDBC-655A-48DA-9CBA-0368A476E127}" type="datetimeFigureOut">
              <a:rPr lang="es-ES_tradnl" smtClean="0"/>
              <a:t>15/09/2025</a:t>
            </a:fld>
            <a:endParaRPr lang="es-ES_tradnl"/>
          </a:p>
        </p:txBody>
      </p:sp>
      <p:sp>
        <p:nvSpPr>
          <p:cNvPr id="5" name="Marcador de pie de página 4">
            <a:extLst>
              <a:ext uri="{FF2B5EF4-FFF2-40B4-BE49-F238E27FC236}">
                <a16:creationId xmlns:a16="http://schemas.microsoft.com/office/drawing/2014/main" id="{6F23C0F4-CEC8-1367-A6B6-5553389B554B}"/>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2B572B24-E1C9-B72F-2CF9-BC9FE2D7D67D}"/>
              </a:ext>
            </a:extLst>
          </p:cNvPr>
          <p:cNvSpPr>
            <a:spLocks noGrp="1"/>
          </p:cNvSpPr>
          <p:nvPr>
            <p:ph type="sldNum" sz="quarter" idx="12"/>
          </p:nvPr>
        </p:nvSpPr>
        <p:spPr/>
        <p:txBody>
          <a:bodyPr/>
          <a:lstStyle/>
          <a:p>
            <a:fld id="{D87B8E6C-8826-4FD6-8515-58B651E3B67B}" type="slidenum">
              <a:rPr lang="es-ES_tradnl" smtClean="0"/>
              <a:t>‹Nº›</a:t>
            </a:fld>
            <a:endParaRPr lang="es-ES_tradnl"/>
          </a:p>
        </p:txBody>
      </p:sp>
    </p:spTree>
    <p:extLst>
      <p:ext uri="{BB962C8B-B14F-4D97-AF65-F5344CB8AC3E}">
        <p14:creationId xmlns:p14="http://schemas.microsoft.com/office/powerpoint/2010/main" val="1171251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53A32C7-FCB8-ED5C-A928-AB88D73E5C54}"/>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F15A13FC-9E21-501A-7ABD-88AE8E1EABF7}"/>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D97DACB3-838E-070D-B4F3-0C6F4C23DF66}"/>
              </a:ext>
            </a:extLst>
          </p:cNvPr>
          <p:cNvSpPr>
            <a:spLocks noGrp="1"/>
          </p:cNvSpPr>
          <p:nvPr>
            <p:ph type="dt" sz="half" idx="10"/>
          </p:nvPr>
        </p:nvSpPr>
        <p:spPr/>
        <p:txBody>
          <a:bodyPr/>
          <a:lstStyle/>
          <a:p>
            <a:fld id="{F361FDBC-655A-48DA-9CBA-0368A476E127}" type="datetimeFigureOut">
              <a:rPr lang="es-ES_tradnl" smtClean="0"/>
              <a:t>15/09/2025</a:t>
            </a:fld>
            <a:endParaRPr lang="es-ES_tradnl"/>
          </a:p>
        </p:txBody>
      </p:sp>
      <p:sp>
        <p:nvSpPr>
          <p:cNvPr id="5" name="Marcador de pie de página 4">
            <a:extLst>
              <a:ext uri="{FF2B5EF4-FFF2-40B4-BE49-F238E27FC236}">
                <a16:creationId xmlns:a16="http://schemas.microsoft.com/office/drawing/2014/main" id="{C68467E2-462D-6306-CBAA-5AD7813296D6}"/>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1941A873-B640-9A9F-B222-FAC742F9CD18}"/>
              </a:ext>
            </a:extLst>
          </p:cNvPr>
          <p:cNvSpPr>
            <a:spLocks noGrp="1"/>
          </p:cNvSpPr>
          <p:nvPr>
            <p:ph type="sldNum" sz="quarter" idx="12"/>
          </p:nvPr>
        </p:nvSpPr>
        <p:spPr/>
        <p:txBody>
          <a:bodyPr/>
          <a:lstStyle/>
          <a:p>
            <a:fld id="{D87B8E6C-8826-4FD6-8515-58B651E3B67B}" type="slidenum">
              <a:rPr lang="es-ES_tradnl" smtClean="0"/>
              <a:t>‹Nº›</a:t>
            </a:fld>
            <a:endParaRPr lang="es-ES_tradnl"/>
          </a:p>
        </p:txBody>
      </p:sp>
    </p:spTree>
    <p:extLst>
      <p:ext uri="{BB962C8B-B14F-4D97-AF65-F5344CB8AC3E}">
        <p14:creationId xmlns:p14="http://schemas.microsoft.com/office/powerpoint/2010/main" val="1842649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7A74D5-7C84-C926-DE64-DB1110A71B67}"/>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093F2BC2-6B4A-DF01-DE01-5791BFB65CF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388EA631-DCF0-6AD9-60A4-381C26C5E52D}"/>
              </a:ext>
            </a:extLst>
          </p:cNvPr>
          <p:cNvSpPr>
            <a:spLocks noGrp="1"/>
          </p:cNvSpPr>
          <p:nvPr>
            <p:ph type="dt" sz="half" idx="10"/>
          </p:nvPr>
        </p:nvSpPr>
        <p:spPr/>
        <p:txBody>
          <a:bodyPr/>
          <a:lstStyle/>
          <a:p>
            <a:fld id="{F361FDBC-655A-48DA-9CBA-0368A476E127}" type="datetimeFigureOut">
              <a:rPr lang="es-ES_tradnl" smtClean="0"/>
              <a:t>15/09/2025</a:t>
            </a:fld>
            <a:endParaRPr lang="es-ES_tradnl"/>
          </a:p>
        </p:txBody>
      </p:sp>
      <p:sp>
        <p:nvSpPr>
          <p:cNvPr id="5" name="Marcador de pie de página 4">
            <a:extLst>
              <a:ext uri="{FF2B5EF4-FFF2-40B4-BE49-F238E27FC236}">
                <a16:creationId xmlns:a16="http://schemas.microsoft.com/office/drawing/2014/main" id="{69A70E70-D02C-3765-EE50-B7A84FDD48DA}"/>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08B57AEE-D9EE-1B50-3ACA-AAD2D90D0F32}"/>
              </a:ext>
            </a:extLst>
          </p:cNvPr>
          <p:cNvSpPr>
            <a:spLocks noGrp="1"/>
          </p:cNvSpPr>
          <p:nvPr>
            <p:ph type="sldNum" sz="quarter" idx="12"/>
          </p:nvPr>
        </p:nvSpPr>
        <p:spPr/>
        <p:txBody>
          <a:bodyPr/>
          <a:lstStyle/>
          <a:p>
            <a:fld id="{D87B8E6C-8826-4FD6-8515-58B651E3B67B}" type="slidenum">
              <a:rPr lang="es-ES_tradnl" smtClean="0"/>
              <a:t>‹Nº›</a:t>
            </a:fld>
            <a:endParaRPr lang="es-ES_tradnl"/>
          </a:p>
        </p:txBody>
      </p:sp>
    </p:spTree>
    <p:extLst>
      <p:ext uri="{BB962C8B-B14F-4D97-AF65-F5344CB8AC3E}">
        <p14:creationId xmlns:p14="http://schemas.microsoft.com/office/powerpoint/2010/main" val="3800294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15E720-10F4-2755-1F0E-14155FC829B2}"/>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6726EE64-51FC-B9CC-AD34-68440374B62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461F901-69F4-9626-CC2A-81F0C93BFCD5}"/>
              </a:ext>
            </a:extLst>
          </p:cNvPr>
          <p:cNvSpPr>
            <a:spLocks noGrp="1"/>
          </p:cNvSpPr>
          <p:nvPr>
            <p:ph type="dt" sz="half" idx="10"/>
          </p:nvPr>
        </p:nvSpPr>
        <p:spPr/>
        <p:txBody>
          <a:bodyPr/>
          <a:lstStyle/>
          <a:p>
            <a:fld id="{F361FDBC-655A-48DA-9CBA-0368A476E127}" type="datetimeFigureOut">
              <a:rPr lang="es-ES_tradnl" smtClean="0"/>
              <a:t>15/09/2025</a:t>
            </a:fld>
            <a:endParaRPr lang="es-ES_tradnl"/>
          </a:p>
        </p:txBody>
      </p:sp>
      <p:sp>
        <p:nvSpPr>
          <p:cNvPr id="5" name="Marcador de pie de página 4">
            <a:extLst>
              <a:ext uri="{FF2B5EF4-FFF2-40B4-BE49-F238E27FC236}">
                <a16:creationId xmlns:a16="http://schemas.microsoft.com/office/drawing/2014/main" id="{38501E97-15EF-9B68-7545-766F8DA854EA}"/>
              </a:ext>
            </a:extLst>
          </p:cNvPr>
          <p:cNvSpPr>
            <a:spLocks noGrp="1"/>
          </p:cNvSpPr>
          <p:nvPr>
            <p:ph type="ftr" sz="quarter" idx="11"/>
          </p:nvPr>
        </p:nvSpPr>
        <p:spPr/>
        <p:txBody>
          <a:bodyPr/>
          <a:lstStyle/>
          <a:p>
            <a:endParaRPr lang="es-ES_tradnl"/>
          </a:p>
        </p:txBody>
      </p:sp>
      <p:sp>
        <p:nvSpPr>
          <p:cNvPr id="6" name="Marcador de número de diapositiva 5">
            <a:extLst>
              <a:ext uri="{FF2B5EF4-FFF2-40B4-BE49-F238E27FC236}">
                <a16:creationId xmlns:a16="http://schemas.microsoft.com/office/drawing/2014/main" id="{435A8C28-2628-B151-FED5-3D2294F0936D}"/>
              </a:ext>
            </a:extLst>
          </p:cNvPr>
          <p:cNvSpPr>
            <a:spLocks noGrp="1"/>
          </p:cNvSpPr>
          <p:nvPr>
            <p:ph type="sldNum" sz="quarter" idx="12"/>
          </p:nvPr>
        </p:nvSpPr>
        <p:spPr/>
        <p:txBody>
          <a:bodyPr/>
          <a:lstStyle/>
          <a:p>
            <a:fld id="{D87B8E6C-8826-4FD6-8515-58B651E3B67B}" type="slidenum">
              <a:rPr lang="es-ES_tradnl" smtClean="0"/>
              <a:t>‹Nº›</a:t>
            </a:fld>
            <a:endParaRPr lang="es-ES_tradnl"/>
          </a:p>
        </p:txBody>
      </p:sp>
    </p:spTree>
    <p:extLst>
      <p:ext uri="{BB962C8B-B14F-4D97-AF65-F5344CB8AC3E}">
        <p14:creationId xmlns:p14="http://schemas.microsoft.com/office/powerpoint/2010/main" val="2579638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D12286-EBCF-F1F2-8279-80CE104BE52E}"/>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F103D7E5-6D5D-8F2C-3267-42AE81066B2B}"/>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711A0341-4B97-F532-BE56-6CD5E08460A7}"/>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B94C45A8-4FE3-D462-481F-9EAF42ACDA9F}"/>
              </a:ext>
            </a:extLst>
          </p:cNvPr>
          <p:cNvSpPr>
            <a:spLocks noGrp="1"/>
          </p:cNvSpPr>
          <p:nvPr>
            <p:ph type="dt" sz="half" idx="10"/>
          </p:nvPr>
        </p:nvSpPr>
        <p:spPr/>
        <p:txBody>
          <a:bodyPr/>
          <a:lstStyle/>
          <a:p>
            <a:fld id="{F361FDBC-655A-48DA-9CBA-0368A476E127}" type="datetimeFigureOut">
              <a:rPr lang="es-ES_tradnl" smtClean="0"/>
              <a:t>15/09/2025</a:t>
            </a:fld>
            <a:endParaRPr lang="es-ES_tradnl"/>
          </a:p>
        </p:txBody>
      </p:sp>
      <p:sp>
        <p:nvSpPr>
          <p:cNvPr id="6" name="Marcador de pie de página 5">
            <a:extLst>
              <a:ext uri="{FF2B5EF4-FFF2-40B4-BE49-F238E27FC236}">
                <a16:creationId xmlns:a16="http://schemas.microsoft.com/office/drawing/2014/main" id="{1E678DAC-127E-9E97-D2B0-39DEB19164E2}"/>
              </a:ext>
            </a:extLst>
          </p:cNvPr>
          <p:cNvSpPr>
            <a:spLocks noGrp="1"/>
          </p:cNvSpPr>
          <p:nvPr>
            <p:ph type="ftr" sz="quarter" idx="11"/>
          </p:nvPr>
        </p:nvSpPr>
        <p:spPr/>
        <p:txBody>
          <a:bodyPr/>
          <a:lstStyle/>
          <a:p>
            <a:endParaRPr lang="es-ES_tradnl"/>
          </a:p>
        </p:txBody>
      </p:sp>
      <p:sp>
        <p:nvSpPr>
          <p:cNvPr id="7" name="Marcador de número de diapositiva 6">
            <a:extLst>
              <a:ext uri="{FF2B5EF4-FFF2-40B4-BE49-F238E27FC236}">
                <a16:creationId xmlns:a16="http://schemas.microsoft.com/office/drawing/2014/main" id="{DE53A512-EE8A-68C9-1807-473EFB0E8681}"/>
              </a:ext>
            </a:extLst>
          </p:cNvPr>
          <p:cNvSpPr>
            <a:spLocks noGrp="1"/>
          </p:cNvSpPr>
          <p:nvPr>
            <p:ph type="sldNum" sz="quarter" idx="12"/>
          </p:nvPr>
        </p:nvSpPr>
        <p:spPr/>
        <p:txBody>
          <a:bodyPr/>
          <a:lstStyle/>
          <a:p>
            <a:fld id="{D87B8E6C-8826-4FD6-8515-58B651E3B67B}" type="slidenum">
              <a:rPr lang="es-ES_tradnl" smtClean="0"/>
              <a:t>‹Nº›</a:t>
            </a:fld>
            <a:endParaRPr lang="es-ES_tradnl"/>
          </a:p>
        </p:txBody>
      </p:sp>
    </p:spTree>
    <p:extLst>
      <p:ext uri="{BB962C8B-B14F-4D97-AF65-F5344CB8AC3E}">
        <p14:creationId xmlns:p14="http://schemas.microsoft.com/office/powerpoint/2010/main" val="1714328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15FB97-009C-434C-EBCD-A6D96452C370}"/>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0EEB387F-C9EE-FD55-499F-36B34DF5A3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93FA691E-CD1A-A8D6-427A-8797E963056E}"/>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9D30E283-43D2-B659-A527-3EB9FEF8A9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CF5EB5B2-5248-397C-9336-A7976C61C570}"/>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3D8A2890-9E2E-F074-7855-BD0F7D936961}"/>
              </a:ext>
            </a:extLst>
          </p:cNvPr>
          <p:cNvSpPr>
            <a:spLocks noGrp="1"/>
          </p:cNvSpPr>
          <p:nvPr>
            <p:ph type="dt" sz="half" idx="10"/>
          </p:nvPr>
        </p:nvSpPr>
        <p:spPr/>
        <p:txBody>
          <a:bodyPr/>
          <a:lstStyle/>
          <a:p>
            <a:fld id="{F361FDBC-655A-48DA-9CBA-0368A476E127}" type="datetimeFigureOut">
              <a:rPr lang="es-ES_tradnl" smtClean="0"/>
              <a:t>15/09/2025</a:t>
            </a:fld>
            <a:endParaRPr lang="es-ES_tradnl"/>
          </a:p>
        </p:txBody>
      </p:sp>
      <p:sp>
        <p:nvSpPr>
          <p:cNvPr id="8" name="Marcador de pie de página 7">
            <a:extLst>
              <a:ext uri="{FF2B5EF4-FFF2-40B4-BE49-F238E27FC236}">
                <a16:creationId xmlns:a16="http://schemas.microsoft.com/office/drawing/2014/main" id="{E8B694E1-D6D6-EDB1-A7EF-B62952F962B9}"/>
              </a:ext>
            </a:extLst>
          </p:cNvPr>
          <p:cNvSpPr>
            <a:spLocks noGrp="1"/>
          </p:cNvSpPr>
          <p:nvPr>
            <p:ph type="ftr" sz="quarter" idx="11"/>
          </p:nvPr>
        </p:nvSpPr>
        <p:spPr/>
        <p:txBody>
          <a:bodyPr/>
          <a:lstStyle/>
          <a:p>
            <a:endParaRPr lang="es-ES_tradnl"/>
          </a:p>
        </p:txBody>
      </p:sp>
      <p:sp>
        <p:nvSpPr>
          <p:cNvPr id="9" name="Marcador de número de diapositiva 8">
            <a:extLst>
              <a:ext uri="{FF2B5EF4-FFF2-40B4-BE49-F238E27FC236}">
                <a16:creationId xmlns:a16="http://schemas.microsoft.com/office/drawing/2014/main" id="{546D4D96-A1BF-A330-DBAB-2270B1EB220E}"/>
              </a:ext>
            </a:extLst>
          </p:cNvPr>
          <p:cNvSpPr>
            <a:spLocks noGrp="1"/>
          </p:cNvSpPr>
          <p:nvPr>
            <p:ph type="sldNum" sz="quarter" idx="12"/>
          </p:nvPr>
        </p:nvSpPr>
        <p:spPr/>
        <p:txBody>
          <a:bodyPr/>
          <a:lstStyle/>
          <a:p>
            <a:fld id="{D87B8E6C-8826-4FD6-8515-58B651E3B67B}" type="slidenum">
              <a:rPr lang="es-ES_tradnl" smtClean="0"/>
              <a:t>‹Nº›</a:t>
            </a:fld>
            <a:endParaRPr lang="es-ES_tradnl"/>
          </a:p>
        </p:txBody>
      </p:sp>
    </p:spTree>
    <p:extLst>
      <p:ext uri="{BB962C8B-B14F-4D97-AF65-F5344CB8AC3E}">
        <p14:creationId xmlns:p14="http://schemas.microsoft.com/office/powerpoint/2010/main" val="2846465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560719-C040-A2A7-49B1-9E905914648D}"/>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A85A4284-78C1-41F8-109A-044E97939FD1}"/>
              </a:ext>
            </a:extLst>
          </p:cNvPr>
          <p:cNvSpPr>
            <a:spLocks noGrp="1"/>
          </p:cNvSpPr>
          <p:nvPr>
            <p:ph type="dt" sz="half" idx="10"/>
          </p:nvPr>
        </p:nvSpPr>
        <p:spPr/>
        <p:txBody>
          <a:bodyPr/>
          <a:lstStyle/>
          <a:p>
            <a:fld id="{F361FDBC-655A-48DA-9CBA-0368A476E127}" type="datetimeFigureOut">
              <a:rPr lang="es-ES_tradnl" smtClean="0"/>
              <a:t>15/09/2025</a:t>
            </a:fld>
            <a:endParaRPr lang="es-ES_tradnl"/>
          </a:p>
        </p:txBody>
      </p:sp>
      <p:sp>
        <p:nvSpPr>
          <p:cNvPr id="4" name="Marcador de pie de página 3">
            <a:extLst>
              <a:ext uri="{FF2B5EF4-FFF2-40B4-BE49-F238E27FC236}">
                <a16:creationId xmlns:a16="http://schemas.microsoft.com/office/drawing/2014/main" id="{2FFE0424-06D0-1CE6-53EA-8FF56AC6A085}"/>
              </a:ext>
            </a:extLst>
          </p:cNvPr>
          <p:cNvSpPr>
            <a:spLocks noGrp="1"/>
          </p:cNvSpPr>
          <p:nvPr>
            <p:ph type="ftr" sz="quarter" idx="11"/>
          </p:nvPr>
        </p:nvSpPr>
        <p:spPr/>
        <p:txBody>
          <a:bodyPr/>
          <a:lstStyle/>
          <a:p>
            <a:endParaRPr lang="es-ES_tradnl"/>
          </a:p>
        </p:txBody>
      </p:sp>
      <p:sp>
        <p:nvSpPr>
          <p:cNvPr id="5" name="Marcador de número de diapositiva 4">
            <a:extLst>
              <a:ext uri="{FF2B5EF4-FFF2-40B4-BE49-F238E27FC236}">
                <a16:creationId xmlns:a16="http://schemas.microsoft.com/office/drawing/2014/main" id="{9FE6BCDC-A5CF-8187-5E09-98F470A7B54B}"/>
              </a:ext>
            </a:extLst>
          </p:cNvPr>
          <p:cNvSpPr>
            <a:spLocks noGrp="1"/>
          </p:cNvSpPr>
          <p:nvPr>
            <p:ph type="sldNum" sz="quarter" idx="12"/>
          </p:nvPr>
        </p:nvSpPr>
        <p:spPr/>
        <p:txBody>
          <a:bodyPr/>
          <a:lstStyle/>
          <a:p>
            <a:fld id="{D87B8E6C-8826-4FD6-8515-58B651E3B67B}" type="slidenum">
              <a:rPr lang="es-ES_tradnl" smtClean="0"/>
              <a:t>‹Nº›</a:t>
            </a:fld>
            <a:endParaRPr lang="es-ES_tradnl"/>
          </a:p>
        </p:txBody>
      </p:sp>
    </p:spTree>
    <p:extLst>
      <p:ext uri="{BB962C8B-B14F-4D97-AF65-F5344CB8AC3E}">
        <p14:creationId xmlns:p14="http://schemas.microsoft.com/office/powerpoint/2010/main" val="3558641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97B698A0-FB80-3A34-02E2-E5EE1BFB687B}"/>
              </a:ext>
            </a:extLst>
          </p:cNvPr>
          <p:cNvSpPr>
            <a:spLocks noGrp="1"/>
          </p:cNvSpPr>
          <p:nvPr>
            <p:ph type="dt" sz="half" idx="10"/>
          </p:nvPr>
        </p:nvSpPr>
        <p:spPr/>
        <p:txBody>
          <a:bodyPr/>
          <a:lstStyle/>
          <a:p>
            <a:fld id="{F361FDBC-655A-48DA-9CBA-0368A476E127}" type="datetimeFigureOut">
              <a:rPr lang="es-ES_tradnl" smtClean="0"/>
              <a:t>15/09/2025</a:t>
            </a:fld>
            <a:endParaRPr lang="es-ES_tradnl"/>
          </a:p>
        </p:txBody>
      </p:sp>
      <p:sp>
        <p:nvSpPr>
          <p:cNvPr id="3" name="Marcador de pie de página 2">
            <a:extLst>
              <a:ext uri="{FF2B5EF4-FFF2-40B4-BE49-F238E27FC236}">
                <a16:creationId xmlns:a16="http://schemas.microsoft.com/office/drawing/2014/main" id="{C46DC5F4-0FCA-DACA-E86F-223176FF15A6}"/>
              </a:ext>
            </a:extLst>
          </p:cNvPr>
          <p:cNvSpPr>
            <a:spLocks noGrp="1"/>
          </p:cNvSpPr>
          <p:nvPr>
            <p:ph type="ftr" sz="quarter" idx="11"/>
          </p:nvPr>
        </p:nvSpPr>
        <p:spPr/>
        <p:txBody>
          <a:bodyPr/>
          <a:lstStyle/>
          <a:p>
            <a:endParaRPr lang="es-ES_tradnl"/>
          </a:p>
        </p:txBody>
      </p:sp>
      <p:sp>
        <p:nvSpPr>
          <p:cNvPr id="4" name="Marcador de número de diapositiva 3">
            <a:extLst>
              <a:ext uri="{FF2B5EF4-FFF2-40B4-BE49-F238E27FC236}">
                <a16:creationId xmlns:a16="http://schemas.microsoft.com/office/drawing/2014/main" id="{92B98CF8-A594-AF85-2FE0-C6322289E6AA}"/>
              </a:ext>
            </a:extLst>
          </p:cNvPr>
          <p:cNvSpPr>
            <a:spLocks noGrp="1"/>
          </p:cNvSpPr>
          <p:nvPr>
            <p:ph type="sldNum" sz="quarter" idx="12"/>
          </p:nvPr>
        </p:nvSpPr>
        <p:spPr/>
        <p:txBody>
          <a:bodyPr/>
          <a:lstStyle/>
          <a:p>
            <a:fld id="{D87B8E6C-8826-4FD6-8515-58B651E3B67B}" type="slidenum">
              <a:rPr lang="es-ES_tradnl" smtClean="0"/>
              <a:t>‹Nº›</a:t>
            </a:fld>
            <a:endParaRPr lang="es-ES_tradnl"/>
          </a:p>
        </p:txBody>
      </p:sp>
    </p:spTree>
    <p:extLst>
      <p:ext uri="{BB962C8B-B14F-4D97-AF65-F5344CB8AC3E}">
        <p14:creationId xmlns:p14="http://schemas.microsoft.com/office/powerpoint/2010/main" val="3714123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2FCEA0-20F9-4402-4BD5-B81A4BE422F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DA52AC67-97C9-6BE5-F01C-F754D688ED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D960EFDB-EB08-6065-5910-1426B41AD9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5509F927-E6B2-E6DD-D374-E35E2E0AF7FD}"/>
              </a:ext>
            </a:extLst>
          </p:cNvPr>
          <p:cNvSpPr>
            <a:spLocks noGrp="1"/>
          </p:cNvSpPr>
          <p:nvPr>
            <p:ph type="dt" sz="half" idx="10"/>
          </p:nvPr>
        </p:nvSpPr>
        <p:spPr/>
        <p:txBody>
          <a:bodyPr/>
          <a:lstStyle/>
          <a:p>
            <a:fld id="{F361FDBC-655A-48DA-9CBA-0368A476E127}" type="datetimeFigureOut">
              <a:rPr lang="es-ES_tradnl" smtClean="0"/>
              <a:t>15/09/2025</a:t>
            </a:fld>
            <a:endParaRPr lang="es-ES_tradnl"/>
          </a:p>
        </p:txBody>
      </p:sp>
      <p:sp>
        <p:nvSpPr>
          <p:cNvPr id="6" name="Marcador de pie de página 5">
            <a:extLst>
              <a:ext uri="{FF2B5EF4-FFF2-40B4-BE49-F238E27FC236}">
                <a16:creationId xmlns:a16="http://schemas.microsoft.com/office/drawing/2014/main" id="{18CD7065-A286-EF37-3D9D-02F3FCE28827}"/>
              </a:ext>
            </a:extLst>
          </p:cNvPr>
          <p:cNvSpPr>
            <a:spLocks noGrp="1"/>
          </p:cNvSpPr>
          <p:nvPr>
            <p:ph type="ftr" sz="quarter" idx="11"/>
          </p:nvPr>
        </p:nvSpPr>
        <p:spPr/>
        <p:txBody>
          <a:bodyPr/>
          <a:lstStyle/>
          <a:p>
            <a:endParaRPr lang="es-ES_tradnl"/>
          </a:p>
        </p:txBody>
      </p:sp>
      <p:sp>
        <p:nvSpPr>
          <p:cNvPr id="7" name="Marcador de número de diapositiva 6">
            <a:extLst>
              <a:ext uri="{FF2B5EF4-FFF2-40B4-BE49-F238E27FC236}">
                <a16:creationId xmlns:a16="http://schemas.microsoft.com/office/drawing/2014/main" id="{6982C42F-502D-1115-C719-7DAC8DBD19B3}"/>
              </a:ext>
            </a:extLst>
          </p:cNvPr>
          <p:cNvSpPr>
            <a:spLocks noGrp="1"/>
          </p:cNvSpPr>
          <p:nvPr>
            <p:ph type="sldNum" sz="quarter" idx="12"/>
          </p:nvPr>
        </p:nvSpPr>
        <p:spPr/>
        <p:txBody>
          <a:bodyPr/>
          <a:lstStyle/>
          <a:p>
            <a:fld id="{D87B8E6C-8826-4FD6-8515-58B651E3B67B}" type="slidenum">
              <a:rPr lang="es-ES_tradnl" smtClean="0"/>
              <a:t>‹Nº›</a:t>
            </a:fld>
            <a:endParaRPr lang="es-ES_tradnl"/>
          </a:p>
        </p:txBody>
      </p:sp>
    </p:spTree>
    <p:extLst>
      <p:ext uri="{BB962C8B-B14F-4D97-AF65-F5344CB8AC3E}">
        <p14:creationId xmlns:p14="http://schemas.microsoft.com/office/powerpoint/2010/main" val="1105796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2B5F8E-D26A-A205-41BD-C38C4F66873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394BB086-409E-A11D-143C-3B44340431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F5D8C0E1-833B-64F1-9ACC-21B8E28B7E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56B8ECC-678A-6523-2C7B-CB57D24793CC}"/>
              </a:ext>
            </a:extLst>
          </p:cNvPr>
          <p:cNvSpPr>
            <a:spLocks noGrp="1"/>
          </p:cNvSpPr>
          <p:nvPr>
            <p:ph type="dt" sz="half" idx="10"/>
          </p:nvPr>
        </p:nvSpPr>
        <p:spPr/>
        <p:txBody>
          <a:bodyPr/>
          <a:lstStyle/>
          <a:p>
            <a:fld id="{F361FDBC-655A-48DA-9CBA-0368A476E127}" type="datetimeFigureOut">
              <a:rPr lang="es-ES_tradnl" smtClean="0"/>
              <a:t>15/09/2025</a:t>
            </a:fld>
            <a:endParaRPr lang="es-ES_tradnl"/>
          </a:p>
        </p:txBody>
      </p:sp>
      <p:sp>
        <p:nvSpPr>
          <p:cNvPr id="6" name="Marcador de pie de página 5">
            <a:extLst>
              <a:ext uri="{FF2B5EF4-FFF2-40B4-BE49-F238E27FC236}">
                <a16:creationId xmlns:a16="http://schemas.microsoft.com/office/drawing/2014/main" id="{28AFEDB1-32FB-B7BC-67AE-841A5563E027}"/>
              </a:ext>
            </a:extLst>
          </p:cNvPr>
          <p:cNvSpPr>
            <a:spLocks noGrp="1"/>
          </p:cNvSpPr>
          <p:nvPr>
            <p:ph type="ftr" sz="quarter" idx="11"/>
          </p:nvPr>
        </p:nvSpPr>
        <p:spPr/>
        <p:txBody>
          <a:bodyPr/>
          <a:lstStyle/>
          <a:p>
            <a:endParaRPr lang="es-ES_tradnl"/>
          </a:p>
        </p:txBody>
      </p:sp>
      <p:sp>
        <p:nvSpPr>
          <p:cNvPr id="7" name="Marcador de número de diapositiva 6">
            <a:extLst>
              <a:ext uri="{FF2B5EF4-FFF2-40B4-BE49-F238E27FC236}">
                <a16:creationId xmlns:a16="http://schemas.microsoft.com/office/drawing/2014/main" id="{A398ADBB-5BB8-2962-67AB-F6BB5AF3C747}"/>
              </a:ext>
            </a:extLst>
          </p:cNvPr>
          <p:cNvSpPr>
            <a:spLocks noGrp="1"/>
          </p:cNvSpPr>
          <p:nvPr>
            <p:ph type="sldNum" sz="quarter" idx="12"/>
          </p:nvPr>
        </p:nvSpPr>
        <p:spPr/>
        <p:txBody>
          <a:bodyPr/>
          <a:lstStyle/>
          <a:p>
            <a:fld id="{D87B8E6C-8826-4FD6-8515-58B651E3B67B}" type="slidenum">
              <a:rPr lang="es-ES_tradnl" smtClean="0"/>
              <a:t>‹Nº›</a:t>
            </a:fld>
            <a:endParaRPr lang="es-ES_tradnl"/>
          </a:p>
        </p:txBody>
      </p:sp>
    </p:spTree>
    <p:extLst>
      <p:ext uri="{BB962C8B-B14F-4D97-AF65-F5344CB8AC3E}">
        <p14:creationId xmlns:p14="http://schemas.microsoft.com/office/powerpoint/2010/main" val="3516353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73D0E127-5238-2031-0688-40BC60C281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8EAAE505-CB33-CBBE-1084-9CCC1498A6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A7AE75AC-03E4-56C8-764C-865988AFA1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361FDBC-655A-48DA-9CBA-0368A476E127}" type="datetimeFigureOut">
              <a:rPr lang="es-ES_tradnl" smtClean="0"/>
              <a:t>15/09/2025</a:t>
            </a:fld>
            <a:endParaRPr lang="es-ES_tradnl"/>
          </a:p>
        </p:txBody>
      </p:sp>
      <p:sp>
        <p:nvSpPr>
          <p:cNvPr id="5" name="Marcador de pie de página 4">
            <a:extLst>
              <a:ext uri="{FF2B5EF4-FFF2-40B4-BE49-F238E27FC236}">
                <a16:creationId xmlns:a16="http://schemas.microsoft.com/office/drawing/2014/main" id="{ADC2D4E0-ECC0-A29E-D3B9-38B313236A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ES_tradnl"/>
          </a:p>
        </p:txBody>
      </p:sp>
      <p:sp>
        <p:nvSpPr>
          <p:cNvPr id="6" name="Marcador de número de diapositiva 5">
            <a:extLst>
              <a:ext uri="{FF2B5EF4-FFF2-40B4-BE49-F238E27FC236}">
                <a16:creationId xmlns:a16="http://schemas.microsoft.com/office/drawing/2014/main" id="{4C19B575-0E7E-C488-0FBD-327B4C469A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87B8E6C-8826-4FD6-8515-58B651E3B67B}" type="slidenum">
              <a:rPr lang="es-ES_tradnl" smtClean="0"/>
              <a:t>‹Nº›</a:t>
            </a:fld>
            <a:endParaRPr lang="es-ES_tradnl"/>
          </a:p>
        </p:txBody>
      </p:sp>
    </p:spTree>
    <p:extLst>
      <p:ext uri="{BB962C8B-B14F-4D97-AF65-F5344CB8AC3E}">
        <p14:creationId xmlns:p14="http://schemas.microsoft.com/office/powerpoint/2010/main" val="247744958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10.tmp"/><Relationship Id="rId5" Type="http://schemas.openxmlformats.org/officeDocument/2006/relationships/image" Target="../media/image9.tmp"/><Relationship Id="rId4" Type="http://schemas.openxmlformats.org/officeDocument/2006/relationships/image" Target="../media/image8.tmp"/></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D496F3D-E10F-37DC-F7BB-EE78DEA22B4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36665" y="1928526"/>
            <a:ext cx="2498252" cy="4872323"/>
          </a:xfrm>
          <a:prstGeom prst="rect">
            <a:avLst/>
          </a:prstGeom>
        </p:spPr>
      </p:pic>
      <p:grpSp>
        <p:nvGrpSpPr>
          <p:cNvPr id="4" name="Group 6">
            <a:extLst>
              <a:ext uri="{FF2B5EF4-FFF2-40B4-BE49-F238E27FC236}">
                <a16:creationId xmlns:a16="http://schemas.microsoft.com/office/drawing/2014/main" id="{B706D97F-3E3B-4235-14C2-3AC0A43ED963}"/>
              </a:ext>
            </a:extLst>
          </p:cNvPr>
          <p:cNvGrpSpPr/>
          <p:nvPr/>
        </p:nvGrpSpPr>
        <p:grpSpPr>
          <a:xfrm>
            <a:off x="-201768" y="-660081"/>
            <a:ext cx="2064681" cy="7518081"/>
            <a:chOff x="0" y="-19050"/>
            <a:chExt cx="896752" cy="3228608"/>
          </a:xfrm>
        </p:grpSpPr>
        <p:sp>
          <p:nvSpPr>
            <p:cNvPr id="5" name="Freeform 7">
              <a:extLst>
                <a:ext uri="{FF2B5EF4-FFF2-40B4-BE49-F238E27FC236}">
                  <a16:creationId xmlns:a16="http://schemas.microsoft.com/office/drawing/2014/main" id="{368CBBED-62D6-2B0C-9078-8350A857AACD}"/>
                </a:ext>
              </a:extLst>
            </p:cNvPr>
            <p:cNvSpPr/>
            <p:nvPr/>
          </p:nvSpPr>
          <p:spPr>
            <a:xfrm>
              <a:off x="83952" y="233453"/>
              <a:ext cx="812800" cy="2976105"/>
            </a:xfrm>
            <a:custGeom>
              <a:avLst/>
              <a:gdLst/>
              <a:ahLst/>
              <a:cxnLst/>
              <a:rect l="l" t="t" r="r" b="b"/>
              <a:pathLst>
                <a:path w="812800" h="2976105">
                  <a:moveTo>
                    <a:pt x="0" y="0"/>
                  </a:moveTo>
                  <a:lnTo>
                    <a:pt x="812800" y="0"/>
                  </a:lnTo>
                  <a:lnTo>
                    <a:pt x="812800" y="2976105"/>
                  </a:lnTo>
                  <a:lnTo>
                    <a:pt x="0" y="2976105"/>
                  </a:lnTo>
                  <a:close/>
                </a:path>
              </a:pathLst>
            </a:custGeom>
            <a:solidFill>
              <a:srgbClr val="099936"/>
            </a:solidFill>
          </p:spPr>
        </p:sp>
        <p:sp>
          <p:nvSpPr>
            <p:cNvPr id="7" name="TextBox 8">
              <a:extLst>
                <a:ext uri="{FF2B5EF4-FFF2-40B4-BE49-F238E27FC236}">
                  <a16:creationId xmlns:a16="http://schemas.microsoft.com/office/drawing/2014/main" id="{1BFCAA55-18CF-6F66-8D1E-200580E02ED6}"/>
                </a:ext>
              </a:extLst>
            </p:cNvPr>
            <p:cNvSpPr txBox="1"/>
            <p:nvPr/>
          </p:nvSpPr>
          <p:spPr>
            <a:xfrm>
              <a:off x="0" y="-19050"/>
              <a:ext cx="812800" cy="2995155"/>
            </a:xfrm>
            <a:prstGeom prst="rect">
              <a:avLst/>
            </a:prstGeom>
          </p:spPr>
          <p:txBody>
            <a:bodyPr lIns="50800" tIns="50800" rIns="50800" bIns="50800" rtlCol="0" anchor="ctr"/>
            <a:lstStyle/>
            <a:p>
              <a:pPr algn="ctr">
                <a:lnSpc>
                  <a:spcPts val="2859"/>
                </a:lnSpc>
              </a:pPr>
              <a:endParaRPr/>
            </a:p>
          </p:txBody>
        </p:sp>
      </p:grpSp>
      <p:sp>
        <p:nvSpPr>
          <p:cNvPr id="9" name="Marcador de texto 16">
            <a:extLst>
              <a:ext uri="{FF2B5EF4-FFF2-40B4-BE49-F238E27FC236}">
                <a16:creationId xmlns:a16="http://schemas.microsoft.com/office/drawing/2014/main" id="{FBA1F141-8919-7F10-6909-92AA7A988841}"/>
              </a:ext>
            </a:extLst>
          </p:cNvPr>
          <p:cNvSpPr txBox="1">
            <a:spLocks/>
          </p:cNvSpPr>
          <p:nvPr/>
        </p:nvSpPr>
        <p:spPr>
          <a:xfrm>
            <a:off x="2455336" y="2186508"/>
            <a:ext cx="7025704" cy="949267"/>
          </a:xfrm>
          <a:prstGeom prst="rect">
            <a:avLst/>
          </a:prstGeom>
          <a:ln>
            <a:noFill/>
          </a:ln>
        </p:spPr>
        <p:txBody>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marL="0" indent="0" algn="ctr">
              <a:buNone/>
            </a:pPr>
            <a:r>
              <a:rPr lang="es-ES" sz="3200" b="1" dirty="0">
                <a:solidFill>
                  <a:schemeClr val="tx2"/>
                </a:solidFill>
                <a:latin typeface="Calibri" panose="020F0502020204030204" pitchFamily="34" charset="0"/>
                <a:cs typeface="Arial" panose="020B0604020202020204" pitchFamily="34" charset="0"/>
              </a:rPr>
              <a:t>REACTIVIDAD DEL RITMO ALFA EN ATLETAS MASCULINOS DE TAEKWONDO</a:t>
            </a:r>
          </a:p>
          <a:p>
            <a:pPr marL="0" indent="0" algn="ctr">
              <a:buNone/>
            </a:pPr>
            <a:endParaRPr lang="es-ES" sz="2800" b="1" dirty="0">
              <a:solidFill>
                <a:schemeClr val="tx2"/>
              </a:solidFill>
              <a:latin typeface="Calibri" panose="020F0502020204030204" pitchFamily="34" charset="0"/>
            </a:endParaRPr>
          </a:p>
        </p:txBody>
      </p:sp>
      <p:sp>
        <p:nvSpPr>
          <p:cNvPr id="10" name="Subtítulo 2">
            <a:extLst>
              <a:ext uri="{FF2B5EF4-FFF2-40B4-BE49-F238E27FC236}">
                <a16:creationId xmlns:a16="http://schemas.microsoft.com/office/drawing/2014/main" id="{0EC5E541-2561-1811-E766-B417D3A01DF1}"/>
              </a:ext>
            </a:extLst>
          </p:cNvPr>
          <p:cNvSpPr>
            <a:spLocks noGrp="1"/>
          </p:cNvSpPr>
          <p:nvPr>
            <p:ph type="subTitle" idx="1"/>
          </p:nvPr>
        </p:nvSpPr>
        <p:spPr>
          <a:xfrm>
            <a:off x="3324951" y="3316849"/>
            <a:ext cx="4828161" cy="2802438"/>
          </a:xfrm>
        </p:spPr>
        <p:txBody>
          <a:bodyPr>
            <a:noAutofit/>
          </a:bodyPr>
          <a:lstStyle/>
          <a:p>
            <a:pPr algn="ctr">
              <a:lnSpc>
                <a:spcPct val="100000"/>
              </a:lnSpc>
              <a:spcBef>
                <a:spcPts val="0"/>
              </a:spcBef>
            </a:pPr>
            <a:r>
              <a:rPr lang="es-ES" sz="2400" b="1" cap="none" dirty="0">
                <a:solidFill>
                  <a:schemeClr val="tx2"/>
                </a:solidFill>
                <a:latin typeface="Calibri" panose="020F0502020204030204" pitchFamily="34" charset="0"/>
              </a:rPr>
              <a:t>Autores: </a:t>
            </a:r>
          </a:p>
          <a:p>
            <a:pPr algn="ctr">
              <a:lnSpc>
                <a:spcPct val="100000"/>
              </a:lnSpc>
              <a:spcBef>
                <a:spcPts val="0"/>
              </a:spcBef>
            </a:pPr>
            <a:r>
              <a:rPr lang="es-ES" sz="2400" b="1" cap="none" dirty="0">
                <a:solidFill>
                  <a:schemeClr val="tx2"/>
                </a:solidFill>
                <a:latin typeface="Calibri" panose="020F0502020204030204" pitchFamily="34" charset="0"/>
              </a:rPr>
              <a:t>Marta Brown Martínez</a:t>
            </a:r>
          </a:p>
          <a:p>
            <a:pPr algn="ctr">
              <a:lnSpc>
                <a:spcPct val="100000"/>
              </a:lnSpc>
              <a:spcBef>
                <a:spcPts val="0"/>
              </a:spcBef>
            </a:pPr>
            <a:r>
              <a:rPr lang="es-ES" sz="2400" b="1" cap="none" dirty="0" err="1">
                <a:solidFill>
                  <a:schemeClr val="tx2"/>
                </a:solidFill>
                <a:latin typeface="Calibri" panose="020F0502020204030204" pitchFamily="34" charset="0"/>
              </a:rPr>
              <a:t>Melvis</a:t>
            </a:r>
            <a:r>
              <a:rPr lang="es-ES" sz="2400" b="1" cap="none" dirty="0">
                <a:solidFill>
                  <a:schemeClr val="tx2"/>
                </a:solidFill>
                <a:latin typeface="Calibri" panose="020F0502020204030204" pitchFamily="34" charset="0"/>
              </a:rPr>
              <a:t> Gonzales </a:t>
            </a:r>
            <a:r>
              <a:rPr lang="es-ES" sz="2400" b="1" cap="none" dirty="0" err="1">
                <a:solidFill>
                  <a:schemeClr val="tx2"/>
                </a:solidFill>
                <a:latin typeface="Calibri" panose="020F0502020204030204" pitchFamily="34" charset="0"/>
              </a:rPr>
              <a:t>Raveiro</a:t>
            </a:r>
            <a:endParaRPr lang="es-ES" sz="2400" b="1" cap="none" dirty="0">
              <a:solidFill>
                <a:schemeClr val="tx2"/>
              </a:solidFill>
              <a:latin typeface="Calibri" panose="020F0502020204030204" pitchFamily="34" charset="0"/>
            </a:endParaRPr>
          </a:p>
          <a:p>
            <a:pPr algn="ctr">
              <a:lnSpc>
                <a:spcPct val="100000"/>
              </a:lnSpc>
              <a:spcBef>
                <a:spcPts val="0"/>
              </a:spcBef>
            </a:pPr>
            <a:r>
              <a:rPr lang="es-ES" sz="2400" b="1" cap="none" dirty="0">
                <a:solidFill>
                  <a:schemeClr val="tx2"/>
                </a:solidFill>
                <a:latin typeface="Calibri" panose="020F0502020204030204" pitchFamily="34" charset="0"/>
              </a:rPr>
              <a:t>Eduardo Negrete Torres</a:t>
            </a:r>
          </a:p>
          <a:p>
            <a:pPr algn="ctr">
              <a:lnSpc>
                <a:spcPct val="100000"/>
              </a:lnSpc>
              <a:spcBef>
                <a:spcPts val="0"/>
              </a:spcBef>
            </a:pPr>
            <a:r>
              <a:rPr lang="es-ES" sz="2400" b="1" cap="none" dirty="0" err="1">
                <a:solidFill>
                  <a:schemeClr val="tx2"/>
                </a:solidFill>
                <a:latin typeface="Calibri" panose="020F0502020204030204" pitchFamily="34" charset="0"/>
              </a:rPr>
              <a:t>Zamira</a:t>
            </a:r>
            <a:r>
              <a:rPr lang="es-ES" sz="2400" b="1" cap="none" dirty="0">
                <a:solidFill>
                  <a:schemeClr val="tx2"/>
                </a:solidFill>
                <a:latin typeface="Calibri" panose="020F0502020204030204" pitchFamily="34" charset="0"/>
              </a:rPr>
              <a:t> Díaz Santos</a:t>
            </a:r>
          </a:p>
          <a:p>
            <a:pPr algn="ctr">
              <a:lnSpc>
                <a:spcPct val="100000"/>
              </a:lnSpc>
              <a:spcBef>
                <a:spcPts val="0"/>
              </a:spcBef>
            </a:pPr>
            <a:endParaRPr lang="es-ES" sz="3200" b="1" dirty="0">
              <a:solidFill>
                <a:schemeClr val="tx2"/>
              </a:solidFill>
              <a:latin typeface="Calibri" panose="020F0502020204030204" pitchFamily="34" charset="0"/>
            </a:endParaRPr>
          </a:p>
          <a:p>
            <a:pPr algn="ctr">
              <a:lnSpc>
                <a:spcPct val="100000"/>
              </a:lnSpc>
              <a:spcBef>
                <a:spcPts val="0"/>
              </a:spcBef>
            </a:pPr>
            <a:endParaRPr lang="es-ES" sz="2400" b="1" dirty="0">
              <a:solidFill>
                <a:schemeClr val="tx2"/>
              </a:solidFill>
              <a:latin typeface="Calibri" panose="020F0502020204030204" pitchFamily="34" charset="0"/>
            </a:endParaRPr>
          </a:p>
          <a:p>
            <a:pPr algn="ctr">
              <a:lnSpc>
                <a:spcPct val="100000"/>
              </a:lnSpc>
              <a:spcBef>
                <a:spcPts val="0"/>
              </a:spcBef>
            </a:pPr>
            <a:endParaRPr lang="es-ES" sz="1200" b="1" dirty="0">
              <a:solidFill>
                <a:schemeClr val="tx2"/>
              </a:solidFill>
              <a:latin typeface="Calibri" panose="020F0502020204030204" pitchFamily="34" charset="0"/>
            </a:endParaRPr>
          </a:p>
          <a:p>
            <a:pPr algn="ctr">
              <a:lnSpc>
                <a:spcPct val="100000"/>
              </a:lnSpc>
              <a:spcBef>
                <a:spcPts val="0"/>
              </a:spcBef>
            </a:pPr>
            <a:r>
              <a:rPr lang="es-ES" sz="1600" b="1" cap="none" dirty="0">
                <a:solidFill>
                  <a:schemeClr val="tx2"/>
                </a:solidFill>
                <a:latin typeface="Calibri" panose="020F0502020204030204" pitchFamily="34" charset="0"/>
              </a:rPr>
              <a:t>La Habana, Cuba</a:t>
            </a:r>
          </a:p>
          <a:p>
            <a:pPr algn="ctr">
              <a:lnSpc>
                <a:spcPct val="100000"/>
              </a:lnSpc>
              <a:spcBef>
                <a:spcPts val="0"/>
              </a:spcBef>
            </a:pPr>
            <a:r>
              <a:rPr lang="es-ES" sz="1600" b="1" cap="none" dirty="0">
                <a:solidFill>
                  <a:schemeClr val="tx2"/>
                </a:solidFill>
                <a:latin typeface="Calibri" panose="020F0502020204030204" pitchFamily="34" charset="0"/>
              </a:rPr>
              <a:t>Octubre/2025</a:t>
            </a:r>
          </a:p>
          <a:p>
            <a:pPr algn="ctr">
              <a:lnSpc>
                <a:spcPct val="100000"/>
              </a:lnSpc>
              <a:spcBef>
                <a:spcPts val="0"/>
              </a:spcBef>
            </a:pPr>
            <a:endParaRPr lang="es-ES" sz="1600" b="1" dirty="0">
              <a:solidFill>
                <a:schemeClr val="tx2"/>
              </a:solidFill>
              <a:latin typeface="Calibri" panose="020F0502020204030204" pitchFamily="34" charset="0"/>
            </a:endParaRPr>
          </a:p>
          <a:p>
            <a:pPr algn="ctr">
              <a:lnSpc>
                <a:spcPct val="100000"/>
              </a:lnSpc>
              <a:spcBef>
                <a:spcPts val="0"/>
              </a:spcBef>
            </a:pPr>
            <a:endParaRPr lang="es-ES" sz="1600" b="1" cap="none" dirty="0">
              <a:solidFill>
                <a:schemeClr val="tx2"/>
              </a:solidFill>
              <a:latin typeface="Calibri" panose="020F0502020204030204" pitchFamily="34" charset="0"/>
            </a:endParaRPr>
          </a:p>
        </p:txBody>
      </p:sp>
      <p:pic>
        <p:nvPicPr>
          <p:cNvPr id="11" name="7 Imagen" descr="D:\Yahima Comunicacion\Imagen e Identidad\Variantes del Logo\Variantes del Logo-07.png">
            <a:extLst>
              <a:ext uri="{FF2B5EF4-FFF2-40B4-BE49-F238E27FC236}">
                <a16:creationId xmlns:a16="http://schemas.microsoft.com/office/drawing/2014/main" id="{B80B8C39-B52F-BF1C-6480-6858154F9B97}"/>
              </a:ext>
            </a:extLst>
          </p:cNvPr>
          <p:cNvPicPr/>
          <p:nvPr/>
        </p:nvPicPr>
        <p:blipFill rotWithShape="1">
          <a:blip r:embed="rId4" cstate="print">
            <a:extLst>
              <a:ext uri="{28A0092B-C50C-407E-A947-70E740481C1C}">
                <a14:useLocalDpi xmlns:a14="http://schemas.microsoft.com/office/drawing/2010/main" val="0"/>
              </a:ext>
            </a:extLst>
          </a:blip>
          <a:srcRect l="13415" t="25539" r="9653" b="19735"/>
          <a:stretch/>
        </p:blipFill>
        <p:spPr bwMode="auto">
          <a:xfrm>
            <a:off x="4379920" y="5169740"/>
            <a:ext cx="2390821" cy="1072456"/>
          </a:xfrm>
          <a:prstGeom prst="rect">
            <a:avLst/>
          </a:prstGeom>
          <a:noFill/>
          <a:ln>
            <a:noFill/>
          </a:ln>
        </p:spPr>
      </p:pic>
      <p:pic>
        <p:nvPicPr>
          <p:cNvPr id="2" name="Imagen 1">
            <a:extLst>
              <a:ext uri="{FF2B5EF4-FFF2-40B4-BE49-F238E27FC236}">
                <a16:creationId xmlns:a16="http://schemas.microsoft.com/office/drawing/2014/main" id="{411B7477-C9F5-7858-1987-2D4BB529E723}"/>
              </a:ext>
            </a:extLst>
          </p:cNvPr>
          <p:cNvPicPr>
            <a:picLocks noChangeAspect="1"/>
          </p:cNvPicPr>
          <p:nvPr/>
        </p:nvPicPr>
        <p:blipFill>
          <a:blip r:embed="rId5"/>
          <a:srcRect l="8420" t="26610" r="9204" b="43132"/>
          <a:stretch/>
        </p:blipFill>
        <p:spPr>
          <a:xfrm>
            <a:off x="0" y="-20817"/>
            <a:ext cx="12191999" cy="1898054"/>
          </a:xfrm>
          <a:prstGeom prst="rect">
            <a:avLst/>
          </a:prstGeom>
        </p:spPr>
      </p:pic>
    </p:spTree>
    <p:extLst>
      <p:ext uri="{BB962C8B-B14F-4D97-AF65-F5344CB8AC3E}">
        <p14:creationId xmlns:p14="http://schemas.microsoft.com/office/powerpoint/2010/main" val="1005548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7"/>
          <p:cNvSpPr txBox="1">
            <a:spLocks/>
          </p:cNvSpPr>
          <p:nvPr/>
        </p:nvSpPr>
        <p:spPr>
          <a:xfrm>
            <a:off x="439048" y="1313587"/>
            <a:ext cx="11313904" cy="4691186"/>
          </a:xfrm>
          <a:prstGeom prst="snip1Rect">
            <a:avLst/>
          </a:prstGeom>
          <a:ln>
            <a:solidFill>
              <a:schemeClr val="accent1"/>
            </a:solidFill>
          </a:ln>
          <a:effectLst/>
        </p:spPr>
        <p:txBody>
          <a:bodyPr vert="horz" lIns="144000" tIns="0" rIns="0" bIns="108000" rtlCol="0" anchor="t">
            <a:noAutofit/>
          </a:bodyPr>
          <a:lstStyle>
            <a:lvl1pPr marL="0" indent="0" algn="l" defTabSz="918329" rtl="0" eaLnBrk="1" latinLnBrk="0" hangingPunct="1">
              <a:spcBef>
                <a:spcPct val="20000"/>
              </a:spcBef>
              <a:buFont typeface="Arial" panose="020B0604020202020204" pitchFamily="34" charset="0"/>
              <a:buNone/>
              <a:defRPr sz="1350" kern="1200" baseline="0">
                <a:solidFill>
                  <a:schemeClr val="bg1"/>
                </a:solidFill>
                <a:latin typeface="+mn-lt"/>
                <a:ea typeface="+mn-ea"/>
                <a:cs typeface="+mn-cs"/>
              </a:defRPr>
            </a:lvl1pPr>
            <a:lvl2pPr marL="746165" indent="-287179" algn="l" defTabSz="918329"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2pPr>
            <a:lvl3pPr marL="1148001" indent="-229672" algn="l" defTabSz="918329"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3pPr>
            <a:lvl4pPr marL="1607344" indent="-229672" algn="l" defTabSz="918329"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4pPr>
            <a:lvl5pPr marL="2066330" indent="-229672" algn="l" defTabSz="918329"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5pPr>
            <a:lvl6pPr marL="2525673" indent="-229672" algn="l" defTabSz="918329" rtl="0" eaLnBrk="1" latinLnBrk="0" hangingPunct="1">
              <a:spcBef>
                <a:spcPct val="20000"/>
              </a:spcBef>
              <a:buFont typeface="Arial" panose="020B0604020202020204" pitchFamily="34" charset="0"/>
              <a:buChar char="•"/>
              <a:defRPr sz="2025" kern="1200">
                <a:solidFill>
                  <a:schemeClr val="tx1"/>
                </a:solidFill>
                <a:latin typeface="+mn-lt"/>
                <a:ea typeface="+mn-ea"/>
                <a:cs typeface="+mn-cs"/>
              </a:defRPr>
            </a:lvl6pPr>
            <a:lvl7pPr marL="2985016" indent="-229672" algn="l" defTabSz="918329" rtl="0" eaLnBrk="1" latinLnBrk="0" hangingPunct="1">
              <a:spcBef>
                <a:spcPct val="20000"/>
              </a:spcBef>
              <a:buFont typeface="Arial" panose="020B0604020202020204" pitchFamily="34" charset="0"/>
              <a:buChar char="•"/>
              <a:defRPr sz="2025" kern="1200">
                <a:solidFill>
                  <a:schemeClr val="tx1"/>
                </a:solidFill>
                <a:latin typeface="+mn-lt"/>
                <a:ea typeface="+mn-ea"/>
                <a:cs typeface="+mn-cs"/>
              </a:defRPr>
            </a:lvl7pPr>
            <a:lvl8pPr marL="3444002" indent="-229672" algn="l" defTabSz="918329" rtl="0" eaLnBrk="1" latinLnBrk="0" hangingPunct="1">
              <a:spcBef>
                <a:spcPct val="20000"/>
              </a:spcBef>
              <a:buFont typeface="Arial" panose="020B0604020202020204" pitchFamily="34" charset="0"/>
              <a:buChar char="•"/>
              <a:defRPr sz="2025" kern="1200">
                <a:solidFill>
                  <a:schemeClr val="tx1"/>
                </a:solidFill>
                <a:latin typeface="+mn-lt"/>
                <a:ea typeface="+mn-ea"/>
                <a:cs typeface="+mn-cs"/>
              </a:defRPr>
            </a:lvl8pPr>
            <a:lvl9pPr marL="3903345" indent="-229672" algn="l" defTabSz="918329" rtl="0" eaLnBrk="1" latinLnBrk="0" hangingPunct="1">
              <a:spcBef>
                <a:spcPct val="20000"/>
              </a:spcBef>
              <a:buFont typeface="Arial" panose="020B0604020202020204" pitchFamily="34" charset="0"/>
              <a:buChar char="•"/>
              <a:defRPr sz="2025" kern="1200">
                <a:solidFill>
                  <a:schemeClr val="tx1"/>
                </a:solidFill>
                <a:latin typeface="+mn-lt"/>
                <a:ea typeface="+mn-ea"/>
                <a:cs typeface="+mn-cs"/>
              </a:defRPr>
            </a:lvl9pPr>
          </a:lstStyle>
          <a:p>
            <a:pPr marL="342900" indent="-342900" algn="just">
              <a:spcBef>
                <a:spcPts val="600"/>
              </a:spcBef>
              <a:spcAft>
                <a:spcPts val="600"/>
              </a:spcAft>
              <a:buFont typeface="Wingdings" panose="05000000000000000000" pitchFamily="2" charset="2"/>
              <a:buChar char="Ø"/>
            </a:pPr>
            <a:r>
              <a:rPr lang="es-ES" sz="2400" dirty="0">
                <a:solidFill>
                  <a:schemeClr val="tx1"/>
                </a:solidFill>
                <a:latin typeface="Calibri" panose="020F0502020204030204" pitchFamily="34" charset="0"/>
              </a:rPr>
              <a:t>La fatiga de origen central se relaciona con una disminución en la activación de las motoneuronas espinales y/o de la corteza motora cerebral, conduciendo a una disminución de la activación voluntaria de los músculos. </a:t>
            </a:r>
          </a:p>
          <a:p>
            <a:pPr marL="342900" indent="-342900" algn="just">
              <a:spcBef>
                <a:spcPts val="600"/>
              </a:spcBef>
              <a:spcAft>
                <a:spcPts val="600"/>
              </a:spcAft>
              <a:buFont typeface="Wingdings" panose="05000000000000000000" pitchFamily="2" charset="2"/>
              <a:buChar char="Ø"/>
            </a:pPr>
            <a:r>
              <a:rPr lang="es-ES_tradnl" sz="2400" dirty="0">
                <a:solidFill>
                  <a:schemeClr val="tx1"/>
                </a:solidFill>
                <a:latin typeface="Calibri" panose="020F0502020204030204" pitchFamily="34" charset="0"/>
              </a:rPr>
              <a:t>Evidencias de asociación entre la fatiga central y la disminución de la capacidad cerebral cortical de responder a estímulos del medio (reactividad cortical).</a:t>
            </a:r>
          </a:p>
          <a:p>
            <a:pPr marL="342900" indent="-342900" algn="just">
              <a:spcBef>
                <a:spcPts val="600"/>
              </a:spcBef>
              <a:spcAft>
                <a:spcPts val="600"/>
              </a:spcAft>
              <a:buFont typeface="Wingdings" panose="05000000000000000000" pitchFamily="2" charset="2"/>
              <a:buChar char="Ø"/>
            </a:pPr>
            <a:r>
              <a:rPr lang="es-ES" sz="2400" dirty="0">
                <a:solidFill>
                  <a:schemeClr val="tx1"/>
                </a:solidFill>
                <a:latin typeface="Calibri" panose="020F0502020204030204" pitchFamily="34" charset="0"/>
              </a:rPr>
              <a:t>Esta relación puede ser estudiada con el electroencefalograma (EEG) mediante la exploración de la reactividad del ritmo alfa. </a:t>
            </a:r>
          </a:p>
          <a:p>
            <a:pPr marL="342900" indent="-342900" algn="just">
              <a:spcBef>
                <a:spcPts val="600"/>
              </a:spcBef>
              <a:spcAft>
                <a:spcPts val="600"/>
              </a:spcAft>
              <a:buFont typeface="Wingdings" panose="05000000000000000000" pitchFamily="2" charset="2"/>
              <a:buChar char="Ø"/>
            </a:pPr>
            <a:r>
              <a:rPr lang="es-ES" sz="2400" dirty="0">
                <a:solidFill>
                  <a:schemeClr val="tx1"/>
                </a:solidFill>
                <a:latin typeface="Calibri" panose="020F0502020204030204" pitchFamily="34" charset="0"/>
              </a:rPr>
              <a:t>Evidencias de disminución de la reactividad cortical en atletas, comparados con sujetos no entrenados, explicado en base a la teoría de la “eficiencia neural”.</a:t>
            </a:r>
            <a:endParaRPr lang="es-ES" sz="2400" b="1" dirty="0">
              <a:solidFill>
                <a:schemeClr val="tx1"/>
              </a:solidFill>
              <a:latin typeface="Calibri" panose="020F0502020204030204" pitchFamily="34" charset="0"/>
            </a:endParaRPr>
          </a:p>
          <a:p>
            <a:pPr marL="342900" indent="-342900" algn="just">
              <a:spcBef>
                <a:spcPts val="600"/>
              </a:spcBef>
              <a:spcAft>
                <a:spcPts val="600"/>
              </a:spcAft>
              <a:buFont typeface="Wingdings" panose="05000000000000000000" pitchFamily="2" charset="2"/>
              <a:buChar char="Ø"/>
            </a:pPr>
            <a:endParaRPr lang="es-ES_tradnl" sz="2400" b="1" dirty="0">
              <a:solidFill>
                <a:schemeClr val="tx1"/>
              </a:solidFill>
              <a:latin typeface="Calibri" panose="020F0502020204030204" pitchFamily="34" charset="0"/>
            </a:endParaRPr>
          </a:p>
        </p:txBody>
      </p:sp>
      <p:sp>
        <p:nvSpPr>
          <p:cNvPr id="3" name="Marcador de texto 16"/>
          <p:cNvSpPr txBox="1">
            <a:spLocks/>
          </p:cNvSpPr>
          <p:nvPr/>
        </p:nvSpPr>
        <p:spPr>
          <a:xfrm>
            <a:off x="1498842" y="334854"/>
            <a:ext cx="9194315" cy="518373"/>
          </a:xfrm>
          <a:prstGeom prst="rect">
            <a:avLst/>
          </a:prstGeom>
        </p:spPr>
        <p:txBody>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marL="0" indent="0" algn="ctr">
              <a:buNone/>
            </a:pPr>
            <a:r>
              <a:rPr lang="es-US" sz="3200" b="1" dirty="0">
                <a:latin typeface="Calibri" panose="020F0502020204030204" pitchFamily="34" charset="0"/>
              </a:rPr>
              <a:t>INTRODUCCIÓN</a:t>
            </a:r>
            <a:endParaRPr lang="es-US" sz="2800" b="1" dirty="0">
              <a:latin typeface="Calibri" panose="020F0502020204030204" pitchFamily="34" charset="0"/>
            </a:endParaRPr>
          </a:p>
        </p:txBody>
      </p:sp>
    </p:spTree>
    <p:extLst>
      <p:ext uri="{BB962C8B-B14F-4D97-AF65-F5344CB8AC3E}">
        <p14:creationId xmlns:p14="http://schemas.microsoft.com/office/powerpoint/2010/main" val="3445838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712431" y="1022245"/>
            <a:ext cx="10767133" cy="1354217"/>
          </a:xfrm>
          <a:prstGeom prst="rect">
            <a:avLst/>
          </a:prstGeom>
          <a:ln w="28575">
            <a:solidFill>
              <a:schemeClr val="accent1"/>
            </a:solidFill>
          </a:ln>
        </p:spPr>
        <p:txBody>
          <a:bodyPr wrap="square">
            <a:spAutoFit/>
          </a:bodyPr>
          <a:lstStyle/>
          <a:p>
            <a:pPr algn="ctr">
              <a:spcBef>
                <a:spcPts val="600"/>
              </a:spcBef>
              <a:spcAft>
                <a:spcPts val="600"/>
              </a:spcAft>
            </a:pPr>
            <a:r>
              <a:rPr lang="es-ES" sz="2400" b="1" dirty="0">
                <a:latin typeface="Calibri" panose="020F0502020204030204" pitchFamily="34" charset="0"/>
              </a:rPr>
              <a:t>PROBLEMA CIENTÍFICO</a:t>
            </a:r>
          </a:p>
          <a:p>
            <a:pPr algn="ctr">
              <a:spcBef>
                <a:spcPts val="600"/>
              </a:spcBef>
              <a:spcAft>
                <a:spcPts val="600"/>
              </a:spcAft>
            </a:pPr>
            <a:r>
              <a:rPr lang="es-ES" sz="2400" dirty="0">
                <a:latin typeface="Calibri" panose="020F0502020204030204" pitchFamily="34" charset="0"/>
              </a:rPr>
              <a:t>¿ Existe relación entre la reactividad del ritmo alfa y el componente central de la fatiga en atletas? </a:t>
            </a:r>
          </a:p>
        </p:txBody>
      </p:sp>
      <p:sp>
        <p:nvSpPr>
          <p:cNvPr id="4" name="Rectángulo 3">
            <a:extLst>
              <a:ext uri="{FF2B5EF4-FFF2-40B4-BE49-F238E27FC236}">
                <a16:creationId xmlns:a16="http://schemas.microsoft.com/office/drawing/2014/main" id="{F7E7EF5F-6128-2021-8F0D-3557B282C742}"/>
              </a:ext>
            </a:extLst>
          </p:cNvPr>
          <p:cNvSpPr/>
          <p:nvPr/>
        </p:nvSpPr>
        <p:spPr>
          <a:xfrm>
            <a:off x="514475" y="3358154"/>
            <a:ext cx="11163043" cy="2246769"/>
          </a:xfrm>
          <a:prstGeom prst="rect">
            <a:avLst/>
          </a:prstGeom>
          <a:ln w="28575">
            <a:solidFill>
              <a:schemeClr val="accent1"/>
            </a:solidFill>
          </a:ln>
        </p:spPr>
        <p:txBody>
          <a:bodyPr wrap="square">
            <a:spAutoFit/>
          </a:bodyPr>
          <a:lstStyle/>
          <a:p>
            <a:pPr algn="ctr">
              <a:spcBef>
                <a:spcPts val="600"/>
              </a:spcBef>
              <a:spcAft>
                <a:spcPts val="600"/>
              </a:spcAft>
            </a:pPr>
            <a:r>
              <a:rPr lang="es-ES" sz="2400" b="1" dirty="0">
                <a:latin typeface="Calibri" panose="020F0502020204030204" pitchFamily="34" charset="0"/>
              </a:rPr>
              <a:t>OBJETIVOS</a:t>
            </a:r>
          </a:p>
          <a:p>
            <a:pPr marL="457200" indent="-457200" algn="just">
              <a:spcBef>
                <a:spcPts val="600"/>
              </a:spcBef>
              <a:spcAft>
                <a:spcPts val="600"/>
              </a:spcAft>
              <a:buFont typeface="+mj-lt"/>
              <a:buAutoNum type="arabicPeriod"/>
            </a:pPr>
            <a:r>
              <a:rPr lang="es-ES" sz="2400" dirty="0">
                <a:latin typeface="Calibri" panose="020F0502020204030204" pitchFamily="34" charset="0"/>
              </a:rPr>
              <a:t> Identificar diferencias en la reactividad del ritmo alfa, entre atletas de taekwondo y sujetos sanos no entrenados.</a:t>
            </a:r>
          </a:p>
          <a:p>
            <a:pPr marL="457200" indent="-457200" algn="just">
              <a:spcBef>
                <a:spcPts val="600"/>
              </a:spcBef>
              <a:spcAft>
                <a:spcPts val="600"/>
              </a:spcAft>
              <a:buFont typeface="+mj-lt"/>
              <a:buAutoNum type="arabicPeriod"/>
            </a:pPr>
            <a:r>
              <a:rPr lang="es-ES" sz="2400" dirty="0">
                <a:latin typeface="Calibri" panose="020F0502020204030204" pitchFamily="34" charset="0"/>
              </a:rPr>
              <a:t>Determinar la influencia de la edad deportiva/biológica y la presencia de alteraciones en el EEG sobre la reactividad del ritmo alfa en los atletas.</a:t>
            </a:r>
          </a:p>
        </p:txBody>
      </p:sp>
    </p:spTree>
    <p:extLst>
      <p:ext uri="{BB962C8B-B14F-4D97-AF65-F5344CB8AC3E}">
        <p14:creationId xmlns:p14="http://schemas.microsoft.com/office/powerpoint/2010/main" val="2671469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6"/>
          <p:cNvSpPr txBox="1">
            <a:spLocks/>
          </p:cNvSpPr>
          <p:nvPr/>
        </p:nvSpPr>
        <p:spPr>
          <a:xfrm>
            <a:off x="1124039" y="300442"/>
            <a:ext cx="9194315" cy="677891"/>
          </a:xfrm>
          <a:prstGeom prst="rect">
            <a:avLst/>
          </a:prstGeom>
        </p:spPr>
        <p:txBody>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marL="0" indent="0" algn="ctr">
              <a:buNone/>
            </a:pPr>
            <a:r>
              <a:rPr lang="es-US" sz="2800" b="1" dirty="0">
                <a:solidFill>
                  <a:schemeClr val="tx2"/>
                </a:solidFill>
                <a:latin typeface="Calibri" panose="020F0502020204030204" pitchFamily="34" charset="0"/>
              </a:rPr>
              <a:t>MATERIALES Y MÉTODO</a:t>
            </a:r>
          </a:p>
        </p:txBody>
      </p:sp>
      <p:sp>
        <p:nvSpPr>
          <p:cNvPr id="3" name="Marcador de texto 17"/>
          <p:cNvSpPr txBox="1">
            <a:spLocks/>
          </p:cNvSpPr>
          <p:nvPr/>
        </p:nvSpPr>
        <p:spPr>
          <a:xfrm>
            <a:off x="400310" y="1222058"/>
            <a:ext cx="11510336" cy="5274870"/>
          </a:xfrm>
          <a:prstGeom prst="snip1Rect">
            <a:avLst/>
          </a:prstGeom>
          <a:ln>
            <a:solidFill>
              <a:schemeClr val="accent1"/>
            </a:solidFill>
          </a:ln>
          <a:effectLst/>
        </p:spPr>
        <p:txBody>
          <a:bodyPr tIns="0" bIns="360000"/>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marL="0" indent="0" algn="just">
              <a:spcBef>
                <a:spcPts val="600"/>
              </a:spcBef>
              <a:spcAft>
                <a:spcPts val="600"/>
              </a:spcAft>
              <a:buClrTx/>
              <a:buNone/>
              <a:defRPr/>
            </a:pPr>
            <a:r>
              <a:rPr lang="es-ES" altLang="es-MX" sz="2400" b="1" dirty="0">
                <a:latin typeface="Calibri" panose="020F0502020204030204" pitchFamily="34" charset="0"/>
                <a:ea typeface="Times New Roman" pitchFamily="18" charset="0"/>
              </a:rPr>
              <a:t>Estudio descriptivo transversal</a:t>
            </a:r>
          </a:p>
          <a:p>
            <a:pPr marL="0" indent="0" algn="just">
              <a:spcBef>
                <a:spcPts val="600"/>
              </a:spcBef>
              <a:spcAft>
                <a:spcPts val="600"/>
              </a:spcAft>
              <a:buClrTx/>
              <a:buNone/>
              <a:defRPr/>
            </a:pPr>
            <a:r>
              <a:rPr lang="es-ES" altLang="es-MX" sz="2400" b="1" dirty="0">
                <a:latin typeface="Calibri" panose="020F0502020204030204" pitchFamily="34" charset="0"/>
                <a:ea typeface="Times New Roman" pitchFamily="18" charset="0"/>
              </a:rPr>
              <a:t>Laboratorio de Neurofisiología Clínica del Instituto de Medicina Deportiva</a:t>
            </a:r>
          </a:p>
          <a:p>
            <a:pPr algn="just">
              <a:spcBef>
                <a:spcPts val="600"/>
              </a:spcBef>
              <a:spcAft>
                <a:spcPts val="600"/>
              </a:spcAft>
              <a:buClrTx/>
              <a:buFont typeface="Wingdings" panose="05000000000000000000" pitchFamily="2" charset="2"/>
              <a:buChar char="§"/>
              <a:defRPr/>
            </a:pPr>
            <a:r>
              <a:rPr lang="es-ES" altLang="es-MX" sz="2400" b="1" dirty="0">
                <a:latin typeface="Calibri" panose="020F0502020204030204" pitchFamily="34" charset="0"/>
                <a:ea typeface="Times New Roman" pitchFamily="18" charset="0"/>
              </a:rPr>
              <a:t>Muestra: </a:t>
            </a:r>
          </a:p>
          <a:p>
            <a:pPr lvl="1" algn="just">
              <a:spcBef>
                <a:spcPts val="600"/>
              </a:spcBef>
              <a:spcAft>
                <a:spcPts val="600"/>
              </a:spcAft>
              <a:buClrTx/>
              <a:buFont typeface="Wingdings" panose="05000000000000000000" pitchFamily="2" charset="2"/>
              <a:buChar char="ü"/>
              <a:defRPr/>
            </a:pPr>
            <a:r>
              <a:rPr lang="es-ES" altLang="es-MX" sz="2200" b="1" dirty="0">
                <a:latin typeface="Calibri" panose="020F0502020204030204" pitchFamily="34" charset="0"/>
                <a:ea typeface="Times New Roman" pitchFamily="18" charset="0"/>
              </a:rPr>
              <a:t>18 taekwondistas masculinos (edad promedio: 22 años) </a:t>
            </a:r>
          </a:p>
          <a:p>
            <a:pPr lvl="1" algn="just">
              <a:spcBef>
                <a:spcPts val="600"/>
              </a:spcBef>
              <a:spcAft>
                <a:spcPts val="600"/>
              </a:spcAft>
              <a:buClrTx/>
              <a:buFont typeface="Wingdings" panose="05000000000000000000" pitchFamily="2" charset="2"/>
              <a:buChar char="ü"/>
              <a:defRPr/>
            </a:pPr>
            <a:r>
              <a:rPr lang="es-ES" altLang="es-MX" sz="2200" b="1" dirty="0">
                <a:latin typeface="Calibri" panose="020F0502020204030204" pitchFamily="34" charset="0"/>
                <a:ea typeface="Times New Roman" pitchFamily="18" charset="0"/>
              </a:rPr>
              <a:t>33 sujetos sanos masculinos no entrenados, provenientes de la base de datos del Proyecto Cubano de Mapeo Cerebral Humano. (edad promedio: 23 años)</a:t>
            </a:r>
          </a:p>
          <a:p>
            <a:pPr algn="just">
              <a:spcBef>
                <a:spcPts val="600"/>
              </a:spcBef>
              <a:spcAft>
                <a:spcPts val="600"/>
              </a:spcAft>
              <a:buClrTx/>
              <a:buFont typeface="Wingdings" panose="05000000000000000000" pitchFamily="2" charset="2"/>
              <a:buChar char="§"/>
              <a:defRPr/>
            </a:pPr>
            <a:r>
              <a:rPr lang="es-ES" altLang="es-MX" sz="2400" b="1" dirty="0">
                <a:latin typeface="Calibri" panose="020F0502020204030204" pitchFamily="34" charset="0"/>
                <a:ea typeface="Times New Roman" pitchFamily="18" charset="0"/>
              </a:rPr>
              <a:t>Registros de EEG de vigilia en reposo (ojos cerrados/ojos abiertos)</a:t>
            </a:r>
          </a:p>
          <a:p>
            <a:pPr algn="just">
              <a:spcBef>
                <a:spcPts val="600"/>
              </a:spcBef>
              <a:spcAft>
                <a:spcPts val="600"/>
              </a:spcAft>
              <a:buClrTx/>
              <a:buFont typeface="Wingdings" panose="05000000000000000000" pitchFamily="2" charset="2"/>
              <a:buChar char="§"/>
              <a:defRPr/>
            </a:pPr>
            <a:r>
              <a:rPr lang="es-ES" altLang="es-MX" sz="2400" b="1" dirty="0">
                <a:latin typeface="Calibri" panose="020F0502020204030204" pitchFamily="34" charset="0"/>
                <a:ea typeface="Times New Roman" pitchFamily="18" charset="0"/>
              </a:rPr>
              <a:t>Análisis visual: Identificación de alteraciones del EEG.</a:t>
            </a:r>
          </a:p>
          <a:p>
            <a:pPr algn="just">
              <a:spcBef>
                <a:spcPts val="600"/>
              </a:spcBef>
              <a:spcAft>
                <a:spcPts val="600"/>
              </a:spcAft>
              <a:buClrTx/>
              <a:buFont typeface="Wingdings" panose="05000000000000000000" pitchFamily="2" charset="2"/>
              <a:buChar char="§"/>
              <a:defRPr/>
            </a:pPr>
            <a:r>
              <a:rPr lang="es-ES" altLang="es-MX" sz="2400" b="1" dirty="0">
                <a:latin typeface="Calibri" panose="020F0502020204030204" pitchFamily="34" charset="0"/>
                <a:ea typeface="Times New Roman" pitchFamily="18" charset="0"/>
              </a:rPr>
              <a:t>Análisis cuantitativo del EEG: Identificar frecuencia pico/densidad de poder (DPA) del espectro del EEG  en todas las derivaciones.</a:t>
            </a:r>
          </a:p>
        </p:txBody>
      </p:sp>
    </p:spTree>
    <p:extLst>
      <p:ext uri="{BB962C8B-B14F-4D97-AF65-F5344CB8AC3E}">
        <p14:creationId xmlns:p14="http://schemas.microsoft.com/office/powerpoint/2010/main" val="1503041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6"/>
          <p:cNvSpPr txBox="1">
            <a:spLocks/>
          </p:cNvSpPr>
          <p:nvPr/>
        </p:nvSpPr>
        <p:spPr>
          <a:xfrm>
            <a:off x="1124039" y="300442"/>
            <a:ext cx="9194315" cy="677891"/>
          </a:xfrm>
          <a:prstGeom prst="rect">
            <a:avLst/>
          </a:prstGeom>
        </p:spPr>
        <p:txBody>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marL="0" indent="0" algn="ctr">
              <a:buNone/>
            </a:pPr>
            <a:r>
              <a:rPr lang="es-US" sz="2800" b="1" dirty="0">
                <a:solidFill>
                  <a:schemeClr val="tx2"/>
                </a:solidFill>
                <a:latin typeface="Calibri" panose="020F0502020204030204" pitchFamily="34" charset="0"/>
              </a:rPr>
              <a:t>MATERIALES Y MÉTODOS</a:t>
            </a:r>
          </a:p>
        </p:txBody>
      </p:sp>
      <p:pic>
        <p:nvPicPr>
          <p:cNvPr id="14" name="Imagen 13">
            <a:extLst>
              <a:ext uri="{FF2B5EF4-FFF2-40B4-BE49-F238E27FC236}">
                <a16:creationId xmlns:a16="http://schemas.microsoft.com/office/drawing/2014/main" id="{436D4FF9-8424-60B4-B8A9-F2B67CDD03E3}"/>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25000"/>
                    </a14:imgEffect>
                  </a14:imgLayer>
                </a14:imgProps>
              </a:ext>
            </a:extLst>
          </a:blip>
          <a:srcRect l="38461" t="31787" r="24587" b="39822"/>
          <a:stretch/>
        </p:blipFill>
        <p:spPr>
          <a:xfrm>
            <a:off x="564530" y="1172308"/>
            <a:ext cx="11181994" cy="5007801"/>
          </a:xfrm>
          <a:prstGeom prst="rect">
            <a:avLst/>
          </a:prstGeom>
          <a:ln>
            <a:solidFill>
              <a:schemeClr val="accent1"/>
            </a:solidFill>
          </a:ln>
        </p:spPr>
      </p:pic>
    </p:spTree>
    <p:extLst>
      <p:ext uri="{BB962C8B-B14F-4D97-AF65-F5344CB8AC3E}">
        <p14:creationId xmlns:p14="http://schemas.microsoft.com/office/powerpoint/2010/main" val="2257259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6"/>
          <p:cNvSpPr txBox="1">
            <a:spLocks/>
          </p:cNvSpPr>
          <p:nvPr/>
        </p:nvSpPr>
        <p:spPr>
          <a:xfrm>
            <a:off x="1425501" y="459714"/>
            <a:ext cx="9194315" cy="518373"/>
          </a:xfrm>
          <a:prstGeom prst="rect">
            <a:avLst/>
          </a:prstGeom>
        </p:spPr>
        <p:txBody>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marL="0" indent="0" algn="ctr">
              <a:buNone/>
            </a:pPr>
            <a:r>
              <a:rPr lang="es-US" sz="3200" b="1" dirty="0">
                <a:solidFill>
                  <a:schemeClr val="tx2"/>
                </a:solidFill>
                <a:latin typeface="Calibri" panose="020F0502020204030204" pitchFamily="34" charset="0"/>
              </a:rPr>
              <a:t>RESULTADOS</a:t>
            </a:r>
            <a:endParaRPr lang="es-US" sz="2800" b="1" dirty="0">
              <a:solidFill>
                <a:schemeClr val="tx2"/>
              </a:solidFill>
              <a:latin typeface="Calibri" panose="020F0502020204030204" pitchFamily="34" charset="0"/>
            </a:endParaRPr>
          </a:p>
        </p:txBody>
      </p:sp>
      <p:sp>
        <p:nvSpPr>
          <p:cNvPr id="4" name="CuadroTexto 3"/>
          <p:cNvSpPr txBox="1"/>
          <p:nvPr/>
        </p:nvSpPr>
        <p:spPr>
          <a:xfrm>
            <a:off x="9384185" y="1199993"/>
            <a:ext cx="1231974" cy="461665"/>
          </a:xfrm>
          <a:prstGeom prst="rect">
            <a:avLst/>
          </a:prstGeom>
          <a:noFill/>
        </p:spPr>
        <p:txBody>
          <a:bodyPr wrap="square" rtlCol="0">
            <a:spAutoFit/>
          </a:bodyPr>
          <a:lstStyle/>
          <a:p>
            <a:r>
              <a:rPr lang="es-ES" sz="2400" b="1" dirty="0">
                <a:solidFill>
                  <a:schemeClr val="bg1"/>
                </a:solidFill>
                <a:latin typeface="Calibri" panose="020F0502020204030204" pitchFamily="34" charset="0"/>
              </a:rPr>
              <a:t>ATLETAS</a:t>
            </a:r>
            <a:endParaRPr lang="es-ES_tradnl" sz="2400" b="1" dirty="0">
              <a:solidFill>
                <a:schemeClr val="bg1"/>
              </a:solidFill>
              <a:latin typeface="Calibri" panose="020F0502020204030204" pitchFamily="34" charset="0"/>
            </a:endParaRPr>
          </a:p>
        </p:txBody>
      </p:sp>
      <p:sp>
        <p:nvSpPr>
          <p:cNvPr id="6" name="CuadroTexto 5"/>
          <p:cNvSpPr txBox="1"/>
          <p:nvPr/>
        </p:nvSpPr>
        <p:spPr>
          <a:xfrm>
            <a:off x="1584201" y="1214029"/>
            <a:ext cx="2020957" cy="461665"/>
          </a:xfrm>
          <a:prstGeom prst="rect">
            <a:avLst/>
          </a:prstGeom>
          <a:noFill/>
        </p:spPr>
        <p:txBody>
          <a:bodyPr wrap="square" rtlCol="0">
            <a:spAutoFit/>
          </a:bodyPr>
          <a:lstStyle/>
          <a:p>
            <a:r>
              <a:rPr lang="es-ES" sz="2400" b="1" dirty="0">
                <a:solidFill>
                  <a:schemeClr val="bg1"/>
                </a:solidFill>
                <a:latin typeface="Calibri" panose="020F0502020204030204" pitchFamily="34" charset="0"/>
              </a:rPr>
              <a:t>NO ATLETAS</a:t>
            </a:r>
            <a:endParaRPr lang="es-ES_tradnl" sz="2400" b="1" dirty="0">
              <a:solidFill>
                <a:schemeClr val="bg1"/>
              </a:solidFill>
              <a:latin typeface="Calibri" panose="020F0502020204030204" pitchFamily="34" charset="0"/>
            </a:endParaRPr>
          </a:p>
        </p:txBody>
      </p:sp>
      <p:graphicFrame>
        <p:nvGraphicFramePr>
          <p:cNvPr id="14" name="Tabla 13"/>
          <p:cNvGraphicFramePr>
            <a:graphicFrameLocks noGrp="1"/>
          </p:cNvGraphicFramePr>
          <p:nvPr>
            <p:extLst>
              <p:ext uri="{D42A27DB-BD31-4B8C-83A1-F6EECF244321}">
                <p14:modId xmlns:p14="http://schemas.microsoft.com/office/powerpoint/2010/main" val="738374771"/>
              </p:ext>
            </p:extLst>
          </p:nvPr>
        </p:nvGraphicFramePr>
        <p:xfrm>
          <a:off x="4622292" y="1486553"/>
          <a:ext cx="2816261" cy="3535680"/>
        </p:xfrm>
        <a:graphic>
          <a:graphicData uri="http://schemas.openxmlformats.org/drawingml/2006/table">
            <a:tbl>
              <a:tblPr firstRow="1" bandRow="1">
                <a:tableStyleId>{B301B821-A1FF-4177-AEE7-76D212191A09}</a:tableStyleId>
              </a:tblPr>
              <a:tblGrid>
                <a:gridCol w="2816261">
                  <a:extLst>
                    <a:ext uri="{9D8B030D-6E8A-4147-A177-3AD203B41FA5}">
                      <a16:colId xmlns:a16="http://schemas.microsoft.com/office/drawing/2014/main" val="1771382942"/>
                    </a:ext>
                  </a:extLst>
                </a:gridCol>
              </a:tblGrid>
              <a:tr h="548374">
                <a:tc>
                  <a:txBody>
                    <a:bodyPr/>
                    <a:lstStyle/>
                    <a:p>
                      <a:pPr algn="ctr">
                        <a:lnSpc>
                          <a:spcPct val="100000"/>
                        </a:lnSpc>
                      </a:pPr>
                      <a:r>
                        <a:rPr lang="es-ES" sz="2000" dirty="0" err="1">
                          <a:latin typeface="Calibri" panose="020F0502020204030204" pitchFamily="34" charset="0"/>
                        </a:rPr>
                        <a:t>Frec.pico</a:t>
                      </a:r>
                      <a:r>
                        <a:rPr lang="es-ES" sz="2000" dirty="0">
                          <a:latin typeface="Calibri" panose="020F0502020204030204" pitchFamily="34" charset="0"/>
                        </a:rPr>
                        <a:t> (ojos cerrados)</a:t>
                      </a:r>
                      <a:endParaRPr lang="es-ES_tradnl" sz="2000" dirty="0">
                        <a:latin typeface="Calibri" panose="020F0502020204030204" pitchFamily="34" charset="0"/>
                      </a:endParaRPr>
                    </a:p>
                    <a:p>
                      <a:pPr algn="ctr">
                        <a:lnSpc>
                          <a:spcPct val="100000"/>
                        </a:lnSpc>
                        <a:spcAft>
                          <a:spcPts val="0"/>
                        </a:spcAft>
                      </a:pPr>
                      <a:r>
                        <a:rPr lang="es-ES_tradnl" sz="2000" dirty="0">
                          <a:effectLst/>
                          <a:latin typeface="Calibri" panose="020F0502020204030204" pitchFamily="34" charset="0"/>
                        </a:rPr>
                        <a:t>10.1 VS 10.1 Hz, p=0.92</a:t>
                      </a:r>
                      <a:endParaRPr lang="es-ES_tradnl" sz="2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4164897833"/>
                  </a:ext>
                </a:extLst>
              </a:tr>
              <a:tr h="548374">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ES" sz="2000" dirty="0" err="1">
                          <a:latin typeface="Calibri" panose="020F0502020204030204" pitchFamily="34" charset="0"/>
                        </a:rPr>
                        <a:t>Frec.pico</a:t>
                      </a:r>
                      <a:r>
                        <a:rPr lang="es-ES" sz="2000" dirty="0">
                          <a:latin typeface="Calibri" panose="020F0502020204030204" pitchFamily="34" charset="0"/>
                        </a:rPr>
                        <a:t>  (ojos abiertos)</a:t>
                      </a:r>
                      <a:endParaRPr lang="es-ES_tradnl" sz="2000" dirty="0">
                        <a:latin typeface="Calibri" panose="020F0502020204030204" pitchFamily="34" charset="0"/>
                      </a:endParaRPr>
                    </a:p>
                    <a:p>
                      <a:pPr algn="ctr">
                        <a:lnSpc>
                          <a:spcPct val="100000"/>
                        </a:lnSpc>
                        <a:spcAft>
                          <a:spcPts val="0"/>
                        </a:spcAft>
                      </a:pPr>
                      <a:r>
                        <a:rPr lang="es-ES_tradnl" sz="2000" dirty="0">
                          <a:effectLst/>
                          <a:latin typeface="Calibri" panose="020F0502020204030204" pitchFamily="34" charset="0"/>
                        </a:rPr>
                        <a:t>10.4 VS 10.9, Hz p = 0.04</a:t>
                      </a:r>
                      <a:endParaRPr lang="es-ES_tradnl" sz="2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nchor="ctr"/>
                </a:tc>
                <a:extLst>
                  <a:ext uri="{0D108BD9-81ED-4DB2-BD59-A6C34878D82A}">
                    <a16:rowId xmlns:a16="http://schemas.microsoft.com/office/drawing/2014/main" val="2000700285"/>
                  </a:ext>
                </a:extLst>
              </a:tr>
              <a:tr h="321578">
                <a:tc>
                  <a:txBody>
                    <a:bodyPr/>
                    <a:lstStyle/>
                    <a:p>
                      <a:pPr algn="ctr">
                        <a:lnSpc>
                          <a:spcPct val="100000"/>
                        </a:lnSpc>
                        <a:spcAft>
                          <a:spcPts val="0"/>
                        </a:spcAft>
                      </a:pPr>
                      <a:r>
                        <a:rPr lang="es-ES_tradnl" sz="2000" dirty="0">
                          <a:effectLst/>
                          <a:latin typeface="Calibri" panose="020F0502020204030204" pitchFamily="34" charset="0"/>
                        </a:rPr>
                        <a:t>DPAC</a:t>
                      </a:r>
                    </a:p>
                    <a:p>
                      <a:pPr algn="ctr">
                        <a:lnSpc>
                          <a:spcPct val="100000"/>
                        </a:lnSpc>
                        <a:spcAft>
                          <a:spcPts val="0"/>
                        </a:spcAft>
                      </a:pPr>
                      <a:r>
                        <a:rPr lang="es-ES_tradnl" sz="2000" dirty="0">
                          <a:effectLst/>
                          <a:latin typeface="Calibri" panose="020F0502020204030204" pitchFamily="34" charset="0"/>
                        </a:rPr>
                        <a:t>3.95 VS 3.48, p = 0.01</a:t>
                      </a:r>
                      <a:endParaRPr lang="es-ES_tradnl" sz="2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71217866"/>
                  </a:ext>
                </a:extLst>
              </a:tr>
              <a:tr h="321578">
                <a:tc>
                  <a:txBody>
                    <a:bodyPr/>
                    <a:lstStyle/>
                    <a:p>
                      <a:pPr algn="ctr">
                        <a:lnSpc>
                          <a:spcPct val="100000"/>
                        </a:lnSpc>
                        <a:spcAft>
                          <a:spcPts val="0"/>
                        </a:spcAft>
                      </a:pPr>
                      <a:r>
                        <a:rPr lang="es-ES_tradnl" sz="2000" dirty="0">
                          <a:effectLst/>
                          <a:latin typeface="Calibri" panose="020F0502020204030204" pitchFamily="34" charset="0"/>
                        </a:rPr>
                        <a:t>DPAA </a:t>
                      </a:r>
                    </a:p>
                    <a:p>
                      <a:pPr algn="ctr">
                        <a:lnSpc>
                          <a:spcPct val="100000"/>
                        </a:lnSpc>
                        <a:spcAft>
                          <a:spcPts val="0"/>
                        </a:spcAft>
                      </a:pPr>
                      <a:r>
                        <a:rPr lang="es-ES_tradnl" sz="2000" dirty="0">
                          <a:effectLst/>
                          <a:latin typeface="Calibri" panose="020F0502020204030204" pitchFamily="34" charset="0"/>
                        </a:rPr>
                        <a:t>2.11 VS 2.53, p = 0.10</a:t>
                      </a:r>
                      <a:endParaRPr lang="es-ES_tradnl" sz="2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49253078"/>
                  </a:ext>
                </a:extLst>
              </a:tr>
              <a:tr h="321578">
                <a:tc>
                  <a:txBody>
                    <a:bodyPr/>
                    <a:lstStyle/>
                    <a:p>
                      <a:pPr algn="ctr">
                        <a:lnSpc>
                          <a:spcPct val="100000"/>
                        </a:lnSpc>
                        <a:spcAft>
                          <a:spcPts val="0"/>
                        </a:spcAft>
                      </a:pPr>
                      <a:r>
                        <a:rPr lang="es-ES_tradnl" sz="2000" dirty="0">
                          <a:effectLst/>
                          <a:latin typeface="Calibri" panose="020F0502020204030204" pitchFamily="34" charset="0"/>
                        </a:rPr>
                        <a:t>Índice</a:t>
                      </a:r>
                      <a:r>
                        <a:rPr lang="es-ES_tradnl" sz="2000" baseline="0" dirty="0">
                          <a:effectLst/>
                          <a:latin typeface="Calibri" panose="020F0502020204030204" pitchFamily="34" charset="0"/>
                        </a:rPr>
                        <a:t> de Reactividad cortical</a:t>
                      </a:r>
                      <a:endParaRPr lang="es-ES_tradnl" sz="2000" dirty="0">
                        <a:effectLst/>
                        <a:latin typeface="Calibri" panose="020F0502020204030204" pitchFamily="34" charset="0"/>
                      </a:endParaRPr>
                    </a:p>
                    <a:p>
                      <a:pPr algn="ctr">
                        <a:lnSpc>
                          <a:spcPct val="100000"/>
                        </a:lnSpc>
                        <a:spcAft>
                          <a:spcPts val="0"/>
                        </a:spcAft>
                      </a:pPr>
                      <a:r>
                        <a:rPr lang="es-ES_tradnl" sz="2000" dirty="0">
                          <a:effectLst/>
                          <a:latin typeface="Calibri" panose="020F0502020204030204" pitchFamily="34" charset="0"/>
                        </a:rPr>
                        <a:t>- 45 VS – 27.4, p = 0.01</a:t>
                      </a:r>
                      <a:endParaRPr lang="es-ES_tradnl" sz="2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98499581"/>
                  </a:ext>
                </a:extLst>
              </a:tr>
            </a:tbl>
          </a:graphicData>
        </a:graphic>
      </p:graphicFrame>
      <p:grpSp>
        <p:nvGrpSpPr>
          <p:cNvPr id="13" name="Grupo 12"/>
          <p:cNvGrpSpPr/>
          <p:nvPr/>
        </p:nvGrpSpPr>
        <p:grpSpPr>
          <a:xfrm>
            <a:off x="90432" y="1427189"/>
            <a:ext cx="4432375" cy="3744739"/>
            <a:chOff x="120575" y="1419700"/>
            <a:chExt cx="4432375" cy="3242122"/>
          </a:xfrm>
        </p:grpSpPr>
        <p:pic>
          <p:nvPicPr>
            <p:cNvPr id="3" name="Imagen 2" descr="D:\MARTA\FATIGA\MODs\RESULTSAvsB\MAPEO.jpg"/>
            <p:cNvPicPr/>
            <p:nvPr/>
          </p:nvPicPr>
          <p:blipFill rotWithShape="1">
            <a:blip r:embed="rId3" cstate="print">
              <a:extLst>
                <a:ext uri="{28A0092B-C50C-407E-A947-70E740481C1C}">
                  <a14:useLocalDpi xmlns:a14="http://schemas.microsoft.com/office/drawing/2010/main" val="0"/>
                </a:ext>
              </a:extLst>
            </a:blip>
            <a:srcRect l="9780" t="920" r="7587" b="3221"/>
            <a:stretch/>
          </p:blipFill>
          <p:spPr bwMode="auto">
            <a:xfrm>
              <a:off x="120575" y="1419700"/>
              <a:ext cx="4432375" cy="3201141"/>
            </a:xfrm>
            <a:prstGeom prst="rect">
              <a:avLst/>
            </a:prstGeom>
            <a:noFill/>
            <a:ln>
              <a:solidFill>
                <a:schemeClr val="accent1"/>
              </a:solidFill>
            </a:ln>
          </p:spPr>
        </p:pic>
        <p:sp>
          <p:nvSpPr>
            <p:cNvPr id="16" name="CuadroTexto 15"/>
            <p:cNvSpPr txBox="1"/>
            <p:nvPr/>
          </p:nvSpPr>
          <p:spPr>
            <a:xfrm>
              <a:off x="1949023" y="3823066"/>
              <a:ext cx="908726" cy="226497"/>
            </a:xfrm>
            <a:prstGeom prst="rect">
              <a:avLst/>
            </a:prstGeom>
            <a:noFill/>
            <a:ln>
              <a:solidFill>
                <a:schemeClr val="accent1"/>
              </a:solidFill>
            </a:ln>
          </p:spPr>
          <p:txBody>
            <a:bodyPr wrap="square" rtlCol="0">
              <a:spAutoFit/>
            </a:bodyPr>
            <a:lstStyle/>
            <a:p>
              <a:r>
                <a:rPr lang="el-GR" sz="1100" b="1" dirty="0">
                  <a:solidFill>
                    <a:schemeClr val="tx2"/>
                  </a:solidFill>
                  <a:latin typeface="Calibri" panose="020F0502020204030204" pitchFamily="34" charset="0"/>
                </a:rPr>
                <a:t>δ</a:t>
              </a:r>
              <a:r>
                <a:rPr lang="es-ES" sz="1100" b="1" dirty="0">
                  <a:solidFill>
                    <a:schemeClr val="tx2"/>
                  </a:solidFill>
                  <a:latin typeface="Calibri" panose="020F0502020204030204" pitchFamily="34" charset="0"/>
                </a:rPr>
                <a:t>  </a:t>
              </a:r>
              <a:r>
                <a:rPr lang="el-GR" sz="1100" b="1" dirty="0">
                  <a:solidFill>
                    <a:schemeClr val="tx2"/>
                  </a:solidFill>
                  <a:latin typeface="Calibri" panose="020F0502020204030204" pitchFamily="34" charset="0"/>
                </a:rPr>
                <a:t>θ</a:t>
              </a:r>
              <a:r>
                <a:rPr lang="es-ES" sz="1100" b="1" dirty="0">
                  <a:solidFill>
                    <a:schemeClr val="tx2"/>
                  </a:solidFill>
                  <a:latin typeface="Calibri" panose="020F0502020204030204" pitchFamily="34" charset="0"/>
                </a:rPr>
                <a:t>   </a:t>
              </a:r>
              <a:r>
                <a:rPr lang="el-GR" sz="1100" b="1" dirty="0">
                  <a:solidFill>
                    <a:schemeClr val="tx2"/>
                  </a:solidFill>
                  <a:latin typeface="Calibri" panose="020F0502020204030204" pitchFamily="34" charset="0"/>
                </a:rPr>
                <a:t>α</a:t>
              </a:r>
              <a:r>
                <a:rPr lang="es-ES" sz="1100" b="1" dirty="0">
                  <a:solidFill>
                    <a:schemeClr val="tx2"/>
                  </a:solidFill>
                  <a:latin typeface="Calibri" panose="020F0502020204030204" pitchFamily="34" charset="0"/>
                </a:rPr>
                <a:t>     </a:t>
              </a:r>
              <a:r>
                <a:rPr lang="el-GR" sz="1100" b="1" dirty="0">
                  <a:solidFill>
                    <a:schemeClr val="tx2"/>
                  </a:solidFill>
                  <a:latin typeface="Calibri" panose="020F0502020204030204" pitchFamily="34" charset="0"/>
                </a:rPr>
                <a:t>β</a:t>
              </a:r>
              <a:r>
                <a:rPr lang="es-ES" sz="1100" b="1" dirty="0">
                  <a:solidFill>
                    <a:schemeClr val="tx2"/>
                  </a:solidFill>
                  <a:latin typeface="Calibri" panose="020F0502020204030204" pitchFamily="34" charset="0"/>
                </a:rPr>
                <a:t>     </a:t>
              </a:r>
              <a:endParaRPr lang="es-ES_tradnl" sz="1100" b="1" dirty="0">
                <a:solidFill>
                  <a:schemeClr val="tx2"/>
                </a:solidFill>
                <a:latin typeface="Calibri" panose="020F0502020204030204" pitchFamily="34" charset="0"/>
              </a:endParaRPr>
            </a:p>
          </p:txBody>
        </p:sp>
        <p:sp>
          <p:nvSpPr>
            <p:cNvPr id="18" name="CuadroTexto 17"/>
            <p:cNvSpPr txBox="1"/>
            <p:nvPr/>
          </p:nvSpPr>
          <p:spPr>
            <a:xfrm>
              <a:off x="1023984" y="4395355"/>
              <a:ext cx="3057653" cy="266467"/>
            </a:xfrm>
            <a:prstGeom prst="rect">
              <a:avLst/>
            </a:prstGeom>
            <a:noFill/>
            <a:ln>
              <a:solidFill>
                <a:schemeClr val="accent1"/>
              </a:solidFill>
            </a:ln>
          </p:spPr>
          <p:txBody>
            <a:bodyPr wrap="square" rtlCol="0">
              <a:spAutoFit/>
            </a:bodyPr>
            <a:lstStyle/>
            <a:p>
              <a:r>
                <a:rPr lang="es-ES" sz="1400" b="1" dirty="0">
                  <a:solidFill>
                    <a:schemeClr val="tx2"/>
                  </a:solidFill>
                  <a:latin typeface="Calibri" panose="020F0502020204030204" pitchFamily="34" charset="0"/>
                </a:rPr>
                <a:t>----- Ojos cerrados  ----- Ojos abiertos</a:t>
              </a:r>
              <a:endParaRPr lang="es-ES_tradnl" sz="1400" b="1" dirty="0">
                <a:solidFill>
                  <a:schemeClr val="tx2"/>
                </a:solidFill>
                <a:latin typeface="Calibri" panose="020F0502020204030204" pitchFamily="34" charset="0"/>
              </a:endParaRPr>
            </a:p>
          </p:txBody>
        </p:sp>
      </p:grpSp>
      <p:grpSp>
        <p:nvGrpSpPr>
          <p:cNvPr id="15" name="Grupo 14"/>
          <p:cNvGrpSpPr/>
          <p:nvPr/>
        </p:nvGrpSpPr>
        <p:grpSpPr>
          <a:xfrm>
            <a:off x="7545369" y="1420919"/>
            <a:ext cx="4591050" cy="3702234"/>
            <a:chOff x="7467600" y="1414870"/>
            <a:chExt cx="4591050" cy="3232301"/>
          </a:xfrm>
        </p:grpSpPr>
        <p:pic>
          <p:nvPicPr>
            <p:cNvPr id="5" name="Imagen 4" descr="D:\MARTA\FATIGA\MODs\RESULTSAvsB\TWD.jpg"/>
            <p:cNvPicPr/>
            <p:nvPr/>
          </p:nvPicPr>
          <p:blipFill rotWithShape="1">
            <a:blip r:embed="rId4" cstate="print">
              <a:extLst>
                <a:ext uri="{28A0092B-C50C-407E-A947-70E740481C1C}">
                  <a14:useLocalDpi xmlns:a14="http://schemas.microsoft.com/office/drawing/2010/main" val="0"/>
                </a:ext>
              </a:extLst>
            </a:blip>
            <a:srcRect l="9867" r="6780"/>
            <a:stretch/>
          </p:blipFill>
          <p:spPr bwMode="auto">
            <a:xfrm>
              <a:off x="7467600" y="1414870"/>
              <a:ext cx="4591050" cy="3232301"/>
            </a:xfrm>
            <a:prstGeom prst="rect">
              <a:avLst/>
            </a:prstGeom>
            <a:noFill/>
            <a:ln>
              <a:solidFill>
                <a:schemeClr val="accent1"/>
              </a:solidFill>
            </a:ln>
          </p:spPr>
        </p:pic>
        <p:sp>
          <p:nvSpPr>
            <p:cNvPr id="17" name="CuadroTexto 16"/>
            <p:cNvSpPr txBox="1"/>
            <p:nvPr/>
          </p:nvSpPr>
          <p:spPr>
            <a:xfrm>
              <a:off x="8454967" y="4358042"/>
              <a:ext cx="3087178" cy="268710"/>
            </a:xfrm>
            <a:prstGeom prst="rect">
              <a:avLst/>
            </a:prstGeom>
            <a:noFill/>
            <a:ln>
              <a:solidFill>
                <a:schemeClr val="accent1"/>
              </a:solidFill>
            </a:ln>
          </p:spPr>
          <p:txBody>
            <a:bodyPr wrap="square" rtlCol="0">
              <a:spAutoFit/>
            </a:bodyPr>
            <a:lstStyle/>
            <a:p>
              <a:r>
                <a:rPr lang="es-ES" sz="1400" b="1" dirty="0">
                  <a:solidFill>
                    <a:schemeClr val="tx2"/>
                  </a:solidFill>
                  <a:latin typeface="Calibri" panose="020F0502020204030204" pitchFamily="34" charset="0"/>
                </a:rPr>
                <a:t>----- Ojos cerrados  ----- Ojos abiertos</a:t>
              </a:r>
              <a:endParaRPr lang="es-ES_tradnl" sz="1400" b="1" dirty="0">
                <a:solidFill>
                  <a:schemeClr val="tx2"/>
                </a:solidFill>
                <a:latin typeface="Calibri" panose="020F0502020204030204" pitchFamily="34" charset="0"/>
              </a:endParaRPr>
            </a:p>
          </p:txBody>
        </p:sp>
        <p:sp>
          <p:nvSpPr>
            <p:cNvPr id="21" name="CuadroTexto 20"/>
            <p:cNvSpPr txBox="1"/>
            <p:nvPr/>
          </p:nvSpPr>
          <p:spPr>
            <a:xfrm>
              <a:off x="9374826" y="3772048"/>
              <a:ext cx="788686" cy="228403"/>
            </a:xfrm>
            <a:prstGeom prst="rect">
              <a:avLst/>
            </a:prstGeom>
            <a:noFill/>
            <a:ln>
              <a:solidFill>
                <a:schemeClr val="accent1"/>
              </a:solidFill>
            </a:ln>
          </p:spPr>
          <p:txBody>
            <a:bodyPr wrap="square" rtlCol="0">
              <a:spAutoFit/>
            </a:bodyPr>
            <a:lstStyle/>
            <a:p>
              <a:r>
                <a:rPr lang="el-GR" sz="1100" b="1" dirty="0">
                  <a:solidFill>
                    <a:schemeClr val="tx2"/>
                  </a:solidFill>
                  <a:latin typeface="Calibri" panose="020F0502020204030204" pitchFamily="34" charset="0"/>
                </a:rPr>
                <a:t>δ</a:t>
              </a:r>
              <a:r>
                <a:rPr lang="es-ES" sz="1100" b="1" dirty="0">
                  <a:solidFill>
                    <a:schemeClr val="tx2"/>
                  </a:solidFill>
                  <a:latin typeface="Calibri" panose="020F0502020204030204" pitchFamily="34" charset="0"/>
                </a:rPr>
                <a:t>  </a:t>
              </a:r>
              <a:r>
                <a:rPr lang="el-GR" sz="1100" b="1" dirty="0">
                  <a:solidFill>
                    <a:schemeClr val="tx2"/>
                  </a:solidFill>
                  <a:latin typeface="Calibri" panose="020F0502020204030204" pitchFamily="34" charset="0"/>
                </a:rPr>
                <a:t>θ</a:t>
              </a:r>
              <a:r>
                <a:rPr lang="es-ES" sz="1100" b="1" dirty="0">
                  <a:solidFill>
                    <a:schemeClr val="tx2"/>
                  </a:solidFill>
                  <a:latin typeface="Calibri" panose="020F0502020204030204" pitchFamily="34" charset="0"/>
                </a:rPr>
                <a:t>   </a:t>
              </a:r>
              <a:r>
                <a:rPr lang="el-GR" sz="1100" b="1" dirty="0">
                  <a:solidFill>
                    <a:schemeClr val="tx2"/>
                  </a:solidFill>
                  <a:latin typeface="Calibri" panose="020F0502020204030204" pitchFamily="34" charset="0"/>
                </a:rPr>
                <a:t>α</a:t>
              </a:r>
              <a:r>
                <a:rPr lang="es-ES" sz="1100" b="1" dirty="0">
                  <a:solidFill>
                    <a:schemeClr val="tx2"/>
                  </a:solidFill>
                  <a:latin typeface="Calibri" panose="020F0502020204030204" pitchFamily="34" charset="0"/>
                </a:rPr>
                <a:t>    </a:t>
              </a:r>
              <a:r>
                <a:rPr lang="el-GR" sz="1100" b="1" dirty="0">
                  <a:solidFill>
                    <a:schemeClr val="tx2"/>
                  </a:solidFill>
                  <a:latin typeface="Calibri" panose="020F0502020204030204" pitchFamily="34" charset="0"/>
                </a:rPr>
                <a:t>β</a:t>
              </a:r>
              <a:r>
                <a:rPr lang="es-ES" sz="1100" b="1" dirty="0">
                  <a:solidFill>
                    <a:schemeClr val="tx2"/>
                  </a:solidFill>
                  <a:latin typeface="Calibri" panose="020F0502020204030204" pitchFamily="34" charset="0"/>
                </a:rPr>
                <a:t>     </a:t>
              </a:r>
              <a:endParaRPr lang="es-ES_tradnl" sz="1100" b="1" dirty="0">
                <a:solidFill>
                  <a:schemeClr val="tx2"/>
                </a:solidFill>
                <a:latin typeface="Calibri" panose="020F0502020204030204" pitchFamily="34" charset="0"/>
              </a:endParaRPr>
            </a:p>
          </p:txBody>
        </p:sp>
      </p:grpSp>
      <p:sp>
        <p:nvSpPr>
          <p:cNvPr id="23" name="CuadroTexto 22"/>
          <p:cNvSpPr txBox="1"/>
          <p:nvPr/>
        </p:nvSpPr>
        <p:spPr>
          <a:xfrm>
            <a:off x="4000254" y="5402895"/>
            <a:ext cx="4191492" cy="1200329"/>
          </a:xfrm>
          <a:prstGeom prst="rect">
            <a:avLst/>
          </a:prstGeom>
          <a:noFill/>
          <a:ln>
            <a:solidFill>
              <a:schemeClr val="accent1"/>
            </a:solidFill>
          </a:ln>
        </p:spPr>
        <p:txBody>
          <a:bodyPr wrap="square" rtlCol="0">
            <a:spAutoFit/>
          </a:bodyPr>
          <a:lstStyle/>
          <a:p>
            <a:pPr algn="ctr"/>
            <a:r>
              <a:rPr lang="es-ES" sz="2400" b="1" dirty="0">
                <a:solidFill>
                  <a:schemeClr val="tx2"/>
                </a:solidFill>
                <a:latin typeface="Calibri" panose="020F0502020204030204" pitchFamily="34" charset="0"/>
              </a:rPr>
              <a:t>Control de efectos</a:t>
            </a:r>
          </a:p>
          <a:p>
            <a:pPr algn="ctr"/>
            <a:r>
              <a:rPr lang="es-ES" sz="2400" dirty="0">
                <a:solidFill>
                  <a:schemeClr val="tx2"/>
                </a:solidFill>
                <a:latin typeface="Calibri" panose="020F0502020204030204" pitchFamily="34" charset="0"/>
              </a:rPr>
              <a:t>Edad biológica/deportiva: NS</a:t>
            </a:r>
          </a:p>
          <a:p>
            <a:pPr algn="ctr"/>
            <a:r>
              <a:rPr lang="es-ES" sz="2400" dirty="0">
                <a:solidFill>
                  <a:schemeClr val="tx2"/>
                </a:solidFill>
                <a:latin typeface="Calibri" panose="020F0502020204030204" pitchFamily="34" charset="0"/>
              </a:rPr>
              <a:t>EEG anormal: NS</a:t>
            </a:r>
            <a:endParaRPr lang="es-ES_tradnl" sz="2400" dirty="0">
              <a:solidFill>
                <a:schemeClr val="tx2"/>
              </a:solidFill>
              <a:latin typeface="Calibri" panose="020F0502020204030204" pitchFamily="34" charset="0"/>
            </a:endParaRPr>
          </a:p>
        </p:txBody>
      </p:sp>
    </p:spTree>
    <p:extLst>
      <p:ext uri="{BB962C8B-B14F-4D97-AF65-F5344CB8AC3E}">
        <p14:creationId xmlns:p14="http://schemas.microsoft.com/office/powerpoint/2010/main" val="183840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CuadroTexto 25"/>
          <p:cNvSpPr txBox="1"/>
          <p:nvPr/>
        </p:nvSpPr>
        <p:spPr>
          <a:xfrm>
            <a:off x="6625883" y="2279661"/>
            <a:ext cx="5381922" cy="2810540"/>
          </a:xfrm>
          <a:prstGeom prst="rect">
            <a:avLst/>
          </a:prstGeom>
          <a:noFill/>
          <a:ln>
            <a:solidFill>
              <a:schemeClr val="accent1"/>
            </a:solidFill>
          </a:ln>
        </p:spPr>
        <p:txBody>
          <a:bodyPr wrap="square" rtlCol="0">
            <a:spAutoFit/>
          </a:bodyPr>
          <a:lstStyle/>
          <a:p>
            <a:endParaRPr lang="es-ES_tradnl" dirty="0"/>
          </a:p>
        </p:txBody>
      </p:sp>
      <p:sp>
        <p:nvSpPr>
          <p:cNvPr id="2" name="Marcador de texto 16"/>
          <p:cNvSpPr txBox="1">
            <a:spLocks/>
          </p:cNvSpPr>
          <p:nvPr/>
        </p:nvSpPr>
        <p:spPr>
          <a:xfrm>
            <a:off x="1498842" y="201908"/>
            <a:ext cx="9194315" cy="518373"/>
          </a:xfrm>
          <a:prstGeom prst="rect">
            <a:avLst/>
          </a:prstGeom>
        </p:spPr>
        <p:txBody>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marL="0" indent="0" algn="ctr">
              <a:buNone/>
            </a:pPr>
            <a:r>
              <a:rPr lang="es-US" sz="2800" b="1" dirty="0">
                <a:solidFill>
                  <a:schemeClr val="tx2"/>
                </a:solidFill>
                <a:latin typeface="Calibri" panose="020F0502020204030204" pitchFamily="34" charset="0"/>
              </a:rPr>
              <a:t>RESULTADOS</a:t>
            </a:r>
            <a:endParaRPr lang="es-US" sz="2400" b="1" dirty="0">
              <a:solidFill>
                <a:schemeClr val="tx2"/>
              </a:solidFill>
              <a:latin typeface="Calibri" panose="020F0502020204030204" pitchFamily="34" charset="0"/>
            </a:endParaRPr>
          </a:p>
        </p:txBody>
      </p:sp>
      <p:sp>
        <p:nvSpPr>
          <p:cNvPr id="4" name="CuadroTexto 3"/>
          <p:cNvSpPr txBox="1"/>
          <p:nvPr/>
        </p:nvSpPr>
        <p:spPr>
          <a:xfrm>
            <a:off x="8700857" y="1705451"/>
            <a:ext cx="1231974" cy="461665"/>
          </a:xfrm>
          <a:prstGeom prst="rect">
            <a:avLst/>
          </a:prstGeom>
          <a:noFill/>
        </p:spPr>
        <p:txBody>
          <a:bodyPr wrap="square" rtlCol="0">
            <a:spAutoFit/>
          </a:bodyPr>
          <a:lstStyle/>
          <a:p>
            <a:r>
              <a:rPr lang="es-ES" sz="2400" b="1" dirty="0">
                <a:latin typeface="Calibri" panose="020F0502020204030204" pitchFamily="34" charset="0"/>
              </a:rPr>
              <a:t>ATLETAS</a:t>
            </a:r>
            <a:endParaRPr lang="es-ES_tradnl" b="1" dirty="0">
              <a:latin typeface="Calibri" panose="020F0502020204030204" pitchFamily="34" charset="0"/>
            </a:endParaRPr>
          </a:p>
        </p:txBody>
      </p:sp>
      <p:sp>
        <p:nvSpPr>
          <p:cNvPr id="6" name="CuadroTexto 5"/>
          <p:cNvSpPr txBox="1"/>
          <p:nvPr/>
        </p:nvSpPr>
        <p:spPr>
          <a:xfrm>
            <a:off x="1883175" y="1733588"/>
            <a:ext cx="2097248" cy="461665"/>
          </a:xfrm>
          <a:prstGeom prst="rect">
            <a:avLst/>
          </a:prstGeom>
          <a:noFill/>
        </p:spPr>
        <p:txBody>
          <a:bodyPr wrap="square" rtlCol="0">
            <a:spAutoFit/>
          </a:bodyPr>
          <a:lstStyle/>
          <a:p>
            <a:r>
              <a:rPr lang="es-ES" sz="2400" b="1" dirty="0">
                <a:latin typeface="Calibri" panose="020F0502020204030204" pitchFamily="34" charset="0"/>
              </a:rPr>
              <a:t>NO ATLETAS</a:t>
            </a:r>
            <a:endParaRPr lang="es-ES_tradnl" sz="2400" b="1" dirty="0">
              <a:latin typeface="Calibri" panose="020F0502020204030204" pitchFamily="34" charset="0"/>
            </a:endParaRPr>
          </a:p>
        </p:txBody>
      </p:sp>
      <p:grpSp>
        <p:nvGrpSpPr>
          <p:cNvPr id="11" name="Grupo 10"/>
          <p:cNvGrpSpPr/>
          <p:nvPr/>
        </p:nvGrpSpPr>
        <p:grpSpPr>
          <a:xfrm>
            <a:off x="366261" y="2489650"/>
            <a:ext cx="5254986" cy="2326942"/>
            <a:chOff x="511268" y="4700587"/>
            <a:chExt cx="4214167" cy="1533525"/>
          </a:xfrm>
        </p:grpSpPr>
        <p:pic>
          <p:nvPicPr>
            <p:cNvPr id="7" name="Imagen 6"/>
            <p:cNvPicPr/>
            <p:nvPr/>
          </p:nvPicPr>
          <p:blipFill rotWithShape="1">
            <a:blip r:embed="rId3">
              <a:extLst>
                <a:ext uri="{28A0092B-C50C-407E-A947-70E740481C1C}">
                  <a14:useLocalDpi xmlns:a14="http://schemas.microsoft.com/office/drawing/2010/main" val="0"/>
                </a:ext>
              </a:extLst>
            </a:blip>
            <a:srcRect l="2504" t="7293" r="16521" b="44193"/>
            <a:stretch/>
          </p:blipFill>
          <p:spPr bwMode="auto">
            <a:xfrm>
              <a:off x="511268" y="4700587"/>
              <a:ext cx="2057400" cy="1533525"/>
            </a:xfrm>
            <a:prstGeom prst="rect">
              <a:avLst/>
            </a:prstGeom>
            <a:ln>
              <a:noFill/>
            </a:ln>
            <a:extLst>
              <a:ext uri="{53640926-AAD7-44D8-BBD7-CCE9431645EC}">
                <a14:shadowObscured xmlns:a14="http://schemas.microsoft.com/office/drawing/2010/main"/>
              </a:ext>
            </a:extLst>
          </p:spPr>
        </p:pic>
        <p:pic>
          <p:nvPicPr>
            <p:cNvPr id="8" name="Imagen 7"/>
            <p:cNvPicPr/>
            <p:nvPr/>
          </p:nvPicPr>
          <p:blipFill rotWithShape="1">
            <a:blip r:embed="rId4">
              <a:extLst>
                <a:ext uri="{28A0092B-C50C-407E-A947-70E740481C1C}">
                  <a14:useLocalDpi xmlns:a14="http://schemas.microsoft.com/office/drawing/2010/main" val="0"/>
                </a:ext>
              </a:extLst>
            </a:blip>
            <a:srcRect l="2627" t="7279" r="17998" b="44757"/>
            <a:stretch/>
          </p:blipFill>
          <p:spPr bwMode="auto">
            <a:xfrm>
              <a:off x="2674385" y="4700587"/>
              <a:ext cx="2051050" cy="1517650"/>
            </a:xfrm>
            <a:prstGeom prst="rect">
              <a:avLst/>
            </a:prstGeom>
            <a:ln>
              <a:noFill/>
            </a:ln>
            <a:extLst>
              <a:ext uri="{53640926-AAD7-44D8-BBD7-CCE9431645EC}">
                <a14:shadowObscured xmlns:a14="http://schemas.microsoft.com/office/drawing/2010/main"/>
              </a:ext>
            </a:extLst>
          </p:spPr>
        </p:pic>
      </p:grpSp>
      <p:grpSp>
        <p:nvGrpSpPr>
          <p:cNvPr id="12" name="Grupo 11"/>
          <p:cNvGrpSpPr/>
          <p:nvPr/>
        </p:nvGrpSpPr>
        <p:grpSpPr>
          <a:xfrm>
            <a:off x="6846037" y="2588389"/>
            <a:ext cx="5139641" cy="2096314"/>
            <a:chOff x="6771322" y="4700587"/>
            <a:chExt cx="4046766" cy="1441813"/>
          </a:xfrm>
        </p:grpSpPr>
        <p:pic>
          <p:nvPicPr>
            <p:cNvPr id="9" name="Imagen 8"/>
            <p:cNvPicPr/>
            <p:nvPr/>
          </p:nvPicPr>
          <p:blipFill rotWithShape="1">
            <a:blip r:embed="rId5">
              <a:extLst>
                <a:ext uri="{28A0092B-C50C-407E-A947-70E740481C1C}">
                  <a14:useLocalDpi xmlns:a14="http://schemas.microsoft.com/office/drawing/2010/main" val="0"/>
                </a:ext>
              </a:extLst>
            </a:blip>
            <a:srcRect l="3485" t="7642" r="17662" b="48312"/>
            <a:stretch/>
          </p:blipFill>
          <p:spPr bwMode="auto">
            <a:xfrm>
              <a:off x="6771322" y="4716825"/>
              <a:ext cx="2051685" cy="1425575"/>
            </a:xfrm>
            <a:prstGeom prst="rect">
              <a:avLst/>
            </a:prstGeom>
            <a:ln>
              <a:noFill/>
            </a:ln>
            <a:extLst>
              <a:ext uri="{53640926-AAD7-44D8-BBD7-CCE9431645EC}">
                <a14:shadowObscured xmlns:a14="http://schemas.microsoft.com/office/drawing/2010/main"/>
              </a:ext>
            </a:extLst>
          </p:spPr>
        </p:pic>
        <p:pic>
          <p:nvPicPr>
            <p:cNvPr id="10" name="Imagen 9"/>
            <p:cNvPicPr/>
            <p:nvPr/>
          </p:nvPicPr>
          <p:blipFill rotWithShape="1">
            <a:blip r:embed="rId6">
              <a:extLst>
                <a:ext uri="{28A0092B-C50C-407E-A947-70E740481C1C}">
                  <a14:useLocalDpi xmlns:a14="http://schemas.microsoft.com/office/drawing/2010/main" val="0"/>
                </a:ext>
              </a:extLst>
            </a:blip>
            <a:srcRect l="3608" t="7977" r="18003" b="46096"/>
            <a:stretch/>
          </p:blipFill>
          <p:spPr bwMode="auto">
            <a:xfrm>
              <a:off x="8823007" y="4700587"/>
              <a:ext cx="1995081" cy="1425575"/>
            </a:xfrm>
            <a:prstGeom prst="rect">
              <a:avLst/>
            </a:prstGeom>
            <a:ln>
              <a:noFill/>
            </a:ln>
            <a:extLst>
              <a:ext uri="{53640926-AAD7-44D8-BBD7-CCE9431645EC}">
                <a14:shadowObscured xmlns:a14="http://schemas.microsoft.com/office/drawing/2010/main"/>
              </a:ext>
            </a:extLst>
          </p:spPr>
        </p:pic>
      </p:grpSp>
      <p:sp>
        <p:nvSpPr>
          <p:cNvPr id="22" name="CuadroTexto 21"/>
          <p:cNvSpPr txBox="1"/>
          <p:nvPr/>
        </p:nvSpPr>
        <p:spPr>
          <a:xfrm>
            <a:off x="167498" y="5173580"/>
            <a:ext cx="5951708" cy="707886"/>
          </a:xfrm>
          <a:prstGeom prst="rect">
            <a:avLst/>
          </a:prstGeom>
          <a:noFill/>
        </p:spPr>
        <p:txBody>
          <a:bodyPr wrap="square" rtlCol="0">
            <a:spAutoFit/>
          </a:bodyPr>
          <a:lstStyle/>
          <a:p>
            <a:r>
              <a:rPr lang="es-ES" sz="2000" b="1" dirty="0">
                <a:latin typeface="Calibri" panose="020F0502020204030204" pitchFamily="34" charset="0"/>
              </a:rPr>
              <a:t>   Ojos cerrados	        	      Ojos abiertos</a:t>
            </a:r>
          </a:p>
          <a:p>
            <a:r>
              <a:rPr lang="es-ES" sz="2000" b="1" dirty="0">
                <a:latin typeface="Calibri" panose="020F0502020204030204" pitchFamily="34" charset="0"/>
              </a:rPr>
              <a:t>Mayor DPA occipital              Mayor DPA parietal</a:t>
            </a:r>
            <a:endParaRPr lang="es-ES_tradnl" sz="2000" b="1" dirty="0">
              <a:latin typeface="Calibri" panose="020F0502020204030204" pitchFamily="34" charset="0"/>
            </a:endParaRPr>
          </a:p>
        </p:txBody>
      </p:sp>
      <p:sp>
        <p:nvSpPr>
          <p:cNvPr id="19" name="CuadroTexto 18"/>
          <p:cNvSpPr txBox="1"/>
          <p:nvPr/>
        </p:nvSpPr>
        <p:spPr>
          <a:xfrm>
            <a:off x="167498" y="2263206"/>
            <a:ext cx="5528603" cy="2810540"/>
          </a:xfrm>
          <a:prstGeom prst="rect">
            <a:avLst/>
          </a:prstGeom>
          <a:noFill/>
          <a:ln>
            <a:solidFill>
              <a:schemeClr val="accent1"/>
            </a:solidFill>
          </a:ln>
        </p:spPr>
        <p:txBody>
          <a:bodyPr wrap="square" rtlCol="0">
            <a:spAutoFit/>
          </a:bodyPr>
          <a:lstStyle/>
          <a:p>
            <a:endParaRPr lang="es-ES_tradnl" dirty="0"/>
          </a:p>
        </p:txBody>
      </p:sp>
      <p:sp>
        <p:nvSpPr>
          <p:cNvPr id="27" name="CuadroTexto 26"/>
          <p:cNvSpPr txBox="1"/>
          <p:nvPr/>
        </p:nvSpPr>
        <p:spPr>
          <a:xfrm>
            <a:off x="6652704" y="5136329"/>
            <a:ext cx="5355101" cy="1015663"/>
          </a:xfrm>
          <a:prstGeom prst="rect">
            <a:avLst/>
          </a:prstGeom>
          <a:noFill/>
        </p:spPr>
        <p:txBody>
          <a:bodyPr wrap="square" rtlCol="0">
            <a:spAutoFit/>
          </a:bodyPr>
          <a:lstStyle/>
          <a:p>
            <a:r>
              <a:rPr lang="es-ES" sz="2000" b="1" dirty="0">
                <a:latin typeface="Calibri" panose="020F0502020204030204" pitchFamily="34" charset="0"/>
              </a:rPr>
              <a:t>   Ojos cerrados	        	      Ojos abiertos</a:t>
            </a:r>
          </a:p>
          <a:p>
            <a:r>
              <a:rPr lang="es-ES" sz="2000" b="1" dirty="0">
                <a:latin typeface="Calibri" panose="020F0502020204030204" pitchFamily="34" charset="0"/>
              </a:rPr>
              <a:t>Mayor DPA parietal              Mayor DPA centro-			   parietal izquierda </a:t>
            </a:r>
            <a:endParaRPr lang="es-ES_tradnl" sz="2000" b="1" dirty="0">
              <a:latin typeface="Calibri" panose="020F0502020204030204" pitchFamily="34" charset="0"/>
            </a:endParaRPr>
          </a:p>
        </p:txBody>
      </p:sp>
      <p:sp>
        <p:nvSpPr>
          <p:cNvPr id="28" name="Rectángulo 27"/>
          <p:cNvSpPr/>
          <p:nvPr/>
        </p:nvSpPr>
        <p:spPr>
          <a:xfrm>
            <a:off x="2662642" y="886095"/>
            <a:ext cx="7270189" cy="830997"/>
          </a:xfrm>
          <a:prstGeom prst="rect">
            <a:avLst/>
          </a:prstGeom>
          <a:ln>
            <a:solidFill>
              <a:schemeClr val="accent1"/>
            </a:solidFill>
          </a:ln>
        </p:spPr>
        <p:txBody>
          <a:bodyPr wrap="square">
            <a:spAutoFit/>
          </a:bodyPr>
          <a:lstStyle/>
          <a:p>
            <a:pPr algn="ctr"/>
            <a:r>
              <a:rPr lang="es-US" sz="2400" b="1" dirty="0">
                <a:solidFill>
                  <a:schemeClr val="tx2"/>
                </a:solidFill>
                <a:latin typeface="Calibri" panose="020F0502020204030204" pitchFamily="34" charset="0"/>
              </a:rPr>
              <a:t>Mapas de distribución topográfica del poder absoluto de la frecuencia pico</a:t>
            </a:r>
          </a:p>
        </p:txBody>
      </p:sp>
    </p:spTree>
    <p:extLst>
      <p:ext uri="{BB962C8B-B14F-4D97-AF65-F5344CB8AC3E}">
        <p14:creationId xmlns:p14="http://schemas.microsoft.com/office/powerpoint/2010/main" val="2805949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9"/>
          <p:cNvSpPr txBox="1">
            <a:spLocks/>
          </p:cNvSpPr>
          <p:nvPr/>
        </p:nvSpPr>
        <p:spPr>
          <a:xfrm>
            <a:off x="364897" y="1609564"/>
            <a:ext cx="11462206" cy="3290682"/>
          </a:xfrm>
          <a:prstGeom prst="snip1Rect">
            <a:avLst/>
          </a:prstGeom>
          <a:ln>
            <a:solidFill>
              <a:schemeClr val="accent1"/>
            </a:solidFill>
          </a:ln>
          <a:effectLst/>
        </p:spPr>
        <p:txBody>
          <a:bodyPr tIns="0"/>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marL="457200" indent="-457200" algn="just">
              <a:lnSpc>
                <a:spcPct val="150000"/>
              </a:lnSpc>
              <a:buClrTx/>
              <a:buFont typeface="+mj-lt"/>
              <a:buAutoNum type="arabicPeriod"/>
            </a:pPr>
            <a:r>
              <a:rPr lang="es-ES" sz="2400" b="1" dirty="0">
                <a:latin typeface="Calibri" panose="020F0502020204030204" pitchFamily="34" charset="0"/>
              </a:rPr>
              <a:t>La reactividad del ritmo alfa fue menor en los atletas masculinos de taekwondo comparado con sujetos no entrenados, acorde a la teoría de una mayor eficiencia neural relacionada con la práctica del deporte.</a:t>
            </a:r>
          </a:p>
          <a:p>
            <a:pPr marL="457200" indent="-457200" algn="just">
              <a:lnSpc>
                <a:spcPct val="150000"/>
              </a:lnSpc>
              <a:buClrTx/>
              <a:buFont typeface="+mj-lt"/>
              <a:buAutoNum type="arabicPeriod"/>
            </a:pPr>
            <a:r>
              <a:rPr lang="es-ES" sz="2400" b="1" dirty="0">
                <a:latin typeface="Calibri" panose="020F0502020204030204" pitchFamily="34" charset="0"/>
              </a:rPr>
              <a:t>Ni la edad biológica/deportiva, ni la presencia de alteraciones del EEG influyeron sobre la reactividad cortical.</a:t>
            </a:r>
          </a:p>
        </p:txBody>
      </p:sp>
      <p:sp>
        <p:nvSpPr>
          <p:cNvPr id="3" name="Marcador de texto 18"/>
          <p:cNvSpPr txBox="1">
            <a:spLocks/>
          </p:cNvSpPr>
          <p:nvPr/>
        </p:nvSpPr>
        <p:spPr>
          <a:xfrm>
            <a:off x="1416951" y="457727"/>
            <a:ext cx="9194315" cy="697613"/>
          </a:xfrm>
          <a:prstGeom prst="rect">
            <a:avLst/>
          </a:prstGeom>
        </p:spPr>
        <p:txBody>
          <a:bodyPr vert="horz" lIns="163275" tIns="81638" rIns="163275" bIns="81638" rtlCol="0" anchor="ctr">
            <a:noAutofit/>
          </a:bodyPr>
          <a:lstStyle>
            <a:lvl1pPr marL="0" indent="0" algn="l" defTabSz="918329" rtl="0" eaLnBrk="1" latinLnBrk="0" hangingPunct="1">
              <a:spcBef>
                <a:spcPct val="20000"/>
              </a:spcBef>
              <a:buFont typeface="Arial" panose="020B0604020202020204" pitchFamily="34" charset="0"/>
              <a:buNone/>
              <a:defRPr sz="2475" kern="1200" baseline="0">
                <a:solidFill>
                  <a:schemeClr val="accent1"/>
                </a:solidFill>
                <a:latin typeface="Bebas Neue Regular" panose="00000500000000000000" pitchFamily="50" charset="0"/>
                <a:ea typeface="+mn-ea"/>
                <a:cs typeface="+mn-cs"/>
              </a:defRPr>
            </a:lvl1pPr>
            <a:lvl2pPr marL="746165" indent="-287179" algn="l" defTabSz="918329"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2pPr>
            <a:lvl3pPr marL="1148001" indent="-229672" algn="l" defTabSz="918329"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3pPr>
            <a:lvl4pPr marL="1607344" indent="-229672" algn="l" defTabSz="918329"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4pPr>
            <a:lvl5pPr marL="2066330" indent="-229672" algn="l" defTabSz="918329"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5pPr>
            <a:lvl6pPr marL="2525673" indent="-229672" algn="l" defTabSz="918329" rtl="0" eaLnBrk="1" latinLnBrk="0" hangingPunct="1">
              <a:spcBef>
                <a:spcPct val="20000"/>
              </a:spcBef>
              <a:buFont typeface="Arial" panose="020B0604020202020204" pitchFamily="34" charset="0"/>
              <a:buChar char="•"/>
              <a:defRPr sz="2025" kern="1200">
                <a:solidFill>
                  <a:schemeClr val="tx1"/>
                </a:solidFill>
                <a:latin typeface="+mn-lt"/>
                <a:ea typeface="+mn-ea"/>
                <a:cs typeface="+mn-cs"/>
              </a:defRPr>
            </a:lvl6pPr>
            <a:lvl7pPr marL="2985016" indent="-229672" algn="l" defTabSz="918329" rtl="0" eaLnBrk="1" latinLnBrk="0" hangingPunct="1">
              <a:spcBef>
                <a:spcPct val="20000"/>
              </a:spcBef>
              <a:buFont typeface="Arial" panose="020B0604020202020204" pitchFamily="34" charset="0"/>
              <a:buChar char="•"/>
              <a:defRPr sz="2025" kern="1200">
                <a:solidFill>
                  <a:schemeClr val="tx1"/>
                </a:solidFill>
                <a:latin typeface="+mn-lt"/>
                <a:ea typeface="+mn-ea"/>
                <a:cs typeface="+mn-cs"/>
              </a:defRPr>
            </a:lvl7pPr>
            <a:lvl8pPr marL="3444002" indent="-229672" algn="l" defTabSz="918329" rtl="0" eaLnBrk="1" latinLnBrk="0" hangingPunct="1">
              <a:spcBef>
                <a:spcPct val="20000"/>
              </a:spcBef>
              <a:buFont typeface="Arial" panose="020B0604020202020204" pitchFamily="34" charset="0"/>
              <a:buChar char="•"/>
              <a:defRPr sz="2025" kern="1200">
                <a:solidFill>
                  <a:schemeClr val="tx1"/>
                </a:solidFill>
                <a:latin typeface="+mn-lt"/>
                <a:ea typeface="+mn-ea"/>
                <a:cs typeface="+mn-cs"/>
              </a:defRPr>
            </a:lvl8pPr>
            <a:lvl9pPr marL="3903345" indent="-229672" algn="l" defTabSz="918329" rtl="0" eaLnBrk="1" latinLnBrk="0" hangingPunct="1">
              <a:spcBef>
                <a:spcPct val="20000"/>
              </a:spcBef>
              <a:buFont typeface="Arial" panose="020B0604020202020204" pitchFamily="34" charset="0"/>
              <a:buChar char="•"/>
              <a:defRPr sz="2025" kern="1200">
                <a:solidFill>
                  <a:schemeClr val="tx1"/>
                </a:solidFill>
                <a:latin typeface="+mn-lt"/>
                <a:ea typeface="+mn-ea"/>
                <a:cs typeface="+mn-cs"/>
              </a:defRPr>
            </a:lvl9pPr>
          </a:lstStyle>
          <a:p>
            <a:pPr algn="ctr"/>
            <a:r>
              <a:rPr lang="es-US" sz="2800" b="1" dirty="0">
                <a:solidFill>
                  <a:schemeClr val="tx2"/>
                </a:solidFill>
                <a:latin typeface="Calibri" panose="020F0502020204030204" pitchFamily="34" charset="0"/>
              </a:rPr>
              <a:t>CONCLUSIONES </a:t>
            </a:r>
          </a:p>
        </p:txBody>
      </p:sp>
    </p:spTree>
    <p:extLst>
      <p:ext uri="{BB962C8B-B14F-4D97-AF65-F5344CB8AC3E}">
        <p14:creationId xmlns:p14="http://schemas.microsoft.com/office/powerpoint/2010/main" val="5250304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9"/>
          <p:cNvSpPr txBox="1">
            <a:spLocks/>
          </p:cNvSpPr>
          <p:nvPr/>
        </p:nvSpPr>
        <p:spPr>
          <a:xfrm>
            <a:off x="2056204" y="1898869"/>
            <a:ext cx="7325528" cy="3711832"/>
          </a:xfrm>
          <a:prstGeom prst="snip1Rect">
            <a:avLst/>
          </a:prstGeom>
          <a:ln>
            <a:noFill/>
          </a:ln>
          <a:effectLst/>
        </p:spPr>
        <p:txBody>
          <a:bodyPr tIns="0"/>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marL="0" indent="0" algn="ctr">
              <a:buClrTx/>
              <a:buNone/>
            </a:pPr>
            <a:r>
              <a:rPr lang="es-US" sz="2400" b="1" dirty="0">
                <a:latin typeface="Calibri" panose="020F0502020204030204" pitchFamily="34" charset="0"/>
              </a:rPr>
              <a:t>PROYECCIONES FUTURAS </a:t>
            </a:r>
          </a:p>
          <a:p>
            <a:pPr marL="457200" indent="-457200" algn="just">
              <a:buClrTx/>
              <a:buFont typeface="+mj-lt"/>
              <a:buAutoNum type="arabicPeriod"/>
            </a:pPr>
            <a:r>
              <a:rPr lang="es-ES" sz="2400" b="1" dirty="0">
                <a:latin typeface="Calibri" panose="020F0502020204030204" pitchFamily="34" charset="0"/>
              </a:rPr>
              <a:t>Incluir atletas de otros deportes y del sexo femenino.</a:t>
            </a:r>
          </a:p>
          <a:p>
            <a:pPr marL="457200" indent="-457200" algn="just">
              <a:buClrTx/>
              <a:buFont typeface="+mj-lt"/>
              <a:buAutoNum type="arabicPeriod"/>
            </a:pPr>
            <a:r>
              <a:rPr lang="es-ES" sz="2400" b="1" dirty="0">
                <a:latin typeface="Calibri" panose="020F0502020204030204" pitchFamily="34" charset="0"/>
              </a:rPr>
              <a:t>Evaluar la relación del Índice de reactividad del rimo alfa con indicadores de fatiga central. (</a:t>
            </a:r>
            <a:r>
              <a:rPr lang="en-US" sz="2400" dirty="0" err="1">
                <a:effectLst/>
                <a:latin typeface="Calibri" panose="020F0502020204030204" pitchFamily="34" charset="0"/>
                <a:ea typeface="Calibri" panose="020F0502020204030204" pitchFamily="34" charset="0"/>
              </a:rPr>
              <a:t>umbrales</a:t>
            </a:r>
            <a:r>
              <a:rPr lang="en-US" sz="2400" dirty="0">
                <a:effectLst/>
                <a:latin typeface="Calibri" panose="020F0502020204030204" pitchFamily="34" charset="0"/>
                <a:ea typeface="Calibri" panose="020F0502020204030204" pitchFamily="34" charset="0"/>
              </a:rPr>
              <a:t> de </a:t>
            </a:r>
            <a:r>
              <a:rPr lang="en-US" sz="2400" dirty="0" err="1">
                <a:effectLst/>
                <a:latin typeface="Calibri" panose="020F0502020204030204" pitchFamily="34" charset="0"/>
                <a:ea typeface="Calibri" panose="020F0502020204030204" pitchFamily="34" charset="0"/>
              </a:rPr>
              <a:t>frecuencia</a:t>
            </a:r>
            <a:r>
              <a:rPr lang="en-US" sz="2400" dirty="0">
                <a:effectLst/>
                <a:latin typeface="Calibri" panose="020F0502020204030204" pitchFamily="34" charset="0"/>
                <a:ea typeface="Calibri" panose="020F0502020204030204" pitchFamily="34" charset="0"/>
              </a:rPr>
              <a:t> </a:t>
            </a:r>
            <a:r>
              <a:rPr lang="en-US" sz="2400" dirty="0" err="1">
                <a:effectLst/>
                <a:latin typeface="Calibri" panose="020F0502020204030204" pitchFamily="34" charset="0"/>
                <a:ea typeface="Calibri" panose="020F0502020204030204" pitchFamily="34" charset="0"/>
              </a:rPr>
              <a:t>crítica</a:t>
            </a:r>
            <a:r>
              <a:rPr lang="en-US" sz="2400" dirty="0">
                <a:effectLst/>
                <a:latin typeface="Calibri" panose="020F0502020204030204" pitchFamily="34" charset="0"/>
                <a:ea typeface="Calibri" panose="020F0502020204030204" pitchFamily="34" charset="0"/>
              </a:rPr>
              <a:t> de </a:t>
            </a:r>
            <a:r>
              <a:rPr lang="en-US" sz="2400" dirty="0" err="1">
                <a:effectLst/>
                <a:latin typeface="Calibri" panose="020F0502020204030204" pitchFamily="34" charset="0"/>
                <a:ea typeface="Calibri" panose="020F0502020204030204" pitchFamily="34" charset="0"/>
              </a:rPr>
              <a:t>fusión</a:t>
            </a:r>
            <a:r>
              <a:rPr lang="en-US" sz="2400" dirty="0">
                <a:effectLst/>
                <a:latin typeface="Calibri" panose="020F0502020204030204" pitchFamily="34" charset="0"/>
                <a:ea typeface="Calibri" panose="020F0502020204030204" pitchFamily="34" charset="0"/>
              </a:rPr>
              <a:t> ocular y </a:t>
            </a:r>
            <a:r>
              <a:rPr lang="en-US" sz="2400" dirty="0" err="1">
                <a:effectLst/>
                <a:latin typeface="Calibri" panose="020F0502020204030204" pitchFamily="34" charset="0"/>
                <a:ea typeface="Calibri" panose="020F0502020204030204" pitchFamily="34" charset="0"/>
              </a:rPr>
              <a:t>fatiga</a:t>
            </a:r>
            <a:r>
              <a:rPr lang="en-US" sz="2400" dirty="0">
                <a:effectLst/>
                <a:latin typeface="Calibri" panose="020F0502020204030204" pitchFamily="34" charset="0"/>
                <a:ea typeface="Calibri" panose="020F0502020204030204" pitchFamily="34" charset="0"/>
              </a:rPr>
              <a:t> </a:t>
            </a:r>
            <a:r>
              <a:rPr lang="en-US" sz="2400" dirty="0" err="1">
                <a:effectLst/>
                <a:latin typeface="Calibri" panose="020F0502020204030204" pitchFamily="34" charset="0"/>
                <a:ea typeface="Calibri" panose="020F0502020204030204" pitchFamily="34" charset="0"/>
              </a:rPr>
              <a:t>percibida</a:t>
            </a:r>
            <a:r>
              <a:rPr lang="es-ES" sz="2400" b="1" dirty="0">
                <a:latin typeface="Calibri" panose="020F0502020204030204" pitchFamily="34" charset="0"/>
              </a:rPr>
              <a:t>)</a:t>
            </a:r>
          </a:p>
          <a:p>
            <a:pPr marL="457200" indent="-457200" algn="just">
              <a:buClrTx/>
              <a:buFont typeface="+mj-lt"/>
              <a:buAutoNum type="arabicPeriod"/>
            </a:pPr>
            <a:endParaRPr lang="es-ES" sz="200" b="1" dirty="0">
              <a:latin typeface="Calibri" panose="020F0502020204030204" pitchFamily="34" charset="0"/>
            </a:endParaRPr>
          </a:p>
          <a:p>
            <a:pPr marL="0" indent="0" algn="ctr">
              <a:buClrTx/>
              <a:buNone/>
            </a:pPr>
            <a:r>
              <a:rPr lang="es-ES" sz="2400" b="1" dirty="0">
                <a:latin typeface="Calibri" panose="020F0502020204030204" pitchFamily="34" charset="0"/>
              </a:rPr>
              <a:t>     </a:t>
            </a:r>
            <a:r>
              <a:rPr lang="es-ES" sz="2400" b="1" dirty="0">
                <a:solidFill>
                  <a:schemeClr val="tx2">
                    <a:lumMod val="75000"/>
                    <a:lumOff val="25000"/>
                  </a:schemeClr>
                </a:solidFill>
                <a:latin typeface="Calibri" panose="020F0502020204030204" pitchFamily="34" charset="0"/>
              </a:rPr>
              <a:t> </a:t>
            </a:r>
            <a:r>
              <a:rPr lang="es-ES" sz="2400" b="1" u="sng" dirty="0">
                <a:solidFill>
                  <a:schemeClr val="tx2">
                    <a:lumMod val="75000"/>
                    <a:lumOff val="25000"/>
                  </a:schemeClr>
                </a:solidFill>
                <a:latin typeface="Calibri" panose="020F0502020204030204" pitchFamily="34" charset="0"/>
              </a:rPr>
              <a:t>brownmarta70@gmail.com</a:t>
            </a:r>
          </a:p>
        </p:txBody>
      </p:sp>
      <p:sp>
        <p:nvSpPr>
          <p:cNvPr id="3" name="Marcador de texto 18"/>
          <p:cNvSpPr txBox="1">
            <a:spLocks/>
          </p:cNvSpPr>
          <p:nvPr/>
        </p:nvSpPr>
        <p:spPr>
          <a:xfrm>
            <a:off x="1069686" y="1229356"/>
            <a:ext cx="9194315" cy="697613"/>
          </a:xfrm>
          <a:prstGeom prst="rect">
            <a:avLst/>
          </a:prstGeom>
        </p:spPr>
        <p:txBody>
          <a:bodyPr vert="horz" lIns="163275" tIns="81638" rIns="163275" bIns="81638" rtlCol="0" anchor="ctr">
            <a:noAutofit/>
          </a:bodyPr>
          <a:lstStyle>
            <a:lvl1pPr marL="0" indent="0" algn="l" defTabSz="918329" rtl="0" eaLnBrk="1" latinLnBrk="0" hangingPunct="1">
              <a:spcBef>
                <a:spcPct val="20000"/>
              </a:spcBef>
              <a:buFont typeface="Arial" panose="020B0604020202020204" pitchFamily="34" charset="0"/>
              <a:buNone/>
              <a:defRPr sz="2475" kern="1200" baseline="0">
                <a:solidFill>
                  <a:schemeClr val="accent1"/>
                </a:solidFill>
                <a:latin typeface="Bebas Neue Regular" panose="00000500000000000000" pitchFamily="50" charset="0"/>
                <a:ea typeface="+mn-ea"/>
                <a:cs typeface="+mn-cs"/>
              </a:defRPr>
            </a:lvl1pPr>
            <a:lvl2pPr marL="746165" indent="-287179" algn="l" defTabSz="918329"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2pPr>
            <a:lvl3pPr marL="1148001" indent="-229672" algn="l" defTabSz="918329"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3pPr>
            <a:lvl4pPr marL="1607344" indent="-229672" algn="l" defTabSz="918329"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4pPr>
            <a:lvl5pPr marL="2066330" indent="-229672" algn="l" defTabSz="918329"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5pPr>
            <a:lvl6pPr marL="2525673" indent="-229672" algn="l" defTabSz="918329" rtl="0" eaLnBrk="1" latinLnBrk="0" hangingPunct="1">
              <a:spcBef>
                <a:spcPct val="20000"/>
              </a:spcBef>
              <a:buFont typeface="Arial" panose="020B0604020202020204" pitchFamily="34" charset="0"/>
              <a:buChar char="•"/>
              <a:defRPr sz="2025" kern="1200">
                <a:solidFill>
                  <a:schemeClr val="tx1"/>
                </a:solidFill>
                <a:latin typeface="+mn-lt"/>
                <a:ea typeface="+mn-ea"/>
                <a:cs typeface="+mn-cs"/>
              </a:defRPr>
            </a:lvl6pPr>
            <a:lvl7pPr marL="2985016" indent="-229672" algn="l" defTabSz="918329" rtl="0" eaLnBrk="1" latinLnBrk="0" hangingPunct="1">
              <a:spcBef>
                <a:spcPct val="20000"/>
              </a:spcBef>
              <a:buFont typeface="Arial" panose="020B0604020202020204" pitchFamily="34" charset="0"/>
              <a:buChar char="•"/>
              <a:defRPr sz="2025" kern="1200">
                <a:solidFill>
                  <a:schemeClr val="tx1"/>
                </a:solidFill>
                <a:latin typeface="+mn-lt"/>
                <a:ea typeface="+mn-ea"/>
                <a:cs typeface="+mn-cs"/>
              </a:defRPr>
            </a:lvl7pPr>
            <a:lvl8pPr marL="3444002" indent="-229672" algn="l" defTabSz="918329" rtl="0" eaLnBrk="1" latinLnBrk="0" hangingPunct="1">
              <a:spcBef>
                <a:spcPct val="20000"/>
              </a:spcBef>
              <a:buFont typeface="Arial" panose="020B0604020202020204" pitchFamily="34" charset="0"/>
              <a:buChar char="•"/>
              <a:defRPr sz="2025" kern="1200">
                <a:solidFill>
                  <a:schemeClr val="tx1"/>
                </a:solidFill>
                <a:latin typeface="+mn-lt"/>
                <a:ea typeface="+mn-ea"/>
                <a:cs typeface="+mn-cs"/>
              </a:defRPr>
            </a:lvl8pPr>
            <a:lvl9pPr marL="3903345" indent="-229672" algn="l" defTabSz="918329" rtl="0" eaLnBrk="1" latinLnBrk="0" hangingPunct="1">
              <a:spcBef>
                <a:spcPct val="20000"/>
              </a:spcBef>
              <a:buFont typeface="Arial" panose="020B0604020202020204" pitchFamily="34" charset="0"/>
              <a:buChar char="•"/>
              <a:defRPr sz="2025" kern="1200">
                <a:solidFill>
                  <a:schemeClr val="tx1"/>
                </a:solidFill>
                <a:latin typeface="+mn-lt"/>
                <a:ea typeface="+mn-ea"/>
                <a:cs typeface="+mn-cs"/>
              </a:defRPr>
            </a:lvl9pPr>
          </a:lstStyle>
          <a:p>
            <a:pPr algn="ctr"/>
            <a:endParaRPr lang="es-US" sz="2800" b="1" dirty="0">
              <a:solidFill>
                <a:schemeClr val="tx2"/>
              </a:solidFill>
              <a:latin typeface="Calibri" panose="020F0502020204030204" pitchFamily="34" charset="0"/>
            </a:endParaRPr>
          </a:p>
        </p:txBody>
      </p:sp>
      <p:grpSp>
        <p:nvGrpSpPr>
          <p:cNvPr id="4" name="Group 6">
            <a:extLst>
              <a:ext uri="{FF2B5EF4-FFF2-40B4-BE49-F238E27FC236}">
                <a16:creationId xmlns:a16="http://schemas.microsoft.com/office/drawing/2014/main" id="{2E28994D-5FB9-EBFF-DCCD-8CB5F47333ED}"/>
              </a:ext>
            </a:extLst>
          </p:cNvPr>
          <p:cNvGrpSpPr/>
          <p:nvPr/>
        </p:nvGrpSpPr>
        <p:grpSpPr>
          <a:xfrm>
            <a:off x="-201768" y="-660081"/>
            <a:ext cx="2064681" cy="7518081"/>
            <a:chOff x="0" y="-19050"/>
            <a:chExt cx="896752" cy="3228608"/>
          </a:xfrm>
        </p:grpSpPr>
        <p:sp>
          <p:nvSpPr>
            <p:cNvPr id="5" name="Freeform 7">
              <a:extLst>
                <a:ext uri="{FF2B5EF4-FFF2-40B4-BE49-F238E27FC236}">
                  <a16:creationId xmlns:a16="http://schemas.microsoft.com/office/drawing/2014/main" id="{19EB3CAA-C2D3-70D4-9F00-C6126F868FBE}"/>
                </a:ext>
              </a:extLst>
            </p:cNvPr>
            <p:cNvSpPr/>
            <p:nvPr/>
          </p:nvSpPr>
          <p:spPr>
            <a:xfrm>
              <a:off x="83952" y="233453"/>
              <a:ext cx="812800" cy="2976105"/>
            </a:xfrm>
            <a:custGeom>
              <a:avLst/>
              <a:gdLst/>
              <a:ahLst/>
              <a:cxnLst/>
              <a:rect l="l" t="t" r="r" b="b"/>
              <a:pathLst>
                <a:path w="812800" h="2976105">
                  <a:moveTo>
                    <a:pt x="0" y="0"/>
                  </a:moveTo>
                  <a:lnTo>
                    <a:pt x="812800" y="0"/>
                  </a:lnTo>
                  <a:lnTo>
                    <a:pt x="812800" y="2976105"/>
                  </a:lnTo>
                  <a:lnTo>
                    <a:pt x="0" y="2976105"/>
                  </a:lnTo>
                  <a:close/>
                </a:path>
              </a:pathLst>
            </a:custGeom>
            <a:solidFill>
              <a:srgbClr val="099936"/>
            </a:solidFill>
          </p:spPr>
        </p:sp>
        <p:sp>
          <p:nvSpPr>
            <p:cNvPr id="6" name="TextBox 8">
              <a:extLst>
                <a:ext uri="{FF2B5EF4-FFF2-40B4-BE49-F238E27FC236}">
                  <a16:creationId xmlns:a16="http://schemas.microsoft.com/office/drawing/2014/main" id="{BF1E2D44-09EF-952F-59F9-F924209D597C}"/>
                </a:ext>
              </a:extLst>
            </p:cNvPr>
            <p:cNvSpPr txBox="1"/>
            <p:nvPr/>
          </p:nvSpPr>
          <p:spPr>
            <a:xfrm>
              <a:off x="0" y="-19050"/>
              <a:ext cx="812800" cy="2995155"/>
            </a:xfrm>
            <a:prstGeom prst="rect">
              <a:avLst/>
            </a:prstGeom>
          </p:spPr>
          <p:txBody>
            <a:bodyPr lIns="50800" tIns="50800" rIns="50800" bIns="50800" rtlCol="0" anchor="ctr"/>
            <a:lstStyle/>
            <a:p>
              <a:pPr algn="ctr">
                <a:lnSpc>
                  <a:spcPts val="2859"/>
                </a:lnSpc>
              </a:pPr>
              <a:endParaRPr/>
            </a:p>
          </p:txBody>
        </p:sp>
      </p:grpSp>
      <p:pic>
        <p:nvPicPr>
          <p:cNvPr id="7" name="Imagen 6">
            <a:extLst>
              <a:ext uri="{FF2B5EF4-FFF2-40B4-BE49-F238E27FC236}">
                <a16:creationId xmlns:a16="http://schemas.microsoft.com/office/drawing/2014/main" id="{0C91B871-D14E-C884-C2FC-6637F36C486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75023" y="1926969"/>
            <a:ext cx="2611767" cy="4873881"/>
          </a:xfrm>
          <a:prstGeom prst="rect">
            <a:avLst/>
          </a:prstGeom>
        </p:spPr>
      </p:pic>
      <p:pic>
        <p:nvPicPr>
          <p:cNvPr id="8" name="7 Imagen" descr="D:\Yahima Comunicacion\Imagen e Identidad\Variantes del Logo\Variantes del Logo-07.png">
            <a:extLst>
              <a:ext uri="{FF2B5EF4-FFF2-40B4-BE49-F238E27FC236}">
                <a16:creationId xmlns:a16="http://schemas.microsoft.com/office/drawing/2014/main" id="{23B527B6-3C06-4151-36D3-8C3EA989DCCF}"/>
              </a:ext>
            </a:extLst>
          </p:cNvPr>
          <p:cNvPicPr/>
          <p:nvPr/>
        </p:nvPicPr>
        <p:blipFill rotWithShape="1">
          <a:blip r:embed="rId4" cstate="print">
            <a:extLst>
              <a:ext uri="{28A0092B-C50C-407E-A947-70E740481C1C}">
                <a14:useLocalDpi xmlns:a14="http://schemas.microsoft.com/office/drawing/2010/main" val="0"/>
              </a:ext>
            </a:extLst>
          </a:blip>
          <a:srcRect l="13415" t="25539" r="9653" b="19735"/>
          <a:stretch/>
        </p:blipFill>
        <p:spPr bwMode="auto">
          <a:xfrm>
            <a:off x="4205947" y="5732585"/>
            <a:ext cx="2921792" cy="771147"/>
          </a:xfrm>
          <a:prstGeom prst="rect">
            <a:avLst/>
          </a:prstGeom>
          <a:noFill/>
          <a:ln>
            <a:noFill/>
          </a:ln>
        </p:spPr>
      </p:pic>
      <p:pic>
        <p:nvPicPr>
          <p:cNvPr id="9" name="Imagen 8">
            <a:extLst>
              <a:ext uri="{FF2B5EF4-FFF2-40B4-BE49-F238E27FC236}">
                <a16:creationId xmlns:a16="http://schemas.microsoft.com/office/drawing/2014/main" id="{12680ADB-058B-E1F7-1470-B656F336E718}"/>
              </a:ext>
            </a:extLst>
          </p:cNvPr>
          <p:cNvPicPr>
            <a:picLocks noChangeAspect="1"/>
          </p:cNvPicPr>
          <p:nvPr/>
        </p:nvPicPr>
        <p:blipFill>
          <a:blip r:embed="rId5"/>
          <a:srcRect l="8420" t="26610" r="9204" b="43132"/>
          <a:stretch/>
        </p:blipFill>
        <p:spPr>
          <a:xfrm>
            <a:off x="0" y="3246"/>
            <a:ext cx="12191999" cy="1898054"/>
          </a:xfrm>
          <a:prstGeom prst="rect">
            <a:avLst/>
          </a:prstGeom>
        </p:spPr>
      </p:pic>
    </p:spTree>
    <p:extLst>
      <p:ext uri="{BB962C8B-B14F-4D97-AF65-F5344CB8AC3E}">
        <p14:creationId xmlns:p14="http://schemas.microsoft.com/office/powerpoint/2010/main" val="371819705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1210</TotalTime>
  <Words>1637</Words>
  <Application>Microsoft Office PowerPoint</Application>
  <PresentationFormat>Panorámica</PresentationFormat>
  <Paragraphs>119</Paragraphs>
  <Slides>9</Slides>
  <Notes>9</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9</vt:i4>
      </vt:variant>
    </vt:vector>
  </HeadingPairs>
  <TitlesOfParts>
    <vt:vector size="15" baseType="lpstr">
      <vt:lpstr>Aptos</vt:lpstr>
      <vt:lpstr>Aptos Display</vt:lpstr>
      <vt:lpstr>Arial</vt:lpstr>
      <vt:lpstr>Calibri</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Mauricio</dc:creator>
  <cp:lastModifiedBy>Mauricio</cp:lastModifiedBy>
  <cp:revision>116</cp:revision>
  <dcterms:created xsi:type="dcterms:W3CDTF">2024-04-12T17:18:37Z</dcterms:created>
  <dcterms:modified xsi:type="dcterms:W3CDTF">2025-09-16T00:33:04Z</dcterms:modified>
</cp:coreProperties>
</file>