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69" r:id="rId3"/>
    <p:sldId id="258" r:id="rId4"/>
    <p:sldId id="270" r:id="rId5"/>
    <p:sldId id="271" r:id="rId6"/>
    <p:sldId id="273" r:id="rId7"/>
    <p:sldId id="274" r:id="rId8"/>
    <p:sldId id="262" r:id="rId9"/>
    <p:sldId id="261" r:id="rId10"/>
    <p:sldId id="275" r:id="rId11"/>
    <p:sldId id="276" r:id="rId12"/>
    <p:sldId id="277" r:id="rId13"/>
    <p:sldId id="278" r:id="rId14"/>
    <p:sldId id="279" r:id="rId15"/>
    <p:sldId id="272" r:id="rId16"/>
    <p:sldId id="280" r:id="rId17"/>
    <p:sldId id="263" r:id="rId18"/>
    <p:sldId id="281" r:id="rId19"/>
    <p:sldId id="260" r:id="rId20"/>
    <p:sldId id="257" r:id="rId21"/>
    <p:sldId id="282" r:id="rId22"/>
    <p:sldId id="283"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odec Pro ExtraBold" panose="020B0604020202020204" charset="0"/>
      <p:regular r:id="rId29"/>
    </p:embeddedFont>
    <p:embeddedFont>
      <p:font typeface="Open Sauce"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93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6" autoAdjust="0"/>
    <p:restoredTop sz="94622" autoAdjust="0"/>
  </p:normalViewPr>
  <p:slideViewPr>
    <p:cSldViewPr>
      <p:cViewPr varScale="1">
        <p:scale>
          <a:sx n="39" d="100"/>
          <a:sy n="39" d="100"/>
        </p:scale>
        <p:origin x="7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A28FC-069D-431B-8B11-EC3A842B3E65}" type="datetimeFigureOut">
              <a:rPr lang="es-MX" smtClean="0"/>
              <a:t>09/07/2025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A2C68-C766-4E53-8B0B-75E4394238A5}" type="slidenum">
              <a:rPr lang="es-MX" smtClean="0"/>
              <a:t>‹Nº›</a:t>
            </a:fld>
            <a:endParaRPr lang="es-MX"/>
          </a:p>
        </p:txBody>
      </p:sp>
    </p:spTree>
    <p:extLst>
      <p:ext uri="{BB962C8B-B14F-4D97-AF65-F5344CB8AC3E}">
        <p14:creationId xmlns:p14="http://schemas.microsoft.com/office/powerpoint/2010/main" val="340868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_ENREF_36"/><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_ENREF_36"/><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b="0" dirty="0"/>
              <a:t>Existen varios modelos para los procesos de erosión costera</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b="0" dirty="0"/>
              <a:t>Para las modelaciones se utilizo el software DELFT 3D que utiliza el modelo SWAN que es un </a:t>
            </a:r>
            <a:r>
              <a:rPr lang="es-ES" dirty="0"/>
              <a:t>modelo de tercera generación que simula la propagación de olas generadas por el viento en zonas costeras, ayudando en el análisis de los cambios en el entorno costero.</a:t>
            </a: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7</a:t>
            </a:fld>
            <a:endParaRPr lang="es-MX"/>
          </a:p>
        </p:txBody>
      </p:sp>
    </p:spTree>
    <p:extLst>
      <p:ext uri="{BB962C8B-B14F-4D97-AF65-F5344CB8AC3E}">
        <p14:creationId xmlns:p14="http://schemas.microsoft.com/office/powerpoint/2010/main" val="2352977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lnSpc>
                <a:spcPct val="100000"/>
              </a:lnSpc>
              <a:spcBef>
                <a:spcPts val="0"/>
              </a:spcBef>
              <a:spcAft>
                <a:spcPts val="0"/>
              </a:spcAft>
              <a:buSzPts val="1400"/>
              <a:buNone/>
            </a:pPr>
            <a:r>
              <a:rPr lang="es-ES" dirty="0"/>
              <a:t>En las modelaciones que incluyen las estructuras existentes, como el dique y el espigón, se seleccionó un área de análisis más pequeña con el objetivo de obtener una representación detallada del comportamiento de la erosión y la deposición de sedimentos.</a:t>
            </a:r>
          </a:p>
          <a:p>
            <a:pPr marL="0" lvl="0" indent="0" algn="l" rtl="0">
              <a:lnSpc>
                <a:spcPct val="100000"/>
              </a:lnSpc>
              <a:spcBef>
                <a:spcPts val="0"/>
              </a:spcBef>
              <a:spcAft>
                <a:spcPts val="0"/>
              </a:spcAft>
              <a:buSzPts val="1400"/>
              <a:buNone/>
            </a:pPr>
            <a:r>
              <a:rPr lang="es-ES" dirty="0"/>
              <a:t>como se puede ver luego de colocados los obstáculos hay un cambio en la deposición de los sedimentos, pero principalmente la erosión se intensificó en la zona comprendida entre las dos estructuras existentes, esto se puede evitar construyendo los diques restantes propuestos en el proyecto de la ECOING 25, cuya ejecución se considera fundamental para mitigar los procesos erosivos actuales y garantizar la estabilidad de la línea costera.</a:t>
            </a: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17</a:t>
            </a:fld>
            <a:endParaRPr lang="es-MX"/>
          </a:p>
        </p:txBody>
      </p:sp>
    </p:spTree>
    <p:extLst>
      <p:ext uri="{BB962C8B-B14F-4D97-AF65-F5344CB8AC3E}">
        <p14:creationId xmlns:p14="http://schemas.microsoft.com/office/powerpoint/2010/main" val="124113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lnSpc>
                <a:spcPct val="100000"/>
              </a:lnSpc>
              <a:spcBef>
                <a:spcPts val="0"/>
              </a:spcBef>
              <a:spcAft>
                <a:spcPts val="0"/>
              </a:spcAft>
              <a:buSzPts val="1400"/>
              <a:buNone/>
            </a:pPr>
            <a:r>
              <a:rPr lang="es-ES" dirty="0"/>
              <a:t>En la figura se muestra el transporte total de sedimentos en la superficie de la zona de estudio durante un período de tiempo específico. En este análisis, se observa un cambio significativo en el comportamiento del transporte de sedimentos tras la colocación de las estructuras existentes, como el dique y el espigón.</a:t>
            </a:r>
          </a:p>
          <a:p>
            <a:pPr marL="0" lvl="0" indent="0" algn="l" rtl="0">
              <a:lnSpc>
                <a:spcPct val="100000"/>
              </a:lnSpc>
              <a:spcBef>
                <a:spcPts val="0"/>
              </a:spcBef>
              <a:spcAft>
                <a:spcPts val="0"/>
              </a:spcAft>
              <a:buSzPts val="1400"/>
              <a:buNone/>
            </a:pPr>
            <a:r>
              <a:rPr lang="es-ES" dirty="0"/>
              <a:t>En las zonas aguas abajo del espigón se puede observar que el transporte de sedimentos ha mejorado notablemente, lo que indica que la estructura está cumpliendo parcialmente su función al reducir el flujo excesivo de sedimentos y favorecer una mayor estabilidad en esa área. Sin embargo, también se muestra que, en ciertas zonas, donde anteriormente el transporte de sedimentos era casi nulo, este ahora se presenta debido a la falta de los diques sumergidos restantes que han sido mencionados en textos anteriores.</a:t>
            </a: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18</a:t>
            </a:fld>
            <a:endParaRPr lang="es-MX"/>
          </a:p>
        </p:txBody>
      </p:sp>
    </p:spTree>
    <p:extLst>
      <p:ext uri="{BB962C8B-B14F-4D97-AF65-F5344CB8AC3E}">
        <p14:creationId xmlns:p14="http://schemas.microsoft.com/office/powerpoint/2010/main" val="130356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lnSpc>
                <a:spcPct val="100000"/>
              </a:lnSpc>
              <a:spcBef>
                <a:spcPts val="0"/>
              </a:spcBef>
              <a:spcAft>
                <a:spcPts val="0"/>
              </a:spcAft>
              <a:buSzPts val="1400"/>
              <a:buNone/>
            </a:pPr>
            <a:r>
              <a:rPr lang="es-ES" dirty="0"/>
              <a:t>La figura presenta </a:t>
            </a:r>
            <a:r>
              <a:rPr lang="es-ES" dirty="0" err="1"/>
              <a:t>presenta</a:t>
            </a:r>
            <a:r>
              <a:rPr lang="es-ES" dirty="0"/>
              <a:t> el comportamiento de la energía total de las olas en el área de estudio antes y después de la colocación de las estructuras existentes, como el dique y el espigón. Los datos reflejan que, tras la construcción de estas estructuras, la energía de las olas aumenta drásticamente en la zona donde estas impactan contra el espigón.</a:t>
            </a:r>
          </a:p>
          <a:p>
            <a:pPr marL="0" lvl="0" indent="0" algn="l" rtl="0">
              <a:lnSpc>
                <a:spcPct val="100000"/>
              </a:lnSpc>
              <a:spcBef>
                <a:spcPts val="0"/>
              </a:spcBef>
              <a:spcAft>
                <a:spcPts val="0"/>
              </a:spcAft>
              <a:buSzPts val="1400"/>
              <a:buNone/>
            </a:pPr>
            <a:r>
              <a:rPr lang="es-ES" dirty="0"/>
              <a:t>Este incremento de energía provoca una intensificación de la erosión y el arrastre de sedimentos en esa área, lo que genera desequilibrios significativos en la dinámica costera. Sin embargo, esta situación podría mejorar considerablemente si se completaran las estructuras pendientes, como los diques sumergidos propuestos, ya que estas están diseñadas para disipar la energía de las olas de manera más eficiente, reduciendo su impacto en la línea costera y contribuyendo a estabilizar el transporte de sedimentos.</a:t>
            </a: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19</a:t>
            </a:fld>
            <a:endParaRPr lang="es-MX"/>
          </a:p>
        </p:txBody>
      </p:sp>
    </p:spTree>
    <p:extLst>
      <p:ext uri="{BB962C8B-B14F-4D97-AF65-F5344CB8AC3E}">
        <p14:creationId xmlns:p14="http://schemas.microsoft.com/office/powerpoint/2010/main" val="203064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Arial" panose="020B0604020202020204" pitchFamily="34" charset="0"/>
                <a:ea typeface="Calibri" panose="020F0502020204030204" pitchFamily="34" charset="0"/>
              </a:rPr>
              <a:t>La playa del Hotel Oasis, con una longitud de aproximadamente 700 metros, se localiza en el extremo oeste de la Península de Hicacos, en el municipio de Varadero, provincia de Matanzas, formando parte de la costa noroeste del archipiélago cubano. </a:t>
            </a:r>
            <a:endParaRPr lang="es-ES" dirty="0"/>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9</a:t>
            </a:fld>
            <a:endParaRPr lang="es-MX"/>
          </a:p>
        </p:txBody>
      </p:sp>
    </p:spTree>
    <p:extLst>
      <p:ext uri="{BB962C8B-B14F-4D97-AF65-F5344CB8AC3E}">
        <p14:creationId xmlns:p14="http://schemas.microsoft.com/office/powerpoint/2010/main" val="160635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98450" algn="just" defTabSz="914400" rtl="0" eaLnBrk="1" fontAlgn="auto" latinLnBrk="0" hangingPunct="1">
              <a:lnSpc>
                <a:spcPct val="150000"/>
              </a:lnSpc>
              <a:spcBef>
                <a:spcPts val="0"/>
              </a:spcBef>
              <a:spcAft>
                <a:spcPts val="800"/>
              </a:spcAft>
              <a:buClr>
                <a:srgbClr val="000000"/>
              </a:buClr>
              <a:buSzPts val="1100"/>
              <a:buFont typeface="Arial"/>
              <a:buChar char="●"/>
              <a:tabLst/>
              <a:defRPr/>
            </a:pPr>
            <a:r>
              <a:rPr lang="es-ES" sz="1200" dirty="0">
                <a:effectLst/>
                <a:latin typeface="Arial" panose="020B0604020202020204" pitchFamily="34" charset="0"/>
                <a:ea typeface="Calibri" panose="020F0502020204030204" pitchFamily="34" charset="0"/>
              </a:rPr>
              <a:t>La pendiente submarina frente a la playa del sector Oasis se caracteriza por dos niveles de terrazas. La primera terraza varía en ancho, desde 200 metros en los extremos hasta 350 metros en la parte central (figura 22) (</a:t>
            </a:r>
            <a:r>
              <a:rPr lang="es-ES" sz="1200" u="none" strike="noStrike" dirty="0">
                <a:effectLst/>
                <a:latin typeface="Arial" panose="020B0604020202020204" pitchFamily="34" charset="0"/>
                <a:ea typeface="Calibri" panose="020F0502020204030204" pitchFamily="34" charset="0"/>
                <a:hlinkClick r:id="rId3" action="ppaction://hlinkfile" tooltip="Hernández Valdés, 2010 #117"/>
              </a:rPr>
              <a:t>Hernández Valdés et al., 2010</a:t>
            </a:r>
            <a:r>
              <a:rPr lang="es-ES" sz="1200" dirty="0">
                <a:effectLst/>
                <a:latin typeface="Arial" panose="020B0604020202020204" pitchFamily="34" charset="0"/>
                <a:ea typeface="Calibri" panose="020F0502020204030204" pitchFamily="34" charset="0"/>
              </a:rPr>
              <a:t>)</a:t>
            </a:r>
            <a:endParaRPr lang="es-MX" sz="1200" dirty="0"/>
          </a:p>
          <a:p>
            <a:pPr marL="158750" indent="0" algn="just">
              <a:lnSpc>
                <a:spcPct val="150000"/>
              </a:lnSpc>
              <a:spcAft>
                <a:spcPts val="800"/>
              </a:spcAft>
              <a:buNone/>
            </a:pP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r>
              <a:rPr lang="es-ES" sz="900" dirty="0">
                <a:latin typeface="Castoro" panose="020B0604020202020204" charset="0"/>
              </a:rPr>
              <a:t>En la figura 9 se muestra el Afloramiento de la terraza rocosa en la playa del sector Oasis en la actualidad</a:t>
            </a:r>
            <a:endParaRPr lang="es-MX" dirty="0"/>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10</a:t>
            </a:fld>
            <a:endParaRPr lang="es-MX"/>
          </a:p>
        </p:txBody>
      </p:sp>
    </p:spTree>
    <p:extLst>
      <p:ext uri="{BB962C8B-B14F-4D97-AF65-F5344CB8AC3E}">
        <p14:creationId xmlns:p14="http://schemas.microsoft.com/office/powerpoint/2010/main" val="398259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effectLst/>
                <a:latin typeface="Arial" panose="020B0604020202020204" pitchFamily="34" charset="0"/>
                <a:ea typeface="Calibri" panose="020F0502020204030204" pitchFamily="34" charset="0"/>
                <a:cs typeface="Times New Roman" panose="02020603050405020304" pitchFamily="18" charset="0"/>
              </a:rPr>
              <a:t>A partir de los 11 m de profundidad, se extiende hacia el mar la segunda terraza submarina con unos 450 m de ancho hasta los 20 m de profundidad, desde donde cae con mayor pendiente hacia mayores profundidades (figura 23) (</a:t>
            </a:r>
            <a:r>
              <a:rPr lang="es-ES" sz="1200" u="none" strike="noStrike" dirty="0">
                <a:effectLst/>
                <a:latin typeface="Arial" panose="020B0604020202020204" pitchFamily="34" charset="0"/>
                <a:ea typeface="Calibri" panose="020F0502020204030204" pitchFamily="34" charset="0"/>
                <a:cs typeface="Times New Roman" panose="02020603050405020304" pitchFamily="18" charset="0"/>
                <a:hlinkClick r:id="rId3" action="ppaction://hlinkfile" tooltip="Hernández Valdés, 2010 #117"/>
              </a:rPr>
              <a:t>Hernández Valdés et al., 2010</a:t>
            </a:r>
            <a:r>
              <a:rPr lang="es-ES" sz="1200" dirty="0">
                <a:effectLst/>
                <a:latin typeface="Arial" panose="020B0604020202020204" pitchFamily="34" charset="0"/>
                <a:ea typeface="Calibri" panose="020F0502020204030204" pitchFamily="34" charset="0"/>
                <a:cs typeface="Times New Roman" panose="02020603050405020304" pitchFamily="18" charset="0"/>
              </a:rPr>
              <a:t>).</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11</a:t>
            </a:fld>
            <a:endParaRPr lang="es-MX"/>
          </a:p>
        </p:txBody>
      </p:sp>
    </p:spTree>
    <p:extLst>
      <p:ext uri="{BB962C8B-B14F-4D97-AF65-F5344CB8AC3E}">
        <p14:creationId xmlns:p14="http://schemas.microsoft.com/office/powerpoint/2010/main" val="2868089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200" dirty="0">
                <a:effectLst/>
                <a:latin typeface="Arial" panose="020B0604020202020204" pitchFamily="34" charset="0"/>
                <a:ea typeface="Calibri" panose="020F0502020204030204" pitchFamily="34" charset="0"/>
                <a:cs typeface="Times New Roman" panose="02020603050405020304" pitchFamily="18" charset="0"/>
              </a:rPr>
              <a:t>Para comenzar con las modelaciones de los procesos erosivos en la playa primeramente es necesario conocer la batimetría de la zona de estudio que se mostró anteriormente, así como sus condiciones de borde, además conformar una malla computacional para discretizar el espacio en pequeñas unidades y obtener así mayor precisión.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es-ES" sz="1200" dirty="0">
                <a:effectLst/>
                <a:latin typeface="Arial" panose="020B0604020202020204" pitchFamily="34" charset="0"/>
                <a:ea typeface="Calibri" panose="020F0502020204030204" pitchFamily="34" charset="0"/>
              </a:rPr>
              <a:t>El </a:t>
            </a:r>
            <a:r>
              <a:rPr lang="es-ES" sz="1200" i="1" dirty="0">
                <a:effectLst/>
                <a:latin typeface="Arial" panose="020B0604020202020204" pitchFamily="34" charset="0"/>
                <a:ea typeface="Calibri" panose="020F0502020204030204" pitchFamily="34" charset="0"/>
              </a:rPr>
              <a:t>software </a:t>
            </a:r>
            <a:r>
              <a:rPr lang="es-ES" sz="1200" dirty="0">
                <a:effectLst/>
                <a:latin typeface="Arial" panose="020B0604020202020204" pitchFamily="34" charset="0"/>
                <a:ea typeface="Calibri" panose="020F0502020204030204" pitchFamily="34" charset="0"/>
              </a:rPr>
              <a:t>Delft </a:t>
            </a:r>
            <a:r>
              <a:rPr lang="es-ES" sz="1200" dirty="0" err="1">
                <a:effectLst/>
                <a:latin typeface="Arial" panose="020B0604020202020204" pitchFamily="34" charset="0"/>
                <a:ea typeface="Calibri" panose="020F0502020204030204" pitchFamily="34" charset="0"/>
              </a:rPr>
              <a:t>Dashboard</a:t>
            </a:r>
            <a:r>
              <a:rPr lang="es-ES" sz="1200" dirty="0">
                <a:effectLst/>
                <a:latin typeface="Arial" panose="020B0604020202020204" pitchFamily="34" charset="0"/>
                <a:ea typeface="Calibri" panose="020F0502020204030204" pitchFamily="34" charset="0"/>
              </a:rPr>
              <a:t> fue seleccionado como la herramienta principal para la creación de dichos parámetros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200" dirty="0">
                <a:effectLst/>
                <a:latin typeface="Arial" panose="020B0604020202020204" pitchFamily="34" charset="0"/>
                <a:ea typeface="Calibri" panose="020F0502020204030204" pitchFamily="34" charset="0"/>
                <a:cs typeface="Times New Roman" panose="02020603050405020304" pitchFamily="18" charset="0"/>
              </a:rPr>
              <a:t>Para la discretización del dominio, inicialmente se conformó una malla computacional estructurada mediante rectángulos y cuadrados (figura 25), compuesta por un total de 13 312 celdas</a:t>
            </a:r>
            <a:endParaRPr lang="es-MX" dirty="0"/>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12</a:t>
            </a:fld>
            <a:endParaRPr lang="es-MX"/>
          </a:p>
        </p:txBody>
      </p:sp>
    </p:spTree>
    <p:extLst>
      <p:ext uri="{BB962C8B-B14F-4D97-AF65-F5344CB8AC3E}">
        <p14:creationId xmlns:p14="http://schemas.microsoft.com/office/powerpoint/2010/main" val="1119077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effectLst/>
                <a:latin typeface="Arial" panose="020B0604020202020204" pitchFamily="34" charset="0"/>
                <a:ea typeface="Calibri" panose="020F0502020204030204" pitchFamily="34" charset="0"/>
                <a:cs typeface="Times New Roman" panose="02020603050405020304" pitchFamily="18" charset="0"/>
              </a:rPr>
              <a:t>Un factor importante que se tuvo en cuenta para la modelación es la velocidad y dirección del viento, el gráfico muestra un cambio significativo en la dirección del viento en la zona, que inicialmente proviene del norte con una velocidad de 4 metros por segundo, y posteriormente se desplaza hacia el oeste, incrementando su velocidad hasta alcanzar 30 m/s. Este patrón tiene un impacto considerable en la dinámica costera, ya que influye en la generación y dirección del oleaje, así como en el transporte y redistribución de sedimentos a lo largo de la playa.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13</a:t>
            </a:fld>
            <a:endParaRPr lang="es-MX"/>
          </a:p>
        </p:txBody>
      </p:sp>
    </p:spTree>
    <p:extLst>
      <p:ext uri="{BB962C8B-B14F-4D97-AF65-F5344CB8AC3E}">
        <p14:creationId xmlns:p14="http://schemas.microsoft.com/office/powerpoint/2010/main" val="287112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effectLst/>
                <a:latin typeface="Arial" panose="020B0604020202020204" pitchFamily="34" charset="0"/>
                <a:ea typeface="Calibri" panose="020F0502020204030204" pitchFamily="34" charset="0"/>
                <a:cs typeface="Times New Roman" panose="02020603050405020304" pitchFamily="18" charset="0"/>
              </a:rPr>
              <a:t>A continuación se muestra la altura de la ola, en metros. El oleaje se desplaza desde el norte hacia el oeste debido a la pendiente del litoral, lo que dirige el flujo en esa dirección, con alturas de ola que pueden alcanzar hasta 1 metro en la orilla, generando gran impacto al incidir con el sedimento, lo que trae consigo los problemas existentes de erosión y arrastre de sedimentos en la zona.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14</a:t>
            </a:fld>
            <a:endParaRPr lang="es-MX"/>
          </a:p>
        </p:txBody>
      </p:sp>
    </p:spTree>
    <p:extLst>
      <p:ext uri="{BB962C8B-B14F-4D97-AF65-F5344CB8AC3E}">
        <p14:creationId xmlns:p14="http://schemas.microsoft.com/office/powerpoint/2010/main" val="155688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Arial" panose="020B0604020202020204" pitchFamily="34" charset="0"/>
                <a:ea typeface="Calibri" panose="020F0502020204030204" pitchFamily="34" charset="0"/>
                <a:cs typeface="Times New Roman" panose="02020603050405020304" pitchFamily="18" charset="0"/>
              </a:rPr>
              <a:t>La energía de la ola está relacionada directamente con su altura y su periodo. Cuando las olas se aproximan a la costa, experimentan un proceso de transformación debido al cambio de profundidad, lo que incrementa la concentración de energía en la ola, en el gráfico se puede ver que la energía de la ola llega a 700 kg/s2, valor considerable teniendo en cuenta que no se está considerando un régimen extremo.</a:t>
            </a: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15</a:t>
            </a:fld>
            <a:endParaRPr lang="es-MX"/>
          </a:p>
        </p:txBody>
      </p:sp>
    </p:spTree>
    <p:extLst>
      <p:ext uri="{BB962C8B-B14F-4D97-AF65-F5344CB8AC3E}">
        <p14:creationId xmlns:p14="http://schemas.microsoft.com/office/powerpoint/2010/main" val="2801247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200" dirty="0">
                <a:effectLst/>
                <a:latin typeface="Arial" panose="020B0604020202020204" pitchFamily="34" charset="0"/>
                <a:ea typeface="Calibri" panose="020F0502020204030204" pitchFamily="34" charset="0"/>
                <a:cs typeface="Times New Roman" panose="02020603050405020304" pitchFamily="18" charset="0"/>
              </a:rPr>
              <a:t>La erosión y el transporte de sedimentos son componentes fundamentales en las modelaciones del caso de estudio, en la diapositiva se ilustra las zonas más vulnerables a la erosión y las áreas con mayor deposición de sedimentos, representadas en distintos colores.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200" dirty="0">
                <a:effectLst/>
                <a:latin typeface="Arial" panose="020B0604020202020204" pitchFamily="34" charset="0"/>
                <a:ea typeface="Calibri" panose="020F0502020204030204" pitchFamily="34" charset="0"/>
                <a:cs typeface="Times New Roman" panose="02020603050405020304" pitchFamily="18" charset="0"/>
              </a:rPr>
              <a:t>Las áreas marcadas en tonos azules destacan las zonas de mayor vulnerabilidad a la erosión, indicando sectores donde la pérdida de sedimentos es más acentuada, lo que puede comprometer la estabilidad y la integridad del litoral. Por otro lado, los tonos rojizos señalan las áreas con mayor deposición de sedimentos que debido a la interacción de las olas se provoca el transporte de sedimentos por lo que cada vez se agrava más los procesos erosivos, en la figura 35 se muestra el transporte de sedimentos total que llega a los 12x10-4 m2/s.</a:t>
            </a:r>
          </a:p>
          <a:p>
            <a:endParaRPr lang="es-MX" dirty="0"/>
          </a:p>
        </p:txBody>
      </p:sp>
      <p:sp>
        <p:nvSpPr>
          <p:cNvPr id="4" name="Marcador de número de diapositiva 3"/>
          <p:cNvSpPr>
            <a:spLocks noGrp="1"/>
          </p:cNvSpPr>
          <p:nvPr>
            <p:ph type="sldNum" sz="quarter" idx="5"/>
          </p:nvPr>
        </p:nvSpPr>
        <p:spPr/>
        <p:txBody>
          <a:bodyPr/>
          <a:lstStyle/>
          <a:p>
            <a:fld id="{15AA2C68-C766-4E53-8B0B-75E4394238A5}" type="slidenum">
              <a:rPr lang="es-MX" smtClean="0"/>
              <a:t>16</a:t>
            </a:fld>
            <a:endParaRPr lang="es-MX"/>
          </a:p>
        </p:txBody>
      </p:sp>
    </p:spTree>
    <p:extLst>
      <p:ext uri="{BB962C8B-B14F-4D97-AF65-F5344CB8AC3E}">
        <p14:creationId xmlns:p14="http://schemas.microsoft.com/office/powerpoint/2010/main" val="344653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media/media13.mp4"/><Relationship Id="rId7" Type="http://schemas.openxmlformats.org/officeDocument/2006/relationships/notesSlide" Target="../notesSlides/notesSlide6.xml"/><Relationship Id="rId2" Type="http://schemas.microsoft.com/office/2007/relationships/media" Target="../media/media13.mp4"/><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audio" Target="../media/media14.m4a"/><Relationship Id="rId10" Type="http://schemas.openxmlformats.org/officeDocument/2006/relationships/image" Target="../media/image30.png"/><Relationship Id="rId4" Type="http://schemas.microsoft.com/office/2007/relationships/media" Target="../media/media14.m4a"/><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15.mp4"/><Relationship Id="rId7" Type="http://schemas.openxmlformats.org/officeDocument/2006/relationships/notesSlide" Target="../notesSlides/notesSlide7.xml"/><Relationship Id="rId2" Type="http://schemas.microsoft.com/office/2007/relationships/media" Target="../media/media15.mp4"/><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audio" Target="../media/media16.m4a"/><Relationship Id="rId10" Type="http://schemas.openxmlformats.org/officeDocument/2006/relationships/image" Target="../media/image31.png"/><Relationship Id="rId4" Type="http://schemas.microsoft.com/office/2007/relationships/media" Target="../media/media16.m4a"/><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video" Target="../media/media17.mp4"/><Relationship Id="rId7" Type="http://schemas.openxmlformats.org/officeDocument/2006/relationships/notesSlide" Target="../notesSlides/notesSlide8.xml"/><Relationship Id="rId2" Type="http://schemas.microsoft.com/office/2007/relationships/media" Target="../media/media17.mp4"/><Relationship Id="rId1" Type="http://schemas.openxmlformats.org/officeDocument/2006/relationships/tags" Target="../tags/tag4.xml"/><Relationship Id="rId6" Type="http://schemas.openxmlformats.org/officeDocument/2006/relationships/slideLayout" Target="../slideLayouts/slideLayout7.xml"/><Relationship Id="rId5" Type="http://schemas.openxmlformats.org/officeDocument/2006/relationships/audio" Target="../media/media18.m4a"/><Relationship Id="rId4" Type="http://schemas.microsoft.com/office/2007/relationships/media" Target="../media/media18.m4a"/><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4.png"/><Relationship Id="rId3" Type="http://schemas.openxmlformats.org/officeDocument/2006/relationships/video" Target="../media/media19.mp4"/><Relationship Id="rId7" Type="http://schemas.openxmlformats.org/officeDocument/2006/relationships/audio" Target="../media/media21.m4a"/><Relationship Id="rId12" Type="http://schemas.openxmlformats.org/officeDocument/2006/relationships/image" Target="../media/image33.png"/><Relationship Id="rId2" Type="http://schemas.microsoft.com/office/2007/relationships/media" Target="../media/media19.mp4"/><Relationship Id="rId1" Type="http://schemas.openxmlformats.org/officeDocument/2006/relationships/tags" Target="../tags/tag5.xml"/><Relationship Id="rId6" Type="http://schemas.microsoft.com/office/2007/relationships/media" Target="../media/media21.m4a"/><Relationship Id="rId11" Type="http://schemas.openxmlformats.org/officeDocument/2006/relationships/image" Target="../media/image14.svg"/><Relationship Id="rId5" Type="http://schemas.openxmlformats.org/officeDocument/2006/relationships/video" Target="../media/media20.mp4"/><Relationship Id="rId10" Type="http://schemas.openxmlformats.org/officeDocument/2006/relationships/image" Target="../media/image13.png"/><Relationship Id="rId4" Type="http://schemas.microsoft.com/office/2007/relationships/media" Target="../media/media20.mp4"/><Relationship Id="rId9" Type="http://schemas.openxmlformats.org/officeDocument/2006/relationships/notesSlide" Target="../notesSlides/notesSlide9.xml"/><Relationship Id="rId1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svg"/><Relationship Id="rId11"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image" Target="../media/image38.png"/><Relationship Id="rId4" Type="http://schemas.openxmlformats.org/officeDocument/2006/relationships/notesSlide" Target="../notesSlides/notesSlide11.xml"/><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7.xml"/><Relationship Id="rId7" Type="http://schemas.openxmlformats.org/officeDocument/2006/relationships/image" Target="../media/image39.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1.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1.png"/><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23.sv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4.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package" Target="../embeddings/Microsoft_Visio_Drawing.vsdx"/><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995615" y="6210300"/>
            <a:ext cx="11491785" cy="2462213"/>
          </a:xfrm>
          <a:prstGeom prst="rect">
            <a:avLst/>
          </a:prstGeom>
        </p:spPr>
        <p:txBody>
          <a:bodyPr wrap="square" lIns="0" tIns="0" rIns="0" bIns="0" rtlCol="0" anchor="t">
            <a:spAutoFit/>
          </a:bodyPr>
          <a:lstStyle/>
          <a:p>
            <a:r>
              <a:rPr lang="en-US" sz="4000" b="1" spc="154" dirty="0" err="1">
                <a:solidFill>
                  <a:srgbClr val="099936"/>
                </a:solidFill>
                <a:latin typeface="Open Sauce"/>
              </a:rPr>
              <a:t>Autores</a:t>
            </a:r>
            <a:r>
              <a:rPr lang="en-US" sz="4000" b="1" spc="154" dirty="0">
                <a:solidFill>
                  <a:srgbClr val="099936"/>
                </a:solidFill>
                <a:latin typeface="Open Sauce"/>
              </a:rPr>
              <a:t>:</a:t>
            </a:r>
          </a:p>
          <a:p>
            <a:endParaRPr lang="en-US" sz="4000" b="1" spc="154" dirty="0">
              <a:solidFill>
                <a:srgbClr val="099936"/>
              </a:solidFill>
              <a:latin typeface="Open Sauce"/>
            </a:endParaRPr>
          </a:p>
          <a:p>
            <a:r>
              <a:rPr lang="en-US" sz="4000" spc="154" dirty="0">
                <a:solidFill>
                  <a:srgbClr val="099936"/>
                </a:solidFill>
                <a:latin typeface="Open Sauce"/>
              </a:rPr>
              <a:t>Ing. Ana Beatriz Pegudo Rodríguez</a:t>
            </a:r>
          </a:p>
          <a:p>
            <a:r>
              <a:rPr lang="en-US" sz="4000" spc="154" dirty="0" err="1">
                <a:solidFill>
                  <a:srgbClr val="099936"/>
                </a:solidFill>
                <a:latin typeface="Open Sauce"/>
              </a:rPr>
              <a:t>Dr.C.Michael</a:t>
            </a:r>
            <a:r>
              <a:rPr lang="en-US" sz="4000" spc="154" dirty="0">
                <a:solidFill>
                  <a:srgbClr val="099936"/>
                </a:solidFill>
                <a:latin typeface="Open Sauce"/>
              </a:rPr>
              <a:t> Álvarez González  </a:t>
            </a:r>
          </a:p>
        </p:txBody>
      </p:sp>
      <p:sp>
        <p:nvSpPr>
          <p:cNvPr id="16" name="TextBox 16"/>
          <p:cNvSpPr txBox="1"/>
          <p:nvPr/>
        </p:nvSpPr>
        <p:spPr>
          <a:xfrm>
            <a:off x="1995615" y="2606482"/>
            <a:ext cx="9122221" cy="2954655"/>
          </a:xfrm>
          <a:prstGeom prst="rect">
            <a:avLst/>
          </a:prstGeom>
        </p:spPr>
        <p:txBody>
          <a:bodyPr lIns="0" tIns="0" rIns="0" bIns="0" rtlCol="0" anchor="t">
            <a:spAutoFit/>
          </a:bodyPr>
          <a:lstStyle/>
          <a:p>
            <a:r>
              <a:rPr lang="es-ES" sz="4800" dirty="0">
                <a:solidFill>
                  <a:srgbClr val="099936"/>
                </a:solidFill>
                <a:latin typeface="Codec Pro ExtraBold"/>
              </a:rPr>
              <a:t>Modelación hidráulica de los procesos erosivos en la playa artificial del sector Oasis en Varadero</a:t>
            </a:r>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17158" y="-207071"/>
            <a:ext cx="4401312" cy="10058400"/>
          </a:xfrm>
          <a:prstGeom prst="rect">
            <a:avLst/>
          </a:prstGeom>
        </p:spPr>
      </p:pic>
      <p:pic>
        <p:nvPicPr>
          <p:cNvPr id="21" name="Audio 20">
            <a:hlinkClick r:id="" action="ppaction://media"/>
            <a:extLst>
              <a:ext uri="{FF2B5EF4-FFF2-40B4-BE49-F238E27FC236}">
                <a16:creationId xmlns:a16="http://schemas.microsoft.com/office/drawing/2014/main" id="{433AC1A9-59D0-497D-A181-883E04ECFC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91"/>
    </mc:Choice>
    <mc:Fallback>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28002" y="1"/>
            <a:ext cx="19048322" cy="2430268"/>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3690322" y="1005748"/>
            <a:ext cx="10713642" cy="1312282"/>
          </a:xfrm>
          <a:prstGeom prst="rect">
            <a:avLst/>
          </a:prstGeom>
        </p:spPr>
        <p:txBody>
          <a:bodyPr lIns="0" tIns="0" rIns="0" bIns="0" rtlCol="0" anchor="t">
            <a:spAutoFit/>
          </a:bodyPr>
          <a:lstStyle/>
          <a:p>
            <a:pPr algn="ctr">
              <a:lnSpc>
                <a:spcPts val="10886"/>
              </a:lnSpc>
            </a:pPr>
            <a:r>
              <a:rPr lang="en-US" sz="7888" dirty="0">
                <a:solidFill>
                  <a:srgbClr val="FFFFFF"/>
                </a:solidFill>
                <a:latin typeface="Codec Pro ExtraBold"/>
              </a:rPr>
              <a:t>Zona de </a:t>
            </a:r>
            <a:r>
              <a:rPr lang="en-US" sz="7888" dirty="0" err="1">
                <a:solidFill>
                  <a:srgbClr val="FFFFFF"/>
                </a:solidFill>
                <a:latin typeface="Codec Pro ExtraBold"/>
              </a:rPr>
              <a:t>estudio</a:t>
            </a:r>
            <a:endParaRPr lang="en-US" sz="7888" dirty="0">
              <a:solidFill>
                <a:srgbClr val="FFFFFF"/>
              </a:solidFill>
              <a:latin typeface="Codec Pro ExtraBold"/>
            </a:endParaRPr>
          </a:p>
        </p:txBody>
      </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CuadroTexto 33">
            <a:extLst>
              <a:ext uri="{FF2B5EF4-FFF2-40B4-BE49-F238E27FC236}">
                <a16:creationId xmlns:a16="http://schemas.microsoft.com/office/drawing/2014/main" id="{239BB888-3599-468B-A32D-B00D9B846951}"/>
              </a:ext>
            </a:extLst>
          </p:cNvPr>
          <p:cNvSpPr txBox="1"/>
          <p:nvPr/>
        </p:nvSpPr>
        <p:spPr>
          <a:xfrm>
            <a:off x="1037426" y="8799797"/>
            <a:ext cx="8534400" cy="1200329"/>
          </a:xfrm>
          <a:prstGeom prst="rect">
            <a:avLst/>
          </a:prstGeom>
          <a:noFill/>
        </p:spPr>
        <p:txBody>
          <a:bodyPr wrap="square">
            <a:spAutoFit/>
          </a:bodyPr>
          <a:lstStyle/>
          <a:p>
            <a:r>
              <a:rPr lang="es-ES" sz="3600" dirty="0">
                <a:latin typeface="Open Sauce" panose="020B0604020202020204" charset="0"/>
              </a:rPr>
              <a:t>Terrazas submarinas en el sector oasis en Varadero </a:t>
            </a:r>
          </a:p>
        </p:txBody>
      </p:sp>
      <p:pic>
        <p:nvPicPr>
          <p:cNvPr id="11" name="Imagen 10">
            <a:extLst>
              <a:ext uri="{FF2B5EF4-FFF2-40B4-BE49-F238E27FC236}">
                <a16:creationId xmlns:a16="http://schemas.microsoft.com/office/drawing/2014/main" id="{455F31DC-F4C4-418A-A351-6E9EAAA491C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37426" y="2870485"/>
            <a:ext cx="6934201" cy="5787176"/>
          </a:xfrm>
          <a:prstGeom prst="rect">
            <a:avLst/>
          </a:prstGeom>
          <a:noFill/>
          <a:ln>
            <a:noFill/>
          </a:ln>
        </p:spPr>
      </p:pic>
      <p:pic>
        <p:nvPicPr>
          <p:cNvPr id="12" name="image3.jpeg">
            <a:extLst>
              <a:ext uri="{FF2B5EF4-FFF2-40B4-BE49-F238E27FC236}">
                <a16:creationId xmlns:a16="http://schemas.microsoft.com/office/drawing/2014/main" id="{17E75DDE-743F-4438-BF7A-BD424775B17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782974" y="2870485"/>
            <a:ext cx="7467600" cy="5787176"/>
          </a:xfrm>
          <a:prstGeom prst="rect">
            <a:avLst/>
          </a:prstGeom>
        </p:spPr>
      </p:pic>
      <p:sp>
        <p:nvSpPr>
          <p:cNvPr id="13" name="CuadroTexto 12">
            <a:extLst>
              <a:ext uri="{FF2B5EF4-FFF2-40B4-BE49-F238E27FC236}">
                <a16:creationId xmlns:a16="http://schemas.microsoft.com/office/drawing/2014/main" id="{7245DB31-B91A-4127-840E-D2BAD585638E}"/>
              </a:ext>
            </a:extLst>
          </p:cNvPr>
          <p:cNvSpPr txBox="1"/>
          <p:nvPr/>
        </p:nvSpPr>
        <p:spPr>
          <a:xfrm>
            <a:off x="9782974" y="8799796"/>
            <a:ext cx="8534400" cy="1200329"/>
          </a:xfrm>
          <a:prstGeom prst="rect">
            <a:avLst/>
          </a:prstGeom>
          <a:noFill/>
        </p:spPr>
        <p:txBody>
          <a:bodyPr wrap="square">
            <a:spAutoFit/>
          </a:bodyPr>
          <a:lstStyle/>
          <a:p>
            <a:r>
              <a:rPr lang="es-ES" sz="3600" dirty="0">
                <a:latin typeface="Open Sauce" panose="020B0604020202020204" charset="0"/>
              </a:rPr>
              <a:t>Afloramiento de la terraza rocosa en la playa del sector Oasis</a:t>
            </a:r>
          </a:p>
        </p:txBody>
      </p:sp>
      <p:pic>
        <p:nvPicPr>
          <p:cNvPr id="16" name="Audio 15">
            <a:hlinkClick r:id="" action="ppaction://media"/>
            <a:extLst>
              <a:ext uri="{FF2B5EF4-FFF2-40B4-BE49-F238E27FC236}">
                <a16:creationId xmlns:a16="http://schemas.microsoft.com/office/drawing/2014/main" id="{F169FA27-9E49-4949-AE31-C70AF1981C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441902746"/>
      </p:ext>
    </p:extLst>
  </p:cSld>
  <p:clrMapOvr>
    <a:masterClrMapping/>
  </p:clrMapOvr>
  <mc:AlternateContent xmlns:mc="http://schemas.openxmlformats.org/markup-compatibility/2006">
    <mc:Choice xmlns:p14="http://schemas.microsoft.com/office/powerpoint/2010/main" Requires="p14">
      <p:transition spd="slow" p14:dur="2000" advTm="25954"/>
    </mc:Choice>
    <mc:Fallback>
      <p:transition spd="slow" advTm="2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28002" y="1"/>
            <a:ext cx="19048322" cy="1963202"/>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3787179" y="326967"/>
            <a:ext cx="10713642" cy="1312282"/>
          </a:xfrm>
          <a:prstGeom prst="rect">
            <a:avLst/>
          </a:prstGeom>
        </p:spPr>
        <p:txBody>
          <a:bodyPr lIns="0" tIns="0" rIns="0" bIns="0" rtlCol="0" anchor="t">
            <a:spAutoFit/>
          </a:bodyPr>
          <a:lstStyle/>
          <a:p>
            <a:pPr algn="ctr">
              <a:lnSpc>
                <a:spcPts val="10886"/>
              </a:lnSpc>
            </a:pPr>
            <a:r>
              <a:rPr lang="en-US" sz="7888" dirty="0">
                <a:solidFill>
                  <a:srgbClr val="FFFFFF"/>
                </a:solidFill>
                <a:latin typeface="Codec Pro ExtraBold"/>
              </a:rPr>
              <a:t>Zona de </a:t>
            </a:r>
            <a:r>
              <a:rPr lang="en-US" sz="7888" dirty="0" err="1">
                <a:solidFill>
                  <a:srgbClr val="FFFFFF"/>
                </a:solidFill>
                <a:latin typeface="Codec Pro ExtraBold"/>
              </a:rPr>
              <a:t>estudio</a:t>
            </a:r>
            <a:endParaRPr lang="en-US" sz="7888" dirty="0">
              <a:solidFill>
                <a:srgbClr val="FFFFFF"/>
              </a:solidFill>
              <a:latin typeface="Codec Pro ExtraBold"/>
            </a:endParaRPr>
          </a:p>
        </p:txBody>
      </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CuadroTexto 33">
            <a:extLst>
              <a:ext uri="{FF2B5EF4-FFF2-40B4-BE49-F238E27FC236}">
                <a16:creationId xmlns:a16="http://schemas.microsoft.com/office/drawing/2014/main" id="{239BB888-3599-468B-A32D-B00D9B846951}"/>
              </a:ext>
            </a:extLst>
          </p:cNvPr>
          <p:cNvSpPr txBox="1"/>
          <p:nvPr/>
        </p:nvSpPr>
        <p:spPr>
          <a:xfrm>
            <a:off x="479036" y="7886700"/>
            <a:ext cx="8534400" cy="1754326"/>
          </a:xfrm>
          <a:prstGeom prst="rect">
            <a:avLst/>
          </a:prstGeom>
          <a:noFill/>
        </p:spPr>
        <p:txBody>
          <a:bodyPr wrap="square">
            <a:spAutoFit/>
          </a:bodyPr>
          <a:lstStyle/>
          <a:p>
            <a:r>
              <a:rPr lang="es-ES" sz="3600" dirty="0">
                <a:latin typeface="Open Sauce" panose="020B0604020202020204" charset="0"/>
              </a:rPr>
              <a:t>Fragmento de la Batimetría General de la Playa de Varadero Fuente: (Hernández Valdés et al., 2010)</a:t>
            </a:r>
          </a:p>
        </p:txBody>
      </p:sp>
      <p:pic>
        <p:nvPicPr>
          <p:cNvPr id="14" name="image15.jpeg">
            <a:extLst>
              <a:ext uri="{FF2B5EF4-FFF2-40B4-BE49-F238E27FC236}">
                <a16:creationId xmlns:a16="http://schemas.microsoft.com/office/drawing/2014/main" id="{B4611B0D-1E6B-4F98-B2C9-C7C677F5FE8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829800" y="2233229"/>
            <a:ext cx="7979164" cy="7828497"/>
          </a:xfrm>
          <a:prstGeom prst="rect">
            <a:avLst/>
          </a:prstGeom>
        </p:spPr>
      </p:pic>
      <p:pic>
        <p:nvPicPr>
          <p:cNvPr id="6" name="Audio 5">
            <a:hlinkClick r:id="" action="ppaction://media"/>
            <a:extLst>
              <a:ext uri="{FF2B5EF4-FFF2-40B4-BE49-F238E27FC236}">
                <a16:creationId xmlns:a16="http://schemas.microsoft.com/office/drawing/2014/main" id="{4BEAF1C7-5A31-4132-BF04-61D6580045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155262367"/>
      </p:ext>
    </p:extLst>
  </p:cSld>
  <p:clrMapOvr>
    <a:masterClrMapping/>
  </p:clrMapOvr>
  <mc:AlternateContent xmlns:mc="http://schemas.openxmlformats.org/markup-compatibility/2006">
    <mc:Choice xmlns:p14="http://schemas.microsoft.com/office/powerpoint/2010/main" Requires="p14">
      <p:transition spd="slow" p14:dur="2000" advTm="23904"/>
    </mc:Choice>
    <mc:Fallback>
      <p:transition spd="slow" advTm="2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931029" y="628104"/>
            <a:ext cx="14782800" cy="1652760"/>
          </a:xfrm>
          <a:prstGeom prst="rect">
            <a:avLst/>
          </a:prstGeom>
        </p:spPr>
        <p:txBody>
          <a:bodyPr wrap="square" lIns="0" tIns="0" rIns="0" bIns="0" rtlCol="0" anchor="t">
            <a:spAutoFit/>
          </a:bodyPr>
          <a:lstStyle/>
          <a:p>
            <a:pPr>
              <a:lnSpc>
                <a:spcPts val="6405"/>
              </a:lnSpc>
            </a:pPr>
            <a:r>
              <a:rPr lang="es-ES" sz="6600" b="1" dirty="0">
                <a:solidFill>
                  <a:schemeClr val="tx1"/>
                </a:solidFill>
                <a:latin typeface="Codec Pro ExtraBold" panose="020B0604020202020204" charset="0"/>
                <a:ea typeface="Instrument Serif"/>
                <a:cs typeface="Instrument Serif"/>
                <a:sym typeface="Instrument Serif"/>
              </a:rPr>
              <a:t>Discretización de la zona de estudio</a:t>
            </a:r>
          </a:p>
          <a:p>
            <a:pPr>
              <a:lnSpc>
                <a:spcPts val="6405"/>
              </a:lnSpc>
            </a:pPr>
            <a:endParaRPr lang="en-US" sz="6470" spc="226" dirty="0">
              <a:solidFill>
                <a:srgbClr val="040506"/>
              </a:solidFill>
              <a:latin typeface="Codec Pro ExtraBold" panose="020B0604020202020204" charset="0"/>
            </a:endParaRPr>
          </a:p>
        </p:txBody>
      </p:sp>
      <p:sp>
        <p:nvSpPr>
          <p:cNvPr id="8" name="TextBox 8"/>
          <p:cNvSpPr txBox="1"/>
          <p:nvPr/>
        </p:nvSpPr>
        <p:spPr>
          <a:xfrm>
            <a:off x="1600200" y="8881434"/>
            <a:ext cx="13342765" cy="553998"/>
          </a:xfrm>
          <a:prstGeom prst="rect">
            <a:avLst/>
          </a:prstGeom>
        </p:spPr>
        <p:txBody>
          <a:bodyPr wrap="square" lIns="0" tIns="0" rIns="0" bIns="0" rtlCol="0" anchor="t">
            <a:spAutoFit/>
          </a:bodyPr>
          <a:lstStyle/>
          <a:p>
            <a:pPr algn="just"/>
            <a:r>
              <a:rPr lang="es-ES" sz="3600" spc="180" dirty="0">
                <a:solidFill>
                  <a:srgbClr val="231F20"/>
                </a:solidFill>
                <a:latin typeface="Open Sauce"/>
              </a:rPr>
              <a:t>Malla computacional estructurada del área de estudio.</a:t>
            </a:r>
          </a:p>
        </p:txBody>
      </p:sp>
      <p:pic>
        <p:nvPicPr>
          <p:cNvPr id="9" name="Imagen 8">
            <a:extLst>
              <a:ext uri="{FF2B5EF4-FFF2-40B4-BE49-F238E27FC236}">
                <a16:creationId xmlns:a16="http://schemas.microsoft.com/office/drawing/2014/main" id="{6BC3C9DE-E46F-4F1B-90F2-DD196DE4AAC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332731" y="1638510"/>
            <a:ext cx="15355069" cy="7242924"/>
          </a:xfrm>
          <a:prstGeom prst="rect">
            <a:avLst/>
          </a:prstGeom>
          <a:noFill/>
          <a:ln>
            <a:noFill/>
          </a:ln>
        </p:spPr>
      </p:pic>
      <p:pic>
        <p:nvPicPr>
          <p:cNvPr id="6" name="Audio 5">
            <a:hlinkClick r:id="" action="ppaction://media"/>
            <a:extLst>
              <a:ext uri="{FF2B5EF4-FFF2-40B4-BE49-F238E27FC236}">
                <a16:creationId xmlns:a16="http://schemas.microsoft.com/office/drawing/2014/main" id="{D37F629B-BBF9-44B6-9C15-997D4FB877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2098424281"/>
      </p:ext>
    </p:extLst>
  </p:cSld>
  <p:clrMapOvr>
    <a:masterClrMapping/>
  </p:clrMapOvr>
  <mc:AlternateContent xmlns:mc="http://schemas.openxmlformats.org/markup-compatibility/2006">
    <mc:Choice xmlns:p14="http://schemas.microsoft.com/office/powerpoint/2010/main" Requires="p14">
      <p:transition spd="slow" p14:dur="2000" advTm="27520"/>
    </mc:Choice>
    <mc:Fallback>
      <p:transition spd="slow" advTm="27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 name="Group 3"/>
          <p:cNvGrpSpPr/>
          <p:nvPr/>
        </p:nvGrpSpPr>
        <p:grpSpPr>
          <a:xfrm>
            <a:off x="16887962" y="598511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936"/>
            </a:solidFill>
            <a:ln cap="sq">
              <a:noFill/>
              <a:prstDash val="solid"/>
              <a:miter/>
            </a:ln>
          </p:spPr>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449381" y="853038"/>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3424669" y="-5429991"/>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936"/>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47" name="TextBox 7">
            <a:extLst>
              <a:ext uri="{FF2B5EF4-FFF2-40B4-BE49-F238E27FC236}">
                <a16:creationId xmlns:a16="http://schemas.microsoft.com/office/drawing/2014/main" id="{EBBBF44F-492C-4703-8C77-630A39B0B8FA}"/>
              </a:ext>
            </a:extLst>
          </p:cNvPr>
          <p:cNvSpPr txBox="1"/>
          <p:nvPr/>
        </p:nvSpPr>
        <p:spPr>
          <a:xfrm>
            <a:off x="4975485" y="647460"/>
            <a:ext cx="14782800" cy="2462213"/>
          </a:xfrm>
          <a:prstGeom prst="rect">
            <a:avLst/>
          </a:prstGeom>
        </p:spPr>
        <p:txBody>
          <a:bodyPr wrap="square" lIns="0" tIns="0" rIns="0" bIns="0" rtlCol="0" anchor="t">
            <a:spAutoFit/>
          </a:bodyPr>
          <a:lstStyle/>
          <a:p>
            <a:pPr>
              <a:lnSpc>
                <a:spcPts val="6405"/>
              </a:lnSpc>
            </a:pPr>
            <a:r>
              <a:rPr lang="es-ES" sz="5400" b="1" dirty="0">
                <a:solidFill>
                  <a:schemeClr val="tx1"/>
                </a:solidFill>
                <a:latin typeface="Codec Pro ExtraBold" panose="020B0604020202020204" charset="0"/>
                <a:ea typeface="Instrument Serif"/>
                <a:cs typeface="Instrument Serif"/>
                <a:sym typeface="Instrument Serif"/>
              </a:rPr>
              <a:t>Resultados de las modelaciones en el terreno, condiciones naturales </a:t>
            </a:r>
          </a:p>
          <a:p>
            <a:pPr>
              <a:lnSpc>
                <a:spcPts val="6405"/>
              </a:lnSpc>
            </a:pPr>
            <a:endParaRPr lang="en-US" sz="5400" spc="226" dirty="0">
              <a:solidFill>
                <a:srgbClr val="040506"/>
              </a:solidFill>
              <a:latin typeface="Codec Pro ExtraBold" panose="020B0604020202020204" charset="0"/>
            </a:endParaRPr>
          </a:p>
        </p:txBody>
      </p:sp>
      <p:pic>
        <p:nvPicPr>
          <p:cNvPr id="48" name="Dirección del viento2">
            <a:hlinkClick r:id="" action="ppaction://media"/>
            <a:extLst>
              <a:ext uri="{FF2B5EF4-FFF2-40B4-BE49-F238E27FC236}">
                <a16:creationId xmlns:a16="http://schemas.microsoft.com/office/drawing/2014/main" id="{2D733A98-0E38-4DF0-B38E-860E9DAE37D8}"/>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3810000" y="2783114"/>
            <a:ext cx="11384747" cy="5514487"/>
          </a:xfrm>
          <a:prstGeom prst="rect">
            <a:avLst/>
          </a:prstGeom>
        </p:spPr>
      </p:pic>
      <p:sp>
        <p:nvSpPr>
          <p:cNvPr id="49" name="CuadroTexto 48">
            <a:extLst>
              <a:ext uri="{FF2B5EF4-FFF2-40B4-BE49-F238E27FC236}">
                <a16:creationId xmlns:a16="http://schemas.microsoft.com/office/drawing/2014/main" id="{ADACC297-A59F-4846-9D81-73B15AEAE3FC}"/>
              </a:ext>
            </a:extLst>
          </p:cNvPr>
          <p:cNvSpPr txBox="1"/>
          <p:nvPr/>
        </p:nvSpPr>
        <p:spPr>
          <a:xfrm>
            <a:off x="3787588" y="8682614"/>
            <a:ext cx="11591364" cy="646331"/>
          </a:xfrm>
          <a:prstGeom prst="rect">
            <a:avLst/>
          </a:prstGeom>
          <a:noFill/>
        </p:spPr>
        <p:txBody>
          <a:bodyPr wrap="square">
            <a:spAutoFit/>
          </a:bodyPr>
          <a:lstStyle/>
          <a:p>
            <a:r>
              <a:rPr lang="es-ES" sz="3600" dirty="0">
                <a:latin typeface="+mj-lt"/>
              </a:rPr>
              <a:t>Velocidad y dirección del viento.</a:t>
            </a:r>
          </a:p>
        </p:txBody>
      </p:sp>
      <p:pic>
        <p:nvPicPr>
          <p:cNvPr id="11" name="Audio 10">
            <a:hlinkClick r:id="" action="ppaction://media"/>
            <a:extLst>
              <a:ext uri="{FF2B5EF4-FFF2-40B4-BE49-F238E27FC236}">
                <a16:creationId xmlns:a16="http://schemas.microsoft.com/office/drawing/2014/main" id="{13977196-2DB0-480B-8ED6-25551F21D4C0}"/>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7729200" y="9728200"/>
            <a:ext cx="406400" cy="406400"/>
          </a:xfrm>
          <a:prstGeom prst="rect">
            <a:avLst/>
          </a:prstGeom>
        </p:spPr>
      </p:pic>
    </p:spTree>
    <p:custDataLst>
      <p:tags r:id="rId1"/>
    </p:custDataLst>
    <p:extLst>
      <p:ext uri="{BB962C8B-B14F-4D97-AF65-F5344CB8AC3E}">
        <p14:creationId xmlns:p14="http://schemas.microsoft.com/office/powerpoint/2010/main" val="4138846078"/>
      </p:ext>
    </p:extLst>
  </p:cSld>
  <p:clrMapOvr>
    <a:masterClrMapping/>
  </p:clrMapOvr>
  <mc:AlternateContent xmlns:mc="http://schemas.openxmlformats.org/markup-compatibility/2006">
    <mc:Choice xmlns:p14="http://schemas.microsoft.com/office/powerpoint/2010/main" Requires="p14">
      <p:transition spd="slow" p14:dur="2000" advTm="22904"/>
    </mc:Choice>
    <mc:Fallback>
      <p:transition spd="slow" advTm="22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20"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8"/>
                                        </p:tgtEl>
                                      </p:cBhvr>
                                    </p:cmd>
                                  </p:childTnLst>
                                </p:cTn>
                              </p:par>
                            </p:childTnLst>
                          </p:cTn>
                        </p:par>
                      </p:childTnLst>
                    </p:cTn>
                  </p:par>
                </p:childTnLst>
              </p:cTn>
              <p:nextCondLst>
                <p:cond evt="onClick" delay="0">
                  <p:tgtEl>
                    <p:spTgt spid="48"/>
                  </p:tgtEl>
                </p:cond>
              </p:nextCondLst>
            </p:seq>
            <p:video>
              <p:cMediaNode vol="80000">
                <p:cTn id="16" fill="hold" display="0">
                  <p:stCondLst>
                    <p:cond delay="indefinite"/>
                  </p:stCondLst>
                </p:cTn>
                <p:tgtEl>
                  <p:spTgt spid="48"/>
                </p:tgtEl>
              </p:cMediaNode>
            </p:video>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7828" objId="48"/>
        <p14:triggerEvt type="onClick" time="7828" objId="48"/>
        <p14:stopEvt time="10848" objId="48"/>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a:off x="16001999" y="5372100"/>
            <a:ext cx="6087252" cy="4914900"/>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CuadroTexto 7">
            <a:extLst>
              <a:ext uri="{FF2B5EF4-FFF2-40B4-BE49-F238E27FC236}">
                <a16:creationId xmlns:a16="http://schemas.microsoft.com/office/drawing/2014/main" id="{052D7604-04E1-4EA0-868D-47B2D940A2CC}"/>
              </a:ext>
            </a:extLst>
          </p:cNvPr>
          <p:cNvSpPr txBox="1"/>
          <p:nvPr/>
        </p:nvSpPr>
        <p:spPr>
          <a:xfrm>
            <a:off x="3533215" y="297054"/>
            <a:ext cx="12364570" cy="1446550"/>
          </a:xfrm>
          <a:prstGeom prst="rect">
            <a:avLst/>
          </a:prstGeom>
          <a:noFill/>
        </p:spPr>
        <p:txBody>
          <a:bodyPr wrap="square">
            <a:spAutoFit/>
          </a:bodyPr>
          <a:lstStyle/>
          <a:p>
            <a:pPr algn="ctr"/>
            <a:r>
              <a:rPr lang="es-ES" sz="4400" b="1" dirty="0">
                <a:latin typeface="Codec Pro ExtraBold" panose="020B0604020202020204" charset="0"/>
                <a:ea typeface="Calibri" panose="020F0502020204030204" pitchFamily="34" charset="0"/>
                <a:cs typeface="Times New Roman" panose="02020603050405020304" pitchFamily="18" charset="0"/>
              </a:rPr>
              <a:t>Resultados de las modelaciones en el terreno, condiciones naturales </a:t>
            </a:r>
          </a:p>
        </p:txBody>
      </p:sp>
      <p:pic>
        <p:nvPicPr>
          <p:cNvPr id="10" name="Altura de la ola">
            <a:hlinkClick r:id="" action="ppaction://media"/>
            <a:extLst>
              <a:ext uri="{FF2B5EF4-FFF2-40B4-BE49-F238E27FC236}">
                <a16:creationId xmlns:a16="http://schemas.microsoft.com/office/drawing/2014/main" id="{C1F10211-FC0C-4640-B980-BAF86584EA97}"/>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3447396" y="2169378"/>
            <a:ext cx="12536208" cy="6405443"/>
          </a:xfrm>
          <a:prstGeom prst="rect">
            <a:avLst/>
          </a:prstGeom>
        </p:spPr>
      </p:pic>
      <p:sp>
        <p:nvSpPr>
          <p:cNvPr id="11" name="CuadroTexto 10">
            <a:extLst>
              <a:ext uri="{FF2B5EF4-FFF2-40B4-BE49-F238E27FC236}">
                <a16:creationId xmlns:a16="http://schemas.microsoft.com/office/drawing/2014/main" id="{68F15AE5-B924-42DA-9215-6A2685643BB2}"/>
              </a:ext>
            </a:extLst>
          </p:cNvPr>
          <p:cNvSpPr txBox="1"/>
          <p:nvPr/>
        </p:nvSpPr>
        <p:spPr>
          <a:xfrm>
            <a:off x="3447396" y="8677429"/>
            <a:ext cx="7651551" cy="646331"/>
          </a:xfrm>
          <a:prstGeom prst="rect">
            <a:avLst/>
          </a:prstGeom>
          <a:noFill/>
        </p:spPr>
        <p:txBody>
          <a:bodyPr wrap="square">
            <a:spAutoFit/>
          </a:bodyPr>
          <a:lstStyle/>
          <a:p>
            <a:r>
              <a:rPr lang="es-ES" sz="3600" dirty="0">
                <a:solidFill>
                  <a:schemeClr val="tx1"/>
                </a:solidFill>
                <a:latin typeface="Open Sauce" panose="020B0604020202020204" charset="0"/>
              </a:rPr>
              <a:t>Modelación de la altura de la ola.</a:t>
            </a:r>
          </a:p>
        </p:txBody>
      </p:sp>
      <p:pic>
        <p:nvPicPr>
          <p:cNvPr id="3" name="Audio 2">
            <a:hlinkClick r:id="" action="ppaction://media"/>
            <a:extLst>
              <a:ext uri="{FF2B5EF4-FFF2-40B4-BE49-F238E27FC236}">
                <a16:creationId xmlns:a16="http://schemas.microsoft.com/office/drawing/2014/main" id="{6EB2010C-2356-4808-A9A4-0DB627BA7984}"/>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7729200" y="9728200"/>
            <a:ext cx="406400" cy="406400"/>
          </a:xfrm>
          <a:prstGeom prst="rect">
            <a:avLst/>
          </a:prstGeom>
        </p:spPr>
      </p:pic>
    </p:spTree>
    <p:custDataLst>
      <p:tags r:id="rId1"/>
    </p:custDataLst>
    <p:extLst>
      <p:ext uri="{BB962C8B-B14F-4D97-AF65-F5344CB8AC3E}">
        <p14:creationId xmlns:p14="http://schemas.microsoft.com/office/powerpoint/2010/main" val="2745023222"/>
      </p:ext>
    </p:extLst>
  </p:cSld>
  <p:clrMapOvr>
    <a:masterClrMapping/>
  </p:clrMapOvr>
  <mc:AlternateContent xmlns:mc="http://schemas.openxmlformats.org/markup-compatibility/2006">
    <mc:Choice xmlns:p14="http://schemas.microsoft.com/office/powerpoint/2010/main" Requires="p14">
      <p:transition spd="slow" p14:dur="2000" advTm="24251"/>
    </mc:Choice>
    <mc:Fallback>
      <p:transition spd="slow" advTm="2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video>
              <p:cMediaNode vol="80000">
                <p:cTn id="16" fill="hold" display="0">
                  <p:stCondLst>
                    <p:cond delay="indefinite"/>
                  </p:stCondLst>
                </p:cTn>
                <p:tgtEl>
                  <p:spTgt spid="10"/>
                </p:tgtEl>
              </p:cMediaNode>
            </p:vide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283" objId="10"/>
        <p14:triggerEvt type="onClick" time="5284" objId="10"/>
        <p14:stopEvt time="8296" objId="1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3962400" y="342900"/>
            <a:ext cx="12770088" cy="1354217"/>
          </a:xfrm>
          <a:prstGeom prst="rect">
            <a:avLst/>
          </a:prstGeom>
        </p:spPr>
        <p:txBody>
          <a:bodyPr wrap="square" lIns="0" tIns="0" rIns="0" bIns="0" rtlCol="0" anchor="t">
            <a:spAutoFit/>
          </a:bodyPr>
          <a:lstStyle/>
          <a:p>
            <a:r>
              <a:rPr lang="es-ES" sz="4400" dirty="0">
                <a:solidFill>
                  <a:srgbClr val="231F20"/>
                </a:solidFill>
                <a:latin typeface="Codec Pro ExtraBold"/>
              </a:rPr>
              <a:t>Resultados de las modelaciones en el terreno, condiciones naturales </a:t>
            </a:r>
          </a:p>
        </p:txBody>
      </p:sp>
      <p:sp>
        <p:nvSpPr>
          <p:cNvPr id="18" name="TextBox 18"/>
          <p:cNvSpPr txBox="1"/>
          <p:nvPr/>
        </p:nvSpPr>
        <p:spPr>
          <a:xfrm>
            <a:off x="5450766" y="9461532"/>
            <a:ext cx="5790503" cy="553998"/>
          </a:xfrm>
          <a:prstGeom prst="rect">
            <a:avLst/>
          </a:prstGeom>
        </p:spPr>
        <p:txBody>
          <a:bodyPr lIns="0" tIns="0" rIns="0" bIns="0" rtlCol="0" anchor="t">
            <a:spAutoFit/>
          </a:bodyPr>
          <a:lstStyle/>
          <a:p>
            <a:r>
              <a:rPr lang="es-ES" sz="3600" dirty="0">
                <a:solidFill>
                  <a:schemeClr val="tx1"/>
                </a:solidFill>
                <a:latin typeface="Open Sauce" panose="020B0604020202020204" charset="0"/>
              </a:rPr>
              <a:t>Energía total de la ola.</a:t>
            </a:r>
          </a:p>
        </p:txBody>
      </p:sp>
      <p:pic>
        <p:nvPicPr>
          <p:cNvPr id="26" name="Energía total de la ola">
            <a:hlinkClick r:id="" action="ppaction://media"/>
            <a:extLst>
              <a:ext uri="{FF2B5EF4-FFF2-40B4-BE49-F238E27FC236}">
                <a16:creationId xmlns:a16="http://schemas.microsoft.com/office/drawing/2014/main" id="{C984A71B-8326-4422-A4A0-CEE44F32E84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441801" y="2019300"/>
            <a:ext cx="9493399" cy="7120049"/>
          </a:xfrm>
          <a:prstGeom prst="rect">
            <a:avLst/>
          </a:prstGeom>
        </p:spPr>
      </p:pic>
      <p:pic>
        <p:nvPicPr>
          <p:cNvPr id="3" name="Audio 2">
            <a:hlinkClick r:id="" action="ppaction://media"/>
            <a:extLst>
              <a:ext uri="{FF2B5EF4-FFF2-40B4-BE49-F238E27FC236}">
                <a16:creationId xmlns:a16="http://schemas.microsoft.com/office/drawing/2014/main" id="{2967E299-113B-4BB0-8061-090A0F67C0FC}"/>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7729200" y="9728200"/>
            <a:ext cx="406400" cy="406400"/>
          </a:xfrm>
          <a:prstGeom prst="rect">
            <a:avLst/>
          </a:prstGeom>
        </p:spPr>
      </p:pic>
    </p:spTree>
    <p:custDataLst>
      <p:tags r:id="rId1"/>
    </p:custDataLst>
    <p:extLst>
      <p:ext uri="{BB962C8B-B14F-4D97-AF65-F5344CB8AC3E}">
        <p14:creationId xmlns:p14="http://schemas.microsoft.com/office/powerpoint/2010/main" val="3851174419"/>
      </p:ext>
    </p:extLst>
  </p:cSld>
  <p:clrMapOvr>
    <a:masterClrMapping/>
  </p:clrMapOvr>
  <mc:AlternateContent xmlns:mc="http://schemas.openxmlformats.org/markup-compatibility/2006">
    <mc:Choice xmlns:p14="http://schemas.microsoft.com/office/powerpoint/2010/main" Requires="p14">
      <p:transition spd="slow" p14:dur="2000" advTm="26202"/>
    </mc:Choice>
    <mc:Fallback>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2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6"/>
                                        </p:tgtEl>
                                      </p:cBhvr>
                                    </p:cmd>
                                  </p:childTnLst>
                                </p:cTn>
                              </p:par>
                            </p:childTnLst>
                          </p:cTn>
                        </p:par>
                      </p:childTnLst>
                    </p:cTn>
                  </p:par>
                </p:childTnLst>
              </p:cTn>
              <p:nextCondLst>
                <p:cond evt="onClick" delay="0">
                  <p:tgtEl>
                    <p:spTgt spid="26"/>
                  </p:tgtEl>
                </p:cond>
              </p:nextCondLst>
            </p:seq>
            <p:video>
              <p:cMediaNode vol="80000">
                <p:cTn id="16" fill="hold" display="0">
                  <p:stCondLst>
                    <p:cond delay="indefinite"/>
                  </p:stCondLst>
                </p:cTn>
                <p:tgtEl>
                  <p:spTgt spid="26"/>
                </p:tgtEl>
              </p:cMediaNode>
            </p:vide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428" objId="26"/>
        <p14:triggerEvt type="onClick" time="2428" objId="26"/>
        <p14:stopEvt time="5420" objId="2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28002" y="1"/>
            <a:ext cx="19048322" cy="1754326"/>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2541289" y="273826"/>
            <a:ext cx="13205421" cy="1354217"/>
          </a:xfrm>
          <a:prstGeom prst="rect">
            <a:avLst/>
          </a:prstGeom>
        </p:spPr>
        <p:txBody>
          <a:bodyPr wrap="square" lIns="0" tIns="0" rIns="0" bIns="0" rtlCol="0" anchor="t">
            <a:spAutoFit/>
          </a:bodyPr>
          <a:lstStyle/>
          <a:p>
            <a:pPr algn="ctr"/>
            <a:r>
              <a:rPr lang="es-ES" sz="4400" dirty="0">
                <a:solidFill>
                  <a:srgbClr val="FFFFFF"/>
                </a:solidFill>
                <a:latin typeface="Codec Pro ExtraBold"/>
              </a:rPr>
              <a:t>Resultados de las modelaciones en el terreno, condiciones naturales </a:t>
            </a:r>
          </a:p>
        </p:txBody>
      </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CuadroTexto 33">
            <a:extLst>
              <a:ext uri="{FF2B5EF4-FFF2-40B4-BE49-F238E27FC236}">
                <a16:creationId xmlns:a16="http://schemas.microsoft.com/office/drawing/2014/main" id="{239BB888-3599-468B-A32D-B00D9B846951}"/>
              </a:ext>
            </a:extLst>
          </p:cNvPr>
          <p:cNvSpPr txBox="1"/>
          <p:nvPr/>
        </p:nvSpPr>
        <p:spPr>
          <a:xfrm>
            <a:off x="653708" y="8323117"/>
            <a:ext cx="8185492" cy="1754326"/>
          </a:xfrm>
          <a:prstGeom prst="rect">
            <a:avLst/>
          </a:prstGeom>
          <a:noFill/>
        </p:spPr>
        <p:txBody>
          <a:bodyPr wrap="square">
            <a:spAutoFit/>
          </a:bodyPr>
          <a:lstStyle/>
          <a:p>
            <a:r>
              <a:rPr lang="es-ES" sz="3600" dirty="0">
                <a:latin typeface="Open Sauce" panose="020B0604020202020204" charset="0"/>
              </a:rPr>
              <a:t>Potencial de erosión (tonos azules) y deposición de sedimentos (tonos rojizos) en la zona.</a:t>
            </a:r>
          </a:p>
        </p:txBody>
      </p:sp>
      <p:pic>
        <p:nvPicPr>
          <p:cNvPr id="11" name="Socavación">
            <a:hlinkClick r:id="" action="ppaction://media"/>
            <a:extLst>
              <a:ext uri="{FF2B5EF4-FFF2-40B4-BE49-F238E27FC236}">
                <a16:creationId xmlns:a16="http://schemas.microsoft.com/office/drawing/2014/main" id="{1C9A07E3-3D36-4388-8651-98ACEEFD12FE}"/>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653708" y="2075840"/>
            <a:ext cx="7911017" cy="5933263"/>
          </a:xfrm>
          <a:prstGeom prst="rect">
            <a:avLst/>
          </a:prstGeom>
        </p:spPr>
      </p:pic>
      <p:pic>
        <p:nvPicPr>
          <p:cNvPr id="12" name="Transporte total de sedimentos">
            <a:hlinkClick r:id="" action="ppaction://media"/>
            <a:extLst>
              <a:ext uri="{FF2B5EF4-FFF2-40B4-BE49-F238E27FC236}">
                <a16:creationId xmlns:a16="http://schemas.microsoft.com/office/drawing/2014/main" id="{257ADDED-5127-4F9C-B1D3-DE2D40956546}"/>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9555642" y="2075840"/>
            <a:ext cx="8393588" cy="5933263"/>
          </a:xfrm>
          <a:prstGeom prst="rect">
            <a:avLst/>
          </a:prstGeom>
        </p:spPr>
      </p:pic>
      <p:sp>
        <p:nvSpPr>
          <p:cNvPr id="13" name="CuadroTexto 12">
            <a:extLst>
              <a:ext uri="{FF2B5EF4-FFF2-40B4-BE49-F238E27FC236}">
                <a16:creationId xmlns:a16="http://schemas.microsoft.com/office/drawing/2014/main" id="{7F812AEC-7CE9-4DB1-A378-A03055292DCB}"/>
              </a:ext>
            </a:extLst>
          </p:cNvPr>
          <p:cNvSpPr txBox="1"/>
          <p:nvPr/>
        </p:nvSpPr>
        <p:spPr>
          <a:xfrm>
            <a:off x="9448800" y="8323117"/>
            <a:ext cx="8185492" cy="1200329"/>
          </a:xfrm>
          <a:prstGeom prst="rect">
            <a:avLst/>
          </a:prstGeom>
          <a:noFill/>
        </p:spPr>
        <p:txBody>
          <a:bodyPr wrap="square">
            <a:spAutoFit/>
          </a:bodyPr>
          <a:lstStyle/>
          <a:p>
            <a:r>
              <a:rPr lang="pt-BR" sz="3600" dirty="0">
                <a:latin typeface="Open Sauce" panose="020B0604020202020204" charset="0"/>
              </a:rPr>
              <a:t>Transporte total de sedimentos (arena).</a:t>
            </a:r>
          </a:p>
        </p:txBody>
      </p:sp>
      <p:pic>
        <p:nvPicPr>
          <p:cNvPr id="9" name="Audio 8">
            <a:hlinkClick r:id="" action="ppaction://media"/>
            <a:extLst>
              <a:ext uri="{FF2B5EF4-FFF2-40B4-BE49-F238E27FC236}">
                <a16:creationId xmlns:a16="http://schemas.microsoft.com/office/drawing/2014/main" id="{15406D07-45EA-475D-AE2A-AE3701893E79}"/>
              </a:ext>
            </a:extLst>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7729200" y="9728200"/>
            <a:ext cx="406400" cy="406400"/>
          </a:xfrm>
          <a:prstGeom prst="rect">
            <a:avLst/>
          </a:prstGeom>
        </p:spPr>
      </p:pic>
    </p:spTree>
    <p:custDataLst>
      <p:tags r:id="rId1"/>
    </p:custDataLst>
    <p:extLst>
      <p:ext uri="{BB962C8B-B14F-4D97-AF65-F5344CB8AC3E}">
        <p14:creationId xmlns:p14="http://schemas.microsoft.com/office/powerpoint/2010/main" val="734803094"/>
      </p:ext>
    </p:extLst>
  </p:cSld>
  <p:clrMapOvr>
    <a:masterClrMapping/>
  </p:clrMapOvr>
  <mc:AlternateContent xmlns:mc="http://schemas.openxmlformats.org/markup-compatibility/2006">
    <mc:Choice xmlns:p14="http://schemas.microsoft.com/office/powerpoint/2010/main" Requires="p14">
      <p:transition spd="slow" p14:dur="2000" advTm="48539"/>
    </mc:Choice>
    <mc:Fallback>
      <p:transition spd="slow" advTm="4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20"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video>
              <p:cMediaNode vol="80000">
                <p:cTn id="26" fill="hold" display="0">
                  <p:stCondLst>
                    <p:cond delay="indefinite"/>
                  </p:stCondLst>
                </p:cTn>
                <p:tgtEl>
                  <p:spTgt spid="12"/>
                </p:tgtEl>
              </p:cMediaNode>
            </p:video>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8287" objId="11"/>
        <p14:triggerEvt type="onClick" time="8287" objId="11"/>
        <p14:stopEvt time="11264" objId="11"/>
        <p14:playEvt time="35200" objId="11"/>
        <p14:stopEvt time="38186" objId="11"/>
        <p14:playEvt time="42308" objId="12"/>
        <p14:triggerEvt type="onClick" time="42308" objId="12"/>
        <p14:stopEvt time="45300" objId="1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5" name="Group 5"/>
          <p:cNvGrpSpPr/>
          <p:nvPr/>
        </p:nvGrpSpPr>
        <p:grpSpPr>
          <a:xfrm rot="-1660488">
            <a:off x="-4799366" y="1481350"/>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099936"/>
            </a:solidFill>
          </p:spPr>
        </p:sp>
        <p:sp>
          <p:nvSpPr>
            <p:cNvPr id="7" name="TextBox 7"/>
            <p:cNvSpPr txBox="1"/>
            <p:nvPr/>
          </p:nvSpPr>
          <p:spPr>
            <a:xfrm>
              <a:off x="0" y="-19050"/>
              <a:ext cx="2181367" cy="12565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1747322">
            <a:off x="-1962755" y="574540"/>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099936"/>
            </a:solidFill>
          </p:spPr>
        </p:sp>
        <p:sp>
          <p:nvSpPr>
            <p:cNvPr id="10" name="TextBox 10"/>
            <p:cNvSpPr txBox="1"/>
            <p:nvPr/>
          </p:nvSpPr>
          <p:spPr>
            <a:xfrm>
              <a:off x="0" y="-19050"/>
              <a:ext cx="2181367" cy="48332"/>
            </a:xfrm>
            <a:prstGeom prst="rect">
              <a:avLst/>
            </a:prstGeom>
          </p:spPr>
          <p:txBody>
            <a:bodyPr lIns="50800" tIns="50800" rIns="50800" bIns="50800" rtlCol="0" anchor="ctr"/>
            <a:lstStyle/>
            <a:p>
              <a:pPr algn="ctr">
                <a:lnSpc>
                  <a:spcPts val="2859"/>
                </a:lnSpc>
              </a:pPr>
              <a:endParaRPr/>
            </a:p>
          </p:txBody>
        </p:sp>
      </p:grpSp>
      <p:pic>
        <p:nvPicPr>
          <p:cNvPr id="37" name="Imagen 36">
            <a:extLst>
              <a:ext uri="{FF2B5EF4-FFF2-40B4-BE49-F238E27FC236}">
                <a16:creationId xmlns:a16="http://schemas.microsoft.com/office/drawing/2014/main" id="{5BDB8D5B-548E-4A86-8371-D2902C1B049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9050" y="2590800"/>
            <a:ext cx="8429179" cy="5105400"/>
          </a:xfrm>
          <a:prstGeom prst="rect">
            <a:avLst/>
          </a:prstGeom>
          <a:noFill/>
          <a:ln>
            <a:noFill/>
          </a:ln>
        </p:spPr>
      </p:pic>
      <p:pic>
        <p:nvPicPr>
          <p:cNvPr id="38" name="Imagen 37">
            <a:extLst>
              <a:ext uri="{FF2B5EF4-FFF2-40B4-BE49-F238E27FC236}">
                <a16:creationId xmlns:a16="http://schemas.microsoft.com/office/drawing/2014/main" id="{1B24DF2C-3BC2-46F4-BE57-F6DFBE4EF42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529773" y="2590800"/>
            <a:ext cx="8429179" cy="5105400"/>
          </a:xfrm>
          <a:prstGeom prst="rect">
            <a:avLst/>
          </a:prstGeom>
          <a:noFill/>
          <a:ln>
            <a:noFill/>
          </a:ln>
        </p:spPr>
      </p:pic>
      <p:sp>
        <p:nvSpPr>
          <p:cNvPr id="39" name="Cuadro de texto 36">
            <a:extLst>
              <a:ext uri="{FF2B5EF4-FFF2-40B4-BE49-F238E27FC236}">
                <a16:creationId xmlns:a16="http://schemas.microsoft.com/office/drawing/2014/main" id="{7CE96028-D800-48E3-9F44-E0806358F420}"/>
              </a:ext>
            </a:extLst>
          </p:cNvPr>
          <p:cNvSpPr txBox="1"/>
          <p:nvPr/>
        </p:nvSpPr>
        <p:spPr>
          <a:xfrm>
            <a:off x="5823164" y="2933700"/>
            <a:ext cx="1068496" cy="125068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s-MX" sz="7200" i="0" dirty="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A</a:t>
            </a:r>
            <a:endParaRPr lang="es-MX" sz="3200" i="1" dirty="0">
              <a:solidFill>
                <a:srgbClr val="1F497D"/>
              </a:solidFill>
              <a:effectLst/>
              <a:latin typeface="+mj-lt"/>
              <a:ea typeface="Calibri" panose="020F0502020204030204" pitchFamily="34" charset="0"/>
              <a:cs typeface="Times New Roman" panose="02020603050405020304" pitchFamily="18" charset="0"/>
            </a:endParaRPr>
          </a:p>
        </p:txBody>
      </p:sp>
      <p:sp>
        <p:nvSpPr>
          <p:cNvPr id="40" name="Cuadro de texto 36">
            <a:extLst>
              <a:ext uri="{FF2B5EF4-FFF2-40B4-BE49-F238E27FC236}">
                <a16:creationId xmlns:a16="http://schemas.microsoft.com/office/drawing/2014/main" id="{B43471AA-BCCF-4008-BD9C-E067FEBDE3C0}"/>
              </a:ext>
            </a:extLst>
          </p:cNvPr>
          <p:cNvSpPr txBox="1"/>
          <p:nvPr/>
        </p:nvSpPr>
        <p:spPr>
          <a:xfrm>
            <a:off x="14935200" y="2933700"/>
            <a:ext cx="1068496" cy="125068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s-MX" sz="7200" i="0" dirty="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B</a:t>
            </a:r>
            <a:endParaRPr lang="es-MX" sz="3200" i="1" dirty="0">
              <a:solidFill>
                <a:srgbClr val="1F497D"/>
              </a:solidFill>
              <a:effectLst/>
              <a:latin typeface="+mj-lt"/>
              <a:ea typeface="Calibri" panose="020F0502020204030204" pitchFamily="34" charset="0"/>
              <a:cs typeface="Times New Roman" panose="02020603050405020304" pitchFamily="18" charset="0"/>
            </a:endParaRPr>
          </a:p>
        </p:txBody>
      </p:sp>
      <p:sp>
        <p:nvSpPr>
          <p:cNvPr id="41" name="Google Shape;731;p69">
            <a:extLst>
              <a:ext uri="{FF2B5EF4-FFF2-40B4-BE49-F238E27FC236}">
                <a16:creationId xmlns:a16="http://schemas.microsoft.com/office/drawing/2014/main" id="{6011613D-AB17-4AD7-93D5-3185CDC4DF39}"/>
              </a:ext>
            </a:extLst>
          </p:cNvPr>
          <p:cNvSpPr txBox="1"/>
          <p:nvPr/>
        </p:nvSpPr>
        <p:spPr>
          <a:xfrm>
            <a:off x="1893143" y="-555266"/>
            <a:ext cx="15240000" cy="2246107"/>
          </a:xfrm>
          <a:prstGeom prst="rect">
            <a:avLst/>
          </a:prstGeom>
          <a:noFill/>
          <a:ln>
            <a:noFill/>
          </a:ln>
        </p:spPr>
        <p:txBody>
          <a:bodyPr spcFirstLastPara="1" wrap="square" lIns="91425" tIns="91425" rIns="91425" bIns="91425" anchor="b" anchorCtr="0">
            <a:noAutofit/>
          </a:bodyPr>
          <a:lstStyle/>
          <a:p>
            <a:pPr algn="ctr"/>
            <a:r>
              <a:rPr lang="de" sz="4400" b="1" dirty="0">
                <a:solidFill>
                  <a:schemeClr val="tx1"/>
                </a:solidFill>
                <a:latin typeface="Codec Pro ExtraBold" panose="020B0604020202020204" charset="0"/>
                <a:ea typeface="Instrument Serif"/>
                <a:cs typeface="Instrument Serif"/>
                <a:sym typeface="Instrument Serif"/>
              </a:rPr>
              <a:t>Resultados de las modelaciones con las estructuras</a:t>
            </a:r>
            <a:endParaRPr sz="4400" b="1" dirty="0">
              <a:solidFill>
                <a:schemeClr val="tx1"/>
              </a:solidFill>
              <a:latin typeface="Codec Pro ExtraBold" panose="020B0604020202020204" charset="0"/>
              <a:ea typeface="Instrument Serif"/>
              <a:cs typeface="Instrument Serif"/>
              <a:sym typeface="Instrument Serif"/>
            </a:endParaRPr>
          </a:p>
        </p:txBody>
      </p:sp>
      <p:sp>
        <p:nvSpPr>
          <p:cNvPr id="42" name="CuadroTexto 41">
            <a:extLst>
              <a:ext uri="{FF2B5EF4-FFF2-40B4-BE49-F238E27FC236}">
                <a16:creationId xmlns:a16="http://schemas.microsoft.com/office/drawing/2014/main" id="{CC6A8C62-B79E-4BF2-928F-54E608F907F8}"/>
              </a:ext>
            </a:extLst>
          </p:cNvPr>
          <p:cNvSpPr txBox="1"/>
          <p:nvPr/>
        </p:nvSpPr>
        <p:spPr>
          <a:xfrm>
            <a:off x="1181971" y="8433906"/>
            <a:ext cx="15924057" cy="1200329"/>
          </a:xfrm>
          <a:prstGeom prst="rect">
            <a:avLst/>
          </a:prstGeom>
          <a:noFill/>
        </p:spPr>
        <p:txBody>
          <a:bodyPr wrap="square">
            <a:spAutoFit/>
          </a:bodyPr>
          <a:lstStyle/>
          <a:p>
            <a:r>
              <a:rPr lang="es-ES" sz="3600" dirty="0">
                <a:latin typeface="Open Sauce" panose="020B0604020202020204" charset="0"/>
              </a:rPr>
              <a:t>Erosión y deposición de sedimentos sin las estructuras (A) y teniéndolas en cuenta (B) </a:t>
            </a:r>
          </a:p>
        </p:txBody>
      </p:sp>
      <p:pic>
        <p:nvPicPr>
          <p:cNvPr id="3" name="Audio 2">
            <a:hlinkClick r:id="" action="ppaction://media"/>
            <a:extLst>
              <a:ext uri="{FF2B5EF4-FFF2-40B4-BE49-F238E27FC236}">
                <a16:creationId xmlns:a16="http://schemas.microsoft.com/office/drawing/2014/main" id="{E1555874-2B3C-4F2F-944A-93B13E08D0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379"/>
    </mc:Choice>
    <mc:Fallback>
      <p:transition spd="slow" advTm="49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752600" y="473953"/>
            <a:ext cx="14782800" cy="1583447"/>
          </a:xfrm>
          <a:prstGeom prst="rect">
            <a:avLst/>
          </a:prstGeom>
        </p:spPr>
        <p:txBody>
          <a:bodyPr wrap="square" lIns="0" tIns="0" rIns="0" bIns="0" rtlCol="0" anchor="t">
            <a:spAutoFit/>
          </a:bodyPr>
          <a:lstStyle/>
          <a:p>
            <a:pPr>
              <a:lnSpc>
                <a:spcPts val="6405"/>
              </a:lnSpc>
            </a:pPr>
            <a:r>
              <a:rPr lang="es-ES" sz="4400" b="1" dirty="0">
                <a:solidFill>
                  <a:schemeClr val="tx1"/>
                </a:solidFill>
                <a:latin typeface="Codec Pro ExtraBold" panose="020B0604020202020204" charset="0"/>
                <a:ea typeface="Instrument Serif"/>
                <a:cs typeface="Instrument Serif"/>
                <a:sym typeface="Instrument Serif"/>
              </a:rPr>
              <a:t>Resultados de las modelaciones con las estructuras</a:t>
            </a:r>
          </a:p>
          <a:p>
            <a:pPr>
              <a:lnSpc>
                <a:spcPts val="6405"/>
              </a:lnSpc>
            </a:pPr>
            <a:endParaRPr lang="en-US" sz="4400" spc="226" dirty="0">
              <a:solidFill>
                <a:srgbClr val="040506"/>
              </a:solidFill>
              <a:latin typeface="Codec Pro ExtraBold" panose="020B0604020202020204" charset="0"/>
            </a:endParaRPr>
          </a:p>
        </p:txBody>
      </p:sp>
      <p:sp>
        <p:nvSpPr>
          <p:cNvPr id="8" name="TextBox 8"/>
          <p:cNvSpPr txBox="1"/>
          <p:nvPr/>
        </p:nvSpPr>
        <p:spPr>
          <a:xfrm>
            <a:off x="765096" y="7901601"/>
            <a:ext cx="15468600" cy="1107996"/>
          </a:xfrm>
          <a:prstGeom prst="rect">
            <a:avLst/>
          </a:prstGeom>
        </p:spPr>
        <p:txBody>
          <a:bodyPr wrap="square" lIns="0" tIns="0" rIns="0" bIns="0" rtlCol="0" anchor="t">
            <a:spAutoFit/>
          </a:bodyPr>
          <a:lstStyle/>
          <a:p>
            <a:pPr algn="just"/>
            <a:r>
              <a:rPr lang="es-ES" sz="3600" spc="180" dirty="0">
                <a:solidFill>
                  <a:srgbClr val="231F20"/>
                </a:solidFill>
                <a:latin typeface="Open Sauce"/>
              </a:rPr>
              <a:t>Transporte total de sedimentos en la zona de estudio antes (A) y después (B) de colocados los obstáculos.</a:t>
            </a:r>
          </a:p>
        </p:txBody>
      </p:sp>
      <p:pic>
        <p:nvPicPr>
          <p:cNvPr id="10" name="Imagen 9">
            <a:extLst>
              <a:ext uri="{FF2B5EF4-FFF2-40B4-BE49-F238E27FC236}">
                <a16:creationId xmlns:a16="http://schemas.microsoft.com/office/drawing/2014/main" id="{AE9B11B4-DB12-43A5-A724-AC41624F3E4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096" y="2081332"/>
            <a:ext cx="8001000" cy="5257800"/>
          </a:xfrm>
          <a:prstGeom prst="rect">
            <a:avLst/>
          </a:prstGeom>
          <a:noFill/>
          <a:ln>
            <a:noFill/>
          </a:ln>
        </p:spPr>
      </p:pic>
      <p:pic>
        <p:nvPicPr>
          <p:cNvPr id="11" name="Imagen 10">
            <a:extLst>
              <a:ext uri="{FF2B5EF4-FFF2-40B4-BE49-F238E27FC236}">
                <a16:creationId xmlns:a16="http://schemas.microsoft.com/office/drawing/2014/main" id="{F80FC7FA-8808-4E9B-A54A-5EBF6ADA171E}"/>
              </a:ext>
            </a:extLst>
          </p:cNvPr>
          <p:cNvPicPr>
            <a:picLocks noChangeAspect="1"/>
          </p:cNvPicPr>
          <p:nvPr/>
        </p:nvPicPr>
        <p:blipFill>
          <a:blip r:embed="rId10"/>
          <a:stretch>
            <a:fillRect/>
          </a:stretch>
        </p:blipFill>
        <p:spPr>
          <a:xfrm>
            <a:off x="8916029" y="2081332"/>
            <a:ext cx="8637679" cy="5294432"/>
          </a:xfrm>
          <a:prstGeom prst="rect">
            <a:avLst/>
          </a:prstGeom>
        </p:spPr>
      </p:pic>
      <p:sp>
        <p:nvSpPr>
          <p:cNvPr id="12" name="Cuadro de texto 36">
            <a:extLst>
              <a:ext uri="{FF2B5EF4-FFF2-40B4-BE49-F238E27FC236}">
                <a16:creationId xmlns:a16="http://schemas.microsoft.com/office/drawing/2014/main" id="{FAD230DE-151E-458E-95E2-750F5C63D75F}"/>
              </a:ext>
            </a:extLst>
          </p:cNvPr>
          <p:cNvSpPr txBox="1"/>
          <p:nvPr/>
        </p:nvSpPr>
        <p:spPr>
          <a:xfrm>
            <a:off x="6961291" y="2287005"/>
            <a:ext cx="1253181" cy="117014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s-MX" sz="7200" i="0" dirty="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A</a:t>
            </a:r>
            <a:endParaRPr lang="es-MX" sz="3200" i="1" dirty="0">
              <a:solidFill>
                <a:srgbClr val="1F497D"/>
              </a:solidFill>
              <a:effectLst/>
              <a:latin typeface="+mj-lt"/>
              <a:ea typeface="Calibri" panose="020F0502020204030204" pitchFamily="34" charset="0"/>
              <a:cs typeface="Times New Roman" panose="02020603050405020304" pitchFamily="18" charset="0"/>
            </a:endParaRPr>
          </a:p>
        </p:txBody>
      </p:sp>
      <p:sp>
        <p:nvSpPr>
          <p:cNvPr id="13" name="Cuadro de texto 36">
            <a:extLst>
              <a:ext uri="{FF2B5EF4-FFF2-40B4-BE49-F238E27FC236}">
                <a16:creationId xmlns:a16="http://schemas.microsoft.com/office/drawing/2014/main" id="{B45E55A0-3D98-4ED3-8AC0-4ED428608D6C}"/>
              </a:ext>
            </a:extLst>
          </p:cNvPr>
          <p:cNvSpPr txBox="1"/>
          <p:nvPr/>
        </p:nvSpPr>
        <p:spPr>
          <a:xfrm>
            <a:off x="15607105" y="2287005"/>
            <a:ext cx="1253181" cy="117014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s-MX" sz="7200" i="0" dirty="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B</a:t>
            </a:r>
            <a:endParaRPr lang="es-MX" sz="3200" i="1" dirty="0">
              <a:solidFill>
                <a:srgbClr val="1F497D"/>
              </a:solidFill>
              <a:effectLst/>
              <a:latin typeface="+mj-lt"/>
              <a:ea typeface="Calibri" panose="020F0502020204030204" pitchFamily="34" charset="0"/>
              <a:cs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A78F89BC-7B92-4E28-A4E0-15F4D5CCB24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892701364"/>
      </p:ext>
    </p:extLst>
  </p:cSld>
  <p:clrMapOvr>
    <a:masterClrMapping/>
  </p:clrMapOvr>
  <mc:AlternateContent xmlns:mc="http://schemas.openxmlformats.org/markup-compatibility/2006">
    <mc:Choice xmlns:p14="http://schemas.microsoft.com/office/powerpoint/2010/main" Requires="p14">
      <p:transition spd="slow" p14:dur="2000" advTm="53731"/>
    </mc:Choice>
    <mc:Fallback>
      <p:transition spd="slow" advTm="5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5" name="Imagen 54">
            <a:extLst>
              <a:ext uri="{FF2B5EF4-FFF2-40B4-BE49-F238E27FC236}">
                <a16:creationId xmlns:a16="http://schemas.microsoft.com/office/drawing/2014/main" id="{A62C85FA-33E0-4962-9459-4A6AC94BCB9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52439" y="2271220"/>
            <a:ext cx="8836390" cy="5811794"/>
          </a:xfrm>
          <a:prstGeom prst="rect">
            <a:avLst/>
          </a:prstGeom>
        </p:spPr>
      </p:pic>
      <p:pic>
        <p:nvPicPr>
          <p:cNvPr id="56" name="Imagen 55">
            <a:extLst>
              <a:ext uri="{FF2B5EF4-FFF2-40B4-BE49-F238E27FC236}">
                <a16:creationId xmlns:a16="http://schemas.microsoft.com/office/drawing/2014/main" id="{D0E8DE12-9EBF-46C4-A560-2182D0348FA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199173" y="2237603"/>
            <a:ext cx="8836390" cy="5811793"/>
          </a:xfrm>
          <a:prstGeom prst="rect">
            <a:avLst/>
          </a:prstGeom>
        </p:spPr>
      </p:pic>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3" name="Cuadro de texto 36">
            <a:extLst>
              <a:ext uri="{FF2B5EF4-FFF2-40B4-BE49-F238E27FC236}">
                <a16:creationId xmlns:a16="http://schemas.microsoft.com/office/drawing/2014/main" id="{2EFC6D7C-43F0-4585-9C88-D66EB5D2C388}"/>
              </a:ext>
            </a:extLst>
          </p:cNvPr>
          <p:cNvSpPr txBox="1"/>
          <p:nvPr/>
        </p:nvSpPr>
        <p:spPr>
          <a:xfrm>
            <a:off x="5887178" y="2855792"/>
            <a:ext cx="1253181" cy="117014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s-MX" sz="7200" i="0" dirty="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A</a:t>
            </a:r>
            <a:endParaRPr lang="es-MX" sz="3200" i="1" dirty="0">
              <a:solidFill>
                <a:srgbClr val="1F497D"/>
              </a:solidFill>
              <a:effectLst/>
              <a:latin typeface="+mj-lt"/>
              <a:ea typeface="Calibri" panose="020F0502020204030204" pitchFamily="34" charset="0"/>
              <a:cs typeface="Times New Roman" panose="02020603050405020304" pitchFamily="18" charset="0"/>
            </a:endParaRPr>
          </a:p>
        </p:txBody>
      </p:sp>
      <p:sp>
        <p:nvSpPr>
          <p:cNvPr id="54" name="Cuadro de texto 36">
            <a:extLst>
              <a:ext uri="{FF2B5EF4-FFF2-40B4-BE49-F238E27FC236}">
                <a16:creationId xmlns:a16="http://schemas.microsoft.com/office/drawing/2014/main" id="{D1237B8F-D918-48DB-A321-00FD18C6FEC4}"/>
              </a:ext>
            </a:extLst>
          </p:cNvPr>
          <p:cNvSpPr txBox="1"/>
          <p:nvPr/>
        </p:nvSpPr>
        <p:spPr>
          <a:xfrm>
            <a:off x="14723568" y="2855792"/>
            <a:ext cx="1253181" cy="117014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s-MX" sz="7200" i="0" dirty="0">
                <a:ln>
                  <a:noFill/>
                </a:ln>
                <a:solidFill>
                  <a:srgbClr val="000000"/>
                </a:solidFill>
                <a:effectLst>
                  <a:outerShdw blurRad="38100" dist="19050" dir="2700000" algn="tl">
                    <a:schemeClr val="dk1">
                      <a:alpha val="40000"/>
                    </a:schemeClr>
                  </a:outerShdw>
                </a:effectLst>
                <a:latin typeface="+mj-lt"/>
                <a:ea typeface="Calibri" panose="020F0502020204030204" pitchFamily="34" charset="0"/>
                <a:cs typeface="Times New Roman" panose="02020603050405020304" pitchFamily="18" charset="0"/>
              </a:rPr>
              <a:t>B</a:t>
            </a:r>
            <a:endParaRPr lang="es-MX" sz="3200" i="1" dirty="0">
              <a:solidFill>
                <a:srgbClr val="1F497D"/>
              </a:solidFill>
              <a:effectLst/>
              <a:latin typeface="+mj-lt"/>
              <a:ea typeface="Calibri" panose="020F0502020204030204" pitchFamily="34" charset="0"/>
              <a:cs typeface="Times New Roman" panose="02020603050405020304" pitchFamily="18" charset="0"/>
            </a:endParaRPr>
          </a:p>
        </p:txBody>
      </p:sp>
      <p:sp>
        <p:nvSpPr>
          <p:cNvPr id="57" name="CuadroTexto 56">
            <a:extLst>
              <a:ext uri="{FF2B5EF4-FFF2-40B4-BE49-F238E27FC236}">
                <a16:creationId xmlns:a16="http://schemas.microsoft.com/office/drawing/2014/main" id="{9EDDA487-539C-4A0E-B7A1-D2F377794F4E}"/>
              </a:ext>
            </a:extLst>
          </p:cNvPr>
          <p:cNvSpPr txBox="1"/>
          <p:nvPr/>
        </p:nvSpPr>
        <p:spPr>
          <a:xfrm>
            <a:off x="252438" y="8311061"/>
            <a:ext cx="16069685" cy="646331"/>
          </a:xfrm>
          <a:prstGeom prst="rect">
            <a:avLst/>
          </a:prstGeom>
          <a:noFill/>
        </p:spPr>
        <p:txBody>
          <a:bodyPr wrap="square">
            <a:spAutoFit/>
          </a:bodyPr>
          <a:lstStyle/>
          <a:p>
            <a:r>
              <a:rPr lang="es-ES" sz="3600" dirty="0">
                <a:latin typeface="Open Sauce" panose="020B0604020202020204" charset="0"/>
              </a:rPr>
              <a:t>Energía total de la ola sin la estructura (A) y luego de su colocación (B).</a:t>
            </a:r>
          </a:p>
        </p:txBody>
      </p:sp>
      <p:sp>
        <p:nvSpPr>
          <p:cNvPr id="10" name="TextBox 7">
            <a:extLst>
              <a:ext uri="{FF2B5EF4-FFF2-40B4-BE49-F238E27FC236}">
                <a16:creationId xmlns:a16="http://schemas.microsoft.com/office/drawing/2014/main" id="{3B9D093A-401A-43CC-950B-B8DDF6FEC45B}"/>
              </a:ext>
            </a:extLst>
          </p:cNvPr>
          <p:cNvSpPr txBox="1"/>
          <p:nvPr/>
        </p:nvSpPr>
        <p:spPr>
          <a:xfrm>
            <a:off x="1752600" y="473953"/>
            <a:ext cx="14782800" cy="1583447"/>
          </a:xfrm>
          <a:prstGeom prst="rect">
            <a:avLst/>
          </a:prstGeom>
        </p:spPr>
        <p:txBody>
          <a:bodyPr wrap="square" lIns="0" tIns="0" rIns="0" bIns="0" rtlCol="0" anchor="t">
            <a:spAutoFit/>
          </a:bodyPr>
          <a:lstStyle/>
          <a:p>
            <a:pPr>
              <a:lnSpc>
                <a:spcPts val="6405"/>
              </a:lnSpc>
            </a:pPr>
            <a:r>
              <a:rPr lang="es-ES" sz="4400" b="1" dirty="0">
                <a:solidFill>
                  <a:schemeClr val="tx1"/>
                </a:solidFill>
                <a:latin typeface="Codec Pro ExtraBold" panose="020B0604020202020204" charset="0"/>
                <a:ea typeface="Instrument Serif"/>
                <a:cs typeface="Instrument Serif"/>
                <a:sym typeface="Instrument Serif"/>
              </a:rPr>
              <a:t>Resultados de las modelaciones con las estructuras</a:t>
            </a:r>
          </a:p>
          <a:p>
            <a:pPr>
              <a:lnSpc>
                <a:spcPts val="6405"/>
              </a:lnSpc>
            </a:pPr>
            <a:endParaRPr lang="en-US" sz="4400" spc="226" dirty="0">
              <a:solidFill>
                <a:srgbClr val="040506"/>
              </a:solidFill>
              <a:latin typeface="Codec Pro ExtraBold" panose="020B0604020202020204" charset="0"/>
            </a:endParaRPr>
          </a:p>
        </p:txBody>
      </p:sp>
      <p:pic>
        <p:nvPicPr>
          <p:cNvPr id="3" name="Audio 2">
            <a:hlinkClick r:id="" action="ppaction://media"/>
            <a:extLst>
              <a:ext uri="{FF2B5EF4-FFF2-40B4-BE49-F238E27FC236}">
                <a16:creationId xmlns:a16="http://schemas.microsoft.com/office/drawing/2014/main" id="{9B3D1640-9E2C-41CC-88CA-746CC63863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640"/>
    </mc:Choice>
    <mc:Fallback>
      <p:transition spd="slow" advTm="4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9890471" y="2056370"/>
            <a:ext cx="6549810" cy="832023"/>
          </a:xfrm>
          <a:prstGeom prst="rect">
            <a:avLst/>
          </a:prstGeom>
        </p:spPr>
        <p:txBody>
          <a:bodyPr wrap="square" lIns="0" tIns="0" rIns="0" bIns="0" rtlCol="0" anchor="t">
            <a:spAutoFit/>
          </a:bodyPr>
          <a:lstStyle/>
          <a:p>
            <a:pPr>
              <a:lnSpc>
                <a:spcPts val="6405"/>
              </a:lnSpc>
            </a:pPr>
            <a:r>
              <a:rPr lang="en-US" sz="6470" spc="226" dirty="0" err="1">
                <a:solidFill>
                  <a:srgbClr val="040506"/>
                </a:solidFill>
                <a:latin typeface="Codec Pro ExtraBold"/>
              </a:rPr>
              <a:t>Erosión</a:t>
            </a:r>
            <a:r>
              <a:rPr lang="en-US" sz="6470" spc="226" dirty="0">
                <a:solidFill>
                  <a:srgbClr val="040506"/>
                </a:solidFill>
                <a:latin typeface="Codec Pro ExtraBold"/>
              </a:rPr>
              <a:t> </a:t>
            </a:r>
            <a:r>
              <a:rPr lang="en-US" sz="6470" spc="226" dirty="0" err="1">
                <a:solidFill>
                  <a:srgbClr val="040506"/>
                </a:solidFill>
                <a:latin typeface="Codec Pro ExtraBold"/>
              </a:rPr>
              <a:t>costera</a:t>
            </a:r>
            <a:endParaRPr lang="en-US" sz="6470" spc="226" dirty="0">
              <a:solidFill>
                <a:srgbClr val="040506"/>
              </a:solidFill>
              <a:latin typeface="Codec Pro ExtraBold"/>
            </a:endParaRPr>
          </a:p>
        </p:txBody>
      </p:sp>
      <p:sp>
        <p:nvSpPr>
          <p:cNvPr id="8" name="TextBox 8"/>
          <p:cNvSpPr txBox="1"/>
          <p:nvPr/>
        </p:nvSpPr>
        <p:spPr>
          <a:xfrm>
            <a:off x="9890471" y="3574153"/>
            <a:ext cx="7940329" cy="4431983"/>
          </a:xfrm>
          <a:prstGeom prst="rect">
            <a:avLst/>
          </a:prstGeom>
        </p:spPr>
        <p:txBody>
          <a:bodyPr wrap="square" lIns="0" tIns="0" rIns="0" bIns="0" rtlCol="0" anchor="t">
            <a:spAutoFit/>
          </a:bodyPr>
          <a:lstStyle/>
          <a:p>
            <a:pPr algn="just"/>
            <a:r>
              <a:rPr lang="es-ES" sz="3600" spc="180" dirty="0">
                <a:solidFill>
                  <a:srgbClr val="231F20"/>
                </a:solidFill>
                <a:latin typeface="Open Sauce"/>
              </a:rPr>
              <a:t>La erosión, y en consecuencia el retroceso de la línea de costa, es un fenómeno que puede ser apreciado a lo largo de la mayoría de las playas del mundo y de Cuba, aún en aquellas donde la intervención directa del hombre es casi nula. </a:t>
            </a:r>
          </a:p>
        </p:txBody>
      </p:sp>
      <p:pic>
        <p:nvPicPr>
          <p:cNvPr id="14" name="Marcador de posición de imagen 4">
            <a:extLst>
              <a:ext uri="{FF2B5EF4-FFF2-40B4-BE49-F238E27FC236}">
                <a16:creationId xmlns:a16="http://schemas.microsoft.com/office/drawing/2014/main" id="{70D16657-5C43-45CE-B357-E203AC36CA9A}"/>
              </a:ext>
            </a:extLst>
          </p:cNvPr>
          <p:cNvPicPr>
            <a:picLocks noChangeAspect="1"/>
          </p:cNvPicPr>
          <p:nvPr/>
        </p:nvPicPr>
        <p:blipFill>
          <a:blip r:embed="rId8"/>
          <a:srcRect l="10575" r="10575"/>
          <a:stretch>
            <a:fillRect/>
          </a:stretch>
        </p:blipFill>
        <p:spPr>
          <a:xfrm>
            <a:off x="292114" y="935009"/>
            <a:ext cx="8851886" cy="8416982"/>
          </a:xfrm>
          <a:prstGeom prst="rect">
            <a:avLst/>
          </a:prstGeom>
        </p:spPr>
      </p:pic>
      <p:pic>
        <p:nvPicPr>
          <p:cNvPr id="9" name="Audio 8">
            <a:hlinkClick r:id="" action="ppaction://media"/>
            <a:extLst>
              <a:ext uri="{FF2B5EF4-FFF2-40B4-BE49-F238E27FC236}">
                <a16:creationId xmlns:a16="http://schemas.microsoft.com/office/drawing/2014/main" id="{E2D80283-B524-4492-83E2-6FDD8E346B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2383467165"/>
      </p:ext>
    </p:extLst>
  </p:cSld>
  <p:clrMapOvr>
    <a:masterClrMapping/>
  </p:clrMapOvr>
  <mc:AlternateContent xmlns:mc="http://schemas.openxmlformats.org/markup-compatibility/2006">
    <mc:Choice xmlns:p14="http://schemas.microsoft.com/office/powerpoint/2010/main" Requires="p14">
      <p:transition spd="slow" p14:dur="2000" advTm="20768"/>
    </mc:Choice>
    <mc:Fallback>
      <p:transition spd="slow" advTm="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981200" y="-6724"/>
            <a:ext cx="5661991" cy="1229054"/>
          </a:xfrm>
          <a:prstGeom prst="rect">
            <a:avLst/>
          </a:prstGeom>
        </p:spPr>
        <p:txBody>
          <a:bodyPr lIns="0" tIns="0" rIns="0" bIns="0" rtlCol="0" anchor="t">
            <a:spAutoFit/>
          </a:bodyPr>
          <a:lstStyle/>
          <a:p>
            <a:pPr>
              <a:lnSpc>
                <a:spcPts val="10858"/>
              </a:lnSpc>
            </a:pPr>
            <a:r>
              <a:rPr lang="en-US" sz="5400" dirty="0" err="1">
                <a:solidFill>
                  <a:srgbClr val="231F20"/>
                </a:solidFill>
                <a:latin typeface="Codec Pro ExtraBold"/>
              </a:rPr>
              <a:t>Conclusiones</a:t>
            </a:r>
            <a:endParaRPr lang="en-US" sz="5400" dirty="0">
              <a:solidFill>
                <a:srgbClr val="231F20"/>
              </a:solidFill>
              <a:latin typeface="Codec Pro ExtraBold"/>
            </a:endParaRPr>
          </a:p>
        </p:txBody>
      </p:sp>
      <p:pic>
        <p:nvPicPr>
          <p:cNvPr id="25" name="Imagen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45560" y="150116"/>
            <a:ext cx="3642440" cy="8324135"/>
          </a:xfrm>
          <a:prstGeom prst="rect">
            <a:avLst/>
          </a:prstGeom>
        </p:spPr>
      </p:pic>
      <p:sp>
        <p:nvSpPr>
          <p:cNvPr id="26" name="CuadroTexto 25">
            <a:extLst>
              <a:ext uri="{FF2B5EF4-FFF2-40B4-BE49-F238E27FC236}">
                <a16:creationId xmlns:a16="http://schemas.microsoft.com/office/drawing/2014/main" id="{B2CD38D6-3749-4CCE-8851-AC51BE073E77}"/>
              </a:ext>
            </a:extLst>
          </p:cNvPr>
          <p:cNvSpPr txBox="1"/>
          <p:nvPr/>
        </p:nvSpPr>
        <p:spPr>
          <a:xfrm>
            <a:off x="1570868" y="2119451"/>
            <a:ext cx="13074692" cy="6571030"/>
          </a:xfrm>
          <a:prstGeom prst="rect">
            <a:avLst/>
          </a:prstGeom>
          <a:noFill/>
        </p:spPr>
        <p:txBody>
          <a:bodyPr wrap="square">
            <a:spAutoFit/>
          </a:bodyPr>
          <a:lstStyle/>
          <a:p>
            <a:pPr marL="742950" indent="-742950" algn="just">
              <a:spcBef>
                <a:spcPts val="600"/>
              </a:spcBef>
              <a:buFont typeface="+mj-lt"/>
              <a:buAutoNum type="arabicPeriod"/>
            </a:pPr>
            <a:r>
              <a:rPr lang="es-ES" sz="3200" dirty="0">
                <a:latin typeface="Open Sauce" panose="020B0604020202020204" charset="0"/>
              </a:rPr>
              <a:t>La fundamentación teórica realizada destacó los principales conceptos y dinámicas de la erosión costera, el transporte sedimentario y las herramientas de modelación hidráulica, lo que permitió establecer una base sólida para el análisis de las problemáticas costeras y proponer soluciones aplicables al sector Oasis en Varadero.</a:t>
            </a:r>
          </a:p>
          <a:p>
            <a:pPr marL="742950" indent="-742950" algn="just">
              <a:spcBef>
                <a:spcPts val="600"/>
              </a:spcBef>
              <a:buFont typeface="+mj-lt"/>
              <a:buAutoNum type="arabicPeriod"/>
            </a:pPr>
            <a:r>
              <a:rPr lang="es-ES" sz="3200" dirty="0">
                <a:latin typeface="Open Sauce" panose="020B0604020202020204" charset="0"/>
              </a:rPr>
              <a:t>A partir de los métodos y formulaciones estudiados, como los integrados en Delft3D, se analizaron los procesos erosivos en el sector Oasis, evaluando parámetros clave como el transporte de sedimentos, la morfología costera y la interacción entre oleaje, corrientes y viento. Esto permitió proponer medidas viables para la protección costera como diques sumergidos.</a:t>
            </a:r>
          </a:p>
        </p:txBody>
      </p:sp>
      <p:pic>
        <p:nvPicPr>
          <p:cNvPr id="3" name="Audio 2">
            <a:hlinkClick r:id="" action="ppaction://media"/>
            <a:extLst>
              <a:ext uri="{FF2B5EF4-FFF2-40B4-BE49-F238E27FC236}">
                <a16:creationId xmlns:a16="http://schemas.microsoft.com/office/drawing/2014/main" id="{2FC577C1-BBC8-4450-9E61-005E5B9442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990"/>
    </mc:Choice>
    <mc:Fallback>
      <p:transition spd="slow" advTm="4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981200" y="-6724"/>
            <a:ext cx="5661991" cy="1229054"/>
          </a:xfrm>
          <a:prstGeom prst="rect">
            <a:avLst/>
          </a:prstGeom>
        </p:spPr>
        <p:txBody>
          <a:bodyPr lIns="0" tIns="0" rIns="0" bIns="0" rtlCol="0" anchor="t">
            <a:spAutoFit/>
          </a:bodyPr>
          <a:lstStyle/>
          <a:p>
            <a:pPr>
              <a:lnSpc>
                <a:spcPts val="10858"/>
              </a:lnSpc>
            </a:pPr>
            <a:r>
              <a:rPr lang="en-US" sz="5400" dirty="0" err="1">
                <a:solidFill>
                  <a:srgbClr val="231F20"/>
                </a:solidFill>
                <a:latin typeface="Codec Pro ExtraBold"/>
              </a:rPr>
              <a:t>Conclusiones</a:t>
            </a:r>
            <a:endParaRPr lang="en-US" sz="5400" dirty="0">
              <a:solidFill>
                <a:srgbClr val="231F20"/>
              </a:solidFill>
              <a:latin typeface="Codec Pro ExtraBold"/>
            </a:endParaRPr>
          </a:p>
        </p:txBody>
      </p:sp>
      <p:pic>
        <p:nvPicPr>
          <p:cNvPr id="25" name="Imagen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45560" y="150116"/>
            <a:ext cx="3642440" cy="8324135"/>
          </a:xfrm>
          <a:prstGeom prst="rect">
            <a:avLst/>
          </a:prstGeom>
        </p:spPr>
      </p:pic>
      <p:sp>
        <p:nvSpPr>
          <p:cNvPr id="9" name="CuadroTexto 8">
            <a:extLst>
              <a:ext uri="{FF2B5EF4-FFF2-40B4-BE49-F238E27FC236}">
                <a16:creationId xmlns:a16="http://schemas.microsoft.com/office/drawing/2014/main" id="{B0475D08-4D8C-4176-8813-C49CA492DBFC}"/>
              </a:ext>
            </a:extLst>
          </p:cNvPr>
          <p:cNvSpPr txBox="1"/>
          <p:nvPr/>
        </p:nvSpPr>
        <p:spPr>
          <a:xfrm>
            <a:off x="1763783" y="1843239"/>
            <a:ext cx="13183501" cy="7063472"/>
          </a:xfrm>
          <a:prstGeom prst="rect">
            <a:avLst/>
          </a:prstGeom>
          <a:noFill/>
        </p:spPr>
        <p:txBody>
          <a:bodyPr wrap="square">
            <a:spAutoFit/>
          </a:bodyPr>
          <a:lstStyle/>
          <a:p>
            <a:pPr marL="742950" indent="-742950" algn="just">
              <a:spcBef>
                <a:spcPts val="600"/>
              </a:spcBef>
              <a:buFont typeface="+mj-lt"/>
              <a:buAutoNum type="arabicPeriod" startAt="3"/>
            </a:pPr>
            <a:r>
              <a:rPr lang="es-ES" sz="3200" dirty="0">
                <a:latin typeface="Open Sauce" panose="020B0604020202020204" charset="0"/>
              </a:rPr>
              <a:t>La modelación hidráulica aplicada en la playa artificial del sector Oasis en Varadero demostró que los procesos erosivos son dinámicos y están influenciados por múltiples factores. Los resultados permitieron identificar las áreas más vulnerables y evaluar la efectividad de las estrategias de protección para proponer soluciones de ingeniería que consideren tanto la sostenibilidad ambiental como la viabilidad económica.</a:t>
            </a:r>
          </a:p>
          <a:p>
            <a:pPr marL="742950" indent="-742950" algn="just">
              <a:spcBef>
                <a:spcPts val="600"/>
              </a:spcBef>
              <a:buFont typeface="+mj-lt"/>
              <a:buAutoNum type="arabicPeriod" startAt="3"/>
            </a:pPr>
            <a:r>
              <a:rPr lang="es-ES" sz="3200" dirty="0">
                <a:latin typeface="Open Sauce" panose="020B0604020202020204" charset="0"/>
              </a:rPr>
              <a:t>El proceso de modelación realizado, permitió visualizar el probable estado actual del aumento en el potencial erosivo ante las estructuras construidas sin terminar la ejecución total de la solución ingenieril, creando un flujo modificado en la deriva litoral que no permite el desarrollo de los tómbolos previamente esperados.</a:t>
            </a:r>
          </a:p>
        </p:txBody>
      </p:sp>
      <p:pic>
        <p:nvPicPr>
          <p:cNvPr id="3" name="Audio 2">
            <a:hlinkClick r:id="" action="ppaction://media"/>
            <a:extLst>
              <a:ext uri="{FF2B5EF4-FFF2-40B4-BE49-F238E27FC236}">
                <a16:creationId xmlns:a16="http://schemas.microsoft.com/office/drawing/2014/main" id="{20A67EEC-9589-4308-8C2E-AEAB56E138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534599288"/>
      </p:ext>
    </p:extLst>
  </p:cSld>
  <p:clrMapOvr>
    <a:masterClrMapping/>
  </p:clrMapOvr>
  <mc:AlternateContent xmlns:mc="http://schemas.openxmlformats.org/markup-compatibility/2006">
    <mc:Choice xmlns:p14="http://schemas.microsoft.com/office/powerpoint/2010/main" Requires="p14">
      <p:transition spd="slow" p14:dur="2000" advTm="42804"/>
    </mc:Choice>
    <mc:Fallback>
      <p:transition spd="slow" advTm="4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995615" y="6210300"/>
            <a:ext cx="11491785" cy="2462213"/>
          </a:xfrm>
          <a:prstGeom prst="rect">
            <a:avLst/>
          </a:prstGeom>
        </p:spPr>
        <p:txBody>
          <a:bodyPr wrap="square" lIns="0" tIns="0" rIns="0" bIns="0" rtlCol="0" anchor="t">
            <a:spAutoFit/>
          </a:bodyPr>
          <a:lstStyle/>
          <a:p>
            <a:r>
              <a:rPr lang="en-US" sz="4000" b="1" spc="154" dirty="0" err="1">
                <a:solidFill>
                  <a:srgbClr val="099936"/>
                </a:solidFill>
                <a:latin typeface="Open Sauce"/>
              </a:rPr>
              <a:t>Autores</a:t>
            </a:r>
            <a:r>
              <a:rPr lang="en-US" sz="4000" b="1" spc="154" dirty="0">
                <a:solidFill>
                  <a:srgbClr val="099936"/>
                </a:solidFill>
                <a:latin typeface="Open Sauce"/>
              </a:rPr>
              <a:t>:</a:t>
            </a:r>
          </a:p>
          <a:p>
            <a:endParaRPr lang="en-US" sz="4000" b="1" spc="154" dirty="0">
              <a:solidFill>
                <a:srgbClr val="099936"/>
              </a:solidFill>
              <a:latin typeface="Open Sauce"/>
            </a:endParaRPr>
          </a:p>
          <a:p>
            <a:r>
              <a:rPr lang="en-US" sz="4000" spc="154" dirty="0">
                <a:solidFill>
                  <a:srgbClr val="099936"/>
                </a:solidFill>
                <a:latin typeface="Open Sauce"/>
              </a:rPr>
              <a:t>Ing. Ana Beatriz Pegudo Rodríguez</a:t>
            </a:r>
          </a:p>
          <a:p>
            <a:r>
              <a:rPr lang="en-US" sz="4000" spc="154" dirty="0" err="1">
                <a:solidFill>
                  <a:srgbClr val="099936"/>
                </a:solidFill>
                <a:latin typeface="Open Sauce"/>
              </a:rPr>
              <a:t>Dr.C.Michael</a:t>
            </a:r>
            <a:r>
              <a:rPr lang="en-US" sz="4000" spc="154" dirty="0">
                <a:solidFill>
                  <a:srgbClr val="099936"/>
                </a:solidFill>
                <a:latin typeface="Open Sauce"/>
              </a:rPr>
              <a:t> Álvarez González  </a:t>
            </a:r>
          </a:p>
        </p:txBody>
      </p:sp>
      <p:sp>
        <p:nvSpPr>
          <p:cNvPr id="16" name="TextBox 16"/>
          <p:cNvSpPr txBox="1"/>
          <p:nvPr/>
        </p:nvSpPr>
        <p:spPr>
          <a:xfrm>
            <a:off x="1995615" y="2606482"/>
            <a:ext cx="9122221" cy="2954655"/>
          </a:xfrm>
          <a:prstGeom prst="rect">
            <a:avLst/>
          </a:prstGeom>
        </p:spPr>
        <p:txBody>
          <a:bodyPr lIns="0" tIns="0" rIns="0" bIns="0" rtlCol="0" anchor="t">
            <a:spAutoFit/>
          </a:bodyPr>
          <a:lstStyle/>
          <a:p>
            <a:r>
              <a:rPr lang="es-ES" sz="4800" dirty="0">
                <a:solidFill>
                  <a:srgbClr val="099936"/>
                </a:solidFill>
                <a:latin typeface="Codec Pro ExtraBold"/>
              </a:rPr>
              <a:t>Modelación hidráulica de los procesos erosivos en la playa artificial del sector Oasis en Varadero</a:t>
            </a:r>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17158" y="-207071"/>
            <a:ext cx="4401312" cy="10058400"/>
          </a:xfrm>
          <a:prstGeom prst="rect">
            <a:avLst/>
          </a:prstGeom>
        </p:spPr>
      </p:pic>
      <p:pic>
        <p:nvPicPr>
          <p:cNvPr id="13" name="Audio 12">
            <a:hlinkClick r:id="" action="ppaction://media"/>
            <a:extLst>
              <a:ext uri="{FF2B5EF4-FFF2-40B4-BE49-F238E27FC236}">
                <a16:creationId xmlns:a16="http://schemas.microsoft.com/office/drawing/2014/main" id="{D4B29658-91EA-4A40-B1B4-FCC5FB351B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827943105"/>
      </p:ext>
    </p:extLst>
  </p:cSld>
  <p:clrMapOvr>
    <a:masterClrMapping/>
  </p:clrMapOvr>
  <mc:AlternateContent xmlns:mc="http://schemas.openxmlformats.org/markup-compatibility/2006">
    <mc:Choice xmlns:p14="http://schemas.microsoft.com/office/powerpoint/2010/main" Requires="p14">
      <p:transition spd="slow" p14:dur="2000" advTm="4418"/>
    </mc:Choice>
    <mc:Fallback>
      <p:transition spd="slow" advTm="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063780" y="1298866"/>
            <a:ext cx="9342890" cy="615553"/>
          </a:xfrm>
          <a:prstGeom prst="rect">
            <a:avLst/>
          </a:prstGeom>
        </p:spPr>
        <p:txBody>
          <a:bodyPr wrap="square" lIns="0" tIns="0" rIns="0" bIns="0" rtlCol="0" anchor="t">
            <a:spAutoFit/>
          </a:bodyPr>
          <a:lstStyle/>
          <a:p>
            <a:pPr algn="just"/>
            <a:r>
              <a:rPr lang="en-US" sz="4000" dirty="0" err="1">
                <a:solidFill>
                  <a:srgbClr val="231F20"/>
                </a:solidFill>
                <a:latin typeface="Codec Pro ExtraBold"/>
              </a:rPr>
              <a:t>Situación</a:t>
            </a:r>
            <a:r>
              <a:rPr lang="en-US" sz="4000" dirty="0">
                <a:solidFill>
                  <a:srgbClr val="231F20"/>
                </a:solidFill>
                <a:latin typeface="Codec Pro ExtraBold"/>
              </a:rPr>
              <a:t> </a:t>
            </a:r>
            <a:r>
              <a:rPr lang="en-US" sz="4000" dirty="0" err="1">
                <a:solidFill>
                  <a:srgbClr val="231F20"/>
                </a:solidFill>
                <a:latin typeface="Codec Pro ExtraBold"/>
              </a:rPr>
              <a:t>problemática</a:t>
            </a:r>
            <a:endParaRPr lang="en-US" sz="4000" dirty="0">
              <a:solidFill>
                <a:srgbClr val="231F20"/>
              </a:solidFill>
              <a:latin typeface="Codec Pro ExtraBold"/>
            </a:endParaRPr>
          </a:p>
        </p:txBody>
      </p:sp>
      <p:sp>
        <p:nvSpPr>
          <p:cNvPr id="8" name="TextBox 8"/>
          <p:cNvSpPr txBox="1"/>
          <p:nvPr/>
        </p:nvSpPr>
        <p:spPr>
          <a:xfrm>
            <a:off x="4024659" y="3168035"/>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01</a:t>
            </a:r>
          </a:p>
        </p:txBody>
      </p:sp>
      <p:sp>
        <p:nvSpPr>
          <p:cNvPr id="9" name="TextBox 9"/>
          <p:cNvSpPr txBox="1"/>
          <p:nvPr/>
        </p:nvSpPr>
        <p:spPr>
          <a:xfrm>
            <a:off x="4024659" y="396515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02</a:t>
            </a:r>
          </a:p>
        </p:txBody>
      </p:sp>
      <p:sp>
        <p:nvSpPr>
          <p:cNvPr id="10" name="TextBox 10"/>
          <p:cNvSpPr txBox="1"/>
          <p:nvPr/>
        </p:nvSpPr>
        <p:spPr>
          <a:xfrm>
            <a:off x="4024659" y="484631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03</a:t>
            </a:r>
          </a:p>
        </p:txBody>
      </p:sp>
      <p:sp>
        <p:nvSpPr>
          <p:cNvPr id="11" name="TextBox 11"/>
          <p:cNvSpPr txBox="1"/>
          <p:nvPr/>
        </p:nvSpPr>
        <p:spPr>
          <a:xfrm>
            <a:off x="4024659" y="5643430"/>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04</a:t>
            </a:r>
          </a:p>
        </p:txBody>
      </p:sp>
      <p:sp>
        <p:nvSpPr>
          <p:cNvPr id="12" name="TextBox 12"/>
          <p:cNvSpPr txBox="1"/>
          <p:nvPr/>
        </p:nvSpPr>
        <p:spPr>
          <a:xfrm>
            <a:off x="4044260" y="6435807"/>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05</a:t>
            </a:r>
          </a:p>
        </p:txBody>
      </p:sp>
      <p:sp>
        <p:nvSpPr>
          <p:cNvPr id="13" name="TextBox 13"/>
          <p:cNvSpPr txBox="1"/>
          <p:nvPr/>
        </p:nvSpPr>
        <p:spPr>
          <a:xfrm>
            <a:off x="4044260" y="726677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06</a:t>
            </a:r>
          </a:p>
        </p:txBody>
      </p:sp>
      <p:sp>
        <p:nvSpPr>
          <p:cNvPr id="14" name="TextBox 14"/>
          <p:cNvSpPr txBox="1"/>
          <p:nvPr/>
        </p:nvSpPr>
        <p:spPr>
          <a:xfrm>
            <a:off x="4044260" y="811706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07</a:t>
            </a:r>
          </a:p>
        </p:txBody>
      </p:sp>
      <p:sp>
        <p:nvSpPr>
          <p:cNvPr id="15" name="TextBox 15"/>
          <p:cNvSpPr txBox="1"/>
          <p:nvPr/>
        </p:nvSpPr>
        <p:spPr>
          <a:xfrm>
            <a:off x="2063780" y="2469786"/>
            <a:ext cx="12566620" cy="2883675"/>
          </a:xfrm>
          <a:prstGeom prst="rect">
            <a:avLst/>
          </a:prstGeom>
        </p:spPr>
        <p:txBody>
          <a:bodyPr wrap="square" lIns="0" tIns="0" rIns="0" bIns="0" rtlCol="0" anchor="t">
            <a:spAutoFit/>
          </a:bodyPr>
          <a:lstStyle/>
          <a:p>
            <a:pPr algn="just">
              <a:lnSpc>
                <a:spcPts val="3818"/>
              </a:lnSpc>
            </a:pPr>
            <a:r>
              <a:rPr lang="es-ES" sz="2767" dirty="0">
                <a:solidFill>
                  <a:srgbClr val="231F20"/>
                </a:solidFill>
                <a:latin typeface="Open Sauce"/>
              </a:rPr>
              <a:t>Se construyeron nuevos hoteles en el sector Oasis de Varadero con una playa cercana muy erosionada de bajo valor turístico, la cual requiere de ser rehabilitada y construir obras ingenieras de protección para mitigar el proceso erosivo. Por parte de la ECOING 25 fueron realizadas varias acciones constructivas para regular la erosión en la zona de estudio que fueron paralizadas en el 2020.</a:t>
            </a:r>
          </a:p>
        </p:txBody>
      </p:sp>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5099" y="951825"/>
            <a:ext cx="3408265" cy="7788971"/>
          </a:xfrm>
          <a:prstGeom prst="rect">
            <a:avLst/>
          </a:prstGeom>
        </p:spPr>
      </p:pic>
      <p:sp>
        <p:nvSpPr>
          <p:cNvPr id="17" name="TextBox 7">
            <a:extLst>
              <a:ext uri="{FF2B5EF4-FFF2-40B4-BE49-F238E27FC236}">
                <a16:creationId xmlns:a16="http://schemas.microsoft.com/office/drawing/2014/main" id="{E4A8E82F-4711-4ADD-9D00-277D9A0E4C65}"/>
              </a:ext>
            </a:extLst>
          </p:cNvPr>
          <p:cNvSpPr txBox="1"/>
          <p:nvPr/>
        </p:nvSpPr>
        <p:spPr>
          <a:xfrm>
            <a:off x="1910764" y="6453038"/>
            <a:ext cx="9342890" cy="615553"/>
          </a:xfrm>
          <a:prstGeom prst="rect">
            <a:avLst/>
          </a:prstGeom>
        </p:spPr>
        <p:txBody>
          <a:bodyPr wrap="square" lIns="0" tIns="0" rIns="0" bIns="0" rtlCol="0" anchor="t">
            <a:spAutoFit/>
          </a:bodyPr>
          <a:lstStyle/>
          <a:p>
            <a:pPr algn="just"/>
            <a:r>
              <a:rPr lang="en-US" sz="4000" dirty="0" err="1">
                <a:solidFill>
                  <a:srgbClr val="231F20"/>
                </a:solidFill>
                <a:latin typeface="Codec Pro ExtraBold"/>
              </a:rPr>
              <a:t>Problema</a:t>
            </a:r>
            <a:r>
              <a:rPr lang="en-US" sz="4000" dirty="0">
                <a:solidFill>
                  <a:srgbClr val="231F20"/>
                </a:solidFill>
                <a:latin typeface="Codec Pro ExtraBold"/>
              </a:rPr>
              <a:t> de </a:t>
            </a:r>
            <a:r>
              <a:rPr lang="en-US" sz="4000" dirty="0" err="1">
                <a:solidFill>
                  <a:srgbClr val="231F20"/>
                </a:solidFill>
                <a:latin typeface="Codec Pro ExtraBold"/>
              </a:rPr>
              <a:t>investigación</a:t>
            </a:r>
            <a:endParaRPr lang="en-US" sz="4000" dirty="0">
              <a:solidFill>
                <a:srgbClr val="231F20"/>
              </a:solidFill>
              <a:latin typeface="Codec Pro ExtraBold"/>
            </a:endParaRPr>
          </a:p>
        </p:txBody>
      </p:sp>
      <p:sp>
        <p:nvSpPr>
          <p:cNvPr id="18" name="TextBox 15">
            <a:extLst>
              <a:ext uri="{FF2B5EF4-FFF2-40B4-BE49-F238E27FC236}">
                <a16:creationId xmlns:a16="http://schemas.microsoft.com/office/drawing/2014/main" id="{44E6349D-7FEC-40A1-8C78-183E5B466E8F}"/>
              </a:ext>
            </a:extLst>
          </p:cNvPr>
          <p:cNvSpPr txBox="1"/>
          <p:nvPr/>
        </p:nvSpPr>
        <p:spPr>
          <a:xfrm>
            <a:off x="1910764" y="7623958"/>
            <a:ext cx="12566620" cy="1421736"/>
          </a:xfrm>
          <a:prstGeom prst="rect">
            <a:avLst/>
          </a:prstGeom>
        </p:spPr>
        <p:txBody>
          <a:bodyPr wrap="square" lIns="0" tIns="0" rIns="0" bIns="0" rtlCol="0" anchor="t">
            <a:spAutoFit/>
          </a:bodyPr>
          <a:lstStyle/>
          <a:p>
            <a:pPr algn="just">
              <a:lnSpc>
                <a:spcPts val="3818"/>
              </a:lnSpc>
            </a:pPr>
            <a:r>
              <a:rPr lang="es-ES" sz="2767" dirty="0">
                <a:solidFill>
                  <a:srgbClr val="231F20"/>
                </a:solidFill>
                <a:latin typeface="Open Sauce"/>
              </a:rPr>
              <a:t>¿Cuál será el estado actual del potencial de </a:t>
            </a:r>
            <a:r>
              <a:rPr lang="es-ES" sz="2767" dirty="0" err="1">
                <a:solidFill>
                  <a:srgbClr val="231F20"/>
                </a:solidFill>
                <a:latin typeface="Open Sauce"/>
              </a:rPr>
              <a:t>erodabilidad</a:t>
            </a:r>
            <a:r>
              <a:rPr lang="es-ES" sz="2767" dirty="0">
                <a:solidFill>
                  <a:srgbClr val="231F20"/>
                </a:solidFill>
                <a:latin typeface="Open Sauce"/>
              </a:rPr>
              <a:t> en la línea costera de la playa artificial de la zona del sector Oasis en Varadero luego de paralizadas las acciones constructivas?</a:t>
            </a:r>
          </a:p>
        </p:txBody>
      </p:sp>
      <p:pic>
        <p:nvPicPr>
          <p:cNvPr id="24" name="Audio 23">
            <a:hlinkClick r:id="" action="ppaction://media"/>
            <a:extLst>
              <a:ext uri="{FF2B5EF4-FFF2-40B4-BE49-F238E27FC236}">
                <a16:creationId xmlns:a16="http://schemas.microsoft.com/office/drawing/2014/main" id="{59CB2FEB-C4CC-4461-96D6-F03416B4E0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252"/>
    </mc:Choice>
    <mc:Fallback>
      <p:transition spd="slow" advTm="3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910764" y="1270934"/>
            <a:ext cx="9342890" cy="615553"/>
          </a:xfrm>
          <a:prstGeom prst="rect">
            <a:avLst/>
          </a:prstGeom>
        </p:spPr>
        <p:txBody>
          <a:bodyPr wrap="square" lIns="0" tIns="0" rIns="0" bIns="0" rtlCol="0" anchor="t">
            <a:spAutoFit/>
          </a:bodyPr>
          <a:lstStyle/>
          <a:p>
            <a:pPr algn="just"/>
            <a:r>
              <a:rPr lang="en-US" sz="4000" dirty="0" err="1">
                <a:solidFill>
                  <a:srgbClr val="231F20"/>
                </a:solidFill>
                <a:latin typeface="Codec Pro ExtraBold"/>
              </a:rPr>
              <a:t>Objetivo</a:t>
            </a:r>
            <a:r>
              <a:rPr lang="en-US" sz="4000" dirty="0">
                <a:solidFill>
                  <a:srgbClr val="231F20"/>
                </a:solidFill>
                <a:latin typeface="Codec Pro ExtraBold"/>
              </a:rPr>
              <a:t> general</a:t>
            </a:r>
          </a:p>
        </p:txBody>
      </p:sp>
      <p:sp>
        <p:nvSpPr>
          <p:cNvPr id="8" name="TextBox 8"/>
          <p:cNvSpPr txBox="1"/>
          <p:nvPr/>
        </p:nvSpPr>
        <p:spPr>
          <a:xfrm>
            <a:off x="4024659" y="3168035"/>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01</a:t>
            </a:r>
          </a:p>
        </p:txBody>
      </p:sp>
      <p:sp>
        <p:nvSpPr>
          <p:cNvPr id="9" name="TextBox 9"/>
          <p:cNvSpPr txBox="1"/>
          <p:nvPr/>
        </p:nvSpPr>
        <p:spPr>
          <a:xfrm>
            <a:off x="4024659" y="396515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02</a:t>
            </a:r>
          </a:p>
        </p:txBody>
      </p:sp>
      <p:sp>
        <p:nvSpPr>
          <p:cNvPr id="10" name="TextBox 10"/>
          <p:cNvSpPr txBox="1"/>
          <p:nvPr/>
        </p:nvSpPr>
        <p:spPr>
          <a:xfrm>
            <a:off x="4024659" y="484631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03</a:t>
            </a:r>
          </a:p>
        </p:txBody>
      </p:sp>
      <p:sp>
        <p:nvSpPr>
          <p:cNvPr id="11" name="TextBox 11"/>
          <p:cNvSpPr txBox="1"/>
          <p:nvPr/>
        </p:nvSpPr>
        <p:spPr>
          <a:xfrm>
            <a:off x="4024659" y="5643430"/>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04</a:t>
            </a:r>
          </a:p>
        </p:txBody>
      </p:sp>
      <p:sp>
        <p:nvSpPr>
          <p:cNvPr id="12" name="TextBox 12"/>
          <p:cNvSpPr txBox="1"/>
          <p:nvPr/>
        </p:nvSpPr>
        <p:spPr>
          <a:xfrm>
            <a:off x="4044260" y="6435807"/>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05</a:t>
            </a:r>
          </a:p>
        </p:txBody>
      </p:sp>
      <p:sp>
        <p:nvSpPr>
          <p:cNvPr id="13" name="TextBox 13"/>
          <p:cNvSpPr txBox="1"/>
          <p:nvPr/>
        </p:nvSpPr>
        <p:spPr>
          <a:xfrm>
            <a:off x="4044260" y="726677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06</a:t>
            </a:r>
          </a:p>
        </p:txBody>
      </p:sp>
      <p:sp>
        <p:nvSpPr>
          <p:cNvPr id="14" name="TextBox 14"/>
          <p:cNvSpPr txBox="1"/>
          <p:nvPr/>
        </p:nvSpPr>
        <p:spPr>
          <a:xfrm>
            <a:off x="4044260" y="811706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07</a:t>
            </a:r>
          </a:p>
        </p:txBody>
      </p:sp>
      <p:sp>
        <p:nvSpPr>
          <p:cNvPr id="15" name="TextBox 15"/>
          <p:cNvSpPr txBox="1"/>
          <p:nvPr/>
        </p:nvSpPr>
        <p:spPr>
          <a:xfrm>
            <a:off x="2094622" y="2196634"/>
            <a:ext cx="12566620" cy="934423"/>
          </a:xfrm>
          <a:prstGeom prst="rect">
            <a:avLst/>
          </a:prstGeom>
        </p:spPr>
        <p:txBody>
          <a:bodyPr wrap="square" lIns="0" tIns="0" rIns="0" bIns="0" rtlCol="0" anchor="t">
            <a:spAutoFit/>
          </a:bodyPr>
          <a:lstStyle/>
          <a:p>
            <a:pPr algn="just">
              <a:lnSpc>
                <a:spcPts val="3818"/>
              </a:lnSpc>
            </a:pPr>
            <a:r>
              <a:rPr lang="es-ES" sz="2767" dirty="0">
                <a:solidFill>
                  <a:srgbClr val="231F20"/>
                </a:solidFill>
                <a:latin typeface="Open Sauce"/>
              </a:rPr>
              <a:t>Aplicar técnicas de modelación hidráulica para los procesos erosivos de costas en la playa artificial de la zona del sector Oasis en Varadero.</a:t>
            </a:r>
          </a:p>
        </p:txBody>
      </p:sp>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5099" y="951825"/>
            <a:ext cx="3408265" cy="7788971"/>
          </a:xfrm>
          <a:prstGeom prst="rect">
            <a:avLst/>
          </a:prstGeom>
        </p:spPr>
      </p:pic>
      <p:sp>
        <p:nvSpPr>
          <p:cNvPr id="17" name="TextBox 7">
            <a:extLst>
              <a:ext uri="{FF2B5EF4-FFF2-40B4-BE49-F238E27FC236}">
                <a16:creationId xmlns:a16="http://schemas.microsoft.com/office/drawing/2014/main" id="{E4A8E82F-4711-4ADD-9D00-277D9A0E4C65}"/>
              </a:ext>
            </a:extLst>
          </p:cNvPr>
          <p:cNvSpPr txBox="1"/>
          <p:nvPr/>
        </p:nvSpPr>
        <p:spPr>
          <a:xfrm>
            <a:off x="1910764" y="3960412"/>
            <a:ext cx="9342890" cy="615553"/>
          </a:xfrm>
          <a:prstGeom prst="rect">
            <a:avLst/>
          </a:prstGeom>
        </p:spPr>
        <p:txBody>
          <a:bodyPr wrap="square" lIns="0" tIns="0" rIns="0" bIns="0" rtlCol="0" anchor="t">
            <a:spAutoFit/>
          </a:bodyPr>
          <a:lstStyle/>
          <a:p>
            <a:pPr algn="just"/>
            <a:r>
              <a:rPr lang="en-US" sz="4000" dirty="0" err="1">
                <a:solidFill>
                  <a:srgbClr val="231F20"/>
                </a:solidFill>
                <a:latin typeface="Codec Pro ExtraBold"/>
              </a:rPr>
              <a:t>Objetivos</a:t>
            </a:r>
            <a:r>
              <a:rPr lang="en-US" sz="4000" dirty="0">
                <a:solidFill>
                  <a:srgbClr val="231F20"/>
                </a:solidFill>
                <a:latin typeface="Codec Pro ExtraBold"/>
              </a:rPr>
              <a:t> </a:t>
            </a:r>
            <a:r>
              <a:rPr lang="en-US" sz="4000" dirty="0" err="1">
                <a:solidFill>
                  <a:srgbClr val="231F20"/>
                </a:solidFill>
                <a:latin typeface="Codec Pro ExtraBold"/>
              </a:rPr>
              <a:t>específicos</a:t>
            </a:r>
            <a:endParaRPr lang="en-US" sz="4000" dirty="0">
              <a:solidFill>
                <a:srgbClr val="231F20"/>
              </a:solidFill>
              <a:latin typeface="Codec Pro ExtraBold"/>
            </a:endParaRPr>
          </a:p>
        </p:txBody>
      </p:sp>
      <p:sp>
        <p:nvSpPr>
          <p:cNvPr id="18" name="TextBox 15">
            <a:extLst>
              <a:ext uri="{FF2B5EF4-FFF2-40B4-BE49-F238E27FC236}">
                <a16:creationId xmlns:a16="http://schemas.microsoft.com/office/drawing/2014/main" id="{44E6349D-7FEC-40A1-8C78-183E5B466E8F}"/>
              </a:ext>
            </a:extLst>
          </p:cNvPr>
          <p:cNvSpPr txBox="1"/>
          <p:nvPr/>
        </p:nvSpPr>
        <p:spPr>
          <a:xfrm>
            <a:off x="2094622" y="5405320"/>
            <a:ext cx="12566620" cy="3858300"/>
          </a:xfrm>
          <a:prstGeom prst="rect">
            <a:avLst/>
          </a:prstGeom>
        </p:spPr>
        <p:txBody>
          <a:bodyPr wrap="square" lIns="0" tIns="0" rIns="0" bIns="0" rtlCol="0" anchor="t">
            <a:spAutoFit/>
          </a:bodyPr>
          <a:lstStyle/>
          <a:p>
            <a:pPr marL="514350" indent="-514350" algn="just">
              <a:lnSpc>
                <a:spcPts val="3818"/>
              </a:lnSpc>
              <a:buFont typeface="+mj-lt"/>
              <a:buAutoNum type="arabicPeriod"/>
            </a:pPr>
            <a:r>
              <a:rPr lang="es-ES" sz="2767" dirty="0">
                <a:solidFill>
                  <a:srgbClr val="231F20"/>
                </a:solidFill>
                <a:latin typeface="Open Sauce"/>
              </a:rPr>
              <a:t>Fundamentar el marco teórico mediante una revisión bibliográfica de la documentación especializada en el campo que se desarrolla la presente investigación.</a:t>
            </a:r>
          </a:p>
          <a:p>
            <a:pPr marL="514350" indent="-514350" algn="just">
              <a:lnSpc>
                <a:spcPts val="3818"/>
              </a:lnSpc>
              <a:buFont typeface="+mj-lt"/>
              <a:buAutoNum type="arabicPeriod"/>
            </a:pPr>
            <a:r>
              <a:rPr lang="es-ES" sz="2767" dirty="0">
                <a:solidFill>
                  <a:srgbClr val="231F20"/>
                </a:solidFill>
                <a:latin typeface="Open Sauce"/>
              </a:rPr>
              <a:t>Identificar los distintos métodos y formulaciones de la modelación hidráulica para procesos erosivos en costas y protección de playas artificiales.</a:t>
            </a:r>
          </a:p>
          <a:p>
            <a:pPr marL="514350" indent="-514350" algn="just">
              <a:lnSpc>
                <a:spcPts val="3818"/>
              </a:lnSpc>
              <a:buFont typeface="+mj-lt"/>
              <a:buAutoNum type="arabicPeriod"/>
            </a:pPr>
            <a:r>
              <a:rPr lang="es-ES" sz="2767" dirty="0">
                <a:solidFill>
                  <a:srgbClr val="231F20"/>
                </a:solidFill>
                <a:latin typeface="Open Sauce"/>
              </a:rPr>
              <a:t>Realizar una modelación hidráulica del proceso de erosión costera en la playa artificial de la zona del sector Oasis en Varadero.</a:t>
            </a:r>
          </a:p>
        </p:txBody>
      </p:sp>
      <p:pic>
        <p:nvPicPr>
          <p:cNvPr id="6" name="Audio 5">
            <a:hlinkClick r:id="" action="ppaction://media"/>
            <a:extLst>
              <a:ext uri="{FF2B5EF4-FFF2-40B4-BE49-F238E27FC236}">
                <a16:creationId xmlns:a16="http://schemas.microsoft.com/office/drawing/2014/main" id="{D7947D12-941A-459E-94E3-6AF8D882E4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187620389"/>
      </p:ext>
    </p:extLst>
  </p:cSld>
  <p:clrMapOvr>
    <a:masterClrMapping/>
  </p:clrMapOvr>
  <mc:AlternateContent xmlns:mc="http://schemas.openxmlformats.org/markup-compatibility/2006">
    <mc:Choice xmlns:p14="http://schemas.microsoft.com/office/powerpoint/2010/main" Requires="p14">
      <p:transition spd="slow" p14:dur="2000" advTm="36488"/>
    </mc:Choice>
    <mc:Fallback>
      <p:transition spd="slow" advTm="3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000" y="3390900"/>
            <a:ext cx="2223718" cy="2218402"/>
            <a:chOff x="0" y="0"/>
            <a:chExt cx="2409120" cy="2403360"/>
          </a:xfrm>
        </p:grpSpPr>
        <p:sp>
          <p:nvSpPr>
            <p:cNvPr id="3" name="Freeform 3"/>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099936"/>
            </a:solidFill>
          </p:spPr>
        </p:sp>
      </p:grpSp>
      <p:grpSp>
        <p:nvGrpSpPr>
          <p:cNvPr id="4" name="Group 4"/>
          <p:cNvGrpSpPr/>
          <p:nvPr/>
        </p:nvGrpSpPr>
        <p:grpSpPr>
          <a:xfrm>
            <a:off x="8157712" y="7656533"/>
            <a:ext cx="2223718" cy="2218402"/>
            <a:chOff x="0" y="0"/>
            <a:chExt cx="2409120" cy="2403360"/>
          </a:xfrm>
        </p:grpSpPr>
        <p:sp>
          <p:nvSpPr>
            <p:cNvPr id="5" name="Freeform 5"/>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099936"/>
            </a:solidFill>
          </p:spPr>
        </p:sp>
      </p:grpSp>
      <p:grpSp>
        <p:nvGrpSpPr>
          <p:cNvPr id="6" name="Group 6"/>
          <p:cNvGrpSpPr/>
          <p:nvPr/>
        </p:nvGrpSpPr>
        <p:grpSpPr>
          <a:xfrm>
            <a:off x="3031260" y="7637132"/>
            <a:ext cx="2224383" cy="2218402"/>
            <a:chOff x="0" y="0"/>
            <a:chExt cx="2409840" cy="2403360"/>
          </a:xfrm>
        </p:grpSpPr>
        <p:sp>
          <p:nvSpPr>
            <p:cNvPr id="7" name="Freeform 7"/>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099936"/>
            </a:solidFill>
          </p:spPr>
        </p:sp>
      </p:grpSp>
      <p:grpSp>
        <p:nvGrpSpPr>
          <p:cNvPr id="8" name="Group 8"/>
          <p:cNvGrpSpPr/>
          <p:nvPr/>
        </p:nvGrpSpPr>
        <p:grpSpPr>
          <a:xfrm>
            <a:off x="4951676" y="7379293"/>
            <a:ext cx="507082" cy="515722"/>
            <a:chOff x="0" y="0"/>
            <a:chExt cx="549360" cy="558720"/>
          </a:xfrm>
        </p:grpSpPr>
        <p:sp>
          <p:nvSpPr>
            <p:cNvPr id="9" name="Freeform 9"/>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10" name="Freeform 10"/>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099936"/>
            </a:solidFill>
          </p:spPr>
        </p:sp>
      </p:grpSp>
      <p:grpSp>
        <p:nvGrpSpPr>
          <p:cNvPr id="11" name="Group 11"/>
          <p:cNvGrpSpPr/>
          <p:nvPr/>
        </p:nvGrpSpPr>
        <p:grpSpPr>
          <a:xfrm>
            <a:off x="5097886" y="7528826"/>
            <a:ext cx="219979" cy="216656"/>
            <a:chOff x="0" y="0"/>
            <a:chExt cx="238320" cy="234720"/>
          </a:xfrm>
        </p:grpSpPr>
        <p:sp>
          <p:nvSpPr>
            <p:cNvPr id="12" name="Freeform 12"/>
            <p:cNvSpPr/>
            <p:nvPr/>
          </p:nvSpPr>
          <p:spPr>
            <a:xfrm>
              <a:off x="0" y="0"/>
              <a:ext cx="238252" cy="234696"/>
            </a:xfrm>
            <a:custGeom>
              <a:avLst/>
              <a:gdLst/>
              <a:ahLst/>
              <a:cxnLst/>
              <a:rect l="l" t="t" r="r" b="b"/>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099936"/>
            </a:solidFill>
          </p:spPr>
        </p:sp>
      </p:grpSp>
      <p:grpSp>
        <p:nvGrpSpPr>
          <p:cNvPr id="13" name="Group 13"/>
          <p:cNvGrpSpPr/>
          <p:nvPr/>
        </p:nvGrpSpPr>
        <p:grpSpPr>
          <a:xfrm>
            <a:off x="1577291" y="3390900"/>
            <a:ext cx="2224383" cy="2218402"/>
            <a:chOff x="0" y="0"/>
            <a:chExt cx="2409840" cy="2403360"/>
          </a:xfrm>
        </p:grpSpPr>
        <p:sp>
          <p:nvSpPr>
            <p:cNvPr id="14" name="Freeform 14"/>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099936"/>
            </a:solidFill>
          </p:spPr>
        </p:sp>
      </p:grpSp>
      <p:grpSp>
        <p:nvGrpSpPr>
          <p:cNvPr id="15" name="Group 15"/>
          <p:cNvGrpSpPr/>
          <p:nvPr/>
        </p:nvGrpSpPr>
        <p:grpSpPr>
          <a:xfrm>
            <a:off x="6328495" y="2738536"/>
            <a:ext cx="507082" cy="515722"/>
            <a:chOff x="0" y="0"/>
            <a:chExt cx="549360" cy="558720"/>
          </a:xfrm>
        </p:grpSpPr>
        <p:sp>
          <p:nvSpPr>
            <p:cNvPr id="16" name="Freeform 16"/>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17" name="Freeform 17"/>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099936"/>
            </a:solidFill>
          </p:spPr>
        </p:sp>
      </p:grpSp>
      <p:grpSp>
        <p:nvGrpSpPr>
          <p:cNvPr id="18" name="Group 18"/>
          <p:cNvGrpSpPr/>
          <p:nvPr/>
        </p:nvGrpSpPr>
        <p:grpSpPr>
          <a:xfrm>
            <a:off x="6468284" y="2888047"/>
            <a:ext cx="219315" cy="216656"/>
            <a:chOff x="0" y="0"/>
            <a:chExt cx="237600" cy="234720"/>
          </a:xfrm>
        </p:grpSpPr>
        <p:sp>
          <p:nvSpPr>
            <p:cNvPr id="19" name="Freeform 19"/>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099936"/>
            </a:solidFill>
          </p:spPr>
        </p:sp>
      </p:grpSp>
      <p:grpSp>
        <p:nvGrpSpPr>
          <p:cNvPr id="25" name="Group 25"/>
          <p:cNvGrpSpPr/>
          <p:nvPr/>
        </p:nvGrpSpPr>
        <p:grpSpPr>
          <a:xfrm>
            <a:off x="4143452" y="2950905"/>
            <a:ext cx="5043344" cy="5072067"/>
            <a:chOff x="0" y="0"/>
            <a:chExt cx="6832800" cy="6835680"/>
          </a:xfrm>
        </p:grpSpPr>
        <p:sp>
          <p:nvSpPr>
            <p:cNvPr id="26" name="Freeform 26"/>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099936"/>
            </a:solidFill>
          </p:spPr>
        </p:sp>
      </p:grpSp>
      <p:grpSp>
        <p:nvGrpSpPr>
          <p:cNvPr id="27" name="Group 27"/>
          <p:cNvGrpSpPr/>
          <p:nvPr/>
        </p:nvGrpSpPr>
        <p:grpSpPr>
          <a:xfrm>
            <a:off x="8924733" y="5093506"/>
            <a:ext cx="507082" cy="515722"/>
            <a:chOff x="0" y="0"/>
            <a:chExt cx="549360" cy="558720"/>
          </a:xfrm>
        </p:grpSpPr>
        <p:sp>
          <p:nvSpPr>
            <p:cNvPr id="28" name="Freeform 28"/>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29" name="Freeform 29"/>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099936"/>
            </a:solidFill>
          </p:spPr>
        </p:sp>
      </p:grpSp>
      <p:grpSp>
        <p:nvGrpSpPr>
          <p:cNvPr id="30" name="Group 30"/>
          <p:cNvGrpSpPr/>
          <p:nvPr/>
        </p:nvGrpSpPr>
        <p:grpSpPr>
          <a:xfrm>
            <a:off x="7989511" y="7290366"/>
            <a:ext cx="507082" cy="515722"/>
            <a:chOff x="0" y="0"/>
            <a:chExt cx="549360" cy="558720"/>
          </a:xfrm>
        </p:grpSpPr>
        <p:sp>
          <p:nvSpPr>
            <p:cNvPr id="31" name="Freeform 31"/>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32" name="Freeform 32"/>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099936"/>
            </a:solidFill>
          </p:spPr>
        </p:sp>
      </p:grpSp>
      <p:grpSp>
        <p:nvGrpSpPr>
          <p:cNvPr id="33" name="Group 33"/>
          <p:cNvGrpSpPr/>
          <p:nvPr/>
        </p:nvGrpSpPr>
        <p:grpSpPr>
          <a:xfrm>
            <a:off x="8130404" y="7439899"/>
            <a:ext cx="219315" cy="216656"/>
            <a:chOff x="0" y="0"/>
            <a:chExt cx="237600" cy="234720"/>
          </a:xfrm>
        </p:grpSpPr>
        <p:sp>
          <p:nvSpPr>
            <p:cNvPr id="34" name="Freeform 34"/>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099936"/>
            </a:solidFill>
          </p:spPr>
        </p:sp>
      </p:grpSp>
      <p:grpSp>
        <p:nvGrpSpPr>
          <p:cNvPr id="35" name="Group 35"/>
          <p:cNvGrpSpPr/>
          <p:nvPr/>
        </p:nvGrpSpPr>
        <p:grpSpPr>
          <a:xfrm>
            <a:off x="9068617" y="5243039"/>
            <a:ext cx="219315" cy="216656"/>
            <a:chOff x="0" y="0"/>
            <a:chExt cx="237600" cy="234720"/>
          </a:xfrm>
        </p:grpSpPr>
        <p:sp>
          <p:nvSpPr>
            <p:cNvPr id="36" name="Freeform 36"/>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099936"/>
            </a:solidFill>
          </p:spPr>
        </p:sp>
      </p:grpSp>
      <p:grpSp>
        <p:nvGrpSpPr>
          <p:cNvPr id="37" name="Group 37"/>
          <p:cNvGrpSpPr/>
          <p:nvPr/>
        </p:nvGrpSpPr>
        <p:grpSpPr>
          <a:xfrm>
            <a:off x="4866958" y="3629027"/>
            <a:ext cx="3608094" cy="3627114"/>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099936"/>
              </a:solidFill>
              <a:prstDash val="solid"/>
              <a:miter/>
            </a:ln>
          </p:spPr>
        </p:sp>
        <p:sp>
          <p:nvSpPr>
            <p:cNvPr id="39" name="TextBox 3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3" name="Group 13">
            <a:extLst>
              <a:ext uri="{FF2B5EF4-FFF2-40B4-BE49-F238E27FC236}">
                <a16:creationId xmlns:a16="http://schemas.microsoft.com/office/drawing/2014/main" id="{6F231235-ABFD-451C-B95C-45B7EF2C02E5}"/>
              </a:ext>
            </a:extLst>
          </p:cNvPr>
          <p:cNvGrpSpPr/>
          <p:nvPr/>
        </p:nvGrpSpPr>
        <p:grpSpPr>
          <a:xfrm>
            <a:off x="5517388" y="265114"/>
            <a:ext cx="2224383" cy="2218402"/>
            <a:chOff x="0" y="0"/>
            <a:chExt cx="2409840" cy="2403360"/>
          </a:xfrm>
        </p:grpSpPr>
        <p:sp>
          <p:nvSpPr>
            <p:cNvPr id="54" name="Freeform 14">
              <a:extLst>
                <a:ext uri="{FF2B5EF4-FFF2-40B4-BE49-F238E27FC236}">
                  <a16:creationId xmlns:a16="http://schemas.microsoft.com/office/drawing/2014/main" id="{2743FB55-B57A-4E6A-83B7-7C1523E7E76F}"/>
                </a:ext>
              </a:extLst>
            </p:cNvPr>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099936"/>
            </a:solidFill>
          </p:spPr>
        </p:sp>
      </p:grpSp>
      <p:grpSp>
        <p:nvGrpSpPr>
          <p:cNvPr id="55" name="Group 15">
            <a:extLst>
              <a:ext uri="{FF2B5EF4-FFF2-40B4-BE49-F238E27FC236}">
                <a16:creationId xmlns:a16="http://schemas.microsoft.com/office/drawing/2014/main" id="{AE2B9C7D-6D24-4E0A-8C15-01759575C80B}"/>
              </a:ext>
            </a:extLst>
          </p:cNvPr>
          <p:cNvGrpSpPr/>
          <p:nvPr/>
        </p:nvGrpSpPr>
        <p:grpSpPr>
          <a:xfrm>
            <a:off x="3895531" y="5098106"/>
            <a:ext cx="507082" cy="515722"/>
            <a:chOff x="0" y="0"/>
            <a:chExt cx="549360" cy="558720"/>
          </a:xfrm>
        </p:grpSpPr>
        <p:sp>
          <p:nvSpPr>
            <p:cNvPr id="56" name="Freeform 16">
              <a:extLst>
                <a:ext uri="{FF2B5EF4-FFF2-40B4-BE49-F238E27FC236}">
                  <a16:creationId xmlns:a16="http://schemas.microsoft.com/office/drawing/2014/main" id="{26CC8908-D454-482E-AA7D-FFADE71C868B}"/>
                </a:ext>
              </a:extLst>
            </p:cNvPr>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sp>
        <p:sp>
          <p:nvSpPr>
            <p:cNvPr id="57" name="Freeform 17">
              <a:extLst>
                <a:ext uri="{FF2B5EF4-FFF2-40B4-BE49-F238E27FC236}">
                  <a16:creationId xmlns:a16="http://schemas.microsoft.com/office/drawing/2014/main" id="{968B2621-917D-4866-97BC-D20CEC38DD18}"/>
                </a:ext>
              </a:extLst>
            </p:cNvPr>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099936"/>
            </a:solidFill>
          </p:spPr>
        </p:sp>
      </p:grpSp>
      <p:grpSp>
        <p:nvGrpSpPr>
          <p:cNvPr id="58" name="Group 18">
            <a:extLst>
              <a:ext uri="{FF2B5EF4-FFF2-40B4-BE49-F238E27FC236}">
                <a16:creationId xmlns:a16="http://schemas.microsoft.com/office/drawing/2014/main" id="{F86FE1C4-27FC-4B97-857A-8419425774FF}"/>
              </a:ext>
            </a:extLst>
          </p:cNvPr>
          <p:cNvGrpSpPr/>
          <p:nvPr/>
        </p:nvGrpSpPr>
        <p:grpSpPr>
          <a:xfrm>
            <a:off x="4042405" y="5247639"/>
            <a:ext cx="219315" cy="216656"/>
            <a:chOff x="0" y="0"/>
            <a:chExt cx="237600" cy="234720"/>
          </a:xfrm>
        </p:grpSpPr>
        <p:sp>
          <p:nvSpPr>
            <p:cNvPr id="59" name="Freeform 19">
              <a:extLst>
                <a:ext uri="{FF2B5EF4-FFF2-40B4-BE49-F238E27FC236}">
                  <a16:creationId xmlns:a16="http://schemas.microsoft.com/office/drawing/2014/main" id="{F5CDFF15-7442-4146-9F7A-8A145CA11A7C}"/>
                </a:ext>
              </a:extLst>
            </p:cNvPr>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099936"/>
            </a:solidFill>
          </p:spPr>
        </p:sp>
      </p:grpSp>
      <p:sp>
        <p:nvSpPr>
          <p:cNvPr id="64" name="TextBox 41">
            <a:extLst>
              <a:ext uri="{FF2B5EF4-FFF2-40B4-BE49-F238E27FC236}">
                <a16:creationId xmlns:a16="http://schemas.microsoft.com/office/drawing/2014/main" id="{B726E9AF-F5E2-4B8C-9DDA-602A3EC8987E}"/>
              </a:ext>
            </a:extLst>
          </p:cNvPr>
          <p:cNvSpPr txBox="1"/>
          <p:nvPr/>
        </p:nvSpPr>
        <p:spPr>
          <a:xfrm>
            <a:off x="5167737" y="4863569"/>
            <a:ext cx="2969056" cy="1661993"/>
          </a:xfrm>
          <a:prstGeom prst="rect">
            <a:avLst/>
          </a:prstGeom>
        </p:spPr>
        <p:txBody>
          <a:bodyPr lIns="0" tIns="0" rIns="0" bIns="0" rtlCol="0" anchor="t">
            <a:spAutoFit/>
          </a:bodyPr>
          <a:lstStyle/>
          <a:p>
            <a:pPr algn="ctr"/>
            <a:r>
              <a:rPr lang="en-US" sz="3600" b="1" spc="137" dirty="0" err="1">
                <a:solidFill>
                  <a:srgbClr val="1C5739"/>
                </a:solidFill>
                <a:latin typeface="Open Sauce"/>
              </a:rPr>
              <a:t>Causas</a:t>
            </a:r>
            <a:r>
              <a:rPr lang="en-US" sz="3600" b="1" spc="137" dirty="0">
                <a:solidFill>
                  <a:srgbClr val="1C5739"/>
                </a:solidFill>
                <a:latin typeface="Open Sauce"/>
              </a:rPr>
              <a:t> de la </a:t>
            </a:r>
            <a:r>
              <a:rPr lang="en-US" sz="3600" b="1" spc="137" dirty="0" err="1">
                <a:solidFill>
                  <a:srgbClr val="1C5739"/>
                </a:solidFill>
                <a:latin typeface="Open Sauce"/>
              </a:rPr>
              <a:t>erosión</a:t>
            </a:r>
            <a:r>
              <a:rPr lang="en-US" sz="3600" b="1" spc="137" dirty="0">
                <a:solidFill>
                  <a:srgbClr val="1C5739"/>
                </a:solidFill>
                <a:latin typeface="Open Sauce"/>
              </a:rPr>
              <a:t> </a:t>
            </a:r>
            <a:r>
              <a:rPr lang="en-US" sz="3600" b="1" spc="137" dirty="0" err="1">
                <a:solidFill>
                  <a:srgbClr val="1C5739"/>
                </a:solidFill>
                <a:latin typeface="Open Sauce"/>
              </a:rPr>
              <a:t>costera</a:t>
            </a:r>
            <a:endParaRPr lang="en-US" sz="3600" b="1" spc="137" dirty="0">
              <a:solidFill>
                <a:srgbClr val="1C5739"/>
              </a:solidFill>
              <a:latin typeface="Open Sauce"/>
            </a:endParaRPr>
          </a:p>
        </p:txBody>
      </p:sp>
      <p:sp>
        <p:nvSpPr>
          <p:cNvPr id="65" name="TextBox 41">
            <a:extLst>
              <a:ext uri="{FF2B5EF4-FFF2-40B4-BE49-F238E27FC236}">
                <a16:creationId xmlns:a16="http://schemas.microsoft.com/office/drawing/2014/main" id="{33E7FEC4-F059-4805-81C3-D84FE8EE08DF}"/>
              </a:ext>
            </a:extLst>
          </p:cNvPr>
          <p:cNvSpPr txBox="1"/>
          <p:nvPr/>
        </p:nvSpPr>
        <p:spPr>
          <a:xfrm>
            <a:off x="5496251" y="909801"/>
            <a:ext cx="2224486" cy="861774"/>
          </a:xfrm>
          <a:prstGeom prst="rect">
            <a:avLst/>
          </a:prstGeom>
        </p:spPr>
        <p:txBody>
          <a:bodyPr wrap="square" lIns="0" tIns="0" rIns="0" bIns="0" rtlCol="0" anchor="t">
            <a:spAutoFit/>
          </a:bodyPr>
          <a:lstStyle/>
          <a:p>
            <a:pPr algn="ctr"/>
            <a:r>
              <a:rPr lang="en-US" sz="2800" b="1" spc="137" dirty="0" err="1">
                <a:solidFill>
                  <a:schemeClr val="bg1"/>
                </a:solidFill>
                <a:latin typeface="Open Sauce"/>
              </a:rPr>
              <a:t>Ciclones</a:t>
            </a:r>
            <a:r>
              <a:rPr lang="en-US" sz="2800" b="1" spc="137" dirty="0">
                <a:solidFill>
                  <a:schemeClr val="bg1"/>
                </a:solidFill>
                <a:latin typeface="Open Sauce"/>
              </a:rPr>
              <a:t> </a:t>
            </a:r>
            <a:r>
              <a:rPr lang="en-US" sz="2800" b="1" spc="137" dirty="0" err="1">
                <a:solidFill>
                  <a:schemeClr val="bg1"/>
                </a:solidFill>
                <a:latin typeface="Open Sauce"/>
              </a:rPr>
              <a:t>tropicales</a:t>
            </a:r>
            <a:endParaRPr lang="en-US" sz="2800" b="1" spc="137" dirty="0">
              <a:solidFill>
                <a:schemeClr val="bg1"/>
              </a:solidFill>
              <a:latin typeface="Open Sauce"/>
            </a:endParaRPr>
          </a:p>
        </p:txBody>
      </p:sp>
      <p:sp>
        <p:nvSpPr>
          <p:cNvPr id="66" name="TextBox 41">
            <a:extLst>
              <a:ext uri="{FF2B5EF4-FFF2-40B4-BE49-F238E27FC236}">
                <a16:creationId xmlns:a16="http://schemas.microsoft.com/office/drawing/2014/main" id="{8BA28DE1-4232-434A-8519-64CDC0F9E2DE}"/>
              </a:ext>
            </a:extLst>
          </p:cNvPr>
          <p:cNvSpPr txBox="1"/>
          <p:nvPr/>
        </p:nvSpPr>
        <p:spPr>
          <a:xfrm>
            <a:off x="1557213" y="4001546"/>
            <a:ext cx="2224486" cy="1292662"/>
          </a:xfrm>
          <a:prstGeom prst="rect">
            <a:avLst/>
          </a:prstGeom>
        </p:spPr>
        <p:txBody>
          <a:bodyPr wrap="square" lIns="0" tIns="0" rIns="0" bIns="0" rtlCol="0" anchor="t">
            <a:spAutoFit/>
          </a:bodyPr>
          <a:lstStyle/>
          <a:p>
            <a:pPr algn="ctr"/>
            <a:r>
              <a:rPr lang="en-US" sz="2800" b="1" spc="137" dirty="0" err="1">
                <a:solidFill>
                  <a:schemeClr val="bg1"/>
                </a:solidFill>
                <a:latin typeface="Open Sauce"/>
              </a:rPr>
              <a:t>Aumento</a:t>
            </a:r>
            <a:r>
              <a:rPr lang="en-US" sz="2800" b="1" spc="137" dirty="0">
                <a:solidFill>
                  <a:schemeClr val="bg1"/>
                </a:solidFill>
                <a:latin typeface="Open Sauce"/>
              </a:rPr>
              <a:t> </a:t>
            </a:r>
            <a:r>
              <a:rPr lang="en-US" sz="2800" b="1" spc="137" dirty="0" err="1">
                <a:solidFill>
                  <a:schemeClr val="bg1"/>
                </a:solidFill>
                <a:latin typeface="Open Sauce"/>
              </a:rPr>
              <a:t>en</a:t>
            </a:r>
            <a:r>
              <a:rPr lang="en-US" sz="2800" b="1" spc="137" dirty="0">
                <a:solidFill>
                  <a:schemeClr val="bg1"/>
                </a:solidFill>
                <a:latin typeface="Open Sauce"/>
              </a:rPr>
              <a:t> </a:t>
            </a:r>
            <a:r>
              <a:rPr lang="en-US" sz="2800" b="1" spc="137" dirty="0" err="1">
                <a:solidFill>
                  <a:schemeClr val="bg1"/>
                </a:solidFill>
                <a:latin typeface="Open Sauce"/>
              </a:rPr>
              <a:t>el</a:t>
            </a:r>
            <a:r>
              <a:rPr lang="en-US" sz="2800" b="1" spc="137" dirty="0">
                <a:solidFill>
                  <a:schemeClr val="bg1"/>
                </a:solidFill>
                <a:latin typeface="Open Sauce"/>
              </a:rPr>
              <a:t> </a:t>
            </a:r>
            <a:r>
              <a:rPr lang="en-US" sz="2800" b="1" spc="137" dirty="0" err="1">
                <a:solidFill>
                  <a:schemeClr val="bg1"/>
                </a:solidFill>
                <a:latin typeface="Open Sauce"/>
              </a:rPr>
              <a:t>nivel</a:t>
            </a:r>
            <a:r>
              <a:rPr lang="en-US" sz="2800" b="1" spc="137" dirty="0">
                <a:solidFill>
                  <a:schemeClr val="bg1"/>
                </a:solidFill>
                <a:latin typeface="Open Sauce"/>
              </a:rPr>
              <a:t> del mar</a:t>
            </a:r>
          </a:p>
        </p:txBody>
      </p:sp>
      <p:sp>
        <p:nvSpPr>
          <p:cNvPr id="67" name="TextBox 41">
            <a:extLst>
              <a:ext uri="{FF2B5EF4-FFF2-40B4-BE49-F238E27FC236}">
                <a16:creationId xmlns:a16="http://schemas.microsoft.com/office/drawing/2014/main" id="{FF66507C-0DEE-4166-B144-E9B189E54B8B}"/>
              </a:ext>
            </a:extLst>
          </p:cNvPr>
          <p:cNvSpPr txBox="1"/>
          <p:nvPr/>
        </p:nvSpPr>
        <p:spPr>
          <a:xfrm>
            <a:off x="9516548" y="4069208"/>
            <a:ext cx="2224486" cy="861774"/>
          </a:xfrm>
          <a:prstGeom prst="rect">
            <a:avLst/>
          </a:prstGeom>
        </p:spPr>
        <p:txBody>
          <a:bodyPr wrap="square" lIns="0" tIns="0" rIns="0" bIns="0" rtlCol="0" anchor="t">
            <a:spAutoFit/>
          </a:bodyPr>
          <a:lstStyle/>
          <a:p>
            <a:pPr algn="ctr"/>
            <a:r>
              <a:rPr lang="en-US" sz="2800" b="1" spc="137" dirty="0" err="1">
                <a:solidFill>
                  <a:schemeClr val="bg1"/>
                </a:solidFill>
                <a:latin typeface="Open Sauce"/>
              </a:rPr>
              <a:t>Oleaje</a:t>
            </a:r>
            <a:r>
              <a:rPr lang="en-US" sz="2800" b="1" spc="137" dirty="0">
                <a:solidFill>
                  <a:schemeClr val="bg1"/>
                </a:solidFill>
                <a:latin typeface="Open Sauce"/>
              </a:rPr>
              <a:t> y </a:t>
            </a:r>
            <a:r>
              <a:rPr lang="en-US" sz="2800" b="1" spc="137" dirty="0" err="1">
                <a:solidFill>
                  <a:schemeClr val="bg1"/>
                </a:solidFill>
                <a:latin typeface="Open Sauce"/>
              </a:rPr>
              <a:t>marejadas</a:t>
            </a:r>
            <a:endParaRPr lang="en-US" sz="2800" b="1" spc="137" dirty="0">
              <a:solidFill>
                <a:schemeClr val="bg1"/>
              </a:solidFill>
              <a:latin typeface="Open Sauce"/>
            </a:endParaRPr>
          </a:p>
        </p:txBody>
      </p:sp>
      <p:sp>
        <p:nvSpPr>
          <p:cNvPr id="68" name="TextBox 41">
            <a:extLst>
              <a:ext uri="{FF2B5EF4-FFF2-40B4-BE49-F238E27FC236}">
                <a16:creationId xmlns:a16="http://schemas.microsoft.com/office/drawing/2014/main" id="{DD857984-647A-4998-9AF9-63433C670B44}"/>
              </a:ext>
            </a:extLst>
          </p:cNvPr>
          <p:cNvSpPr txBox="1"/>
          <p:nvPr/>
        </p:nvSpPr>
        <p:spPr>
          <a:xfrm>
            <a:off x="2993669" y="8342818"/>
            <a:ext cx="2224486" cy="861774"/>
          </a:xfrm>
          <a:prstGeom prst="rect">
            <a:avLst/>
          </a:prstGeom>
        </p:spPr>
        <p:txBody>
          <a:bodyPr wrap="square" lIns="0" tIns="0" rIns="0" bIns="0" rtlCol="0" anchor="t">
            <a:spAutoFit/>
          </a:bodyPr>
          <a:lstStyle/>
          <a:p>
            <a:pPr algn="ctr"/>
            <a:r>
              <a:rPr lang="en-US" sz="2800" b="1" spc="137" dirty="0" err="1">
                <a:solidFill>
                  <a:schemeClr val="bg1"/>
                </a:solidFill>
                <a:latin typeface="Open Sauce"/>
              </a:rPr>
              <a:t>Actuación</a:t>
            </a:r>
            <a:r>
              <a:rPr lang="en-US" sz="2800" b="1" spc="137" dirty="0">
                <a:solidFill>
                  <a:schemeClr val="bg1"/>
                </a:solidFill>
                <a:latin typeface="Open Sauce"/>
              </a:rPr>
              <a:t> </a:t>
            </a:r>
            <a:r>
              <a:rPr lang="en-US" sz="2800" b="1" spc="137" dirty="0" err="1">
                <a:solidFill>
                  <a:schemeClr val="bg1"/>
                </a:solidFill>
                <a:latin typeface="Open Sauce"/>
              </a:rPr>
              <a:t>antrópica</a:t>
            </a:r>
            <a:endParaRPr lang="en-US" sz="2800" b="1" spc="137" dirty="0">
              <a:solidFill>
                <a:schemeClr val="bg1"/>
              </a:solidFill>
              <a:latin typeface="Open Sauce"/>
            </a:endParaRPr>
          </a:p>
        </p:txBody>
      </p:sp>
      <p:sp>
        <p:nvSpPr>
          <p:cNvPr id="69" name="TextBox 41">
            <a:extLst>
              <a:ext uri="{FF2B5EF4-FFF2-40B4-BE49-F238E27FC236}">
                <a16:creationId xmlns:a16="http://schemas.microsoft.com/office/drawing/2014/main" id="{05CE7DD0-A8E4-47CD-B6D8-469685063837}"/>
              </a:ext>
            </a:extLst>
          </p:cNvPr>
          <p:cNvSpPr txBox="1"/>
          <p:nvPr/>
        </p:nvSpPr>
        <p:spPr>
          <a:xfrm>
            <a:off x="8159004" y="8342818"/>
            <a:ext cx="2224486" cy="861774"/>
          </a:xfrm>
          <a:prstGeom prst="rect">
            <a:avLst/>
          </a:prstGeom>
        </p:spPr>
        <p:txBody>
          <a:bodyPr wrap="square" lIns="0" tIns="0" rIns="0" bIns="0" rtlCol="0" anchor="t">
            <a:spAutoFit/>
          </a:bodyPr>
          <a:lstStyle/>
          <a:p>
            <a:pPr algn="ctr"/>
            <a:r>
              <a:rPr lang="en-US" sz="2800" b="1" spc="137" dirty="0">
                <a:solidFill>
                  <a:schemeClr val="bg1"/>
                </a:solidFill>
                <a:latin typeface="Open Sauce"/>
              </a:rPr>
              <a:t>Corrientes marinas</a:t>
            </a:r>
          </a:p>
        </p:txBody>
      </p:sp>
      <p:sp>
        <p:nvSpPr>
          <p:cNvPr id="70" name="TextBox 41">
            <a:extLst>
              <a:ext uri="{FF2B5EF4-FFF2-40B4-BE49-F238E27FC236}">
                <a16:creationId xmlns:a16="http://schemas.microsoft.com/office/drawing/2014/main" id="{968347E7-9C93-4E84-83D2-6039FF82C965}"/>
              </a:ext>
            </a:extLst>
          </p:cNvPr>
          <p:cNvSpPr txBox="1"/>
          <p:nvPr/>
        </p:nvSpPr>
        <p:spPr>
          <a:xfrm>
            <a:off x="11741034" y="7952926"/>
            <a:ext cx="5308429" cy="1661993"/>
          </a:xfrm>
          <a:prstGeom prst="rect">
            <a:avLst/>
          </a:prstGeom>
        </p:spPr>
        <p:txBody>
          <a:bodyPr wrap="square" lIns="0" tIns="0" rIns="0" bIns="0" rtlCol="0" anchor="t">
            <a:spAutoFit/>
          </a:bodyPr>
          <a:lstStyle/>
          <a:p>
            <a:pPr algn="just"/>
            <a:r>
              <a:rPr lang="es-US" sz="3600" dirty="0">
                <a:latin typeface="Open Sauce" panose="020B0604020202020204" charset="0"/>
                <a:ea typeface="Calibri" panose="020F0502020204030204" pitchFamily="34" charset="0"/>
                <a:cs typeface="Times New Roman" panose="02020603050405020304" pitchFamily="18" charset="0"/>
              </a:rPr>
              <a:t>Libre interpretación de la autora según </a:t>
            </a:r>
            <a:r>
              <a:rPr lang="es-US" sz="3600" dirty="0">
                <a:effectLst/>
                <a:latin typeface="Open Sauce" panose="020B0604020202020204" charset="0"/>
                <a:ea typeface="Calibri" panose="020F0502020204030204" pitchFamily="34" charset="0"/>
                <a:cs typeface="Times New Roman" panose="02020603050405020304" pitchFamily="18" charset="0"/>
              </a:rPr>
              <a:t>Diaz Cerna, L. F. (2021)</a:t>
            </a:r>
            <a:endParaRPr lang="es-ES" sz="3600" dirty="0">
              <a:latin typeface="Open Sauce" panose="020B0604020202020204" charset="0"/>
            </a:endParaRPr>
          </a:p>
        </p:txBody>
      </p:sp>
      <p:pic>
        <p:nvPicPr>
          <p:cNvPr id="20" name="Audio 19">
            <a:hlinkClick r:id="" action="ppaction://media"/>
            <a:extLst>
              <a:ext uri="{FF2B5EF4-FFF2-40B4-BE49-F238E27FC236}">
                <a16:creationId xmlns:a16="http://schemas.microsoft.com/office/drawing/2014/main" id="{10EDC0E4-FB54-4DD1-A621-28649174C9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160033847"/>
      </p:ext>
    </p:extLst>
  </p:cSld>
  <p:clrMapOvr>
    <a:masterClrMapping/>
  </p:clrMapOvr>
  <mc:AlternateContent xmlns:mc="http://schemas.openxmlformats.org/markup-compatibility/2006">
    <mc:Choice xmlns:p14="http://schemas.microsoft.com/office/powerpoint/2010/main" Requires="p14">
      <p:transition spd="slow" p14:dur="2000" advTm="13895"/>
    </mc:Choice>
    <mc:Fallback>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2514600" y="550808"/>
            <a:ext cx="13258800" cy="2427716"/>
          </a:xfrm>
          <a:prstGeom prst="rect">
            <a:avLst/>
          </a:prstGeom>
        </p:spPr>
        <p:txBody>
          <a:bodyPr wrap="square" lIns="0" tIns="0" rIns="0" bIns="0" rtlCol="0" anchor="t">
            <a:spAutoFit/>
          </a:bodyPr>
          <a:lstStyle/>
          <a:p>
            <a:pPr algn="ctr"/>
            <a:r>
              <a:rPr lang="en-US" sz="7888" dirty="0" err="1">
                <a:solidFill>
                  <a:srgbClr val="FFFFFF"/>
                </a:solidFill>
                <a:latin typeface="Codec Pro ExtraBold"/>
              </a:rPr>
              <a:t>Consecuencias</a:t>
            </a:r>
            <a:r>
              <a:rPr lang="en-US" sz="7888" dirty="0">
                <a:solidFill>
                  <a:srgbClr val="FFFFFF"/>
                </a:solidFill>
                <a:latin typeface="Codec Pro ExtraBold"/>
              </a:rPr>
              <a:t> de la </a:t>
            </a:r>
            <a:r>
              <a:rPr lang="en-US" sz="7888" dirty="0" err="1">
                <a:solidFill>
                  <a:srgbClr val="FFFFFF"/>
                </a:solidFill>
                <a:latin typeface="Codec Pro ExtraBold"/>
              </a:rPr>
              <a:t>erosión</a:t>
            </a:r>
            <a:r>
              <a:rPr lang="en-US" sz="7888" dirty="0">
                <a:solidFill>
                  <a:srgbClr val="FFFFFF"/>
                </a:solidFill>
                <a:latin typeface="Codec Pro ExtraBold"/>
              </a:rPr>
              <a:t> </a:t>
            </a:r>
            <a:r>
              <a:rPr lang="en-US" sz="7888" dirty="0" err="1">
                <a:solidFill>
                  <a:srgbClr val="FFFFFF"/>
                </a:solidFill>
                <a:latin typeface="Codec Pro ExtraBold"/>
              </a:rPr>
              <a:t>costera</a:t>
            </a:r>
            <a:endParaRPr lang="en-US" sz="7888" dirty="0">
              <a:solidFill>
                <a:srgbClr val="FFFFFF"/>
              </a:solidFill>
              <a:latin typeface="Codec Pro ExtraBold"/>
            </a:endParaRPr>
          </a:p>
        </p:txBody>
      </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7" name="Google Shape;516;p46">
            <a:extLst>
              <a:ext uri="{FF2B5EF4-FFF2-40B4-BE49-F238E27FC236}">
                <a16:creationId xmlns:a16="http://schemas.microsoft.com/office/drawing/2014/main" id="{4491B3A4-01ED-496B-917C-BDE9CA08F21A}"/>
              </a:ext>
            </a:extLst>
          </p:cNvPr>
          <p:cNvSpPr txBox="1"/>
          <p:nvPr/>
        </p:nvSpPr>
        <p:spPr>
          <a:xfrm>
            <a:off x="2743200" y="4305300"/>
            <a:ext cx="3522701" cy="658065"/>
          </a:xfrm>
          <a:prstGeom prst="rect">
            <a:avLst/>
          </a:prstGeom>
          <a:solidFill>
            <a:srgbClr val="0999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3200" b="1" dirty="0">
                <a:solidFill>
                  <a:schemeClr val="bg1"/>
                </a:solidFill>
                <a:latin typeface="Open Sauce" panose="020B0604020202020204" charset="0"/>
                <a:ea typeface="Akatab"/>
                <a:cs typeface="Akatab"/>
                <a:sym typeface="Akatab"/>
              </a:rPr>
              <a:t>Consecuencias</a:t>
            </a:r>
            <a:endParaRPr sz="3200" dirty="0">
              <a:solidFill>
                <a:schemeClr val="bg1"/>
              </a:solidFill>
              <a:latin typeface="Open Sauce" panose="020B0604020202020204" charset="0"/>
              <a:ea typeface="Akatab"/>
              <a:cs typeface="Akatab"/>
              <a:sym typeface="Akatab"/>
            </a:endParaRPr>
          </a:p>
        </p:txBody>
      </p:sp>
      <p:sp>
        <p:nvSpPr>
          <p:cNvPr id="88" name="Google Shape;521;p46">
            <a:extLst>
              <a:ext uri="{FF2B5EF4-FFF2-40B4-BE49-F238E27FC236}">
                <a16:creationId xmlns:a16="http://schemas.microsoft.com/office/drawing/2014/main" id="{2685AD56-CA5E-4AC1-A53E-0F55DDBFC3D4}"/>
              </a:ext>
            </a:extLst>
          </p:cNvPr>
          <p:cNvSpPr txBox="1"/>
          <p:nvPr/>
        </p:nvSpPr>
        <p:spPr>
          <a:xfrm>
            <a:off x="1371599" y="6049860"/>
            <a:ext cx="2907231" cy="987097"/>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2000" dirty="0">
                <a:solidFill>
                  <a:schemeClr val="dk1"/>
                </a:solidFill>
                <a:latin typeface="Open Sauce" panose="020B0604020202020204" charset="0"/>
                <a:ea typeface="Akatab"/>
                <a:cs typeface="Akatab"/>
                <a:sym typeface="Akatab"/>
              </a:rPr>
              <a:t>Pérdida de ecosistemas costeros </a:t>
            </a:r>
            <a:endParaRPr sz="2000" dirty="0">
              <a:solidFill>
                <a:schemeClr val="dk1"/>
              </a:solidFill>
              <a:latin typeface="Open Sauce" panose="020B0604020202020204" charset="0"/>
              <a:ea typeface="Akatab"/>
              <a:cs typeface="Akatab"/>
              <a:sym typeface="Akatab"/>
            </a:endParaRPr>
          </a:p>
        </p:txBody>
      </p:sp>
      <p:sp>
        <p:nvSpPr>
          <p:cNvPr id="89" name="Google Shape;525;p46">
            <a:extLst>
              <a:ext uri="{FF2B5EF4-FFF2-40B4-BE49-F238E27FC236}">
                <a16:creationId xmlns:a16="http://schemas.microsoft.com/office/drawing/2014/main" id="{127A884C-A727-4315-9A6F-26258BCDABC9}"/>
              </a:ext>
            </a:extLst>
          </p:cNvPr>
          <p:cNvSpPr txBox="1"/>
          <p:nvPr/>
        </p:nvSpPr>
        <p:spPr>
          <a:xfrm>
            <a:off x="4876800" y="6049858"/>
            <a:ext cx="2513525" cy="987097"/>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2000" dirty="0">
                <a:solidFill>
                  <a:schemeClr val="dk1"/>
                </a:solidFill>
                <a:latin typeface="Open Sauce" panose="020B0604020202020204" charset="0"/>
                <a:ea typeface="Akatab"/>
                <a:cs typeface="Akatab"/>
                <a:sym typeface="Akatab"/>
              </a:rPr>
              <a:t>Inundaciones de viviendas y carreteras</a:t>
            </a:r>
            <a:endParaRPr sz="2000" dirty="0">
              <a:solidFill>
                <a:schemeClr val="dk1"/>
              </a:solidFill>
              <a:latin typeface="Open Sauce" panose="020B0604020202020204" charset="0"/>
              <a:ea typeface="Akatab"/>
              <a:cs typeface="Akatab"/>
              <a:sym typeface="Akatab"/>
            </a:endParaRPr>
          </a:p>
        </p:txBody>
      </p:sp>
      <p:cxnSp>
        <p:nvCxnSpPr>
          <p:cNvPr id="90" name="Google Shape;530;p46">
            <a:extLst>
              <a:ext uri="{FF2B5EF4-FFF2-40B4-BE49-F238E27FC236}">
                <a16:creationId xmlns:a16="http://schemas.microsoft.com/office/drawing/2014/main" id="{EC20002B-E5A7-4077-A1B0-C065D81A084C}"/>
              </a:ext>
            </a:extLst>
          </p:cNvPr>
          <p:cNvCxnSpPr>
            <a:cxnSpLocks/>
            <a:stCxn id="87" idx="2"/>
            <a:endCxn id="89" idx="0"/>
          </p:cNvCxnSpPr>
          <p:nvPr/>
        </p:nvCxnSpPr>
        <p:spPr>
          <a:xfrm rot="16200000" flipH="1">
            <a:off x="4775811" y="4692105"/>
            <a:ext cx="1086493" cy="1629012"/>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91" name="Google Shape;521;p46">
            <a:extLst>
              <a:ext uri="{FF2B5EF4-FFF2-40B4-BE49-F238E27FC236}">
                <a16:creationId xmlns:a16="http://schemas.microsoft.com/office/drawing/2014/main" id="{8B5E97F8-2123-4D16-B546-D76E728505E0}"/>
              </a:ext>
            </a:extLst>
          </p:cNvPr>
          <p:cNvSpPr txBox="1"/>
          <p:nvPr/>
        </p:nvSpPr>
        <p:spPr>
          <a:xfrm>
            <a:off x="1863290" y="7542256"/>
            <a:ext cx="1923847" cy="1172471"/>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2000" dirty="0">
                <a:solidFill>
                  <a:schemeClr val="dk1"/>
                </a:solidFill>
                <a:latin typeface="Open Sauce" panose="020B0604020202020204" charset="0"/>
                <a:ea typeface="Akatab"/>
                <a:cs typeface="Akatab"/>
                <a:sym typeface="Akatab"/>
              </a:rPr>
              <a:t>Cambios en la línea de costa</a:t>
            </a:r>
            <a:endParaRPr sz="2000" dirty="0">
              <a:solidFill>
                <a:schemeClr val="dk1"/>
              </a:solidFill>
              <a:latin typeface="Open Sauce" panose="020B0604020202020204" charset="0"/>
              <a:ea typeface="Akatab"/>
              <a:cs typeface="Akatab"/>
              <a:sym typeface="Akatab"/>
            </a:endParaRPr>
          </a:p>
        </p:txBody>
      </p:sp>
      <p:sp>
        <p:nvSpPr>
          <p:cNvPr id="92" name="Google Shape;525;p46">
            <a:extLst>
              <a:ext uri="{FF2B5EF4-FFF2-40B4-BE49-F238E27FC236}">
                <a16:creationId xmlns:a16="http://schemas.microsoft.com/office/drawing/2014/main" id="{0AF0FA66-C0B6-4D86-BD0D-61AC04E2A95A}"/>
              </a:ext>
            </a:extLst>
          </p:cNvPr>
          <p:cNvSpPr txBox="1"/>
          <p:nvPr/>
        </p:nvSpPr>
        <p:spPr>
          <a:xfrm>
            <a:off x="5172176" y="7537216"/>
            <a:ext cx="1923847" cy="1172471"/>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2000" dirty="0">
                <a:solidFill>
                  <a:schemeClr val="dk1"/>
                </a:solidFill>
                <a:latin typeface="Open Sauce" panose="020B0604020202020204" charset="0"/>
                <a:ea typeface="Akatab"/>
                <a:cs typeface="Akatab"/>
                <a:sym typeface="Akatab"/>
              </a:rPr>
              <a:t>Cambio en la belleza de la playa</a:t>
            </a:r>
            <a:endParaRPr sz="2000" dirty="0">
              <a:solidFill>
                <a:schemeClr val="dk1"/>
              </a:solidFill>
              <a:latin typeface="Open Sauce" panose="020B0604020202020204" charset="0"/>
              <a:ea typeface="Akatab"/>
              <a:cs typeface="Akatab"/>
              <a:sym typeface="Akatab"/>
            </a:endParaRPr>
          </a:p>
        </p:txBody>
      </p:sp>
      <p:cxnSp>
        <p:nvCxnSpPr>
          <p:cNvPr id="93" name="Google Shape;530;p46">
            <a:extLst>
              <a:ext uri="{FF2B5EF4-FFF2-40B4-BE49-F238E27FC236}">
                <a16:creationId xmlns:a16="http://schemas.microsoft.com/office/drawing/2014/main" id="{B526E491-200E-49CC-BE61-1B25F219B3D8}"/>
              </a:ext>
            </a:extLst>
          </p:cNvPr>
          <p:cNvCxnSpPr>
            <a:cxnSpLocks/>
            <a:stCxn id="87" idx="2"/>
            <a:endCxn id="88" idx="0"/>
          </p:cNvCxnSpPr>
          <p:nvPr/>
        </p:nvCxnSpPr>
        <p:spPr>
          <a:xfrm rot="5400000">
            <a:off x="3121636" y="4666944"/>
            <a:ext cx="1086495" cy="1679336"/>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95" name="Google Shape;530;p46">
            <a:extLst>
              <a:ext uri="{FF2B5EF4-FFF2-40B4-BE49-F238E27FC236}">
                <a16:creationId xmlns:a16="http://schemas.microsoft.com/office/drawing/2014/main" id="{6625AB3C-FE8A-4832-951A-6E810A672E88}"/>
              </a:ext>
            </a:extLst>
          </p:cNvPr>
          <p:cNvCxnSpPr>
            <a:cxnSpLocks/>
            <a:stCxn id="89" idx="2"/>
            <a:endCxn id="92" idx="0"/>
          </p:cNvCxnSpPr>
          <p:nvPr/>
        </p:nvCxnSpPr>
        <p:spPr>
          <a:xfrm>
            <a:off x="6133563" y="7036955"/>
            <a:ext cx="537" cy="500261"/>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30" name="Imagen 129">
            <a:extLst>
              <a:ext uri="{FF2B5EF4-FFF2-40B4-BE49-F238E27FC236}">
                <a16:creationId xmlns:a16="http://schemas.microsoft.com/office/drawing/2014/main" id="{ABCC89E4-D074-4D18-9A65-3FE168759DB3}"/>
              </a:ext>
            </a:extLst>
          </p:cNvPr>
          <p:cNvPicPr>
            <a:picLocks noChangeAspect="1"/>
          </p:cNvPicPr>
          <p:nvPr/>
        </p:nvPicPr>
        <p:blipFill>
          <a:blip r:embed="rId6"/>
          <a:stretch>
            <a:fillRect/>
          </a:stretch>
        </p:blipFill>
        <p:spPr>
          <a:xfrm rot="1375374">
            <a:off x="1124459" y="6269299"/>
            <a:ext cx="748294" cy="748294"/>
          </a:xfrm>
          <a:prstGeom prst="rect">
            <a:avLst/>
          </a:prstGeom>
        </p:spPr>
      </p:pic>
      <p:pic>
        <p:nvPicPr>
          <p:cNvPr id="131" name="Imagen 130">
            <a:extLst>
              <a:ext uri="{FF2B5EF4-FFF2-40B4-BE49-F238E27FC236}">
                <a16:creationId xmlns:a16="http://schemas.microsoft.com/office/drawing/2014/main" id="{3ED65DA7-06BC-48B6-A0D9-5334C111DE9A}"/>
              </a:ext>
            </a:extLst>
          </p:cNvPr>
          <p:cNvPicPr>
            <a:picLocks noChangeAspect="1"/>
          </p:cNvPicPr>
          <p:nvPr/>
        </p:nvPicPr>
        <p:blipFill>
          <a:blip r:embed="rId7"/>
          <a:stretch>
            <a:fillRect/>
          </a:stretch>
        </p:blipFill>
        <p:spPr>
          <a:xfrm>
            <a:off x="1144036" y="7701002"/>
            <a:ext cx="844898" cy="844898"/>
          </a:xfrm>
          <a:prstGeom prst="rect">
            <a:avLst/>
          </a:prstGeom>
        </p:spPr>
      </p:pic>
      <p:pic>
        <p:nvPicPr>
          <p:cNvPr id="132" name="Imagen 131">
            <a:extLst>
              <a:ext uri="{FF2B5EF4-FFF2-40B4-BE49-F238E27FC236}">
                <a16:creationId xmlns:a16="http://schemas.microsoft.com/office/drawing/2014/main" id="{C870F961-0AAA-48B3-90F4-712B12C0DC9E}"/>
              </a:ext>
            </a:extLst>
          </p:cNvPr>
          <p:cNvPicPr>
            <a:picLocks noChangeAspect="1"/>
          </p:cNvPicPr>
          <p:nvPr/>
        </p:nvPicPr>
        <p:blipFill>
          <a:blip r:embed="rId8"/>
          <a:stretch>
            <a:fillRect/>
          </a:stretch>
        </p:blipFill>
        <p:spPr>
          <a:xfrm>
            <a:off x="4324221" y="6153118"/>
            <a:ext cx="732909" cy="732909"/>
          </a:xfrm>
          <a:prstGeom prst="rect">
            <a:avLst/>
          </a:prstGeom>
        </p:spPr>
      </p:pic>
      <p:pic>
        <p:nvPicPr>
          <p:cNvPr id="133" name="Imagen 132">
            <a:extLst>
              <a:ext uri="{FF2B5EF4-FFF2-40B4-BE49-F238E27FC236}">
                <a16:creationId xmlns:a16="http://schemas.microsoft.com/office/drawing/2014/main" id="{B5B806EB-B358-42C8-9F78-2D406E60AB67}"/>
              </a:ext>
            </a:extLst>
          </p:cNvPr>
          <p:cNvPicPr>
            <a:picLocks noChangeAspect="1"/>
          </p:cNvPicPr>
          <p:nvPr/>
        </p:nvPicPr>
        <p:blipFill>
          <a:blip r:embed="rId9"/>
          <a:stretch>
            <a:fillRect/>
          </a:stretch>
        </p:blipFill>
        <p:spPr>
          <a:xfrm>
            <a:off x="4504550" y="7701002"/>
            <a:ext cx="623622" cy="623622"/>
          </a:xfrm>
          <a:prstGeom prst="rect">
            <a:avLst/>
          </a:prstGeom>
        </p:spPr>
      </p:pic>
      <p:cxnSp>
        <p:nvCxnSpPr>
          <p:cNvPr id="159" name="Google Shape;530;p46">
            <a:extLst>
              <a:ext uri="{FF2B5EF4-FFF2-40B4-BE49-F238E27FC236}">
                <a16:creationId xmlns:a16="http://schemas.microsoft.com/office/drawing/2014/main" id="{05100EE4-8CE5-48F8-92EB-0788DCDF323A}"/>
              </a:ext>
            </a:extLst>
          </p:cNvPr>
          <p:cNvCxnSpPr>
            <a:cxnSpLocks/>
          </p:cNvCxnSpPr>
          <p:nvPr/>
        </p:nvCxnSpPr>
        <p:spPr>
          <a:xfrm>
            <a:off x="2825213" y="7060936"/>
            <a:ext cx="537" cy="500261"/>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77" name="Imagen 176">
            <a:extLst>
              <a:ext uri="{FF2B5EF4-FFF2-40B4-BE49-F238E27FC236}">
                <a16:creationId xmlns:a16="http://schemas.microsoft.com/office/drawing/2014/main" id="{CAEF6675-EBC3-498D-BFE6-7BE3A8079A1E}"/>
              </a:ext>
            </a:extLst>
          </p:cNvPr>
          <p:cNvPicPr>
            <a:picLocks noChangeAspect="1"/>
          </p:cNvPicPr>
          <p:nvPr/>
        </p:nvPicPr>
        <p:blipFill>
          <a:blip r:embed="rId10"/>
          <a:stretch>
            <a:fillRect/>
          </a:stretch>
        </p:blipFill>
        <p:spPr>
          <a:xfrm>
            <a:off x="13502557" y="6339116"/>
            <a:ext cx="687853" cy="687853"/>
          </a:xfrm>
          <a:prstGeom prst="rect">
            <a:avLst/>
          </a:prstGeom>
        </p:spPr>
      </p:pic>
      <p:sp>
        <p:nvSpPr>
          <p:cNvPr id="179" name="Google Shape;516;p46">
            <a:extLst>
              <a:ext uri="{FF2B5EF4-FFF2-40B4-BE49-F238E27FC236}">
                <a16:creationId xmlns:a16="http://schemas.microsoft.com/office/drawing/2014/main" id="{BB6DD44B-DC46-4E6A-8F6D-1D23BFA1535F}"/>
              </a:ext>
            </a:extLst>
          </p:cNvPr>
          <p:cNvSpPr txBox="1"/>
          <p:nvPr/>
        </p:nvSpPr>
        <p:spPr>
          <a:xfrm>
            <a:off x="11240652" y="4305300"/>
            <a:ext cx="4495800" cy="658064"/>
          </a:xfrm>
          <a:prstGeom prst="rect">
            <a:avLst/>
          </a:prstGeom>
          <a:solidFill>
            <a:srgbClr val="0999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3200" b="1" dirty="0">
                <a:solidFill>
                  <a:schemeClr val="bg1"/>
                </a:solidFill>
                <a:latin typeface="Open Sauce" panose="020B0604020202020204" charset="0"/>
                <a:sym typeface="Akatab"/>
              </a:rPr>
              <a:t>¿Cómo identificarla?</a:t>
            </a:r>
          </a:p>
        </p:txBody>
      </p:sp>
      <p:sp>
        <p:nvSpPr>
          <p:cNvPr id="180" name="Google Shape;521;p46">
            <a:extLst>
              <a:ext uri="{FF2B5EF4-FFF2-40B4-BE49-F238E27FC236}">
                <a16:creationId xmlns:a16="http://schemas.microsoft.com/office/drawing/2014/main" id="{8E956E73-C6E4-478B-89FF-DB0C6344A51A}"/>
              </a:ext>
            </a:extLst>
          </p:cNvPr>
          <p:cNvSpPr txBox="1"/>
          <p:nvPr/>
        </p:nvSpPr>
        <p:spPr>
          <a:xfrm>
            <a:off x="10864837" y="6322543"/>
            <a:ext cx="2248036" cy="658065"/>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2000" dirty="0">
                <a:latin typeface="Open Sauce" panose="020B0604020202020204" charset="0"/>
                <a:sym typeface="Akatab"/>
              </a:rPr>
              <a:t>Gradas en la playa</a:t>
            </a:r>
          </a:p>
        </p:txBody>
      </p:sp>
      <p:sp>
        <p:nvSpPr>
          <p:cNvPr id="181" name="Google Shape;525;p46">
            <a:extLst>
              <a:ext uri="{FF2B5EF4-FFF2-40B4-BE49-F238E27FC236}">
                <a16:creationId xmlns:a16="http://schemas.microsoft.com/office/drawing/2014/main" id="{A591883B-1681-4289-AC5C-3AA7977CE0DC}"/>
              </a:ext>
            </a:extLst>
          </p:cNvPr>
          <p:cNvSpPr txBox="1"/>
          <p:nvPr/>
        </p:nvSpPr>
        <p:spPr>
          <a:xfrm>
            <a:off x="14356499" y="6322543"/>
            <a:ext cx="1499697" cy="658065"/>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2000" dirty="0">
                <a:latin typeface="Open Sauce" panose="020B0604020202020204" charset="0"/>
                <a:sym typeface="Akatab"/>
              </a:rPr>
              <a:t>Raíces expuestas</a:t>
            </a:r>
          </a:p>
        </p:txBody>
      </p:sp>
      <p:cxnSp>
        <p:nvCxnSpPr>
          <p:cNvPr id="182" name="Google Shape;530;p46">
            <a:extLst>
              <a:ext uri="{FF2B5EF4-FFF2-40B4-BE49-F238E27FC236}">
                <a16:creationId xmlns:a16="http://schemas.microsoft.com/office/drawing/2014/main" id="{2676DE4F-C2E1-4DD9-BDF4-DE32FBA00313}"/>
              </a:ext>
            </a:extLst>
          </p:cNvPr>
          <p:cNvCxnSpPr>
            <a:cxnSpLocks/>
            <a:stCxn id="179" idx="2"/>
            <a:endCxn id="181" idx="0"/>
          </p:cNvCxnSpPr>
          <p:nvPr/>
        </p:nvCxnSpPr>
        <p:spPr>
          <a:xfrm rot="16200000" flipH="1">
            <a:off x="13617861" y="4834055"/>
            <a:ext cx="1359179" cy="1617796"/>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83" name="Google Shape;521;p46">
            <a:extLst>
              <a:ext uri="{FF2B5EF4-FFF2-40B4-BE49-F238E27FC236}">
                <a16:creationId xmlns:a16="http://schemas.microsoft.com/office/drawing/2014/main" id="{05942D1B-381C-4ACE-ABFB-FC0E4C304773}"/>
              </a:ext>
            </a:extLst>
          </p:cNvPr>
          <p:cNvSpPr txBox="1"/>
          <p:nvPr/>
        </p:nvSpPr>
        <p:spPr>
          <a:xfrm>
            <a:off x="10849706" y="7560044"/>
            <a:ext cx="2256758" cy="78740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MX" sz="2000" dirty="0">
                <a:latin typeface="Open Sauce" panose="020B0604020202020204" charset="0"/>
                <a:sym typeface="Akatab"/>
              </a:rPr>
              <a:t>Caída de árboles</a:t>
            </a:r>
          </a:p>
        </p:txBody>
      </p:sp>
      <p:sp>
        <p:nvSpPr>
          <p:cNvPr id="184" name="Google Shape;525;p46">
            <a:extLst>
              <a:ext uri="{FF2B5EF4-FFF2-40B4-BE49-F238E27FC236}">
                <a16:creationId xmlns:a16="http://schemas.microsoft.com/office/drawing/2014/main" id="{18E4BAF8-7C53-4D27-A9F6-3F1FC6FE1C89}"/>
              </a:ext>
            </a:extLst>
          </p:cNvPr>
          <p:cNvSpPr txBox="1"/>
          <p:nvPr/>
        </p:nvSpPr>
        <p:spPr>
          <a:xfrm>
            <a:off x="14035185" y="7558314"/>
            <a:ext cx="2133600" cy="91317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ES" sz="2000" dirty="0">
                <a:latin typeface="Open Sauce" panose="020B0604020202020204" charset="0"/>
                <a:sym typeface="Akatab"/>
              </a:rPr>
              <a:t>Cambio en la constitución del sedimento</a:t>
            </a:r>
          </a:p>
        </p:txBody>
      </p:sp>
      <p:cxnSp>
        <p:nvCxnSpPr>
          <p:cNvPr id="185" name="Google Shape;530;p46">
            <a:extLst>
              <a:ext uri="{FF2B5EF4-FFF2-40B4-BE49-F238E27FC236}">
                <a16:creationId xmlns:a16="http://schemas.microsoft.com/office/drawing/2014/main" id="{ECFFDB61-378B-4609-8932-5CD18A28DF01}"/>
              </a:ext>
            </a:extLst>
          </p:cNvPr>
          <p:cNvCxnSpPr>
            <a:cxnSpLocks/>
            <a:stCxn id="179" idx="2"/>
            <a:endCxn id="180" idx="0"/>
          </p:cNvCxnSpPr>
          <p:nvPr/>
        </p:nvCxnSpPr>
        <p:spPr>
          <a:xfrm rot="5400000">
            <a:off x="12059115" y="4893105"/>
            <a:ext cx="1359179" cy="1499697"/>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186" name="Google Shape;530;p46">
            <a:extLst>
              <a:ext uri="{FF2B5EF4-FFF2-40B4-BE49-F238E27FC236}">
                <a16:creationId xmlns:a16="http://schemas.microsoft.com/office/drawing/2014/main" id="{A83F6E25-66BB-4B71-A38D-E27F00B55D60}"/>
              </a:ext>
            </a:extLst>
          </p:cNvPr>
          <p:cNvCxnSpPr>
            <a:cxnSpLocks/>
          </p:cNvCxnSpPr>
          <p:nvPr/>
        </p:nvCxnSpPr>
        <p:spPr>
          <a:xfrm>
            <a:off x="11988856" y="7026969"/>
            <a:ext cx="4362" cy="553725"/>
          </a:xfrm>
          <a:prstGeom prst="straightConnector1">
            <a:avLst/>
          </a:prstGeom>
          <a:noFill/>
          <a:ln w="9525" cap="flat" cmpd="sng">
            <a:solidFill>
              <a:schemeClr val="dk1"/>
            </a:solidFill>
            <a:prstDash val="solid"/>
            <a:round/>
            <a:headEnd type="none" w="med" len="med"/>
            <a:tailEnd type="none" w="med" len="med"/>
          </a:ln>
        </p:spPr>
      </p:cxnSp>
      <p:cxnSp>
        <p:nvCxnSpPr>
          <p:cNvPr id="230" name="Google Shape;530;p46">
            <a:extLst>
              <a:ext uri="{FF2B5EF4-FFF2-40B4-BE49-F238E27FC236}">
                <a16:creationId xmlns:a16="http://schemas.microsoft.com/office/drawing/2014/main" id="{EA2F3DB9-6610-477A-9E0D-18DDC9CD806B}"/>
              </a:ext>
            </a:extLst>
          </p:cNvPr>
          <p:cNvCxnSpPr>
            <a:cxnSpLocks/>
          </p:cNvCxnSpPr>
          <p:nvPr/>
        </p:nvCxnSpPr>
        <p:spPr>
          <a:xfrm>
            <a:off x="15101985" y="6970283"/>
            <a:ext cx="4362" cy="553725"/>
          </a:xfrm>
          <a:prstGeom prst="straightConnector1">
            <a:avLst/>
          </a:prstGeom>
          <a:noFill/>
          <a:ln w="9525" cap="flat" cmpd="sng">
            <a:solidFill>
              <a:schemeClr val="dk1"/>
            </a:solidFill>
            <a:prstDash val="solid"/>
            <a:round/>
            <a:headEnd type="none" w="med" len="med"/>
            <a:tailEnd type="none" w="med" len="med"/>
          </a:ln>
        </p:spPr>
      </p:cxnSp>
      <p:pic>
        <p:nvPicPr>
          <p:cNvPr id="175" name="Imagen 174">
            <a:extLst>
              <a:ext uri="{FF2B5EF4-FFF2-40B4-BE49-F238E27FC236}">
                <a16:creationId xmlns:a16="http://schemas.microsoft.com/office/drawing/2014/main" id="{4987E637-430D-4B75-8EED-F74DDDE7E4CD}"/>
              </a:ext>
            </a:extLst>
          </p:cNvPr>
          <p:cNvPicPr>
            <a:picLocks noChangeAspect="1"/>
          </p:cNvPicPr>
          <p:nvPr/>
        </p:nvPicPr>
        <p:blipFill>
          <a:blip r:embed="rId11"/>
          <a:stretch>
            <a:fillRect/>
          </a:stretch>
        </p:blipFill>
        <p:spPr>
          <a:xfrm>
            <a:off x="10319997" y="6171573"/>
            <a:ext cx="737900" cy="737900"/>
          </a:xfrm>
          <a:prstGeom prst="rect">
            <a:avLst/>
          </a:prstGeom>
        </p:spPr>
      </p:pic>
      <p:sp>
        <p:nvSpPr>
          <p:cNvPr id="178" name="Google Shape;11699;p68">
            <a:extLst>
              <a:ext uri="{FF2B5EF4-FFF2-40B4-BE49-F238E27FC236}">
                <a16:creationId xmlns:a16="http://schemas.microsoft.com/office/drawing/2014/main" id="{B148C23C-2073-4999-8A00-F8A20C3E4ECA}"/>
              </a:ext>
            </a:extLst>
          </p:cNvPr>
          <p:cNvSpPr/>
          <p:nvPr/>
        </p:nvSpPr>
        <p:spPr>
          <a:xfrm rot="18864061">
            <a:off x="10548572" y="7770218"/>
            <a:ext cx="632601" cy="479422"/>
          </a:xfrm>
          <a:custGeom>
            <a:avLst/>
            <a:gdLst/>
            <a:ahLst/>
            <a:cxnLst/>
            <a:rect l="l" t="t" r="r" b="b"/>
            <a:pathLst>
              <a:path w="7919" h="11445" extrusionOk="0">
                <a:moveTo>
                  <a:pt x="3644" y="443"/>
                </a:moveTo>
                <a:lnTo>
                  <a:pt x="3644" y="443"/>
                </a:lnTo>
                <a:cubicBezTo>
                  <a:pt x="4001" y="586"/>
                  <a:pt x="4513" y="860"/>
                  <a:pt x="4787" y="1443"/>
                </a:cubicBezTo>
                <a:cubicBezTo>
                  <a:pt x="4823" y="1514"/>
                  <a:pt x="4846" y="1598"/>
                  <a:pt x="4870" y="1669"/>
                </a:cubicBezTo>
                <a:cubicBezTo>
                  <a:pt x="4727" y="1788"/>
                  <a:pt x="4608" y="1919"/>
                  <a:pt x="4513" y="2074"/>
                </a:cubicBezTo>
                <a:cubicBezTo>
                  <a:pt x="4346" y="2324"/>
                  <a:pt x="4227" y="2634"/>
                  <a:pt x="4168" y="2943"/>
                </a:cubicBezTo>
                <a:cubicBezTo>
                  <a:pt x="3180" y="1824"/>
                  <a:pt x="2025" y="1122"/>
                  <a:pt x="1417" y="812"/>
                </a:cubicBezTo>
                <a:cubicBezTo>
                  <a:pt x="1594" y="775"/>
                  <a:pt x="1818" y="743"/>
                  <a:pt x="2064" y="743"/>
                </a:cubicBezTo>
                <a:cubicBezTo>
                  <a:pt x="2446" y="743"/>
                  <a:pt x="2879" y="820"/>
                  <a:pt x="3263" y="1074"/>
                </a:cubicBezTo>
                <a:cubicBezTo>
                  <a:pt x="3525" y="1253"/>
                  <a:pt x="3799" y="1514"/>
                  <a:pt x="3953" y="1788"/>
                </a:cubicBezTo>
                <a:cubicBezTo>
                  <a:pt x="3986" y="1837"/>
                  <a:pt x="4047" y="1870"/>
                  <a:pt x="4109" y="1870"/>
                </a:cubicBezTo>
                <a:cubicBezTo>
                  <a:pt x="4137" y="1870"/>
                  <a:pt x="4165" y="1863"/>
                  <a:pt x="4192" y="1848"/>
                </a:cubicBezTo>
                <a:cubicBezTo>
                  <a:pt x="4275" y="1800"/>
                  <a:pt x="4299" y="1693"/>
                  <a:pt x="4251" y="1610"/>
                </a:cubicBezTo>
                <a:cubicBezTo>
                  <a:pt x="4192" y="1514"/>
                  <a:pt x="4120" y="1419"/>
                  <a:pt x="4049" y="1324"/>
                </a:cubicBezTo>
                <a:cubicBezTo>
                  <a:pt x="3918" y="955"/>
                  <a:pt x="3763" y="657"/>
                  <a:pt x="3644" y="443"/>
                </a:cubicBezTo>
                <a:close/>
                <a:moveTo>
                  <a:pt x="6120" y="1562"/>
                </a:moveTo>
                <a:cubicBezTo>
                  <a:pt x="6597" y="1562"/>
                  <a:pt x="7013" y="1741"/>
                  <a:pt x="7287" y="1895"/>
                </a:cubicBezTo>
                <a:cubicBezTo>
                  <a:pt x="6716" y="2015"/>
                  <a:pt x="5620" y="2336"/>
                  <a:pt x="4489" y="3038"/>
                </a:cubicBezTo>
                <a:cubicBezTo>
                  <a:pt x="4608" y="2241"/>
                  <a:pt x="5144" y="1753"/>
                  <a:pt x="5656" y="1622"/>
                </a:cubicBezTo>
                <a:cubicBezTo>
                  <a:pt x="5799" y="1586"/>
                  <a:pt x="5966" y="1562"/>
                  <a:pt x="6120" y="1562"/>
                </a:cubicBezTo>
                <a:close/>
                <a:moveTo>
                  <a:pt x="2565" y="2490"/>
                </a:moveTo>
                <a:cubicBezTo>
                  <a:pt x="2926" y="2490"/>
                  <a:pt x="3255" y="2578"/>
                  <a:pt x="3513" y="2753"/>
                </a:cubicBezTo>
                <a:cubicBezTo>
                  <a:pt x="3513" y="2753"/>
                  <a:pt x="3525" y="2753"/>
                  <a:pt x="3525" y="2777"/>
                </a:cubicBezTo>
                <a:cubicBezTo>
                  <a:pt x="3656" y="2907"/>
                  <a:pt x="3799" y="3050"/>
                  <a:pt x="3930" y="3205"/>
                </a:cubicBezTo>
                <a:cubicBezTo>
                  <a:pt x="3683" y="3183"/>
                  <a:pt x="3444" y="3173"/>
                  <a:pt x="3214" y="3173"/>
                </a:cubicBezTo>
                <a:cubicBezTo>
                  <a:pt x="2468" y="3173"/>
                  <a:pt x="1822" y="3277"/>
                  <a:pt x="1358" y="3396"/>
                </a:cubicBezTo>
                <a:cubicBezTo>
                  <a:pt x="1036" y="3467"/>
                  <a:pt x="774" y="3539"/>
                  <a:pt x="560" y="3622"/>
                </a:cubicBezTo>
                <a:cubicBezTo>
                  <a:pt x="834" y="3229"/>
                  <a:pt x="1334" y="2681"/>
                  <a:pt x="2084" y="2538"/>
                </a:cubicBezTo>
                <a:cubicBezTo>
                  <a:pt x="2248" y="2506"/>
                  <a:pt x="2410" y="2490"/>
                  <a:pt x="2565" y="2490"/>
                </a:cubicBezTo>
                <a:close/>
                <a:moveTo>
                  <a:pt x="3418" y="3515"/>
                </a:moveTo>
                <a:cubicBezTo>
                  <a:pt x="3691" y="3515"/>
                  <a:pt x="3989" y="3539"/>
                  <a:pt x="4275" y="3574"/>
                </a:cubicBezTo>
                <a:cubicBezTo>
                  <a:pt x="4477" y="3646"/>
                  <a:pt x="4668" y="3741"/>
                  <a:pt x="4846" y="3836"/>
                </a:cubicBezTo>
                <a:cubicBezTo>
                  <a:pt x="4704" y="4027"/>
                  <a:pt x="4465" y="4134"/>
                  <a:pt x="4227" y="4134"/>
                </a:cubicBezTo>
                <a:cubicBezTo>
                  <a:pt x="3834" y="4134"/>
                  <a:pt x="3513" y="3872"/>
                  <a:pt x="3418" y="3515"/>
                </a:cubicBezTo>
                <a:close/>
                <a:moveTo>
                  <a:pt x="5379" y="3205"/>
                </a:moveTo>
                <a:cubicBezTo>
                  <a:pt x="5749" y="3205"/>
                  <a:pt x="6090" y="3348"/>
                  <a:pt x="6394" y="3634"/>
                </a:cubicBezTo>
                <a:cubicBezTo>
                  <a:pt x="6859" y="4062"/>
                  <a:pt x="6966" y="4729"/>
                  <a:pt x="6978" y="5193"/>
                </a:cubicBezTo>
                <a:cubicBezTo>
                  <a:pt x="6597" y="4705"/>
                  <a:pt x="5835" y="3896"/>
                  <a:pt x="4692" y="3384"/>
                </a:cubicBezTo>
                <a:cubicBezTo>
                  <a:pt x="4787" y="3336"/>
                  <a:pt x="4906" y="3277"/>
                  <a:pt x="5049" y="3241"/>
                </a:cubicBezTo>
                <a:cubicBezTo>
                  <a:pt x="5161" y="3217"/>
                  <a:pt x="5271" y="3205"/>
                  <a:pt x="5379" y="3205"/>
                </a:cubicBezTo>
                <a:close/>
                <a:moveTo>
                  <a:pt x="3751" y="4360"/>
                </a:moveTo>
                <a:cubicBezTo>
                  <a:pt x="3834" y="4408"/>
                  <a:pt x="3942" y="4431"/>
                  <a:pt x="4049" y="4455"/>
                </a:cubicBezTo>
                <a:cubicBezTo>
                  <a:pt x="3691" y="5586"/>
                  <a:pt x="3537" y="7063"/>
                  <a:pt x="3584" y="8849"/>
                </a:cubicBezTo>
                <a:cubicBezTo>
                  <a:pt x="3620" y="9896"/>
                  <a:pt x="3703" y="10777"/>
                  <a:pt x="3763" y="11147"/>
                </a:cubicBezTo>
                <a:lnTo>
                  <a:pt x="3037" y="11147"/>
                </a:lnTo>
                <a:cubicBezTo>
                  <a:pt x="2989" y="10349"/>
                  <a:pt x="2858" y="6658"/>
                  <a:pt x="3751" y="4360"/>
                </a:cubicBezTo>
                <a:close/>
                <a:moveTo>
                  <a:pt x="3294" y="0"/>
                </a:moveTo>
                <a:cubicBezTo>
                  <a:pt x="3233" y="0"/>
                  <a:pt x="3176" y="32"/>
                  <a:pt x="3156" y="74"/>
                </a:cubicBezTo>
                <a:cubicBezTo>
                  <a:pt x="3120" y="133"/>
                  <a:pt x="3120" y="205"/>
                  <a:pt x="3156" y="252"/>
                </a:cubicBezTo>
                <a:cubicBezTo>
                  <a:pt x="3156" y="252"/>
                  <a:pt x="3287" y="443"/>
                  <a:pt x="3453" y="764"/>
                </a:cubicBezTo>
                <a:cubicBezTo>
                  <a:pt x="3001" y="466"/>
                  <a:pt x="2506" y="376"/>
                  <a:pt x="2072" y="376"/>
                </a:cubicBezTo>
                <a:cubicBezTo>
                  <a:pt x="1433" y="376"/>
                  <a:pt x="929" y="572"/>
                  <a:pt x="894" y="586"/>
                </a:cubicBezTo>
                <a:cubicBezTo>
                  <a:pt x="834" y="610"/>
                  <a:pt x="786" y="669"/>
                  <a:pt x="786" y="729"/>
                </a:cubicBezTo>
                <a:cubicBezTo>
                  <a:pt x="786" y="800"/>
                  <a:pt x="834" y="860"/>
                  <a:pt x="894" y="895"/>
                </a:cubicBezTo>
                <a:cubicBezTo>
                  <a:pt x="905" y="895"/>
                  <a:pt x="1858" y="1312"/>
                  <a:pt x="2882" y="2145"/>
                </a:cubicBezTo>
                <a:cubicBezTo>
                  <a:pt x="2768" y="2130"/>
                  <a:pt x="2646" y="2121"/>
                  <a:pt x="2521" y="2121"/>
                </a:cubicBezTo>
                <a:cubicBezTo>
                  <a:pt x="2360" y="2121"/>
                  <a:pt x="2192" y="2136"/>
                  <a:pt x="2025" y="2169"/>
                </a:cubicBezTo>
                <a:cubicBezTo>
                  <a:pt x="679" y="2443"/>
                  <a:pt x="60" y="3800"/>
                  <a:pt x="24" y="3860"/>
                </a:cubicBezTo>
                <a:cubicBezTo>
                  <a:pt x="1" y="3920"/>
                  <a:pt x="12" y="3991"/>
                  <a:pt x="60" y="4050"/>
                </a:cubicBezTo>
                <a:cubicBezTo>
                  <a:pt x="84" y="4074"/>
                  <a:pt x="132" y="4098"/>
                  <a:pt x="179" y="4098"/>
                </a:cubicBezTo>
                <a:cubicBezTo>
                  <a:pt x="203" y="4098"/>
                  <a:pt x="227" y="4098"/>
                  <a:pt x="251" y="4074"/>
                </a:cubicBezTo>
                <a:cubicBezTo>
                  <a:pt x="262" y="4074"/>
                  <a:pt x="1453" y="3527"/>
                  <a:pt x="3084" y="3479"/>
                </a:cubicBezTo>
                <a:cubicBezTo>
                  <a:pt x="3120" y="3753"/>
                  <a:pt x="3263" y="3991"/>
                  <a:pt x="3453" y="4158"/>
                </a:cubicBezTo>
                <a:cubicBezTo>
                  <a:pt x="3001" y="5253"/>
                  <a:pt x="2751" y="6777"/>
                  <a:pt x="2679" y="8682"/>
                </a:cubicBezTo>
                <a:cubicBezTo>
                  <a:pt x="2632" y="9789"/>
                  <a:pt x="2679" y="10742"/>
                  <a:pt x="2691" y="11123"/>
                </a:cubicBezTo>
                <a:lnTo>
                  <a:pt x="2513" y="11123"/>
                </a:lnTo>
                <a:cubicBezTo>
                  <a:pt x="2429" y="11123"/>
                  <a:pt x="2346" y="11194"/>
                  <a:pt x="2346" y="11278"/>
                </a:cubicBezTo>
                <a:cubicBezTo>
                  <a:pt x="2346" y="11373"/>
                  <a:pt x="2429" y="11444"/>
                  <a:pt x="2513" y="11444"/>
                </a:cubicBezTo>
                <a:lnTo>
                  <a:pt x="4311" y="11444"/>
                </a:lnTo>
                <a:cubicBezTo>
                  <a:pt x="4406" y="11444"/>
                  <a:pt x="4477" y="11373"/>
                  <a:pt x="4477" y="11278"/>
                </a:cubicBezTo>
                <a:cubicBezTo>
                  <a:pt x="4477" y="11194"/>
                  <a:pt x="4406" y="11123"/>
                  <a:pt x="4311" y="11123"/>
                </a:cubicBezTo>
                <a:lnTo>
                  <a:pt x="4108" y="11123"/>
                </a:lnTo>
                <a:cubicBezTo>
                  <a:pt x="4013" y="10361"/>
                  <a:pt x="3608" y="6801"/>
                  <a:pt x="4406" y="4420"/>
                </a:cubicBezTo>
                <a:cubicBezTo>
                  <a:pt x="4704" y="4372"/>
                  <a:pt x="4977" y="4217"/>
                  <a:pt x="5156" y="3979"/>
                </a:cubicBezTo>
                <a:cubicBezTo>
                  <a:pt x="6347" y="4717"/>
                  <a:pt x="6978" y="5717"/>
                  <a:pt x="6990" y="5729"/>
                </a:cubicBezTo>
                <a:cubicBezTo>
                  <a:pt x="7025" y="5777"/>
                  <a:pt x="7085" y="5801"/>
                  <a:pt x="7144" y="5801"/>
                </a:cubicBezTo>
                <a:lnTo>
                  <a:pt x="7168" y="5801"/>
                </a:lnTo>
                <a:cubicBezTo>
                  <a:pt x="7240" y="5789"/>
                  <a:pt x="7287" y="5729"/>
                  <a:pt x="7299" y="5670"/>
                </a:cubicBezTo>
                <a:cubicBezTo>
                  <a:pt x="7299" y="5658"/>
                  <a:pt x="7359" y="5289"/>
                  <a:pt x="7299" y="4824"/>
                </a:cubicBezTo>
                <a:cubicBezTo>
                  <a:pt x="7228" y="4193"/>
                  <a:pt x="7001" y="3693"/>
                  <a:pt x="6632" y="3348"/>
                </a:cubicBezTo>
                <a:cubicBezTo>
                  <a:pt x="6251" y="2991"/>
                  <a:pt x="5847" y="2860"/>
                  <a:pt x="5501" y="2848"/>
                </a:cubicBezTo>
                <a:cubicBezTo>
                  <a:pt x="6739" y="2253"/>
                  <a:pt x="7752" y="2098"/>
                  <a:pt x="7763" y="2098"/>
                </a:cubicBezTo>
                <a:cubicBezTo>
                  <a:pt x="7823" y="2086"/>
                  <a:pt x="7882" y="2038"/>
                  <a:pt x="7906" y="1979"/>
                </a:cubicBezTo>
                <a:cubicBezTo>
                  <a:pt x="7918" y="1955"/>
                  <a:pt x="7882" y="1884"/>
                  <a:pt x="7847" y="1836"/>
                </a:cubicBezTo>
                <a:cubicBezTo>
                  <a:pt x="7807" y="1806"/>
                  <a:pt x="7083" y="1226"/>
                  <a:pt x="6150" y="1226"/>
                </a:cubicBezTo>
                <a:cubicBezTo>
                  <a:pt x="5968" y="1226"/>
                  <a:pt x="5779" y="1248"/>
                  <a:pt x="5585" y="1300"/>
                </a:cubicBezTo>
                <a:cubicBezTo>
                  <a:pt x="5430" y="1336"/>
                  <a:pt x="5299" y="1383"/>
                  <a:pt x="5168" y="1455"/>
                </a:cubicBezTo>
                <a:cubicBezTo>
                  <a:pt x="5144" y="1407"/>
                  <a:pt x="5132" y="1360"/>
                  <a:pt x="5108" y="1300"/>
                </a:cubicBezTo>
                <a:cubicBezTo>
                  <a:pt x="4584" y="181"/>
                  <a:pt x="3382" y="2"/>
                  <a:pt x="3322" y="2"/>
                </a:cubicBezTo>
                <a:cubicBezTo>
                  <a:pt x="3313" y="1"/>
                  <a:pt x="3304" y="0"/>
                  <a:pt x="3294" y="0"/>
                </a:cubicBezTo>
                <a:close/>
              </a:path>
            </a:pathLst>
          </a:custGeom>
          <a:solidFill>
            <a:srgbClr val="657E93"/>
          </a:solidFill>
          <a:ln w="3175">
            <a:solidFill>
              <a:srgbClr val="000000"/>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76" name="Imagen 175">
            <a:extLst>
              <a:ext uri="{FF2B5EF4-FFF2-40B4-BE49-F238E27FC236}">
                <a16:creationId xmlns:a16="http://schemas.microsoft.com/office/drawing/2014/main" id="{AC81517A-A9D6-429B-8232-23151E96A798}"/>
              </a:ext>
            </a:extLst>
          </p:cNvPr>
          <p:cNvPicPr>
            <a:picLocks noChangeAspect="1"/>
          </p:cNvPicPr>
          <p:nvPr/>
        </p:nvPicPr>
        <p:blipFill>
          <a:blip r:embed="rId12"/>
          <a:stretch>
            <a:fillRect/>
          </a:stretch>
        </p:blipFill>
        <p:spPr>
          <a:xfrm>
            <a:off x="13502558" y="7684382"/>
            <a:ext cx="687852" cy="687852"/>
          </a:xfrm>
          <a:prstGeom prst="rect">
            <a:avLst/>
          </a:prstGeom>
        </p:spPr>
      </p:pic>
      <p:sp>
        <p:nvSpPr>
          <p:cNvPr id="233" name="TextBox 41">
            <a:extLst>
              <a:ext uri="{FF2B5EF4-FFF2-40B4-BE49-F238E27FC236}">
                <a16:creationId xmlns:a16="http://schemas.microsoft.com/office/drawing/2014/main" id="{2ED1ADCA-C9F5-48D6-ABA6-41EA501F99DC}"/>
              </a:ext>
            </a:extLst>
          </p:cNvPr>
          <p:cNvSpPr txBox="1"/>
          <p:nvPr/>
        </p:nvSpPr>
        <p:spPr>
          <a:xfrm>
            <a:off x="653708" y="9589674"/>
            <a:ext cx="13877824" cy="553998"/>
          </a:xfrm>
          <a:prstGeom prst="rect">
            <a:avLst/>
          </a:prstGeom>
        </p:spPr>
        <p:txBody>
          <a:bodyPr wrap="square" lIns="0" tIns="0" rIns="0" bIns="0" rtlCol="0" anchor="t">
            <a:spAutoFit/>
          </a:bodyPr>
          <a:lstStyle/>
          <a:p>
            <a:pPr algn="just"/>
            <a:r>
              <a:rPr lang="es-ES" sz="3600" dirty="0">
                <a:latin typeface="Open Sauce" panose="020B0604020202020204" charset="0"/>
                <a:ea typeface="Calibri" panose="020F0502020204030204" pitchFamily="34" charset="0"/>
                <a:cs typeface="Times New Roman" panose="02020603050405020304" pitchFamily="18" charset="0"/>
              </a:rPr>
              <a:t>Libre interpretación de la autora según (Rodríguez, 2022)</a:t>
            </a:r>
          </a:p>
        </p:txBody>
      </p:sp>
      <p:pic>
        <p:nvPicPr>
          <p:cNvPr id="6" name="Audio 5">
            <a:hlinkClick r:id="" action="ppaction://media"/>
            <a:extLst>
              <a:ext uri="{FF2B5EF4-FFF2-40B4-BE49-F238E27FC236}">
                <a16:creationId xmlns:a16="http://schemas.microsoft.com/office/drawing/2014/main" id="{6DE24B13-9900-4156-8216-2095C77EA59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864421892"/>
      </p:ext>
    </p:extLst>
  </p:cSld>
  <p:clrMapOvr>
    <a:masterClrMapping/>
  </p:clrMapOvr>
  <mc:AlternateContent xmlns:mc="http://schemas.openxmlformats.org/markup-compatibility/2006">
    <mc:Choice xmlns:p14="http://schemas.microsoft.com/office/powerpoint/2010/main" Requires="p14">
      <p:transition spd="slow" p14:dur="2000" advTm="18984"/>
    </mc:Choice>
    <mc:Fallback>
      <p:transition spd="slow" advTm="1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3" name="Group 3"/>
          <p:cNvGrpSpPr/>
          <p:nvPr/>
        </p:nvGrpSpPr>
        <p:grpSpPr>
          <a:xfrm>
            <a:off x="16887962" y="598511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936"/>
            </a:solidFill>
            <a:ln cap="sq">
              <a:noFill/>
              <a:prstDash val="solid"/>
              <a:miter/>
            </a:ln>
          </p:spPr>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449381" y="853038"/>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127287" y="-5167464"/>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936"/>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11601958" y="3883226"/>
            <a:ext cx="325815" cy="605415"/>
            <a:chOff x="0" y="0"/>
            <a:chExt cx="406080" cy="754560"/>
          </a:xfrm>
        </p:grpSpPr>
        <p:sp>
          <p:nvSpPr>
            <p:cNvPr id="11" name="Freeform 11"/>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099936"/>
            </a:solidFill>
          </p:spPr>
        </p:sp>
      </p:grpSp>
      <p:sp>
        <p:nvSpPr>
          <p:cNvPr id="12" name="TextBox 12"/>
          <p:cNvSpPr txBox="1"/>
          <p:nvPr/>
        </p:nvSpPr>
        <p:spPr>
          <a:xfrm>
            <a:off x="897082" y="540304"/>
            <a:ext cx="4052607" cy="2120324"/>
          </a:xfrm>
          <a:prstGeom prst="rect">
            <a:avLst/>
          </a:prstGeom>
        </p:spPr>
        <p:txBody>
          <a:bodyPr wrap="square" lIns="0" tIns="0" rIns="0" bIns="0" rtlCol="0" anchor="t">
            <a:spAutoFit/>
          </a:bodyPr>
          <a:lstStyle/>
          <a:p>
            <a:pPr marL="0" lvl="0" indent="0" algn="just">
              <a:lnSpc>
                <a:spcPts val="5498"/>
              </a:lnSpc>
              <a:spcBef>
                <a:spcPct val="0"/>
              </a:spcBef>
            </a:pPr>
            <a:r>
              <a:rPr lang="en-US" sz="5400" b="1" u="none" spc="390" dirty="0" err="1">
                <a:solidFill>
                  <a:srgbClr val="FFFFFF"/>
                </a:solidFill>
                <a:latin typeface="Codec Pro ExtraBold"/>
              </a:rPr>
              <a:t>Modelos</a:t>
            </a:r>
            <a:r>
              <a:rPr lang="en-US" sz="5400" b="1" u="none" spc="390" dirty="0">
                <a:solidFill>
                  <a:srgbClr val="FFFFFF"/>
                </a:solidFill>
                <a:latin typeface="Codec Pro ExtraBold"/>
              </a:rPr>
              <a:t> de </a:t>
            </a:r>
            <a:r>
              <a:rPr lang="en-US" sz="5400" b="1" u="none" spc="390" dirty="0" err="1">
                <a:solidFill>
                  <a:srgbClr val="FFFFFF"/>
                </a:solidFill>
                <a:latin typeface="Codec Pro ExtraBold"/>
              </a:rPr>
              <a:t>erosión</a:t>
            </a:r>
            <a:r>
              <a:rPr lang="en-US" sz="5400" b="1" u="none" spc="390" dirty="0">
                <a:solidFill>
                  <a:srgbClr val="FFFFFF"/>
                </a:solidFill>
                <a:latin typeface="Codec Pro ExtraBold"/>
              </a:rPr>
              <a:t> </a:t>
            </a:r>
            <a:r>
              <a:rPr lang="en-US" sz="5400" b="1" u="none" spc="390" dirty="0" err="1">
                <a:solidFill>
                  <a:srgbClr val="FFFFFF"/>
                </a:solidFill>
                <a:latin typeface="Codec Pro ExtraBold"/>
              </a:rPr>
              <a:t>costera</a:t>
            </a:r>
            <a:endParaRPr lang="en-US" sz="5400" b="1" u="none" spc="390" dirty="0">
              <a:solidFill>
                <a:srgbClr val="FFFFFF"/>
              </a:solidFill>
              <a:latin typeface="Codec Pro ExtraBold"/>
            </a:endParaRPr>
          </a:p>
        </p:txBody>
      </p:sp>
      <p:sp>
        <p:nvSpPr>
          <p:cNvPr id="13" name="TextBox 13"/>
          <p:cNvSpPr txBox="1"/>
          <p:nvPr/>
        </p:nvSpPr>
        <p:spPr>
          <a:xfrm>
            <a:off x="6363363" y="1852472"/>
            <a:ext cx="979531" cy="723660"/>
          </a:xfrm>
          <a:prstGeom prst="rect">
            <a:avLst/>
          </a:prstGeom>
        </p:spPr>
        <p:txBody>
          <a:bodyPr wrap="square" lIns="0" tIns="0" rIns="0" bIns="0" rtlCol="0" anchor="t">
            <a:spAutoFit/>
          </a:bodyPr>
          <a:lstStyle/>
          <a:p>
            <a:pPr marL="0" lvl="0" indent="0" algn="ctr">
              <a:lnSpc>
                <a:spcPts val="6047"/>
              </a:lnSpc>
              <a:spcBef>
                <a:spcPct val="0"/>
              </a:spcBef>
            </a:pPr>
            <a:r>
              <a:rPr lang="en-US" sz="4381" spc="429" dirty="0">
                <a:solidFill>
                  <a:srgbClr val="231F20"/>
                </a:solidFill>
                <a:latin typeface="Codec Pro ExtraBold"/>
              </a:rPr>
              <a:t>01</a:t>
            </a:r>
          </a:p>
        </p:txBody>
      </p:sp>
      <p:sp>
        <p:nvSpPr>
          <p:cNvPr id="14" name="TextBox 14"/>
          <p:cNvSpPr txBox="1"/>
          <p:nvPr/>
        </p:nvSpPr>
        <p:spPr>
          <a:xfrm>
            <a:off x="12079705" y="3714588"/>
            <a:ext cx="979531" cy="723660"/>
          </a:xfrm>
          <a:prstGeom prst="rect">
            <a:avLst/>
          </a:prstGeom>
        </p:spPr>
        <p:txBody>
          <a:bodyPr wrap="square" lIns="0" tIns="0" rIns="0" bIns="0" rtlCol="0" anchor="t">
            <a:spAutoFit/>
          </a:bodyPr>
          <a:lstStyle/>
          <a:p>
            <a:pPr marL="0" lvl="0" indent="0" algn="ctr">
              <a:lnSpc>
                <a:spcPts val="6047"/>
              </a:lnSpc>
              <a:spcBef>
                <a:spcPct val="0"/>
              </a:spcBef>
            </a:pPr>
            <a:r>
              <a:rPr lang="en-US" sz="4381" spc="429">
                <a:solidFill>
                  <a:srgbClr val="231F20"/>
                </a:solidFill>
                <a:latin typeface="Codec Pro ExtraBold"/>
              </a:rPr>
              <a:t>02</a:t>
            </a:r>
          </a:p>
        </p:txBody>
      </p:sp>
      <p:sp>
        <p:nvSpPr>
          <p:cNvPr id="15" name="TextBox 15"/>
          <p:cNvSpPr txBox="1"/>
          <p:nvPr/>
        </p:nvSpPr>
        <p:spPr>
          <a:xfrm>
            <a:off x="6211443" y="5969923"/>
            <a:ext cx="979531" cy="723660"/>
          </a:xfrm>
          <a:prstGeom prst="rect">
            <a:avLst/>
          </a:prstGeom>
        </p:spPr>
        <p:txBody>
          <a:bodyPr wrap="square" lIns="0" tIns="0" rIns="0" bIns="0" rtlCol="0" anchor="t">
            <a:spAutoFit/>
          </a:bodyPr>
          <a:lstStyle/>
          <a:p>
            <a:pPr marL="0" lvl="0" indent="0" algn="ctr">
              <a:lnSpc>
                <a:spcPts val="6047"/>
              </a:lnSpc>
              <a:spcBef>
                <a:spcPct val="0"/>
              </a:spcBef>
            </a:pPr>
            <a:r>
              <a:rPr lang="en-US" sz="4381" spc="429">
                <a:solidFill>
                  <a:srgbClr val="231F20"/>
                </a:solidFill>
                <a:latin typeface="Codec Pro ExtraBold"/>
              </a:rPr>
              <a:t>03</a:t>
            </a:r>
          </a:p>
        </p:txBody>
      </p:sp>
      <p:sp>
        <p:nvSpPr>
          <p:cNvPr id="16" name="TextBox 16"/>
          <p:cNvSpPr txBox="1"/>
          <p:nvPr/>
        </p:nvSpPr>
        <p:spPr>
          <a:xfrm>
            <a:off x="12080411" y="8102108"/>
            <a:ext cx="979531" cy="723660"/>
          </a:xfrm>
          <a:prstGeom prst="rect">
            <a:avLst/>
          </a:prstGeom>
        </p:spPr>
        <p:txBody>
          <a:bodyPr wrap="square" lIns="0" tIns="0" rIns="0" bIns="0" rtlCol="0" anchor="t">
            <a:spAutoFit/>
          </a:bodyPr>
          <a:lstStyle/>
          <a:p>
            <a:pPr marL="0" lvl="0" indent="0" algn="ctr">
              <a:lnSpc>
                <a:spcPts val="6047"/>
              </a:lnSpc>
              <a:spcBef>
                <a:spcPct val="0"/>
              </a:spcBef>
            </a:pPr>
            <a:r>
              <a:rPr lang="en-US" sz="4381" spc="429" dirty="0">
                <a:solidFill>
                  <a:srgbClr val="231F20"/>
                </a:solidFill>
                <a:latin typeface="Codec Pro ExtraBold"/>
              </a:rPr>
              <a:t>04</a:t>
            </a:r>
          </a:p>
        </p:txBody>
      </p:sp>
      <p:grpSp>
        <p:nvGrpSpPr>
          <p:cNvPr id="17" name="Group 17"/>
          <p:cNvGrpSpPr/>
          <p:nvPr/>
        </p:nvGrpSpPr>
        <p:grpSpPr>
          <a:xfrm>
            <a:off x="5670275" y="3230440"/>
            <a:ext cx="6409430" cy="1910409"/>
            <a:chOff x="0" y="0"/>
            <a:chExt cx="8545907" cy="2547212"/>
          </a:xfrm>
        </p:grpSpPr>
        <p:grpSp>
          <p:nvGrpSpPr>
            <p:cNvPr id="18" name="Group 18"/>
            <p:cNvGrpSpPr/>
            <p:nvPr/>
          </p:nvGrpSpPr>
          <p:grpSpPr>
            <a:xfrm>
              <a:off x="6992316" y="0"/>
              <a:ext cx="1553591" cy="2547212"/>
              <a:chOff x="0" y="0"/>
              <a:chExt cx="1452240" cy="2381040"/>
            </a:xfrm>
          </p:grpSpPr>
          <p:sp>
            <p:nvSpPr>
              <p:cNvPr id="19" name="Freeform 1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99936"/>
              </a:solidFill>
            </p:spPr>
          </p:sp>
        </p:grpSp>
        <p:grpSp>
          <p:nvGrpSpPr>
            <p:cNvPr id="20" name="Group 20"/>
            <p:cNvGrpSpPr/>
            <p:nvPr/>
          </p:nvGrpSpPr>
          <p:grpSpPr>
            <a:xfrm>
              <a:off x="0" y="236467"/>
              <a:ext cx="7953437" cy="2100174"/>
              <a:chOff x="0" y="1"/>
              <a:chExt cx="7434581" cy="1963166"/>
            </a:xfrm>
          </p:grpSpPr>
          <p:sp>
            <p:nvSpPr>
              <p:cNvPr id="21" name="Freeform 21"/>
              <p:cNvSpPr/>
              <p:nvPr/>
            </p:nvSpPr>
            <p:spPr>
              <a:xfrm>
                <a:off x="0" y="1"/>
                <a:ext cx="7434581"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099936"/>
              </a:solidFill>
            </p:spPr>
            <p:txBody>
              <a:bodyPr/>
              <a:lstStyle/>
              <a:p>
                <a:endParaRPr lang="es-MX" dirty="0"/>
              </a:p>
            </p:txBody>
          </p:sp>
        </p:grpSp>
      </p:grpSp>
      <p:grpSp>
        <p:nvGrpSpPr>
          <p:cNvPr id="24" name="Group 24"/>
          <p:cNvGrpSpPr/>
          <p:nvPr/>
        </p:nvGrpSpPr>
        <p:grpSpPr>
          <a:xfrm>
            <a:off x="7461103" y="1342561"/>
            <a:ext cx="6408877" cy="1910409"/>
            <a:chOff x="0" y="0"/>
            <a:chExt cx="8545169" cy="2547212"/>
          </a:xfrm>
        </p:grpSpPr>
        <p:grpSp>
          <p:nvGrpSpPr>
            <p:cNvPr id="25" name="Group 25"/>
            <p:cNvGrpSpPr/>
            <p:nvPr/>
          </p:nvGrpSpPr>
          <p:grpSpPr>
            <a:xfrm>
              <a:off x="0" y="0"/>
              <a:ext cx="1552821" cy="2547212"/>
              <a:chOff x="0" y="0"/>
              <a:chExt cx="1451520" cy="2381040"/>
            </a:xfrm>
          </p:grpSpPr>
          <p:sp>
            <p:nvSpPr>
              <p:cNvPr id="26" name="Freeform 26"/>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099936"/>
              </a:solidFill>
            </p:spPr>
          </p:sp>
        </p:grpSp>
        <p:grpSp>
          <p:nvGrpSpPr>
            <p:cNvPr id="27" name="Group 27"/>
            <p:cNvGrpSpPr/>
            <p:nvPr/>
          </p:nvGrpSpPr>
          <p:grpSpPr>
            <a:xfrm>
              <a:off x="187170" y="870381"/>
              <a:ext cx="434420" cy="807220"/>
              <a:chOff x="0" y="0"/>
              <a:chExt cx="406080" cy="754560"/>
            </a:xfrm>
          </p:grpSpPr>
          <p:sp>
            <p:nvSpPr>
              <p:cNvPr id="28" name="Freeform 28"/>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099936"/>
              </a:solidFill>
            </p:spPr>
          </p:sp>
        </p:grpSp>
        <p:grpSp>
          <p:nvGrpSpPr>
            <p:cNvPr id="29" name="Group 29"/>
            <p:cNvGrpSpPr/>
            <p:nvPr/>
          </p:nvGrpSpPr>
          <p:grpSpPr>
            <a:xfrm>
              <a:off x="595401" y="236467"/>
              <a:ext cx="7949768" cy="2100174"/>
              <a:chOff x="-1" y="1"/>
              <a:chExt cx="7431151" cy="1963166"/>
            </a:xfrm>
          </p:grpSpPr>
          <p:sp>
            <p:nvSpPr>
              <p:cNvPr id="30" name="Freeform 30"/>
              <p:cNvSpPr/>
              <p:nvPr/>
            </p:nvSpPr>
            <p:spPr>
              <a:xfrm>
                <a:off x="-1" y="1"/>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099936"/>
              </a:solidFill>
            </p:spPr>
          </p:sp>
        </p:grpSp>
      </p:grpSp>
      <p:grpSp>
        <p:nvGrpSpPr>
          <p:cNvPr id="32" name="Group 32"/>
          <p:cNvGrpSpPr/>
          <p:nvPr/>
        </p:nvGrpSpPr>
        <p:grpSpPr>
          <a:xfrm>
            <a:off x="5564944" y="7541871"/>
            <a:ext cx="6409430" cy="1910409"/>
            <a:chOff x="0" y="0"/>
            <a:chExt cx="8545907" cy="2547212"/>
          </a:xfrm>
        </p:grpSpPr>
        <p:grpSp>
          <p:nvGrpSpPr>
            <p:cNvPr id="33" name="Group 33"/>
            <p:cNvGrpSpPr/>
            <p:nvPr/>
          </p:nvGrpSpPr>
          <p:grpSpPr>
            <a:xfrm>
              <a:off x="6992316" y="0"/>
              <a:ext cx="1553591" cy="2547212"/>
              <a:chOff x="0" y="0"/>
              <a:chExt cx="1452240" cy="2381040"/>
            </a:xfrm>
          </p:grpSpPr>
          <p:sp>
            <p:nvSpPr>
              <p:cNvPr id="34" name="Freeform 34"/>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099936"/>
              </a:solidFill>
            </p:spPr>
          </p:sp>
        </p:grpSp>
        <p:grpSp>
          <p:nvGrpSpPr>
            <p:cNvPr id="35" name="Group 35"/>
            <p:cNvGrpSpPr/>
            <p:nvPr/>
          </p:nvGrpSpPr>
          <p:grpSpPr>
            <a:xfrm>
              <a:off x="0" y="236466"/>
              <a:ext cx="7891966" cy="2050401"/>
              <a:chOff x="0" y="0"/>
              <a:chExt cx="7377120" cy="1916640"/>
            </a:xfrm>
          </p:grpSpPr>
          <p:sp>
            <p:nvSpPr>
              <p:cNvPr id="36" name="Freeform 36"/>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099936"/>
              </a:solidFill>
            </p:spPr>
          </p:sp>
        </p:grpSp>
      </p:grpSp>
      <p:grpSp>
        <p:nvGrpSpPr>
          <p:cNvPr id="38" name="Group 38"/>
          <p:cNvGrpSpPr/>
          <p:nvPr/>
        </p:nvGrpSpPr>
        <p:grpSpPr>
          <a:xfrm rot="-10800000">
            <a:off x="11601958" y="8194368"/>
            <a:ext cx="325815" cy="605415"/>
            <a:chOff x="0" y="0"/>
            <a:chExt cx="406080" cy="754560"/>
          </a:xfrm>
        </p:grpSpPr>
        <p:sp>
          <p:nvSpPr>
            <p:cNvPr id="39" name="Freeform 39"/>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099936"/>
            </a:solidFill>
          </p:spPr>
        </p:sp>
      </p:grpSp>
      <p:grpSp>
        <p:nvGrpSpPr>
          <p:cNvPr id="40" name="Group 40"/>
          <p:cNvGrpSpPr/>
          <p:nvPr/>
        </p:nvGrpSpPr>
        <p:grpSpPr>
          <a:xfrm>
            <a:off x="7461103" y="5386156"/>
            <a:ext cx="6363215" cy="1910409"/>
            <a:chOff x="0" y="0"/>
            <a:chExt cx="8484287" cy="2547212"/>
          </a:xfrm>
        </p:grpSpPr>
        <p:grpSp>
          <p:nvGrpSpPr>
            <p:cNvPr id="41" name="Group 41"/>
            <p:cNvGrpSpPr/>
            <p:nvPr/>
          </p:nvGrpSpPr>
          <p:grpSpPr>
            <a:xfrm>
              <a:off x="0" y="0"/>
              <a:ext cx="1552821" cy="2547212"/>
              <a:chOff x="0" y="0"/>
              <a:chExt cx="1451520" cy="2381040"/>
            </a:xfrm>
          </p:grpSpPr>
          <p:sp>
            <p:nvSpPr>
              <p:cNvPr id="42" name="Freeform 42"/>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099936"/>
              </a:solidFill>
            </p:spPr>
          </p:sp>
        </p:grpSp>
        <p:grpSp>
          <p:nvGrpSpPr>
            <p:cNvPr id="43" name="Group 43"/>
            <p:cNvGrpSpPr/>
            <p:nvPr/>
          </p:nvGrpSpPr>
          <p:grpSpPr>
            <a:xfrm>
              <a:off x="187170" y="870381"/>
              <a:ext cx="434420" cy="807220"/>
              <a:chOff x="0" y="0"/>
              <a:chExt cx="406080" cy="754560"/>
            </a:xfrm>
          </p:grpSpPr>
          <p:sp>
            <p:nvSpPr>
              <p:cNvPr id="44" name="Freeform 44"/>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099936"/>
              </a:solidFill>
            </p:spPr>
          </p:sp>
        </p:grpSp>
        <p:grpSp>
          <p:nvGrpSpPr>
            <p:cNvPr id="45" name="Group 45"/>
            <p:cNvGrpSpPr/>
            <p:nvPr/>
          </p:nvGrpSpPr>
          <p:grpSpPr>
            <a:xfrm>
              <a:off x="595402" y="236466"/>
              <a:ext cx="7888885" cy="2050401"/>
              <a:chOff x="0" y="0"/>
              <a:chExt cx="7374240" cy="1916640"/>
            </a:xfrm>
          </p:grpSpPr>
          <p:sp>
            <p:nvSpPr>
              <p:cNvPr id="46" name="Freeform 46"/>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099936"/>
              </a:solidFill>
            </p:spPr>
          </p:sp>
        </p:grpSp>
      </p:grpSp>
      <p:sp>
        <p:nvSpPr>
          <p:cNvPr id="65" name="TextBox 23">
            <a:extLst>
              <a:ext uri="{FF2B5EF4-FFF2-40B4-BE49-F238E27FC236}">
                <a16:creationId xmlns:a16="http://schemas.microsoft.com/office/drawing/2014/main" id="{C3BB68C9-DC2C-4C17-B5F4-B1D2429894C1}"/>
              </a:ext>
            </a:extLst>
          </p:cNvPr>
          <p:cNvSpPr txBox="1"/>
          <p:nvPr/>
        </p:nvSpPr>
        <p:spPr>
          <a:xfrm>
            <a:off x="8762138" y="2287223"/>
            <a:ext cx="5482139" cy="358368"/>
          </a:xfrm>
          <a:prstGeom prst="rect">
            <a:avLst/>
          </a:prstGeom>
        </p:spPr>
        <p:txBody>
          <a:bodyPr wrap="square" lIns="0" tIns="0" rIns="0" bIns="0" rtlCol="0" anchor="t">
            <a:spAutoFit/>
          </a:bodyPr>
          <a:lstStyle/>
          <a:p>
            <a:pPr marL="0" lvl="0" indent="0" algn="l">
              <a:lnSpc>
                <a:spcPts val="2455"/>
              </a:lnSpc>
              <a:spcBef>
                <a:spcPct val="0"/>
              </a:spcBef>
            </a:pPr>
            <a:r>
              <a:rPr lang="en-US" sz="4000" spc="174" dirty="0">
                <a:solidFill>
                  <a:srgbClr val="FFFFFF"/>
                </a:solidFill>
                <a:latin typeface="Open Sauce"/>
              </a:rPr>
              <a:t>MIKE 21 Y MIKE 3</a:t>
            </a:r>
          </a:p>
        </p:txBody>
      </p:sp>
      <p:sp>
        <p:nvSpPr>
          <p:cNvPr id="66" name="TextBox 23">
            <a:extLst>
              <a:ext uri="{FF2B5EF4-FFF2-40B4-BE49-F238E27FC236}">
                <a16:creationId xmlns:a16="http://schemas.microsoft.com/office/drawing/2014/main" id="{965EBD25-1DD1-4839-9202-9500CB1EE07C}"/>
              </a:ext>
            </a:extLst>
          </p:cNvPr>
          <p:cNvSpPr txBox="1"/>
          <p:nvPr/>
        </p:nvSpPr>
        <p:spPr>
          <a:xfrm>
            <a:off x="8067243" y="4164157"/>
            <a:ext cx="1858264" cy="358368"/>
          </a:xfrm>
          <a:prstGeom prst="rect">
            <a:avLst/>
          </a:prstGeom>
        </p:spPr>
        <p:txBody>
          <a:bodyPr wrap="square" lIns="0" tIns="0" rIns="0" bIns="0" rtlCol="0" anchor="t">
            <a:spAutoFit/>
          </a:bodyPr>
          <a:lstStyle/>
          <a:p>
            <a:pPr marL="0" lvl="0" indent="0" algn="l">
              <a:lnSpc>
                <a:spcPts val="2455"/>
              </a:lnSpc>
              <a:spcBef>
                <a:spcPct val="0"/>
              </a:spcBef>
            </a:pPr>
            <a:r>
              <a:rPr lang="en-US" sz="4000" spc="174" dirty="0">
                <a:solidFill>
                  <a:srgbClr val="FFFFFF"/>
                </a:solidFill>
                <a:latin typeface="Open Sauce"/>
              </a:rPr>
              <a:t>SWAN</a:t>
            </a:r>
          </a:p>
        </p:txBody>
      </p:sp>
      <p:sp>
        <p:nvSpPr>
          <p:cNvPr id="67" name="TextBox 23">
            <a:extLst>
              <a:ext uri="{FF2B5EF4-FFF2-40B4-BE49-F238E27FC236}">
                <a16:creationId xmlns:a16="http://schemas.microsoft.com/office/drawing/2014/main" id="{0C781E2D-B6CC-4B8E-AFFF-068C831DE8A3}"/>
              </a:ext>
            </a:extLst>
          </p:cNvPr>
          <p:cNvSpPr txBox="1"/>
          <p:nvPr/>
        </p:nvSpPr>
        <p:spPr>
          <a:xfrm>
            <a:off x="9764162" y="6305217"/>
            <a:ext cx="2177217" cy="358368"/>
          </a:xfrm>
          <a:prstGeom prst="rect">
            <a:avLst/>
          </a:prstGeom>
        </p:spPr>
        <p:txBody>
          <a:bodyPr wrap="square" lIns="0" tIns="0" rIns="0" bIns="0" rtlCol="0" anchor="t">
            <a:spAutoFit/>
          </a:bodyPr>
          <a:lstStyle/>
          <a:p>
            <a:pPr marL="0" lvl="0" indent="0" algn="l">
              <a:lnSpc>
                <a:spcPts val="2455"/>
              </a:lnSpc>
              <a:spcBef>
                <a:spcPct val="0"/>
              </a:spcBef>
            </a:pPr>
            <a:r>
              <a:rPr lang="en-US" sz="4000" spc="174" dirty="0">
                <a:solidFill>
                  <a:srgbClr val="FFFFFF"/>
                </a:solidFill>
                <a:latin typeface="Open Sauce"/>
              </a:rPr>
              <a:t>SWASH</a:t>
            </a:r>
          </a:p>
        </p:txBody>
      </p:sp>
      <p:sp>
        <p:nvSpPr>
          <p:cNvPr id="68" name="TextBox 23">
            <a:extLst>
              <a:ext uri="{FF2B5EF4-FFF2-40B4-BE49-F238E27FC236}">
                <a16:creationId xmlns:a16="http://schemas.microsoft.com/office/drawing/2014/main" id="{0C3E228D-EC43-4E95-AFCA-E9436D9052A1}"/>
              </a:ext>
            </a:extLst>
          </p:cNvPr>
          <p:cNvSpPr txBox="1"/>
          <p:nvPr/>
        </p:nvSpPr>
        <p:spPr>
          <a:xfrm>
            <a:off x="7668470" y="8541198"/>
            <a:ext cx="2175361" cy="358368"/>
          </a:xfrm>
          <a:prstGeom prst="rect">
            <a:avLst/>
          </a:prstGeom>
        </p:spPr>
        <p:txBody>
          <a:bodyPr wrap="square" lIns="0" tIns="0" rIns="0" bIns="0" rtlCol="0" anchor="t">
            <a:spAutoFit/>
          </a:bodyPr>
          <a:lstStyle/>
          <a:p>
            <a:pPr marL="0" lvl="0" indent="0" algn="l">
              <a:lnSpc>
                <a:spcPts val="2455"/>
              </a:lnSpc>
              <a:spcBef>
                <a:spcPct val="0"/>
              </a:spcBef>
            </a:pPr>
            <a:r>
              <a:rPr lang="en-US" sz="4000" spc="174" dirty="0" err="1">
                <a:solidFill>
                  <a:srgbClr val="FFFFFF"/>
                </a:solidFill>
                <a:latin typeface="Open Sauce"/>
              </a:rPr>
              <a:t>XBeach</a:t>
            </a:r>
            <a:endParaRPr lang="en-US" sz="4000" spc="174" dirty="0">
              <a:solidFill>
                <a:srgbClr val="FFFFFF"/>
              </a:solidFill>
              <a:latin typeface="Open Sauce"/>
            </a:endParaRPr>
          </a:p>
        </p:txBody>
      </p:sp>
      <p:sp>
        <p:nvSpPr>
          <p:cNvPr id="69" name="Elipse 68">
            <a:extLst>
              <a:ext uri="{FF2B5EF4-FFF2-40B4-BE49-F238E27FC236}">
                <a16:creationId xmlns:a16="http://schemas.microsoft.com/office/drawing/2014/main" id="{DD60674D-F834-4C03-B771-FFBDF6D76955}"/>
              </a:ext>
            </a:extLst>
          </p:cNvPr>
          <p:cNvSpPr/>
          <p:nvPr/>
        </p:nvSpPr>
        <p:spPr>
          <a:xfrm>
            <a:off x="7317698" y="3585663"/>
            <a:ext cx="3184463" cy="1218941"/>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MX"/>
          </a:p>
        </p:txBody>
      </p:sp>
      <p:pic>
        <p:nvPicPr>
          <p:cNvPr id="51" name="Audio 50">
            <a:hlinkClick r:id="" action="ppaction://media"/>
            <a:extLst>
              <a:ext uri="{FF2B5EF4-FFF2-40B4-BE49-F238E27FC236}">
                <a16:creationId xmlns:a16="http://schemas.microsoft.com/office/drawing/2014/main" id="{46A6BC1C-F512-4DB9-B6BB-662EF87E71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729200" y="9728200"/>
            <a:ext cx="406400" cy="406400"/>
          </a:xfrm>
          <a:prstGeom prst="rect">
            <a:avLst/>
          </a:prstGeom>
        </p:spPr>
      </p:pic>
    </p:spTree>
    <p:custDataLst>
      <p:tags r:id="rId1"/>
    </p:custDataLst>
    <p:extLst>
      <p:ext uri="{BB962C8B-B14F-4D97-AF65-F5344CB8AC3E}">
        <p14:creationId xmlns:p14="http://schemas.microsoft.com/office/powerpoint/2010/main" val="4138205963"/>
      </p:ext>
    </p:extLst>
  </p:cSld>
  <p:clrMapOvr>
    <a:masterClrMapping/>
  </p:clrMapOvr>
  <mc:AlternateContent xmlns:mc="http://schemas.openxmlformats.org/markup-compatibility/2006">
    <mc:Choice xmlns:p14="http://schemas.microsoft.com/office/powerpoint/2010/main" Requires="p14">
      <p:transition spd="slow" p14:dur="2000" advTm="20084"/>
    </mc:Choice>
    <mc:Fallback>
      <p:transition spd="slow" advTm="2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down)">
                                      <p:cBhvr>
                                        <p:cTn id="1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1"/>
                </p:tgtEl>
              </p:cMediaNode>
            </p:audio>
          </p:childTnLst>
        </p:cTn>
      </p:par>
    </p:tnLst>
    <p:bldLst>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16001999" y="5372100"/>
            <a:ext cx="6087252" cy="4914900"/>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7" name="Objeto 6">
            <a:extLst>
              <a:ext uri="{FF2B5EF4-FFF2-40B4-BE49-F238E27FC236}">
                <a16:creationId xmlns:a16="http://schemas.microsoft.com/office/drawing/2014/main" id="{7A628B49-47E8-42A0-909A-8455FE0B89EA}"/>
              </a:ext>
            </a:extLst>
          </p:cNvPr>
          <p:cNvGraphicFramePr>
            <a:graphicFrameLocks noChangeAspect="1"/>
          </p:cNvGraphicFramePr>
          <p:nvPr>
            <p:extLst>
              <p:ext uri="{D42A27DB-BD31-4B8C-83A1-F6EECF244321}">
                <p14:modId xmlns:p14="http://schemas.microsoft.com/office/powerpoint/2010/main" val="895476368"/>
              </p:ext>
            </p:extLst>
          </p:nvPr>
        </p:nvGraphicFramePr>
        <p:xfrm>
          <a:off x="2286000" y="3848100"/>
          <a:ext cx="14859000" cy="5418571"/>
        </p:xfrm>
        <a:graphic>
          <a:graphicData uri="http://schemas.openxmlformats.org/presentationml/2006/ole">
            <mc:AlternateContent xmlns:mc="http://schemas.openxmlformats.org/markup-compatibility/2006">
              <mc:Choice xmlns:v="urn:schemas-microsoft-com:vml" Requires="v">
                <p:oleObj r:id="rId6" imgW="18392622" imgH="6705474" progId="Visio.Drawing.15">
                  <p:embed/>
                </p:oleObj>
              </mc:Choice>
              <mc:Fallback>
                <p:oleObj r:id="rId6" imgW="18392622" imgH="6705474" progId="Visio.Drawing.15">
                  <p:embed/>
                  <p:pic>
                    <p:nvPicPr>
                      <p:cNvPr id="24" name="Objeto 23">
                        <a:extLst>
                          <a:ext uri="{FF2B5EF4-FFF2-40B4-BE49-F238E27FC236}">
                            <a16:creationId xmlns:a16="http://schemas.microsoft.com/office/drawing/2014/main" id="{45CD41E5-C356-47D1-83D6-9E264D2CF4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848100"/>
                        <a:ext cx="14859000" cy="5418571"/>
                      </a:xfrm>
                      <a:prstGeom prst="rect">
                        <a:avLst/>
                      </a:prstGeom>
                      <a:noFill/>
                    </p:spPr>
                  </p:pic>
                </p:oleObj>
              </mc:Fallback>
            </mc:AlternateContent>
          </a:graphicData>
        </a:graphic>
      </p:graphicFrame>
      <p:sp>
        <p:nvSpPr>
          <p:cNvPr id="8" name="CuadroTexto 7">
            <a:extLst>
              <a:ext uri="{FF2B5EF4-FFF2-40B4-BE49-F238E27FC236}">
                <a16:creationId xmlns:a16="http://schemas.microsoft.com/office/drawing/2014/main" id="{052D7604-04E1-4EA0-868D-47B2D940A2CC}"/>
              </a:ext>
            </a:extLst>
          </p:cNvPr>
          <p:cNvSpPr txBox="1"/>
          <p:nvPr/>
        </p:nvSpPr>
        <p:spPr>
          <a:xfrm>
            <a:off x="1418883" y="2081483"/>
            <a:ext cx="18108487" cy="769441"/>
          </a:xfrm>
          <a:prstGeom prst="rect">
            <a:avLst/>
          </a:prstGeom>
          <a:noFill/>
        </p:spPr>
        <p:txBody>
          <a:bodyPr wrap="square">
            <a:spAutoFit/>
          </a:bodyPr>
          <a:lstStyle/>
          <a:p>
            <a:pPr algn="ctr"/>
            <a:r>
              <a:rPr lang="es-ES" sz="4400" b="1" dirty="0">
                <a:latin typeface="Codec Pro ExtraBold" panose="020B0604020202020204" charset="0"/>
                <a:ea typeface="Calibri" panose="020F0502020204030204" pitchFamily="34" charset="0"/>
                <a:cs typeface="Times New Roman" panose="02020603050405020304" pitchFamily="18" charset="0"/>
              </a:rPr>
              <a:t>Esquema de trabajo para la estrategia de modelación</a:t>
            </a:r>
          </a:p>
        </p:txBody>
      </p:sp>
      <p:pic>
        <p:nvPicPr>
          <p:cNvPr id="9" name="Audio 8">
            <a:hlinkClick r:id="" action="ppaction://media"/>
            <a:extLst>
              <a:ext uri="{FF2B5EF4-FFF2-40B4-BE49-F238E27FC236}">
                <a16:creationId xmlns:a16="http://schemas.microsoft.com/office/drawing/2014/main" id="{0FA9B34F-DD6A-430D-B849-3B59B0BA80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380"/>
    </mc:Choice>
    <mc:Fallback>
      <p:transition spd="slow" advTm="3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3690980" y="1117986"/>
            <a:ext cx="10713642" cy="1312282"/>
          </a:xfrm>
          <a:prstGeom prst="rect">
            <a:avLst/>
          </a:prstGeom>
        </p:spPr>
        <p:txBody>
          <a:bodyPr lIns="0" tIns="0" rIns="0" bIns="0" rtlCol="0" anchor="t">
            <a:spAutoFit/>
          </a:bodyPr>
          <a:lstStyle/>
          <a:p>
            <a:pPr algn="ctr">
              <a:lnSpc>
                <a:spcPts val="10886"/>
              </a:lnSpc>
            </a:pPr>
            <a:r>
              <a:rPr lang="en-US" sz="7888" dirty="0">
                <a:solidFill>
                  <a:srgbClr val="FFFFFF"/>
                </a:solidFill>
                <a:latin typeface="Codec Pro ExtraBold"/>
              </a:rPr>
              <a:t>Zona de </a:t>
            </a:r>
            <a:r>
              <a:rPr lang="en-US" sz="7888" dirty="0" err="1">
                <a:solidFill>
                  <a:srgbClr val="FFFFFF"/>
                </a:solidFill>
                <a:latin typeface="Codec Pro ExtraBold"/>
              </a:rPr>
              <a:t>estudio</a:t>
            </a:r>
            <a:endParaRPr lang="en-US" sz="7888" dirty="0">
              <a:solidFill>
                <a:srgbClr val="FFFFFF"/>
              </a:solidFill>
              <a:latin typeface="Codec Pro ExtraBold"/>
            </a:endParaRPr>
          </a:p>
        </p:txBody>
      </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0" name="Picture 79">
            <a:extLst>
              <a:ext uri="{FF2B5EF4-FFF2-40B4-BE49-F238E27FC236}">
                <a16:creationId xmlns:a16="http://schemas.microsoft.com/office/drawing/2014/main" id="{F6DEE664-B5BD-4CF4-9686-397285B5EDA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14400" y="3361894"/>
            <a:ext cx="7406515" cy="6308912"/>
          </a:xfrm>
          <a:prstGeom prst="rect">
            <a:avLst/>
          </a:prstGeom>
          <a:noFill/>
        </p:spPr>
      </p:pic>
      <p:sp>
        <p:nvSpPr>
          <p:cNvPr id="34" name="CuadroTexto 33">
            <a:extLst>
              <a:ext uri="{FF2B5EF4-FFF2-40B4-BE49-F238E27FC236}">
                <a16:creationId xmlns:a16="http://schemas.microsoft.com/office/drawing/2014/main" id="{239BB888-3599-468B-A32D-B00D9B846951}"/>
              </a:ext>
            </a:extLst>
          </p:cNvPr>
          <p:cNvSpPr txBox="1"/>
          <p:nvPr/>
        </p:nvSpPr>
        <p:spPr>
          <a:xfrm>
            <a:off x="8839200" y="8224256"/>
            <a:ext cx="8534400" cy="1446550"/>
          </a:xfrm>
          <a:prstGeom prst="rect">
            <a:avLst/>
          </a:prstGeom>
          <a:noFill/>
        </p:spPr>
        <p:txBody>
          <a:bodyPr wrap="square">
            <a:spAutoFit/>
          </a:bodyPr>
          <a:lstStyle/>
          <a:p>
            <a:r>
              <a:rPr lang="es-ES" sz="4400" dirty="0">
                <a:latin typeface="Open Sauce" panose="020B0604020202020204" charset="0"/>
              </a:rPr>
              <a:t>Ubicación de la playa del sector Oasis en Varadero</a:t>
            </a:r>
            <a:r>
              <a:rPr lang="es-ES" sz="4400" b="1" dirty="0">
                <a:latin typeface="Open Sauce" panose="020B0604020202020204" charset="0"/>
              </a:rPr>
              <a:t> </a:t>
            </a:r>
            <a:endParaRPr lang="es-ES" sz="4400" dirty="0">
              <a:latin typeface="Open Sauce" panose="020B0604020202020204" charset="0"/>
            </a:endParaRPr>
          </a:p>
        </p:txBody>
      </p:sp>
      <p:pic>
        <p:nvPicPr>
          <p:cNvPr id="7" name="Audio 6">
            <a:hlinkClick r:id="" action="ppaction://media"/>
            <a:extLst>
              <a:ext uri="{FF2B5EF4-FFF2-40B4-BE49-F238E27FC236}">
                <a16:creationId xmlns:a16="http://schemas.microsoft.com/office/drawing/2014/main" id="{324AC8FB-33C0-4C13-A893-18EA464B89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14"/>
    </mc:Choice>
    <mc:Fallback>
      <p:transition spd="slow" advTm="1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56.9"/>
</p:tagLst>
</file>

<file path=ppt/tags/tag3.xml><?xml version="1.0" encoding="utf-8"?>
<p:tagLst xmlns:a="http://schemas.openxmlformats.org/drawingml/2006/main" xmlns:r="http://schemas.openxmlformats.org/officeDocument/2006/relationships" xmlns:p="http://schemas.openxmlformats.org/presentationml/2006/main">
  <p:tag name="TIMING" val="|32.2"/>
</p:tagLst>
</file>

<file path=ppt/tags/tag4.xml><?xml version="1.0" encoding="utf-8"?>
<p:tagLst xmlns:a="http://schemas.openxmlformats.org/drawingml/2006/main" xmlns:r="http://schemas.openxmlformats.org/officeDocument/2006/relationships" xmlns:p="http://schemas.openxmlformats.org/presentationml/2006/main">
  <p:tag name="TIMING" val="|37.7"/>
</p:tagLst>
</file>

<file path=ppt/tags/tag5.xml><?xml version="1.0" encoding="utf-8"?>
<p:tagLst xmlns:a="http://schemas.openxmlformats.org/drawingml/2006/main" xmlns:r="http://schemas.openxmlformats.org/officeDocument/2006/relationships" xmlns:p="http://schemas.openxmlformats.org/presentationml/2006/main">
  <p:tag name="TIMING" val="|3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3688</TotalTime>
  <Words>2055</Words>
  <Application>Microsoft Office PowerPoint</Application>
  <PresentationFormat>Personalizado</PresentationFormat>
  <Paragraphs>134</Paragraphs>
  <Slides>22</Slides>
  <Notes>12</Notes>
  <HiddenSlides>0</HiddenSlides>
  <MMClips>27</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22</vt:i4>
      </vt:variant>
    </vt:vector>
  </HeadingPairs>
  <TitlesOfParts>
    <vt:vector size="30" baseType="lpstr">
      <vt:lpstr>Codec Pro ExtraBold</vt:lpstr>
      <vt:lpstr>Open Sauce</vt:lpstr>
      <vt:lpstr>Arial</vt:lpstr>
      <vt:lpstr>Codec Pro ExtraBold Italics</vt:lpstr>
      <vt:lpstr>Calibri</vt:lpstr>
      <vt:lpstr>Castoro</vt:lpstr>
      <vt:lpstr>Office Theme</vt:lpstr>
      <vt:lpstr>Visio.Drawing.15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construcción inmobilaria</dc:title>
  <dc:creator>anapegudo</dc:creator>
  <cp:lastModifiedBy>anapegudo</cp:lastModifiedBy>
  <cp:revision>36</cp:revision>
  <dcterms:created xsi:type="dcterms:W3CDTF">2006-08-16T00:00:00Z</dcterms:created>
  <dcterms:modified xsi:type="dcterms:W3CDTF">2025-07-10T20:36:45Z</dcterms:modified>
  <dc:identifier>DAFyL5LKaVw</dc:identifier>
</cp:coreProperties>
</file>