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9" r:id="rId1"/>
  </p:sldMasterIdLst>
  <p:notesMasterIdLst>
    <p:notesMasterId r:id="rId36"/>
  </p:notesMasterIdLst>
  <p:sldIdLst>
    <p:sldId id="256" r:id="rId2"/>
    <p:sldId id="300" r:id="rId3"/>
    <p:sldId id="257" r:id="rId4"/>
    <p:sldId id="258" r:id="rId5"/>
    <p:sldId id="259" r:id="rId6"/>
    <p:sldId id="260" r:id="rId7"/>
    <p:sldId id="261" r:id="rId8"/>
    <p:sldId id="262" r:id="rId9"/>
    <p:sldId id="263" r:id="rId10"/>
    <p:sldId id="264" r:id="rId11"/>
    <p:sldId id="265" r:id="rId12"/>
    <p:sldId id="266" r:id="rId13"/>
    <p:sldId id="268" r:id="rId14"/>
    <p:sldId id="270" r:id="rId15"/>
    <p:sldId id="269" r:id="rId16"/>
    <p:sldId id="291" r:id="rId17"/>
    <p:sldId id="288" r:id="rId18"/>
    <p:sldId id="289" r:id="rId19"/>
    <p:sldId id="290" r:id="rId20"/>
    <p:sldId id="272" r:id="rId21"/>
    <p:sldId id="273" r:id="rId22"/>
    <p:sldId id="274" r:id="rId23"/>
    <p:sldId id="275" r:id="rId24"/>
    <p:sldId id="276" r:id="rId25"/>
    <p:sldId id="287" r:id="rId26"/>
    <p:sldId id="283" r:id="rId27"/>
    <p:sldId id="284" r:id="rId28"/>
    <p:sldId id="285" r:id="rId29"/>
    <p:sldId id="286" r:id="rId30"/>
    <p:sldId id="278" r:id="rId31"/>
    <p:sldId id="279" r:id="rId32"/>
    <p:sldId id="281" r:id="rId33"/>
    <p:sldId id="280" r:id="rId34"/>
    <p:sldId id="282" r:id="rId3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F8FA"/>
    <a:srgbClr val="1FBFC7"/>
    <a:srgbClr val="BF116C"/>
    <a:srgbClr val="FF66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182" autoAdjust="0"/>
  </p:normalViewPr>
  <p:slideViewPr>
    <p:cSldViewPr snapToGrid="0">
      <p:cViewPr varScale="1">
        <p:scale>
          <a:sx n="59" d="100"/>
          <a:sy n="59" d="100"/>
        </p:scale>
        <p:origin x="11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ISEFD\Desktop\DELIBET%20TEIS\graficos.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ISEFD\Desktop\DELIBET%20TEIS\grafico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S"/>
              <a:t>Caracterización del grupo</a:t>
            </a:r>
          </a:p>
        </c:rich>
      </c:tx>
      <c:overlay val="0"/>
      <c:spPr>
        <a:noFill/>
        <a:ln>
          <a:noFill/>
        </a:ln>
        <a:effectLst/>
      </c:spPr>
    </c:title>
    <c:autoTitleDeleted val="0"/>
    <c:plotArea>
      <c:layout/>
      <c:pieChart>
        <c:varyColors val="1"/>
        <c:ser>
          <c:idx val="0"/>
          <c:order val="0"/>
          <c:tx>
            <c:strRef>
              <c:f>Hoja1!$B$1</c:f>
              <c:strCache>
                <c:ptCount val="1"/>
                <c:pt idx="0">
                  <c:v>Ventas</c:v>
                </c:pt>
              </c:strCache>
            </c:strRef>
          </c:tx>
          <c:dPt>
            <c:idx val="0"/>
            <c:bubble3D val="0"/>
            <c:spPr>
              <a:solidFill>
                <a:srgbClr val="BF116C"/>
              </a:solidFill>
              <a:ln>
                <a:solidFill>
                  <a:schemeClr val="bg1"/>
                </a:solid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c:spPr>
            <c:extLst>
              <c:ext xmlns:c16="http://schemas.microsoft.com/office/drawing/2014/chart" uri="{C3380CC4-5D6E-409C-BE32-E72D297353CC}">
                <c16:uniqueId val="{00000001-ABF2-4CAF-8FA4-FD43A74C71D0}"/>
              </c:ext>
            </c:extLst>
          </c:dPt>
          <c:dPt>
            <c:idx val="1"/>
            <c:bubble3D val="0"/>
            <c:spPr>
              <a:solidFill>
                <a:srgbClr val="C00000"/>
              </a:solidFill>
              <a:ln>
                <a:solidFill>
                  <a:schemeClr val="bg1"/>
                </a:solid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c:spPr>
            <c:extLst>
              <c:ext xmlns:c16="http://schemas.microsoft.com/office/drawing/2014/chart" uri="{C3380CC4-5D6E-409C-BE32-E72D297353CC}">
                <c16:uniqueId val="{00000004-ABF2-4CAF-8FA4-FD43A74C71D0}"/>
              </c:ext>
            </c:extLst>
          </c:dPt>
          <c:dPt>
            <c:idx val="2"/>
            <c:bubble3D val="0"/>
            <c:spPr>
              <a:solidFill>
                <a:srgbClr val="FF0000"/>
              </a:solidFill>
              <a:ln>
                <a:solidFill>
                  <a:schemeClr val="bg1"/>
                </a:solid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c:spPr>
            <c:extLst>
              <c:ext xmlns:c16="http://schemas.microsoft.com/office/drawing/2014/chart" uri="{C3380CC4-5D6E-409C-BE32-E72D297353CC}">
                <c16:uniqueId val="{00000003-ABF2-4CAF-8FA4-FD43A74C71D0}"/>
              </c:ext>
            </c:extLst>
          </c:dPt>
          <c:dPt>
            <c:idx val="3"/>
            <c:bubble3D val="0"/>
            <c:spPr>
              <a:solidFill>
                <a:srgbClr val="1FBFC7"/>
              </a:solidFill>
              <a:ln>
                <a:solidFill>
                  <a:schemeClr val="bg1"/>
                </a:solid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c:spPr>
            <c:extLst>
              <c:ext xmlns:c16="http://schemas.microsoft.com/office/drawing/2014/chart" uri="{C3380CC4-5D6E-409C-BE32-E72D297353CC}">
                <c16:uniqueId val="{00000002-ABF2-4CAF-8FA4-FD43A74C71D0}"/>
              </c:ext>
            </c:extLst>
          </c:dPt>
          <c:dLbls>
            <c:dLbl>
              <c:idx val="0"/>
              <c:layout>
                <c:manualLayout>
                  <c:x val="-8.3565779128577725E-2"/>
                  <c:y val="8.6627434365979847E-2"/>
                </c:manualLayout>
              </c:layout>
              <c:tx>
                <c:rich>
                  <a:bodyPr rot="0" spcFirstLastPara="1" vertOverflow="ellipsis" vert="horz" wrap="square" lIns="38100" tIns="19050" rIns="38100" bIns="19050" anchor="ctr" anchorCtr="0">
                    <a:spAutoFit/>
                  </a:bodyPr>
                  <a:lstStyle/>
                  <a:p>
                    <a:pPr algn="ctr" rtl="0">
                      <a:defRPr sz="1197" b="0" i="0" u="none" strike="noStrike" kern="1200" baseline="0">
                        <a:solidFill>
                          <a:prstClr val="white">
                            <a:lumMod val="85000"/>
                          </a:prstClr>
                        </a:solidFill>
                        <a:latin typeface="+mn-lt"/>
                        <a:ea typeface="+mn-ea"/>
                        <a:cs typeface="+mn-cs"/>
                      </a:defRPr>
                    </a:pPr>
                    <a:fld id="{503F8348-73E9-4534-942A-CF25D0E2F4B0}" type="CATEGORYNAME">
                      <a:rPr lang="en-US" sz="1400" b="0" i="0" u="none" strike="noStrike" kern="1200" baseline="0">
                        <a:solidFill>
                          <a:prstClr val="white">
                            <a:lumMod val="85000"/>
                          </a:prstClr>
                        </a:solidFill>
                        <a:latin typeface="Arial" panose="020B0604020202020204" pitchFamily="34" charset="0"/>
                        <a:ea typeface="+mn-ea"/>
                        <a:cs typeface="Arial" panose="020B0604020202020204" pitchFamily="34" charset="0"/>
                      </a:rPr>
                      <a:pPr algn="ctr" rtl="0">
                        <a:defRPr sz="1197" b="0" i="0" u="none" strike="noStrike" kern="1200" baseline="0">
                          <a:solidFill>
                            <a:prstClr val="white">
                              <a:lumMod val="85000"/>
                            </a:prstClr>
                          </a:solidFill>
                          <a:latin typeface="+mn-lt"/>
                          <a:ea typeface="+mn-ea"/>
                          <a:cs typeface="+mn-cs"/>
                        </a:defRPr>
                      </a:pPr>
                      <a:t>[NOMBRE DE CATEGORÍA]</a:t>
                    </a:fld>
                    <a:r>
                      <a:rPr lang="en-US" sz="1400" b="0" i="0" u="none" strike="noStrike" kern="1200" baseline="0" dirty="0">
                        <a:solidFill>
                          <a:prstClr val="white">
                            <a:lumMod val="85000"/>
                          </a:prstClr>
                        </a:solidFill>
                        <a:latin typeface="Arial" panose="020B0604020202020204" pitchFamily="34" charset="0"/>
                        <a:ea typeface="+mn-ea"/>
                        <a:cs typeface="Arial" panose="020B0604020202020204" pitchFamily="34" charset="0"/>
                      </a:rPr>
                      <a:t>
</a:t>
                    </a:r>
                    <a:fld id="{F9A87C15-0D4B-4ADB-93B1-88677AE4B7FE}" type="PERCENTAGE">
                      <a:rPr lang="en-US" sz="1400" b="0" i="0" u="none" strike="noStrike" kern="1200" baseline="0">
                        <a:solidFill>
                          <a:prstClr val="white">
                            <a:lumMod val="85000"/>
                          </a:prstClr>
                        </a:solidFill>
                        <a:latin typeface="Arial" panose="020B0604020202020204" pitchFamily="34" charset="0"/>
                        <a:ea typeface="+mn-ea"/>
                        <a:cs typeface="Arial" panose="020B0604020202020204" pitchFamily="34" charset="0"/>
                      </a:rPr>
                      <a:pPr algn="ctr" rtl="0">
                        <a:defRPr sz="1197" b="0" i="0" u="none" strike="noStrike" kern="1200" baseline="0">
                          <a:solidFill>
                            <a:prstClr val="white">
                              <a:lumMod val="85000"/>
                            </a:prstClr>
                          </a:solidFill>
                          <a:latin typeface="+mn-lt"/>
                          <a:ea typeface="+mn-ea"/>
                          <a:cs typeface="+mn-cs"/>
                        </a:defRPr>
                      </a:pPr>
                      <a:t>[PORCENTAJE]</a:t>
                    </a:fld>
                    <a:endParaRPr lang="en-US" sz="1400" b="0" i="0" u="none" strike="noStrike" kern="1200" baseline="0" dirty="0">
                      <a:solidFill>
                        <a:prstClr val="white">
                          <a:lumMod val="85000"/>
                        </a:prstClr>
                      </a:solidFill>
                      <a:latin typeface="Arial" panose="020B0604020202020204" pitchFamily="34" charset="0"/>
                      <a:ea typeface="+mn-ea"/>
                      <a:cs typeface="Arial" panose="020B0604020202020204" pitchFamily="34" charset="0"/>
                    </a:endParaRPr>
                  </a:p>
                </c:rich>
              </c:tx>
              <c:spPr>
                <a:solidFill>
                  <a:schemeClr val="accent1">
                    <a:lumMod val="25000"/>
                  </a:schemeClr>
                </a:solidFill>
                <a:ln>
                  <a:noFill/>
                </a:ln>
                <a:effectLst/>
              </c:sp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BF2-4CAF-8FA4-FD43A74C71D0}"/>
                </c:ext>
              </c:extLst>
            </c:dLbl>
            <c:dLbl>
              <c:idx val="1"/>
              <c:tx>
                <c:rich>
                  <a:bodyPr/>
                  <a:lstStyle/>
                  <a:p>
                    <a:fld id="{95DE1130-A6B3-472D-829B-5C0701DB4B0C}" type="CATEGORYNAME">
                      <a:rPr lang="en-US" sz="1400">
                        <a:latin typeface="Arial" panose="020B0604020202020204" pitchFamily="34" charset="0"/>
                        <a:cs typeface="Arial" panose="020B0604020202020204" pitchFamily="34" charset="0"/>
                      </a:rPr>
                      <a:pPr/>
                      <a:t>[NOMBRE DE CATEGORÍA]</a:t>
                    </a:fld>
                    <a:r>
                      <a:rPr lang="en-US" sz="1400" baseline="0" dirty="0">
                        <a:latin typeface="Arial" panose="020B0604020202020204" pitchFamily="34" charset="0"/>
                        <a:cs typeface="Arial" panose="020B0604020202020204" pitchFamily="34" charset="0"/>
                      </a:rPr>
                      <a:t>
</a:t>
                    </a:r>
                    <a:fld id="{C062A967-458E-4FEC-9F05-ECE9EBD8CAC6}" type="PERCENTAGE">
                      <a:rPr lang="en-US" sz="1400" baseline="0">
                        <a:latin typeface="Arial" panose="020B0604020202020204" pitchFamily="34" charset="0"/>
                        <a:cs typeface="Arial" panose="020B0604020202020204" pitchFamily="34" charset="0"/>
                      </a:rPr>
                      <a:pPr/>
                      <a:t>[PORCENTAJE]</a:t>
                    </a:fld>
                    <a:endParaRPr lang="en-US" sz="1400" baseline="0" dirty="0">
                      <a:latin typeface="Arial" panose="020B0604020202020204" pitchFamily="34" charset="0"/>
                      <a:cs typeface="Arial" panose="020B0604020202020204" pitchFamily="34" charset="0"/>
                    </a:endParaRPr>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BF2-4CAF-8FA4-FD43A74C71D0}"/>
                </c:ext>
              </c:extLst>
            </c:dLbl>
            <c:dLbl>
              <c:idx val="2"/>
              <c:tx>
                <c:rich>
                  <a:bodyPr rot="0" spcFirstLastPara="1" vertOverflow="ellipsis" vert="horz" wrap="square" lIns="38100" tIns="19050" rIns="38100" bIns="19050" anchor="ctr" anchorCtr="1">
                    <a:noAutofit/>
                  </a:bodyPr>
                  <a:lstStyle/>
                  <a:p>
                    <a:pPr>
                      <a:defRPr sz="1197" b="0" i="0" u="none" strike="noStrike" kern="1200" baseline="0">
                        <a:solidFill>
                          <a:schemeClr val="lt1">
                            <a:lumMod val="85000"/>
                          </a:schemeClr>
                        </a:solidFill>
                        <a:latin typeface="+mn-lt"/>
                        <a:ea typeface="+mn-ea"/>
                        <a:cs typeface="+mn-cs"/>
                      </a:defRPr>
                    </a:pPr>
                    <a:fld id="{EB23A3A8-4ECC-44D9-91DC-6DE06AC78A3D}" type="CATEGORYNAME">
                      <a:rPr lang="en-US" sz="1400">
                        <a:latin typeface="Arial" panose="020B0604020202020204" pitchFamily="34" charset="0"/>
                        <a:cs typeface="Arial" panose="020B0604020202020204" pitchFamily="34" charset="0"/>
                      </a:rPr>
                      <a:pPr>
                        <a:defRPr sz="1197" b="0" i="0" u="none" strike="noStrike" kern="1200" baseline="0">
                          <a:solidFill>
                            <a:schemeClr val="lt1">
                              <a:lumMod val="85000"/>
                            </a:schemeClr>
                          </a:solidFill>
                          <a:latin typeface="+mn-lt"/>
                          <a:ea typeface="+mn-ea"/>
                          <a:cs typeface="+mn-cs"/>
                        </a:defRPr>
                      </a:pPr>
                      <a:t>[NOMBRE DE CATEGORÍA]</a:t>
                    </a:fld>
                    <a:r>
                      <a:rPr lang="en-US" sz="1400" baseline="0" dirty="0">
                        <a:latin typeface="Arial" panose="020B0604020202020204" pitchFamily="34" charset="0"/>
                        <a:cs typeface="Arial" panose="020B0604020202020204" pitchFamily="34" charset="0"/>
                      </a:rPr>
                      <a:t>
</a:t>
                    </a:r>
                    <a:fld id="{7FFF8D6E-4AB3-4B80-9AB1-A97EE51A18CA}" type="PERCENTAGE">
                      <a:rPr lang="en-US" sz="1400" baseline="0">
                        <a:latin typeface="Arial" panose="020B0604020202020204" pitchFamily="34" charset="0"/>
                        <a:cs typeface="Arial" panose="020B0604020202020204" pitchFamily="34" charset="0"/>
                      </a:rPr>
                      <a:pPr>
                        <a:defRPr sz="1197" b="0" i="0" u="none" strike="noStrike" kern="1200" baseline="0">
                          <a:solidFill>
                            <a:schemeClr val="lt1">
                              <a:lumMod val="85000"/>
                            </a:schemeClr>
                          </a:solidFill>
                          <a:latin typeface="+mn-lt"/>
                          <a:ea typeface="+mn-ea"/>
                          <a:cs typeface="+mn-cs"/>
                        </a:defRPr>
                      </a:pPr>
                      <a:t>[PORCENTAJE]</a:t>
                    </a:fld>
                    <a:endParaRPr lang="en-US" sz="1400" baseline="0" dirty="0">
                      <a:latin typeface="Arial" panose="020B0604020202020204" pitchFamily="34" charset="0"/>
                      <a:cs typeface="Arial" panose="020B0604020202020204" pitchFamily="34" charset="0"/>
                    </a:endParaRPr>
                  </a:p>
                </c:rich>
              </c:tx>
              <c:spPr>
                <a:solidFill>
                  <a:schemeClr val="accent1">
                    <a:lumMod val="25000"/>
                  </a:schemeClr>
                </a:solidFill>
                <a:ln>
                  <a:noFill/>
                </a:ln>
                <a:effectLst/>
              </c:spPr>
              <c:dLblPos val="in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ABF2-4CAF-8FA4-FD43A74C71D0}"/>
                </c:ext>
              </c:extLst>
            </c:dLbl>
            <c:dLbl>
              <c:idx val="3"/>
              <c:tx>
                <c:rich>
                  <a:bodyPr rot="0" spcFirstLastPara="1" vertOverflow="ellipsis" vert="horz" wrap="square" lIns="38100" tIns="19050" rIns="38100" bIns="19050" anchor="ctr" anchorCtr="0">
                    <a:spAutoFit/>
                  </a:bodyPr>
                  <a:lstStyle/>
                  <a:p>
                    <a:pPr algn="ctr" rtl="0">
                      <a:defRPr sz="1197" b="0" i="0" u="none" strike="noStrike" kern="1200" baseline="0">
                        <a:solidFill>
                          <a:prstClr val="white">
                            <a:lumMod val="85000"/>
                          </a:prstClr>
                        </a:solidFill>
                        <a:latin typeface="+mn-lt"/>
                        <a:ea typeface="+mn-ea"/>
                        <a:cs typeface="+mn-cs"/>
                      </a:defRPr>
                    </a:pPr>
                    <a:fld id="{1164540F-31C1-4BFC-9BA9-2299F197B937}" type="CATEGORYNAME">
                      <a:rPr lang="en-US" sz="1400" b="0" i="0" u="none" strike="noStrike" kern="1200" baseline="0">
                        <a:solidFill>
                          <a:prstClr val="white">
                            <a:lumMod val="85000"/>
                          </a:prstClr>
                        </a:solidFill>
                        <a:latin typeface="Arial" panose="020B0604020202020204" pitchFamily="34" charset="0"/>
                        <a:ea typeface="+mn-ea"/>
                        <a:cs typeface="Arial" panose="020B0604020202020204" pitchFamily="34" charset="0"/>
                      </a:rPr>
                      <a:pPr algn="ctr" rtl="0">
                        <a:defRPr sz="1197" b="0" i="0" u="none" strike="noStrike" kern="1200" baseline="0">
                          <a:solidFill>
                            <a:prstClr val="white">
                              <a:lumMod val="85000"/>
                            </a:prstClr>
                          </a:solidFill>
                          <a:latin typeface="+mn-lt"/>
                          <a:ea typeface="+mn-ea"/>
                          <a:cs typeface="+mn-cs"/>
                        </a:defRPr>
                      </a:pPr>
                      <a:t>[NOMBRE DE CATEGORÍA]</a:t>
                    </a:fld>
                    <a:r>
                      <a:rPr lang="en-US" sz="1400" b="0" i="0" u="none" strike="noStrike" kern="1200" baseline="0" dirty="0">
                        <a:solidFill>
                          <a:prstClr val="white">
                            <a:lumMod val="85000"/>
                          </a:prstClr>
                        </a:solidFill>
                        <a:latin typeface="Arial" panose="020B0604020202020204" pitchFamily="34" charset="0"/>
                        <a:ea typeface="+mn-ea"/>
                        <a:cs typeface="Arial" panose="020B0604020202020204" pitchFamily="34" charset="0"/>
                      </a:rPr>
                      <a:t>
</a:t>
                    </a:r>
                    <a:fld id="{D6EC26C4-A2E6-48DB-9363-57DC023A70BC}" type="PERCENTAGE">
                      <a:rPr lang="en-US" sz="1400" b="0" i="0" u="none" strike="noStrike" kern="1200" baseline="0">
                        <a:solidFill>
                          <a:prstClr val="white">
                            <a:lumMod val="85000"/>
                          </a:prstClr>
                        </a:solidFill>
                        <a:latin typeface="Arial" panose="020B0604020202020204" pitchFamily="34" charset="0"/>
                        <a:ea typeface="+mn-ea"/>
                        <a:cs typeface="Arial" panose="020B0604020202020204" pitchFamily="34" charset="0"/>
                      </a:rPr>
                      <a:pPr algn="ctr" rtl="0">
                        <a:defRPr sz="1197" b="0" i="0" u="none" strike="noStrike" kern="1200" baseline="0">
                          <a:solidFill>
                            <a:prstClr val="white">
                              <a:lumMod val="85000"/>
                            </a:prstClr>
                          </a:solidFill>
                          <a:latin typeface="+mn-lt"/>
                          <a:ea typeface="+mn-ea"/>
                          <a:cs typeface="+mn-cs"/>
                        </a:defRPr>
                      </a:pPr>
                      <a:t>[PORCENTAJE]</a:t>
                    </a:fld>
                    <a:endParaRPr lang="en-US" sz="1400" b="0" i="0" u="none" strike="noStrike" kern="1200" baseline="0" dirty="0">
                      <a:solidFill>
                        <a:prstClr val="white">
                          <a:lumMod val="85000"/>
                        </a:prstClr>
                      </a:solidFill>
                      <a:latin typeface="Arial" panose="020B0604020202020204" pitchFamily="34" charset="0"/>
                      <a:ea typeface="+mn-ea"/>
                      <a:cs typeface="Arial" panose="020B0604020202020204" pitchFamily="34" charset="0"/>
                    </a:endParaRPr>
                  </a:p>
                </c:rich>
              </c:tx>
              <c:spPr>
                <a:solidFill>
                  <a:schemeClr val="accent1">
                    <a:lumMod val="25000"/>
                  </a:schemeClr>
                </a:solidFill>
                <a:ln>
                  <a:noFill/>
                </a:ln>
                <a:effectLst/>
              </c:spPr>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BF2-4CAF-8FA4-FD43A74C71D0}"/>
                </c:ext>
              </c:extLst>
            </c:dLbl>
            <c:spPr>
              <a:solidFill>
                <a:schemeClr val="accent1">
                  <a:lumMod val="25000"/>
                </a:schemeClr>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ES"/>
              </a:p>
            </c:txPr>
            <c:dLblPos val="inEnd"/>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Hoja1!$A$2:$A$5</c:f>
              <c:strCache>
                <c:ptCount val="4"/>
                <c:pt idx="0">
                  <c:v>DI Múltiple</c:v>
                </c:pt>
                <c:pt idx="1">
                  <c:v>Sindrome de Down</c:v>
                </c:pt>
                <c:pt idx="2">
                  <c:v>TEA</c:v>
                </c:pt>
                <c:pt idx="3">
                  <c:v>DI Leve</c:v>
                </c:pt>
              </c:strCache>
            </c:strRef>
          </c:cat>
          <c:val>
            <c:numRef>
              <c:f>Hoja1!$B$2:$B$5</c:f>
              <c:numCache>
                <c:formatCode>General</c:formatCode>
                <c:ptCount val="4"/>
                <c:pt idx="0">
                  <c:v>20</c:v>
                </c:pt>
                <c:pt idx="1">
                  <c:v>20</c:v>
                </c:pt>
                <c:pt idx="2">
                  <c:v>40</c:v>
                </c:pt>
                <c:pt idx="3">
                  <c:v>20</c:v>
                </c:pt>
              </c:numCache>
            </c:numRef>
          </c:val>
          <c:extLst>
            <c:ext xmlns:c16="http://schemas.microsoft.com/office/drawing/2014/chart" uri="{C3380CC4-5D6E-409C-BE32-E72D297353CC}">
              <c16:uniqueId val="{00000000-ABF2-4CAF-8FA4-FD43A74C71D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es-E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n-US"/>
              <a:t>Uso del método </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barChart>
        <c:barDir val="col"/>
        <c:grouping val="clustered"/>
        <c:varyColors val="0"/>
        <c:ser>
          <c:idx val="0"/>
          <c:order val="0"/>
          <c:tx>
            <c:strRef>
              <c:f>delibet!$C$16</c:f>
              <c:strCache>
                <c:ptCount val="1"/>
                <c:pt idx="0">
                  <c:v>Antes </c:v>
                </c:pt>
              </c:strCache>
            </c:strRef>
          </c:tx>
          <c:spPr>
            <a:solidFill>
              <a:srgbClr val="FF9900"/>
            </a:solidFill>
            <a:ln>
              <a:noFill/>
            </a:ln>
            <a:effectLst/>
          </c:spPr>
          <c:invertIfNegative val="0"/>
          <c:cat>
            <c:strRef>
              <c:f>delibet!$B$17:$B$20</c:f>
              <c:strCache>
                <c:ptCount val="4"/>
                <c:pt idx="0">
                  <c:v>Tradicional </c:v>
                </c:pt>
                <c:pt idx="1">
                  <c:v>EER</c:v>
                </c:pt>
                <c:pt idx="2">
                  <c:v>JM</c:v>
                </c:pt>
                <c:pt idx="3">
                  <c:v>JPD</c:v>
                </c:pt>
              </c:strCache>
            </c:strRef>
          </c:cat>
          <c:val>
            <c:numRef>
              <c:f>delibet!$C$17:$C$20</c:f>
              <c:numCache>
                <c:formatCode>General</c:formatCode>
                <c:ptCount val="4"/>
                <c:pt idx="0">
                  <c:v>4</c:v>
                </c:pt>
                <c:pt idx="1">
                  <c:v>4</c:v>
                </c:pt>
                <c:pt idx="2">
                  <c:v>2</c:v>
                </c:pt>
                <c:pt idx="3">
                  <c:v>1</c:v>
                </c:pt>
              </c:numCache>
            </c:numRef>
          </c:val>
          <c:extLst>
            <c:ext xmlns:c16="http://schemas.microsoft.com/office/drawing/2014/chart" uri="{C3380CC4-5D6E-409C-BE32-E72D297353CC}">
              <c16:uniqueId val="{00000000-3A03-409C-809B-3CBF09826709}"/>
            </c:ext>
          </c:extLst>
        </c:ser>
        <c:ser>
          <c:idx val="1"/>
          <c:order val="1"/>
          <c:tx>
            <c:strRef>
              <c:f>delibet!$D$16</c:f>
              <c:strCache>
                <c:ptCount val="1"/>
                <c:pt idx="0">
                  <c:v>Después </c:v>
                </c:pt>
              </c:strCache>
            </c:strRef>
          </c:tx>
          <c:spPr>
            <a:solidFill>
              <a:srgbClr val="00B0F0"/>
            </a:solidFill>
            <a:ln>
              <a:noFill/>
            </a:ln>
            <a:effectLst/>
          </c:spPr>
          <c:invertIfNegative val="0"/>
          <c:cat>
            <c:strRef>
              <c:f>delibet!$B$17:$B$20</c:f>
              <c:strCache>
                <c:ptCount val="4"/>
                <c:pt idx="0">
                  <c:v>Tradicional </c:v>
                </c:pt>
                <c:pt idx="1">
                  <c:v>EER</c:v>
                </c:pt>
                <c:pt idx="2">
                  <c:v>JM</c:v>
                </c:pt>
                <c:pt idx="3">
                  <c:v>JPD</c:v>
                </c:pt>
              </c:strCache>
            </c:strRef>
          </c:cat>
          <c:val>
            <c:numRef>
              <c:f>delibet!$D$17:$D$20</c:f>
              <c:numCache>
                <c:formatCode>General</c:formatCode>
                <c:ptCount val="4"/>
                <c:pt idx="1">
                  <c:v>2</c:v>
                </c:pt>
                <c:pt idx="2">
                  <c:v>9</c:v>
                </c:pt>
              </c:numCache>
            </c:numRef>
          </c:val>
          <c:extLst>
            <c:ext xmlns:c16="http://schemas.microsoft.com/office/drawing/2014/chart" uri="{C3380CC4-5D6E-409C-BE32-E72D297353CC}">
              <c16:uniqueId val="{00000001-3A03-409C-809B-3CBF09826709}"/>
            </c:ext>
          </c:extLst>
        </c:ser>
        <c:dLbls>
          <c:showLegendKey val="0"/>
          <c:showVal val="0"/>
          <c:showCatName val="0"/>
          <c:showSerName val="0"/>
          <c:showPercent val="0"/>
          <c:showBubbleSize val="0"/>
        </c:dLbls>
        <c:gapWidth val="150"/>
        <c:axId val="-1912120080"/>
        <c:axId val="-1912118992"/>
      </c:barChart>
      <c:catAx>
        <c:axId val="-19121200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ES"/>
          </a:p>
        </c:txPr>
        <c:crossAx val="-1912118992"/>
        <c:crosses val="autoZero"/>
        <c:auto val="1"/>
        <c:lblAlgn val="ctr"/>
        <c:lblOffset val="100"/>
        <c:noMultiLvlLbl val="0"/>
      </c:catAx>
      <c:valAx>
        <c:axId val="-1912118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ES"/>
          </a:p>
        </c:txPr>
        <c:crossAx val="-1912120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solidFill>
      <a:schemeClr val="bg1"/>
    </a:solidFill>
    <a:ln w="38100" cap="flat" cmpd="sng" algn="ctr">
      <a:solidFill>
        <a:srgbClr val="00B0F0"/>
      </a:solidFill>
      <a:round/>
    </a:ln>
    <a:effectLst/>
  </c:spPr>
  <c:txPr>
    <a:bodyPr/>
    <a:lstStyle/>
    <a:p>
      <a:pPr>
        <a:defRPr sz="1400" b="1"/>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pt-PT"/>
              <a:t>Dificultades en los niños </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barChart>
        <c:barDir val="col"/>
        <c:grouping val="clustered"/>
        <c:varyColors val="0"/>
        <c:ser>
          <c:idx val="0"/>
          <c:order val="0"/>
          <c:tx>
            <c:strRef>
              <c:f>delibet!$C$27</c:f>
              <c:strCache>
                <c:ptCount val="1"/>
                <c:pt idx="0">
                  <c:v>Antes </c:v>
                </c:pt>
              </c:strCache>
            </c:strRef>
          </c:tx>
          <c:spPr>
            <a:solidFill>
              <a:srgbClr val="FF9900"/>
            </a:solidFill>
            <a:ln>
              <a:noFill/>
            </a:ln>
            <a:effectLst/>
          </c:spPr>
          <c:invertIfNegative val="0"/>
          <c:cat>
            <c:strRef>
              <c:f>delibet!$B$28:$B$34</c:f>
              <c:strCache>
                <c:ptCount val="7"/>
                <c:pt idx="0">
                  <c:v>Coordinación de Movimiento</c:v>
                </c:pt>
                <c:pt idx="1">
                  <c:v>Atrapar </c:v>
                </c:pt>
                <c:pt idx="2">
                  <c:v>Correr</c:v>
                </c:pt>
                <c:pt idx="3">
                  <c:v>Saltar </c:v>
                </c:pt>
                <c:pt idx="4">
                  <c:v>Escalar </c:v>
                </c:pt>
                <c:pt idx="5">
                  <c:v>Lateralidad</c:v>
                </c:pt>
                <c:pt idx="6">
                  <c:v>Ubicación espacial</c:v>
                </c:pt>
              </c:strCache>
            </c:strRef>
          </c:cat>
          <c:val>
            <c:numRef>
              <c:f>delibet!$C$28:$C$34</c:f>
              <c:numCache>
                <c:formatCode>General</c:formatCode>
                <c:ptCount val="7"/>
                <c:pt idx="0">
                  <c:v>5</c:v>
                </c:pt>
                <c:pt idx="1">
                  <c:v>5</c:v>
                </c:pt>
                <c:pt idx="2">
                  <c:v>3</c:v>
                </c:pt>
                <c:pt idx="3">
                  <c:v>4</c:v>
                </c:pt>
                <c:pt idx="4">
                  <c:v>3</c:v>
                </c:pt>
                <c:pt idx="5">
                  <c:v>5</c:v>
                </c:pt>
                <c:pt idx="6">
                  <c:v>3</c:v>
                </c:pt>
              </c:numCache>
            </c:numRef>
          </c:val>
          <c:extLst>
            <c:ext xmlns:c16="http://schemas.microsoft.com/office/drawing/2014/chart" uri="{C3380CC4-5D6E-409C-BE32-E72D297353CC}">
              <c16:uniqueId val="{00000000-CB0F-4A76-AE08-3B17F663282A}"/>
            </c:ext>
          </c:extLst>
        </c:ser>
        <c:ser>
          <c:idx val="1"/>
          <c:order val="1"/>
          <c:tx>
            <c:strRef>
              <c:f>delibet!$D$27</c:f>
              <c:strCache>
                <c:ptCount val="1"/>
                <c:pt idx="0">
                  <c:v>Después</c:v>
                </c:pt>
              </c:strCache>
            </c:strRef>
          </c:tx>
          <c:spPr>
            <a:solidFill>
              <a:srgbClr val="00B0F0"/>
            </a:solidFill>
            <a:ln>
              <a:noFill/>
            </a:ln>
            <a:effectLst/>
          </c:spPr>
          <c:invertIfNegative val="0"/>
          <c:cat>
            <c:strRef>
              <c:f>delibet!$B$28:$B$34</c:f>
              <c:strCache>
                <c:ptCount val="7"/>
                <c:pt idx="0">
                  <c:v>Coordinación de Movimiento</c:v>
                </c:pt>
                <c:pt idx="1">
                  <c:v>Atrapar </c:v>
                </c:pt>
                <c:pt idx="2">
                  <c:v>Correr</c:v>
                </c:pt>
                <c:pt idx="3">
                  <c:v>Saltar </c:v>
                </c:pt>
                <c:pt idx="4">
                  <c:v>Escalar </c:v>
                </c:pt>
                <c:pt idx="5">
                  <c:v>Lateralidad</c:v>
                </c:pt>
                <c:pt idx="6">
                  <c:v>Ubicación espacial</c:v>
                </c:pt>
              </c:strCache>
            </c:strRef>
          </c:cat>
          <c:val>
            <c:numRef>
              <c:f>delibet!$D$28:$D$34</c:f>
              <c:numCache>
                <c:formatCode>General</c:formatCode>
                <c:ptCount val="7"/>
                <c:pt idx="0">
                  <c:v>2</c:v>
                </c:pt>
                <c:pt idx="1">
                  <c:v>2</c:v>
                </c:pt>
                <c:pt idx="2">
                  <c:v>1</c:v>
                </c:pt>
                <c:pt idx="3">
                  <c:v>1</c:v>
                </c:pt>
                <c:pt idx="4">
                  <c:v>1</c:v>
                </c:pt>
                <c:pt idx="5">
                  <c:v>2</c:v>
                </c:pt>
                <c:pt idx="6">
                  <c:v>1</c:v>
                </c:pt>
              </c:numCache>
            </c:numRef>
          </c:val>
          <c:extLst>
            <c:ext xmlns:c16="http://schemas.microsoft.com/office/drawing/2014/chart" uri="{C3380CC4-5D6E-409C-BE32-E72D297353CC}">
              <c16:uniqueId val="{00000001-CB0F-4A76-AE08-3B17F663282A}"/>
            </c:ext>
          </c:extLst>
        </c:ser>
        <c:dLbls>
          <c:showLegendKey val="0"/>
          <c:showVal val="0"/>
          <c:showCatName val="0"/>
          <c:showSerName val="0"/>
          <c:showPercent val="0"/>
          <c:showBubbleSize val="0"/>
        </c:dLbls>
        <c:gapWidth val="219"/>
        <c:overlap val="-27"/>
        <c:axId val="-1912117904"/>
        <c:axId val="-1912117360"/>
      </c:barChart>
      <c:catAx>
        <c:axId val="-191211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ES"/>
          </a:p>
        </c:txPr>
        <c:crossAx val="-1912117360"/>
        <c:crosses val="autoZero"/>
        <c:auto val="1"/>
        <c:lblAlgn val="ctr"/>
        <c:lblOffset val="100"/>
        <c:noMultiLvlLbl val="0"/>
      </c:catAx>
      <c:valAx>
        <c:axId val="-1912117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ES"/>
          </a:p>
        </c:txPr>
        <c:crossAx val="-1912117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solidFill>
      <a:schemeClr val="bg1"/>
    </a:solidFill>
    <a:ln w="38100" cap="flat" cmpd="sng" algn="ctr">
      <a:solidFill>
        <a:srgbClr val="00B0F0"/>
      </a:solidFill>
      <a:round/>
    </a:ln>
    <a:effectLst/>
  </c:spPr>
  <c:txPr>
    <a:bodyPr/>
    <a:lstStyle/>
    <a:p>
      <a:pPr>
        <a:defRPr sz="1400" b="1"/>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A2E4FA-3FC9-4E56-A34F-622AEF5CBB77}" type="datetimeFigureOut">
              <a:rPr lang="es-ES" smtClean="0"/>
              <a:t>25/09/2025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D7B7DE-1F17-49BD-BD2B-0D1DAF4E778A}" type="slidenum">
              <a:rPr lang="es-ES" smtClean="0"/>
              <a:t>‹Nº›</a:t>
            </a:fld>
            <a:endParaRPr lang="es-ES"/>
          </a:p>
        </p:txBody>
      </p:sp>
    </p:spTree>
    <p:extLst>
      <p:ext uri="{BB962C8B-B14F-4D97-AF65-F5344CB8AC3E}">
        <p14:creationId xmlns:p14="http://schemas.microsoft.com/office/powerpoint/2010/main" val="3626461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400" b="1"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13D7B7DE-1F17-49BD-BD2B-0D1DAF4E778A}" type="slidenum">
              <a:rPr lang="es-ES" smtClean="0"/>
              <a:t>1</a:t>
            </a:fld>
            <a:endParaRPr lang="es-ES"/>
          </a:p>
        </p:txBody>
      </p:sp>
    </p:spTree>
    <p:extLst>
      <p:ext uri="{BB962C8B-B14F-4D97-AF65-F5344CB8AC3E}">
        <p14:creationId xmlns:p14="http://schemas.microsoft.com/office/powerpoint/2010/main" val="106930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algn="l" defTabSz="914400" rtl="0" eaLnBrk="1" latinLnBrk="0" hangingPunct="1"/>
            <a:endParaRPr lang="es-ES" sz="1200" b="1"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13D7B7DE-1F17-49BD-BD2B-0D1DAF4E778A}" type="slidenum">
              <a:rPr lang="es-ES" smtClean="0"/>
              <a:t>15</a:t>
            </a:fld>
            <a:endParaRPr lang="es-ES"/>
          </a:p>
        </p:txBody>
      </p:sp>
    </p:spTree>
    <p:extLst>
      <p:ext uri="{BB962C8B-B14F-4D97-AF65-F5344CB8AC3E}">
        <p14:creationId xmlns:p14="http://schemas.microsoft.com/office/powerpoint/2010/main" val="1616643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3D7B7DE-1F17-49BD-BD2B-0D1DAF4E778A}" type="slidenum">
              <a:rPr lang="es-ES" smtClean="0"/>
              <a:t>16</a:t>
            </a:fld>
            <a:endParaRPr lang="es-ES"/>
          </a:p>
        </p:txBody>
      </p:sp>
    </p:spTree>
    <p:extLst>
      <p:ext uri="{BB962C8B-B14F-4D97-AF65-F5344CB8AC3E}">
        <p14:creationId xmlns:p14="http://schemas.microsoft.com/office/powerpoint/2010/main" val="472710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1" dirty="0"/>
          </a:p>
        </p:txBody>
      </p:sp>
      <p:sp>
        <p:nvSpPr>
          <p:cNvPr id="4" name="Marcador de número de diapositiva 3"/>
          <p:cNvSpPr>
            <a:spLocks noGrp="1"/>
          </p:cNvSpPr>
          <p:nvPr>
            <p:ph type="sldNum" sz="quarter" idx="10"/>
          </p:nvPr>
        </p:nvSpPr>
        <p:spPr/>
        <p:txBody>
          <a:bodyPr/>
          <a:lstStyle/>
          <a:p>
            <a:fld id="{13D7B7DE-1F17-49BD-BD2B-0D1DAF4E778A}" type="slidenum">
              <a:rPr lang="es-ES" smtClean="0"/>
              <a:t>17</a:t>
            </a:fld>
            <a:endParaRPr lang="es-ES"/>
          </a:p>
        </p:txBody>
      </p:sp>
    </p:spTree>
    <p:extLst>
      <p:ext uri="{BB962C8B-B14F-4D97-AF65-F5344CB8AC3E}">
        <p14:creationId xmlns:p14="http://schemas.microsoft.com/office/powerpoint/2010/main" val="474079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3D7B7DE-1F17-49BD-BD2B-0D1DAF4E778A}" type="slidenum">
              <a:rPr lang="es-ES" smtClean="0"/>
              <a:t>18</a:t>
            </a:fld>
            <a:endParaRPr lang="es-ES"/>
          </a:p>
        </p:txBody>
      </p:sp>
    </p:spTree>
    <p:extLst>
      <p:ext uri="{BB962C8B-B14F-4D97-AF65-F5344CB8AC3E}">
        <p14:creationId xmlns:p14="http://schemas.microsoft.com/office/powerpoint/2010/main" val="3688089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1" dirty="0"/>
          </a:p>
        </p:txBody>
      </p:sp>
      <p:sp>
        <p:nvSpPr>
          <p:cNvPr id="4" name="Marcador de número de diapositiva 3"/>
          <p:cNvSpPr>
            <a:spLocks noGrp="1"/>
          </p:cNvSpPr>
          <p:nvPr>
            <p:ph type="sldNum" sz="quarter" idx="10"/>
          </p:nvPr>
        </p:nvSpPr>
        <p:spPr/>
        <p:txBody>
          <a:bodyPr/>
          <a:lstStyle/>
          <a:p>
            <a:fld id="{13D7B7DE-1F17-49BD-BD2B-0D1DAF4E778A}" type="slidenum">
              <a:rPr lang="es-ES" smtClean="0"/>
              <a:t>19</a:t>
            </a:fld>
            <a:endParaRPr lang="es-ES"/>
          </a:p>
        </p:txBody>
      </p:sp>
    </p:spTree>
    <p:extLst>
      <p:ext uri="{BB962C8B-B14F-4D97-AF65-F5344CB8AC3E}">
        <p14:creationId xmlns:p14="http://schemas.microsoft.com/office/powerpoint/2010/main" val="963639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3D7B7DE-1F17-49BD-BD2B-0D1DAF4E778A}" type="slidenum">
              <a:rPr lang="es-ES" smtClean="0"/>
              <a:t>20</a:t>
            </a:fld>
            <a:endParaRPr lang="es-ES"/>
          </a:p>
        </p:txBody>
      </p:sp>
    </p:spTree>
    <p:extLst>
      <p:ext uri="{BB962C8B-B14F-4D97-AF65-F5344CB8AC3E}">
        <p14:creationId xmlns:p14="http://schemas.microsoft.com/office/powerpoint/2010/main" val="1061490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3D7B7DE-1F17-49BD-BD2B-0D1DAF4E778A}" type="slidenum">
              <a:rPr lang="es-ES" smtClean="0"/>
              <a:t>21</a:t>
            </a:fld>
            <a:endParaRPr lang="es-ES"/>
          </a:p>
        </p:txBody>
      </p:sp>
    </p:spTree>
    <p:extLst>
      <p:ext uri="{BB962C8B-B14F-4D97-AF65-F5344CB8AC3E}">
        <p14:creationId xmlns:p14="http://schemas.microsoft.com/office/powerpoint/2010/main" val="2770641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1" dirty="0"/>
          </a:p>
        </p:txBody>
      </p:sp>
      <p:sp>
        <p:nvSpPr>
          <p:cNvPr id="4" name="Marcador de número de diapositiva 3"/>
          <p:cNvSpPr>
            <a:spLocks noGrp="1"/>
          </p:cNvSpPr>
          <p:nvPr>
            <p:ph type="sldNum" sz="quarter" idx="10"/>
          </p:nvPr>
        </p:nvSpPr>
        <p:spPr/>
        <p:txBody>
          <a:bodyPr/>
          <a:lstStyle/>
          <a:p>
            <a:fld id="{13D7B7DE-1F17-49BD-BD2B-0D1DAF4E778A}" type="slidenum">
              <a:rPr lang="es-ES" smtClean="0"/>
              <a:t>22</a:t>
            </a:fld>
            <a:endParaRPr lang="es-ES"/>
          </a:p>
        </p:txBody>
      </p:sp>
    </p:spTree>
    <p:extLst>
      <p:ext uri="{BB962C8B-B14F-4D97-AF65-F5344CB8AC3E}">
        <p14:creationId xmlns:p14="http://schemas.microsoft.com/office/powerpoint/2010/main" val="10430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1" dirty="0"/>
          </a:p>
        </p:txBody>
      </p:sp>
      <p:sp>
        <p:nvSpPr>
          <p:cNvPr id="4" name="Marcador de número de diapositiva 3"/>
          <p:cNvSpPr>
            <a:spLocks noGrp="1"/>
          </p:cNvSpPr>
          <p:nvPr>
            <p:ph type="sldNum" sz="quarter" idx="10"/>
          </p:nvPr>
        </p:nvSpPr>
        <p:spPr/>
        <p:txBody>
          <a:bodyPr/>
          <a:lstStyle/>
          <a:p>
            <a:fld id="{13D7B7DE-1F17-49BD-BD2B-0D1DAF4E778A}" type="slidenum">
              <a:rPr lang="es-ES" smtClean="0"/>
              <a:t>26</a:t>
            </a:fld>
            <a:endParaRPr lang="es-ES"/>
          </a:p>
        </p:txBody>
      </p:sp>
    </p:spTree>
    <p:extLst>
      <p:ext uri="{BB962C8B-B14F-4D97-AF65-F5344CB8AC3E}">
        <p14:creationId xmlns:p14="http://schemas.microsoft.com/office/powerpoint/2010/main" val="801077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3D7B7DE-1F17-49BD-BD2B-0D1DAF4E778A}" type="slidenum">
              <a:rPr lang="es-ES" smtClean="0"/>
              <a:t>27</a:t>
            </a:fld>
            <a:endParaRPr lang="es-ES"/>
          </a:p>
        </p:txBody>
      </p:sp>
    </p:spTree>
    <p:extLst>
      <p:ext uri="{BB962C8B-B14F-4D97-AF65-F5344CB8AC3E}">
        <p14:creationId xmlns:p14="http://schemas.microsoft.com/office/powerpoint/2010/main" val="1012230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400" b="1"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13D7B7DE-1F17-49BD-BD2B-0D1DAF4E778A}" type="slidenum">
              <a:rPr lang="es-ES" smtClean="0"/>
              <a:t>3</a:t>
            </a:fld>
            <a:endParaRPr lang="es-ES"/>
          </a:p>
        </p:txBody>
      </p:sp>
    </p:spTree>
    <p:extLst>
      <p:ext uri="{BB962C8B-B14F-4D97-AF65-F5344CB8AC3E}">
        <p14:creationId xmlns:p14="http://schemas.microsoft.com/office/powerpoint/2010/main" val="3054493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1" dirty="0"/>
          </a:p>
        </p:txBody>
      </p:sp>
      <p:sp>
        <p:nvSpPr>
          <p:cNvPr id="4" name="Marcador de número de diapositiva 3"/>
          <p:cNvSpPr>
            <a:spLocks noGrp="1"/>
          </p:cNvSpPr>
          <p:nvPr>
            <p:ph type="sldNum" sz="quarter" idx="10"/>
          </p:nvPr>
        </p:nvSpPr>
        <p:spPr/>
        <p:txBody>
          <a:bodyPr/>
          <a:lstStyle/>
          <a:p>
            <a:fld id="{13D7B7DE-1F17-49BD-BD2B-0D1DAF4E778A}" type="slidenum">
              <a:rPr lang="es-ES" smtClean="0"/>
              <a:t>28</a:t>
            </a:fld>
            <a:endParaRPr lang="es-ES"/>
          </a:p>
        </p:txBody>
      </p:sp>
    </p:spTree>
    <p:extLst>
      <p:ext uri="{BB962C8B-B14F-4D97-AF65-F5344CB8AC3E}">
        <p14:creationId xmlns:p14="http://schemas.microsoft.com/office/powerpoint/2010/main" val="1172039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1" dirty="0"/>
          </a:p>
        </p:txBody>
      </p:sp>
      <p:sp>
        <p:nvSpPr>
          <p:cNvPr id="4" name="Marcador de número de diapositiva 3"/>
          <p:cNvSpPr>
            <a:spLocks noGrp="1"/>
          </p:cNvSpPr>
          <p:nvPr>
            <p:ph type="sldNum" sz="quarter" idx="10"/>
          </p:nvPr>
        </p:nvSpPr>
        <p:spPr/>
        <p:txBody>
          <a:bodyPr/>
          <a:lstStyle/>
          <a:p>
            <a:fld id="{13D7B7DE-1F17-49BD-BD2B-0D1DAF4E778A}" type="slidenum">
              <a:rPr lang="es-ES" smtClean="0"/>
              <a:t>29</a:t>
            </a:fld>
            <a:endParaRPr lang="es-ES"/>
          </a:p>
        </p:txBody>
      </p:sp>
    </p:spTree>
    <p:extLst>
      <p:ext uri="{BB962C8B-B14F-4D97-AF65-F5344CB8AC3E}">
        <p14:creationId xmlns:p14="http://schemas.microsoft.com/office/powerpoint/2010/main" val="3781395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1" dirty="0"/>
          </a:p>
        </p:txBody>
      </p:sp>
      <p:sp>
        <p:nvSpPr>
          <p:cNvPr id="4" name="Marcador de número de diapositiva 3"/>
          <p:cNvSpPr>
            <a:spLocks noGrp="1"/>
          </p:cNvSpPr>
          <p:nvPr>
            <p:ph type="sldNum" sz="quarter" idx="10"/>
          </p:nvPr>
        </p:nvSpPr>
        <p:spPr/>
        <p:txBody>
          <a:bodyPr/>
          <a:lstStyle/>
          <a:p>
            <a:fld id="{13D7B7DE-1F17-49BD-BD2B-0D1DAF4E778A}" type="slidenum">
              <a:rPr lang="es-ES" smtClean="0"/>
              <a:t>30</a:t>
            </a:fld>
            <a:endParaRPr lang="es-ES"/>
          </a:p>
        </p:txBody>
      </p:sp>
    </p:spTree>
    <p:extLst>
      <p:ext uri="{BB962C8B-B14F-4D97-AF65-F5344CB8AC3E}">
        <p14:creationId xmlns:p14="http://schemas.microsoft.com/office/powerpoint/2010/main" val="4184380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1" dirty="0"/>
          </a:p>
        </p:txBody>
      </p:sp>
      <p:sp>
        <p:nvSpPr>
          <p:cNvPr id="4" name="Marcador de número de diapositiva 3"/>
          <p:cNvSpPr>
            <a:spLocks noGrp="1"/>
          </p:cNvSpPr>
          <p:nvPr>
            <p:ph type="sldNum" sz="quarter" idx="10"/>
          </p:nvPr>
        </p:nvSpPr>
        <p:spPr/>
        <p:txBody>
          <a:bodyPr/>
          <a:lstStyle/>
          <a:p>
            <a:fld id="{13D7B7DE-1F17-49BD-BD2B-0D1DAF4E778A}" type="slidenum">
              <a:rPr lang="es-ES" smtClean="0"/>
              <a:t>31</a:t>
            </a:fld>
            <a:endParaRPr lang="es-ES"/>
          </a:p>
        </p:txBody>
      </p:sp>
    </p:spTree>
    <p:extLst>
      <p:ext uri="{BB962C8B-B14F-4D97-AF65-F5344CB8AC3E}">
        <p14:creationId xmlns:p14="http://schemas.microsoft.com/office/powerpoint/2010/main" val="181337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3D7B7DE-1F17-49BD-BD2B-0D1DAF4E778A}" type="slidenum">
              <a:rPr lang="es-ES" smtClean="0"/>
              <a:t>32</a:t>
            </a:fld>
            <a:endParaRPr lang="es-ES"/>
          </a:p>
        </p:txBody>
      </p:sp>
    </p:spTree>
    <p:extLst>
      <p:ext uri="{BB962C8B-B14F-4D97-AF65-F5344CB8AC3E}">
        <p14:creationId xmlns:p14="http://schemas.microsoft.com/office/powerpoint/2010/main" val="2537863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1" dirty="0"/>
          </a:p>
        </p:txBody>
      </p:sp>
      <p:sp>
        <p:nvSpPr>
          <p:cNvPr id="4" name="Marcador de número de diapositiva 3"/>
          <p:cNvSpPr>
            <a:spLocks noGrp="1"/>
          </p:cNvSpPr>
          <p:nvPr>
            <p:ph type="sldNum" sz="quarter" idx="10"/>
          </p:nvPr>
        </p:nvSpPr>
        <p:spPr/>
        <p:txBody>
          <a:bodyPr/>
          <a:lstStyle/>
          <a:p>
            <a:fld id="{13D7B7DE-1F17-49BD-BD2B-0D1DAF4E778A}" type="slidenum">
              <a:rPr lang="es-ES" smtClean="0"/>
              <a:t>33</a:t>
            </a:fld>
            <a:endParaRPr lang="es-ES"/>
          </a:p>
        </p:txBody>
      </p:sp>
    </p:spTree>
    <p:extLst>
      <p:ext uri="{BB962C8B-B14F-4D97-AF65-F5344CB8AC3E}">
        <p14:creationId xmlns:p14="http://schemas.microsoft.com/office/powerpoint/2010/main" val="3407698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1" dirty="0"/>
          </a:p>
        </p:txBody>
      </p:sp>
      <p:sp>
        <p:nvSpPr>
          <p:cNvPr id="4" name="Marcador de número de diapositiva 3"/>
          <p:cNvSpPr>
            <a:spLocks noGrp="1"/>
          </p:cNvSpPr>
          <p:nvPr>
            <p:ph type="sldNum" sz="quarter" idx="10"/>
          </p:nvPr>
        </p:nvSpPr>
        <p:spPr/>
        <p:txBody>
          <a:bodyPr/>
          <a:lstStyle/>
          <a:p>
            <a:fld id="{13D7B7DE-1F17-49BD-BD2B-0D1DAF4E778A}" type="slidenum">
              <a:rPr lang="es-ES" smtClean="0"/>
              <a:t>34</a:t>
            </a:fld>
            <a:endParaRPr lang="es-ES"/>
          </a:p>
        </p:txBody>
      </p:sp>
    </p:spTree>
    <p:extLst>
      <p:ext uri="{BB962C8B-B14F-4D97-AF65-F5344CB8AC3E}">
        <p14:creationId xmlns:p14="http://schemas.microsoft.com/office/powerpoint/2010/main" val="1191263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400" b="1"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13D7B7DE-1F17-49BD-BD2B-0D1DAF4E778A}" type="slidenum">
              <a:rPr lang="es-ES" smtClean="0"/>
              <a:t>4</a:t>
            </a:fld>
            <a:endParaRPr lang="es-ES"/>
          </a:p>
        </p:txBody>
      </p:sp>
    </p:spTree>
    <p:extLst>
      <p:ext uri="{BB962C8B-B14F-4D97-AF65-F5344CB8AC3E}">
        <p14:creationId xmlns:p14="http://schemas.microsoft.com/office/powerpoint/2010/main" val="1560167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dirty="0">
              <a:latin typeface="Arial" panose="020B0604020202020204" pitchFamily="34" charset="0"/>
              <a:cs typeface="Arial" panose="020B0604020202020204" pitchFamily="34" charset="0"/>
            </a:endParaRPr>
          </a:p>
          <a:p>
            <a:endParaRPr lang="es-ES" dirty="0"/>
          </a:p>
        </p:txBody>
      </p:sp>
      <p:sp>
        <p:nvSpPr>
          <p:cNvPr id="4" name="Marcador de número de diapositiva 3"/>
          <p:cNvSpPr>
            <a:spLocks noGrp="1"/>
          </p:cNvSpPr>
          <p:nvPr>
            <p:ph type="sldNum" sz="quarter" idx="10"/>
          </p:nvPr>
        </p:nvSpPr>
        <p:spPr/>
        <p:txBody>
          <a:bodyPr/>
          <a:lstStyle/>
          <a:p>
            <a:fld id="{13D7B7DE-1F17-49BD-BD2B-0D1DAF4E778A}" type="slidenum">
              <a:rPr lang="es-ES" smtClean="0"/>
              <a:t>5</a:t>
            </a:fld>
            <a:endParaRPr lang="es-ES"/>
          </a:p>
        </p:txBody>
      </p:sp>
    </p:spTree>
    <p:extLst>
      <p:ext uri="{BB962C8B-B14F-4D97-AF65-F5344CB8AC3E}">
        <p14:creationId xmlns:p14="http://schemas.microsoft.com/office/powerpoint/2010/main" val="3717470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kern="1200" dirty="0">
              <a:solidFill>
                <a:schemeClr val="tx1"/>
              </a:solidFill>
              <a:latin typeface="Arial" panose="020B0604020202020204" pitchFamily="34" charset="0"/>
              <a:ea typeface="+mn-ea"/>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13D7B7DE-1F17-49BD-BD2B-0D1DAF4E778A}" type="slidenum">
              <a:rPr lang="es-ES" smtClean="0"/>
              <a:t>6</a:t>
            </a:fld>
            <a:endParaRPr lang="es-ES"/>
          </a:p>
        </p:txBody>
      </p:sp>
    </p:spTree>
    <p:extLst>
      <p:ext uri="{BB962C8B-B14F-4D97-AF65-F5344CB8AC3E}">
        <p14:creationId xmlns:p14="http://schemas.microsoft.com/office/powerpoint/2010/main" val="3235051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3D7B7DE-1F17-49BD-BD2B-0D1DAF4E778A}" type="slidenum">
              <a:rPr lang="es-ES" smtClean="0"/>
              <a:t>8</a:t>
            </a:fld>
            <a:endParaRPr lang="es-ES"/>
          </a:p>
        </p:txBody>
      </p:sp>
    </p:spTree>
    <p:extLst>
      <p:ext uri="{BB962C8B-B14F-4D97-AF65-F5344CB8AC3E}">
        <p14:creationId xmlns:p14="http://schemas.microsoft.com/office/powerpoint/2010/main" val="3116525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3D7B7DE-1F17-49BD-BD2B-0D1DAF4E778A}" type="slidenum">
              <a:rPr lang="es-ES" smtClean="0"/>
              <a:t>11</a:t>
            </a:fld>
            <a:endParaRPr lang="es-ES"/>
          </a:p>
        </p:txBody>
      </p:sp>
    </p:spTree>
    <p:extLst>
      <p:ext uri="{BB962C8B-B14F-4D97-AF65-F5344CB8AC3E}">
        <p14:creationId xmlns:p14="http://schemas.microsoft.com/office/powerpoint/2010/main" val="1609629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3D7B7DE-1F17-49BD-BD2B-0D1DAF4E778A}" type="slidenum">
              <a:rPr lang="es-ES" smtClean="0"/>
              <a:t>12</a:t>
            </a:fld>
            <a:endParaRPr lang="es-ES"/>
          </a:p>
        </p:txBody>
      </p:sp>
    </p:spTree>
    <p:extLst>
      <p:ext uri="{BB962C8B-B14F-4D97-AF65-F5344CB8AC3E}">
        <p14:creationId xmlns:p14="http://schemas.microsoft.com/office/powerpoint/2010/main" val="2961407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3D7B7DE-1F17-49BD-BD2B-0D1DAF4E778A}" type="slidenum">
              <a:rPr lang="es-ES" smtClean="0"/>
              <a:t>14</a:t>
            </a:fld>
            <a:endParaRPr lang="es-ES"/>
          </a:p>
        </p:txBody>
      </p:sp>
    </p:spTree>
    <p:extLst>
      <p:ext uri="{BB962C8B-B14F-4D97-AF65-F5344CB8AC3E}">
        <p14:creationId xmlns:p14="http://schemas.microsoft.com/office/powerpoint/2010/main" val="4950768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37757FB7-298B-4CB2-9635-DFD8517D616E}" type="datetimeFigureOut">
              <a:rPr lang="es-ES" smtClean="0"/>
              <a:t>25/09/2025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3110E3D-10B7-4618-83DA-4332F0BCDB26}" type="slidenum">
              <a:rPr lang="es-ES" smtClean="0"/>
              <a:t>‹Nº›</a:t>
            </a:fld>
            <a:endParaRPr lang="es-ES"/>
          </a:p>
        </p:txBody>
      </p:sp>
    </p:spTree>
    <p:extLst>
      <p:ext uri="{BB962C8B-B14F-4D97-AF65-F5344CB8AC3E}">
        <p14:creationId xmlns:p14="http://schemas.microsoft.com/office/powerpoint/2010/main" val="1115698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37757FB7-298B-4CB2-9635-DFD8517D616E}" type="datetimeFigureOut">
              <a:rPr lang="es-ES" smtClean="0"/>
              <a:t>25/09/2025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3110E3D-10B7-4618-83DA-4332F0BCDB26}" type="slidenum">
              <a:rPr lang="es-ES" smtClean="0"/>
              <a:t>‹Nº›</a:t>
            </a:fld>
            <a:endParaRPr lang="es-ES"/>
          </a:p>
        </p:txBody>
      </p:sp>
    </p:spTree>
    <p:extLst>
      <p:ext uri="{BB962C8B-B14F-4D97-AF65-F5344CB8AC3E}">
        <p14:creationId xmlns:p14="http://schemas.microsoft.com/office/powerpoint/2010/main" val="426471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37757FB7-298B-4CB2-9635-DFD8517D616E}" type="datetimeFigureOut">
              <a:rPr lang="es-ES" smtClean="0"/>
              <a:t>25/09/2025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3110E3D-10B7-4618-83DA-4332F0BCDB26}" type="slidenum">
              <a:rPr lang="es-ES" smtClean="0"/>
              <a:t>‹Nº›</a:t>
            </a:fld>
            <a:endParaRPr lang="es-ES"/>
          </a:p>
        </p:txBody>
      </p:sp>
    </p:spTree>
    <p:extLst>
      <p:ext uri="{BB962C8B-B14F-4D97-AF65-F5344CB8AC3E}">
        <p14:creationId xmlns:p14="http://schemas.microsoft.com/office/powerpoint/2010/main" val="853951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37757FB7-298B-4CB2-9635-DFD8517D616E}" type="datetimeFigureOut">
              <a:rPr lang="es-ES" smtClean="0"/>
              <a:t>25/09/2025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3110E3D-10B7-4618-83DA-4332F0BCDB26}" type="slidenum">
              <a:rPr lang="es-ES" smtClean="0"/>
              <a:t>‹Nº›</a:t>
            </a:fld>
            <a:endParaRPr lang="es-E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48364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37757FB7-298B-4CB2-9635-DFD8517D616E}" type="datetimeFigureOut">
              <a:rPr lang="es-ES" smtClean="0"/>
              <a:t>25/09/2025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3110E3D-10B7-4618-83DA-4332F0BCDB26}" type="slidenum">
              <a:rPr lang="es-ES" smtClean="0"/>
              <a:t>‹Nº›</a:t>
            </a:fld>
            <a:endParaRPr lang="es-ES"/>
          </a:p>
        </p:txBody>
      </p:sp>
    </p:spTree>
    <p:extLst>
      <p:ext uri="{BB962C8B-B14F-4D97-AF65-F5344CB8AC3E}">
        <p14:creationId xmlns:p14="http://schemas.microsoft.com/office/powerpoint/2010/main" val="103330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37757FB7-298B-4CB2-9635-DFD8517D616E}" type="datetimeFigureOut">
              <a:rPr lang="es-ES" smtClean="0"/>
              <a:t>25/09/2025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F3110E3D-10B7-4618-83DA-4332F0BCDB26}" type="slidenum">
              <a:rPr lang="es-ES" smtClean="0"/>
              <a:t>‹Nº›</a:t>
            </a:fld>
            <a:endParaRPr lang="es-ES"/>
          </a:p>
        </p:txBody>
      </p:sp>
    </p:spTree>
    <p:extLst>
      <p:ext uri="{BB962C8B-B14F-4D97-AF65-F5344CB8AC3E}">
        <p14:creationId xmlns:p14="http://schemas.microsoft.com/office/powerpoint/2010/main" val="402371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37757FB7-298B-4CB2-9635-DFD8517D616E}" type="datetimeFigureOut">
              <a:rPr lang="es-ES" smtClean="0"/>
              <a:t>25/09/2025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F3110E3D-10B7-4618-83DA-4332F0BCDB26}" type="slidenum">
              <a:rPr lang="es-ES" smtClean="0"/>
              <a:t>‹Nº›</a:t>
            </a:fld>
            <a:endParaRPr lang="es-ES"/>
          </a:p>
        </p:txBody>
      </p:sp>
    </p:spTree>
    <p:extLst>
      <p:ext uri="{BB962C8B-B14F-4D97-AF65-F5344CB8AC3E}">
        <p14:creationId xmlns:p14="http://schemas.microsoft.com/office/powerpoint/2010/main" val="4269759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7757FB7-298B-4CB2-9635-DFD8517D616E}" type="datetimeFigureOut">
              <a:rPr lang="es-ES" smtClean="0"/>
              <a:t>25/09/2025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3110E3D-10B7-4618-83DA-4332F0BCDB26}" type="slidenum">
              <a:rPr lang="es-ES" smtClean="0"/>
              <a:t>‹Nº›</a:t>
            </a:fld>
            <a:endParaRPr lang="es-ES"/>
          </a:p>
        </p:txBody>
      </p:sp>
    </p:spTree>
    <p:extLst>
      <p:ext uri="{BB962C8B-B14F-4D97-AF65-F5344CB8AC3E}">
        <p14:creationId xmlns:p14="http://schemas.microsoft.com/office/powerpoint/2010/main" val="2814039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7757FB7-298B-4CB2-9635-DFD8517D616E}" type="datetimeFigureOut">
              <a:rPr lang="es-ES" smtClean="0"/>
              <a:t>25/09/2025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3110E3D-10B7-4618-83DA-4332F0BCDB26}" type="slidenum">
              <a:rPr lang="es-ES" smtClean="0"/>
              <a:t>‹Nº›</a:t>
            </a:fld>
            <a:endParaRPr lang="es-ES"/>
          </a:p>
        </p:txBody>
      </p:sp>
    </p:spTree>
    <p:extLst>
      <p:ext uri="{BB962C8B-B14F-4D97-AF65-F5344CB8AC3E}">
        <p14:creationId xmlns:p14="http://schemas.microsoft.com/office/powerpoint/2010/main" val="3775929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7757FB7-298B-4CB2-9635-DFD8517D616E}" type="datetimeFigureOut">
              <a:rPr lang="es-ES" smtClean="0"/>
              <a:t>25/09/2025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3110E3D-10B7-4618-83DA-4332F0BCDB26}" type="slidenum">
              <a:rPr lang="es-ES" smtClean="0"/>
              <a:t>‹Nº›</a:t>
            </a:fld>
            <a:endParaRPr lang="es-ES"/>
          </a:p>
        </p:txBody>
      </p:sp>
    </p:spTree>
    <p:extLst>
      <p:ext uri="{BB962C8B-B14F-4D97-AF65-F5344CB8AC3E}">
        <p14:creationId xmlns:p14="http://schemas.microsoft.com/office/powerpoint/2010/main" val="221043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37757FB7-298B-4CB2-9635-DFD8517D616E}" type="datetimeFigureOut">
              <a:rPr lang="es-ES" smtClean="0"/>
              <a:t>25/09/2025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3110E3D-10B7-4618-83DA-4332F0BCDB26}" type="slidenum">
              <a:rPr lang="es-ES" smtClean="0"/>
              <a:t>‹Nº›</a:t>
            </a:fld>
            <a:endParaRPr lang="es-ES"/>
          </a:p>
        </p:txBody>
      </p:sp>
    </p:spTree>
    <p:extLst>
      <p:ext uri="{BB962C8B-B14F-4D97-AF65-F5344CB8AC3E}">
        <p14:creationId xmlns:p14="http://schemas.microsoft.com/office/powerpoint/2010/main" val="66409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7757FB7-298B-4CB2-9635-DFD8517D616E}" type="datetimeFigureOut">
              <a:rPr lang="es-ES" smtClean="0"/>
              <a:t>25/09/2025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3110E3D-10B7-4618-83DA-4332F0BCDB26}" type="slidenum">
              <a:rPr lang="es-ES" smtClean="0"/>
              <a:t>‹Nº›</a:t>
            </a:fld>
            <a:endParaRPr lang="es-ES"/>
          </a:p>
        </p:txBody>
      </p:sp>
    </p:spTree>
    <p:extLst>
      <p:ext uri="{BB962C8B-B14F-4D97-AF65-F5344CB8AC3E}">
        <p14:creationId xmlns:p14="http://schemas.microsoft.com/office/powerpoint/2010/main" val="309602530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7757FB7-298B-4CB2-9635-DFD8517D616E}" type="datetimeFigureOut">
              <a:rPr lang="es-ES" smtClean="0"/>
              <a:t>25/09/2025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F3110E3D-10B7-4618-83DA-4332F0BCDB26}" type="slidenum">
              <a:rPr lang="es-ES" smtClean="0"/>
              <a:t>‹Nº›</a:t>
            </a:fld>
            <a:endParaRPr lang="es-ES"/>
          </a:p>
        </p:txBody>
      </p:sp>
    </p:spTree>
    <p:extLst>
      <p:ext uri="{BB962C8B-B14F-4D97-AF65-F5344CB8AC3E}">
        <p14:creationId xmlns:p14="http://schemas.microsoft.com/office/powerpoint/2010/main" val="245160801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7757FB7-298B-4CB2-9635-DFD8517D616E}" type="datetimeFigureOut">
              <a:rPr lang="es-ES" smtClean="0"/>
              <a:t>25/09/2025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F3110E3D-10B7-4618-83DA-4332F0BCDB26}" type="slidenum">
              <a:rPr lang="es-ES" smtClean="0"/>
              <a:t>‹Nº›</a:t>
            </a:fld>
            <a:endParaRPr lang="es-ES"/>
          </a:p>
        </p:txBody>
      </p:sp>
    </p:spTree>
    <p:extLst>
      <p:ext uri="{BB962C8B-B14F-4D97-AF65-F5344CB8AC3E}">
        <p14:creationId xmlns:p14="http://schemas.microsoft.com/office/powerpoint/2010/main" val="3667225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37757FB7-298B-4CB2-9635-DFD8517D616E}" type="datetimeFigureOut">
              <a:rPr lang="es-ES" smtClean="0"/>
              <a:t>25/09/2025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F3110E3D-10B7-4618-83DA-4332F0BCDB26}" type="slidenum">
              <a:rPr lang="es-ES" smtClean="0"/>
              <a:t>‹Nº›</a:t>
            </a:fld>
            <a:endParaRPr lang="es-ES"/>
          </a:p>
        </p:txBody>
      </p:sp>
    </p:spTree>
    <p:extLst>
      <p:ext uri="{BB962C8B-B14F-4D97-AF65-F5344CB8AC3E}">
        <p14:creationId xmlns:p14="http://schemas.microsoft.com/office/powerpoint/2010/main" val="1128458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37757FB7-298B-4CB2-9635-DFD8517D616E}" type="datetimeFigureOut">
              <a:rPr lang="es-ES" smtClean="0"/>
              <a:t>25/09/2025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3110E3D-10B7-4618-83DA-4332F0BCDB26}" type="slidenum">
              <a:rPr lang="es-ES" smtClean="0"/>
              <a:t>‹Nº›</a:t>
            </a:fld>
            <a:endParaRPr lang="es-ES"/>
          </a:p>
        </p:txBody>
      </p:sp>
    </p:spTree>
    <p:extLst>
      <p:ext uri="{BB962C8B-B14F-4D97-AF65-F5344CB8AC3E}">
        <p14:creationId xmlns:p14="http://schemas.microsoft.com/office/powerpoint/2010/main" val="81738740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37757FB7-298B-4CB2-9635-DFD8517D616E}" type="datetimeFigureOut">
              <a:rPr lang="es-ES" smtClean="0"/>
              <a:t>25/09/2025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3110E3D-10B7-4618-83DA-4332F0BCDB26}" type="slidenum">
              <a:rPr lang="es-ES" smtClean="0"/>
              <a:t>‹Nº›</a:t>
            </a:fld>
            <a:endParaRPr lang="es-ES"/>
          </a:p>
        </p:txBody>
      </p:sp>
    </p:spTree>
    <p:extLst>
      <p:ext uri="{BB962C8B-B14F-4D97-AF65-F5344CB8AC3E}">
        <p14:creationId xmlns:p14="http://schemas.microsoft.com/office/powerpoint/2010/main" val="1804931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50000">
              <a:srgbClr val="00B0F0"/>
            </a:gs>
            <a:gs pos="100000">
              <a:schemeClr val="accent1">
                <a:lumMod val="60000"/>
                <a:lumOff val="4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37757FB7-298B-4CB2-9635-DFD8517D616E}" type="datetimeFigureOut">
              <a:rPr lang="es-ES" smtClean="0"/>
              <a:t>25/09/2025</a:t>
            </a:fld>
            <a:endParaRPr lang="es-E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s-E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F3110E3D-10B7-4618-83DA-4332F0BCDB26}" type="slidenum">
              <a:rPr lang="es-ES" smtClean="0"/>
              <a:t>‹Nº›</a:t>
            </a:fld>
            <a:endParaRPr lang="es-ES"/>
          </a:p>
        </p:txBody>
      </p:sp>
    </p:spTree>
    <p:extLst>
      <p:ext uri="{BB962C8B-B14F-4D97-AF65-F5344CB8AC3E}">
        <p14:creationId xmlns:p14="http://schemas.microsoft.com/office/powerpoint/2010/main" val="2069878822"/>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 id="2147483953" r:id="rId14"/>
    <p:sldLayoutId id="2147483954" r:id="rId15"/>
    <p:sldLayoutId id="2147483955" r:id="rId16"/>
    <p:sldLayoutId id="214748395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Programa%20l&#250;dico%20pedag&#243;gico%20Delibet.docx"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50000">
              <a:srgbClr val="00B0F0"/>
            </a:gs>
            <a:gs pos="100000">
              <a:schemeClr val="accent1">
                <a:lumMod val="60000"/>
                <a:lumOff val="4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CuadroTexto 6"/>
          <p:cNvSpPr txBox="1"/>
          <p:nvPr/>
        </p:nvSpPr>
        <p:spPr>
          <a:xfrm>
            <a:off x="1118513" y="2172660"/>
            <a:ext cx="9601200" cy="1754326"/>
          </a:xfrm>
          <a:prstGeom prst="rect">
            <a:avLst/>
          </a:prstGeom>
          <a:noFill/>
        </p:spPr>
        <p:txBody>
          <a:bodyPr wrap="square" rtlCol="0">
            <a:spAutoFit/>
          </a:bodyPr>
          <a:lstStyle/>
          <a:p>
            <a:pPr algn="ctr">
              <a:lnSpc>
                <a:spcPct val="150000"/>
              </a:lnSpc>
            </a:pPr>
            <a:r>
              <a:rPr lang="es-MX" sz="2400" b="1" i="1" dirty="0">
                <a:latin typeface="Arial" panose="020B0604020202020204" pitchFamily="34" charset="0"/>
                <a:cs typeface="Arial" panose="020B0604020202020204" pitchFamily="34" charset="0"/>
              </a:rPr>
              <a:t>Proyecto lúdico pedagógico para el desarrollo de habilidades motrices básicas en niños con Necesidades Educativas Especiales</a:t>
            </a:r>
            <a:endParaRPr lang="es-ES" sz="2400" b="1" i="1" dirty="0">
              <a:latin typeface="Arial" panose="020B0604020202020204" pitchFamily="34" charset="0"/>
              <a:cs typeface="Arial" panose="020B0604020202020204" pitchFamily="34" charset="0"/>
            </a:endParaRPr>
          </a:p>
        </p:txBody>
      </p:sp>
      <p:sp>
        <p:nvSpPr>
          <p:cNvPr id="8" name="Rectángulo 7"/>
          <p:cNvSpPr/>
          <p:nvPr/>
        </p:nvSpPr>
        <p:spPr>
          <a:xfrm>
            <a:off x="1267691" y="4821268"/>
            <a:ext cx="3904467" cy="1292662"/>
          </a:xfrm>
          <a:prstGeom prst="rect">
            <a:avLst/>
          </a:prstGeom>
        </p:spPr>
        <p:txBody>
          <a:bodyPr wrap="none">
            <a:spAutoFit/>
          </a:bodyPr>
          <a:lstStyle/>
          <a:p>
            <a:pPr algn="ctr" eaLnBrk="0" hangingPunct="0">
              <a:lnSpc>
                <a:spcPct val="150000"/>
              </a:lnSpc>
            </a:pPr>
            <a:r>
              <a:rPr lang="en-US" sz="2000" b="1" dirty="0"/>
              <a:t>Autora: Lic. Delibet Pérez Martínez</a:t>
            </a:r>
          </a:p>
          <a:p>
            <a:pPr algn="ctr" eaLnBrk="0" hangingPunct="0">
              <a:lnSpc>
                <a:spcPct val="150000"/>
              </a:lnSpc>
            </a:pPr>
            <a:r>
              <a:rPr lang="en-US" sz="2000" b="1" dirty="0"/>
              <a:t>Tutor: DrC. Osmery Prado Sosa</a:t>
            </a:r>
          </a:p>
          <a:p>
            <a:pPr algn="ctr" eaLnBrk="0" hangingPunct="0"/>
            <a:endParaRPr lang="en-US" b="1" dirty="0"/>
          </a:p>
        </p:txBody>
      </p:sp>
      <p:pic>
        <p:nvPicPr>
          <p:cNvPr id="9"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0541" y="124692"/>
            <a:ext cx="965096" cy="112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708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13856" y="1307952"/>
            <a:ext cx="10737272" cy="1938992"/>
          </a:xfrm>
          <a:prstGeom prst="rect">
            <a:avLst/>
          </a:prstGeom>
        </p:spPr>
        <p:txBody>
          <a:bodyPr wrap="square">
            <a:spAutoFit/>
          </a:bodyPr>
          <a:lstStyle/>
          <a:p>
            <a:pPr algn="just">
              <a:lnSpc>
                <a:spcPct val="150000"/>
              </a:lnSpc>
            </a:pPr>
            <a:r>
              <a:rPr lang="es-ES" sz="2000" b="1" dirty="0">
                <a:latin typeface="Arial" panose="020B0604020202020204" pitchFamily="34" charset="0"/>
                <a:cs typeface="Arial" panose="020B0604020202020204" pitchFamily="34" charset="0"/>
              </a:rPr>
              <a:t>El </a:t>
            </a:r>
            <a:r>
              <a:rPr lang="es-ES" sz="2000" b="1" i="1" u="sng" dirty="0">
                <a:latin typeface="Arial" panose="020B0604020202020204" pitchFamily="34" charset="0"/>
                <a:cs typeface="Arial" panose="020B0604020202020204" pitchFamily="34" charset="0"/>
              </a:rPr>
              <a:t>aporte práctico </a:t>
            </a:r>
            <a:r>
              <a:rPr lang="es-ES" sz="2000" b="1" dirty="0">
                <a:latin typeface="Arial" panose="020B0604020202020204" pitchFamily="34" charset="0"/>
                <a:cs typeface="Arial" panose="020B0604020202020204" pitchFamily="34" charset="0"/>
              </a:rPr>
              <a:t>de la investigación se expresa en el conjunto de actividades lúdicas adaptadas para favorecer el desarrollo de las habilidades motrices básicas de los niños con necesidades educativas especiales del grado preparatorio en el Círculo Infantil Alegre Despertar de Santa Clara.</a:t>
            </a:r>
          </a:p>
        </p:txBody>
      </p:sp>
      <p:sp>
        <p:nvSpPr>
          <p:cNvPr id="4" name="3 Rectángulo"/>
          <p:cNvSpPr/>
          <p:nvPr/>
        </p:nvSpPr>
        <p:spPr>
          <a:xfrm>
            <a:off x="813856" y="3758587"/>
            <a:ext cx="10737272" cy="1938992"/>
          </a:xfrm>
          <a:prstGeom prst="rect">
            <a:avLst/>
          </a:prstGeom>
        </p:spPr>
        <p:txBody>
          <a:bodyPr wrap="square">
            <a:spAutoFit/>
          </a:bodyPr>
          <a:lstStyle/>
          <a:p>
            <a:pPr algn="just">
              <a:lnSpc>
                <a:spcPct val="150000"/>
              </a:lnSpc>
            </a:pPr>
            <a:r>
              <a:rPr lang="es-ES" sz="2000" b="1" dirty="0">
                <a:latin typeface="Arial" panose="020B0604020202020204" pitchFamily="34" charset="0"/>
                <a:cs typeface="Arial" panose="020B0604020202020204" pitchFamily="34" charset="0"/>
              </a:rPr>
              <a:t>La </a:t>
            </a:r>
            <a:r>
              <a:rPr lang="es-ES" sz="2000" b="1" i="1" u="sng" dirty="0">
                <a:latin typeface="Arial" panose="020B0604020202020204" pitchFamily="34" charset="0"/>
                <a:cs typeface="Arial" panose="020B0604020202020204" pitchFamily="34" charset="0"/>
              </a:rPr>
              <a:t>novedad científica</a:t>
            </a:r>
            <a:r>
              <a:rPr lang="es-ES" sz="2000" b="1" u="sng" dirty="0">
                <a:latin typeface="Arial" panose="020B0604020202020204" pitchFamily="34" charset="0"/>
                <a:cs typeface="Arial" panose="020B0604020202020204" pitchFamily="34" charset="0"/>
              </a:rPr>
              <a:t> </a:t>
            </a:r>
            <a:r>
              <a:rPr lang="es-ES" sz="2000" b="1" dirty="0">
                <a:latin typeface="Arial" panose="020B0604020202020204" pitchFamily="34" charset="0"/>
                <a:cs typeface="Arial" panose="020B0604020202020204" pitchFamily="34" charset="0"/>
              </a:rPr>
              <a:t>de la investigación se expresa en el empleo de la actividad física con carácter lúdico en el desarrollo de habilidades motrices básicas en niños con necesidades educativas especiales, como alternativa para su futura independencia motriz.</a:t>
            </a:r>
          </a:p>
        </p:txBody>
      </p:sp>
      <p:pic>
        <p:nvPicPr>
          <p:cNvPr id="5"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0509" y="124692"/>
            <a:ext cx="845127" cy="98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6880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98416" y="1820138"/>
            <a:ext cx="10720649" cy="2350965"/>
          </a:xfrm>
          <a:prstGeom prst="rect">
            <a:avLst/>
          </a:prstGeom>
        </p:spPr>
        <p:txBody>
          <a:bodyPr wrap="square">
            <a:spAutoFit/>
          </a:bodyPr>
          <a:lstStyle/>
          <a:p>
            <a:pPr algn="just">
              <a:lnSpc>
                <a:spcPct val="150000"/>
              </a:lnSpc>
              <a:spcAft>
                <a:spcPts val="800"/>
              </a:spcAft>
            </a:pPr>
            <a:r>
              <a:rPr lang="es-ES" sz="2000" b="1" dirty="0">
                <a:latin typeface="Arial" panose="020B0604020202020204" pitchFamily="34" charset="0"/>
                <a:ea typeface="Times New Roman" panose="02020603050405020304" pitchFamily="18" charset="0"/>
                <a:cs typeface="Times New Roman" panose="02020603050405020304" pitchFamily="18" charset="0"/>
              </a:rPr>
              <a:t>Las habilidades motrices básicas son los cimientos para construir respuestas motoras más complejas y especializadas, además estas nos ayudan a enfrentar con éxito las actividades que debemos realizar en nuestro día a día y a adaptarnos a las características de nuestro entorno que se encuentran cambiando de forma constante (García &amp; Fernández, 2020).</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2 CuadroTexto"/>
          <p:cNvSpPr txBox="1"/>
          <p:nvPr/>
        </p:nvSpPr>
        <p:spPr>
          <a:xfrm>
            <a:off x="2576564" y="388337"/>
            <a:ext cx="7164351" cy="461665"/>
          </a:xfrm>
          <a:prstGeom prst="rect">
            <a:avLst/>
          </a:prstGeom>
          <a:noFill/>
        </p:spPr>
        <p:txBody>
          <a:bodyPr wrap="square" rtlCol="0">
            <a:spAutoFit/>
          </a:bodyPr>
          <a:lstStyle/>
          <a:p>
            <a:pPr algn="ctr"/>
            <a:r>
              <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CAPITULO I FUNDAMENTOS TEÓRICOS </a:t>
            </a:r>
          </a:p>
        </p:txBody>
      </p:sp>
      <p:pic>
        <p:nvPicPr>
          <p:cNvPr id="6"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0509" y="124692"/>
            <a:ext cx="845127" cy="98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839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63453" y="1938821"/>
            <a:ext cx="10790571" cy="1881990"/>
          </a:xfrm>
          <a:prstGeom prst="rect">
            <a:avLst/>
          </a:prstGeom>
        </p:spPr>
        <p:txBody>
          <a:bodyPr wrap="square">
            <a:spAutoFit/>
          </a:bodyPr>
          <a:lstStyle/>
          <a:p>
            <a:pPr algn="just">
              <a:lnSpc>
                <a:spcPct val="150000"/>
              </a:lnSpc>
              <a:spcAft>
                <a:spcPts val="800"/>
              </a:spcAft>
            </a:pPr>
            <a:r>
              <a:rPr lang="es-ES" sz="2000" b="1" dirty="0">
                <a:latin typeface="Arial" panose="020B0604020202020204" pitchFamily="34" charset="0"/>
                <a:cs typeface="Arial" panose="020B0604020202020204" pitchFamily="34" charset="0"/>
              </a:rPr>
              <a:t>Las actividades lúdicas están estrechamente relacionadas con en el juego y la diversión debido a la raíz etimológica que estos comparten, pero es esencial entender que no solo el juego puede ser denominado una actividad lúdica, existen otras como lo son las actividades artísticas (Vera, 2018)</a:t>
            </a:r>
            <a:endParaRPr lang="es-ES" sz="20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0509" y="124692"/>
            <a:ext cx="845127" cy="98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2 CuadroTexto"/>
          <p:cNvSpPr txBox="1"/>
          <p:nvPr/>
        </p:nvSpPr>
        <p:spPr>
          <a:xfrm>
            <a:off x="2576564" y="388337"/>
            <a:ext cx="7164351" cy="461665"/>
          </a:xfrm>
          <a:prstGeom prst="rect">
            <a:avLst/>
          </a:prstGeom>
          <a:noFill/>
        </p:spPr>
        <p:txBody>
          <a:bodyPr wrap="square" rtlCol="0">
            <a:spAutoFit/>
          </a:bodyPr>
          <a:lstStyle/>
          <a:p>
            <a:pPr algn="ctr"/>
            <a:r>
              <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CAPITULO I FUNDAMENTOS TEÓRICOS </a:t>
            </a:r>
          </a:p>
        </p:txBody>
      </p:sp>
    </p:spTree>
    <p:extLst>
      <p:ext uri="{BB962C8B-B14F-4D97-AF65-F5344CB8AC3E}">
        <p14:creationId xmlns:p14="http://schemas.microsoft.com/office/powerpoint/2010/main" val="2597577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85202" y="1220043"/>
            <a:ext cx="10737870" cy="3016210"/>
          </a:xfrm>
          <a:prstGeom prst="rect">
            <a:avLst/>
          </a:prstGeom>
        </p:spPr>
        <p:txBody>
          <a:bodyPr wrap="square">
            <a:spAutoFit/>
          </a:bodyPr>
          <a:lstStyle/>
          <a:p>
            <a:pPr algn="ctr">
              <a:lnSpc>
                <a:spcPct val="150000"/>
              </a:lnSpc>
              <a:spcBef>
                <a:spcPts val="1200"/>
              </a:spcBef>
            </a:pPr>
            <a:r>
              <a:rPr lang="es-ES" sz="2000" b="1" dirty="0">
                <a:latin typeface="Arial" panose="020B0604020202020204" pitchFamily="34" charset="0"/>
                <a:cs typeface="Arial" panose="020B0604020202020204" pitchFamily="34" charset="0"/>
              </a:rPr>
              <a:t>Contextualización de la investigación:</a:t>
            </a:r>
            <a:endParaRPr lang="es-ES" sz="2000" dirty="0">
              <a:latin typeface="Arial" panose="020B0604020202020204" pitchFamily="34" charset="0"/>
              <a:cs typeface="Arial" panose="020B0604020202020204" pitchFamily="34" charset="0"/>
            </a:endParaRPr>
          </a:p>
          <a:p>
            <a:pPr algn="just">
              <a:lnSpc>
                <a:spcPct val="150000"/>
              </a:lnSpc>
              <a:spcBef>
                <a:spcPts val="1200"/>
              </a:spcBef>
            </a:pPr>
            <a:r>
              <a:rPr lang="es-ES" sz="2000" b="1" dirty="0">
                <a:latin typeface="Arial" panose="020B0604020202020204" pitchFamily="34" charset="0"/>
                <a:cs typeface="Arial" panose="020B0604020202020204" pitchFamily="34" charset="0"/>
              </a:rPr>
              <a:t>La investigación se llevó a cabo en el Círculo Infantil (CI) Alegre Despertar de Santa Clara, durante el período comprendido de Septiembre 2022 a Julio 2023. La institución pertenece bilateralmente al nivel educativo 1ª Infancia (modalidad Círculo Infantil) y a su vez al Subsistema Educación Especial, donde se atienden niños del grado preparatorio con NEE</a:t>
            </a:r>
            <a:r>
              <a:rPr lang="es-ES" sz="2000" b="1" dirty="0">
                <a:solidFill>
                  <a:srgbClr val="C0504D"/>
                </a:solidFill>
                <a:latin typeface="Arial" panose="020B0604020202020204" pitchFamily="34" charset="0"/>
                <a:cs typeface="Arial" panose="020B0604020202020204" pitchFamily="34" charset="0"/>
              </a:rPr>
              <a:t>. </a:t>
            </a:r>
            <a:endParaRPr lang="es-ES" sz="2000" b="1" dirty="0">
              <a:effectLst/>
              <a:latin typeface="Arial" panose="020B0604020202020204" pitchFamily="34" charset="0"/>
              <a:cs typeface="Arial" panose="020B0604020202020204" pitchFamily="34" charset="0"/>
            </a:endParaRPr>
          </a:p>
        </p:txBody>
      </p:sp>
      <p:pic>
        <p:nvPicPr>
          <p:cNvPr id="4" name="11 Marcador de contenido"/>
          <p:cNvPicPr>
            <a:picLocks noChangeAspect="1"/>
          </p:cNvPicPr>
          <p:nvPr/>
        </p:nvPicPr>
        <p:blipFill rotWithShape="1">
          <a:blip r:embed="rId2" cstate="print">
            <a:extLst>
              <a:ext uri="{28A0092B-C50C-407E-A947-70E740481C1C}">
                <a14:useLocalDpi xmlns:a14="http://schemas.microsoft.com/office/drawing/2010/main" val="0"/>
              </a:ext>
            </a:extLst>
          </a:blip>
          <a:srcRect t="17411" r="5260" b="7078"/>
          <a:stretch/>
        </p:blipFill>
        <p:spPr>
          <a:xfrm>
            <a:off x="8824037" y="4342649"/>
            <a:ext cx="2952327" cy="2265331"/>
          </a:xfrm>
          <a:prstGeom prst="rect">
            <a:avLst/>
          </a:prstGeom>
        </p:spPr>
      </p:pic>
      <p:sp>
        <p:nvSpPr>
          <p:cNvPr id="5" name="1 Rectángulo"/>
          <p:cNvSpPr/>
          <p:nvPr/>
        </p:nvSpPr>
        <p:spPr>
          <a:xfrm>
            <a:off x="2676941" y="192082"/>
            <a:ext cx="7460972" cy="646331"/>
          </a:xfrm>
          <a:prstGeom prst="rect">
            <a:avLst/>
          </a:prstGeom>
        </p:spPr>
        <p:txBody>
          <a:bodyPr wrap="square">
            <a:spAutoFit/>
          </a:bodyPr>
          <a:lstStyle/>
          <a:p>
            <a:pPr algn="just">
              <a:lnSpc>
                <a:spcPct val="150000"/>
              </a:lnSpc>
            </a:pPr>
            <a:r>
              <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CAPITULO II: FUNDAMENTOS METODOLÓGICOS</a:t>
            </a:r>
          </a:p>
        </p:txBody>
      </p:sp>
      <p:pic>
        <p:nvPicPr>
          <p:cNvPr id="6"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0509" y="124692"/>
            <a:ext cx="845127" cy="98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8547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1197916" y="2002517"/>
            <a:ext cx="10931236" cy="3406837"/>
          </a:xfrm>
          <a:prstGeom prst="rect">
            <a:avLst/>
          </a:prstGeom>
        </p:spPr>
        <p:txBody>
          <a:bodyPr numCol="2"/>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gn="just">
              <a:lnSpc>
                <a:spcPct val="150000"/>
              </a:lnSpc>
            </a:pPr>
            <a:r>
              <a:rPr lang="es-ES"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Analítico sintético.</a:t>
            </a:r>
          </a:p>
          <a:p>
            <a:pPr algn="just">
              <a:lnSpc>
                <a:spcPct val="150000"/>
              </a:lnSpc>
            </a:pPr>
            <a:r>
              <a:rPr lang="es-ES"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Inductivo deductivo.</a:t>
            </a:r>
          </a:p>
          <a:p>
            <a:pPr algn="just">
              <a:lnSpc>
                <a:spcPct val="150000"/>
              </a:lnSpc>
            </a:pPr>
            <a:r>
              <a:rPr lang="es-ES"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Análisis de documentos. </a:t>
            </a:r>
            <a:r>
              <a:rPr lang="es-ES" b="1" dirty="0">
                <a:solidFill>
                  <a:schemeClr val="tx1"/>
                </a:solidFill>
                <a:latin typeface="Arial" panose="020B0604020202020204" pitchFamily="34" charset="0"/>
                <a:cs typeface="Arial" panose="020B0604020202020204" pitchFamily="34" charset="0"/>
              </a:rPr>
              <a:t>(Anexo 1)</a:t>
            </a:r>
          </a:p>
          <a:p>
            <a:pPr algn="just">
              <a:lnSpc>
                <a:spcPct val="150000"/>
              </a:lnSpc>
            </a:pPr>
            <a:r>
              <a:rPr lang="es-ES"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La encuesta. </a:t>
            </a:r>
            <a:r>
              <a:rPr lang="es-ES" b="1" dirty="0">
                <a:solidFill>
                  <a:schemeClr val="tx1"/>
                </a:solidFill>
                <a:latin typeface="Arial" panose="020B0604020202020204" pitchFamily="34" charset="0"/>
                <a:cs typeface="Arial" panose="020B0604020202020204" pitchFamily="34" charset="0"/>
              </a:rPr>
              <a:t>(Anexo 2)</a:t>
            </a:r>
          </a:p>
          <a:p>
            <a:pPr algn="just">
              <a:lnSpc>
                <a:spcPct val="150000"/>
              </a:lnSpc>
            </a:pPr>
            <a:r>
              <a:rPr lang="es-ES"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Observación. </a:t>
            </a:r>
            <a:r>
              <a:rPr lang="es-ES" b="1" dirty="0">
                <a:solidFill>
                  <a:schemeClr val="tx1"/>
                </a:solidFill>
                <a:latin typeface="Arial" panose="020B0604020202020204" pitchFamily="34" charset="0"/>
                <a:cs typeface="Arial" panose="020B0604020202020204" pitchFamily="34" charset="0"/>
              </a:rPr>
              <a:t>(Anexo 3)</a:t>
            </a:r>
          </a:p>
          <a:p>
            <a:pPr algn="just">
              <a:lnSpc>
                <a:spcPct val="150000"/>
              </a:lnSpc>
            </a:pPr>
            <a:r>
              <a:rPr lang="es-ES"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Medición. </a:t>
            </a:r>
            <a:r>
              <a:rPr lang="es-ES" b="1" dirty="0">
                <a:solidFill>
                  <a:schemeClr val="tx1"/>
                </a:solidFill>
                <a:latin typeface="Arial" panose="020B0604020202020204" pitchFamily="34" charset="0"/>
                <a:cs typeface="Arial" panose="020B0604020202020204" pitchFamily="34" charset="0"/>
              </a:rPr>
              <a:t>(Anexo 4)</a:t>
            </a:r>
          </a:p>
          <a:p>
            <a:pPr algn="just">
              <a:lnSpc>
                <a:spcPct val="150000"/>
              </a:lnSpc>
            </a:pPr>
            <a:r>
              <a:rPr lang="es-ES"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La triangulación metodológica. </a:t>
            </a:r>
          </a:p>
          <a:p>
            <a:pPr algn="just">
              <a:lnSpc>
                <a:spcPct val="150000"/>
              </a:lnSpc>
            </a:pPr>
            <a:r>
              <a:rPr lang="es-ES"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Experimento (Pre-experimento)</a:t>
            </a:r>
          </a:p>
          <a:p>
            <a:pPr algn="just">
              <a:lnSpc>
                <a:spcPct val="150000"/>
              </a:lnSpc>
            </a:pPr>
            <a:r>
              <a:rPr lang="es-ES" b="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Estadístico matemático. </a:t>
            </a:r>
            <a:endParaRPr lang="es-ES"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p:txBody>
      </p:sp>
      <p:sp>
        <p:nvSpPr>
          <p:cNvPr id="3" name="Rectángulo 2"/>
          <p:cNvSpPr/>
          <p:nvPr/>
        </p:nvSpPr>
        <p:spPr>
          <a:xfrm>
            <a:off x="3822188" y="1146626"/>
            <a:ext cx="4109037" cy="523220"/>
          </a:xfrm>
          <a:prstGeom prst="rect">
            <a:avLst/>
          </a:prstGeom>
          <a:noFill/>
        </p:spPr>
        <p:txBody>
          <a:bodyPr wrap="square" lIns="91440" tIns="45720" rIns="91440" bIns="45720">
            <a:spAutoFit/>
          </a:bodyPr>
          <a:lstStyle/>
          <a:p>
            <a:pPr algn="ctr"/>
            <a:r>
              <a:rPr lang="es-ES" sz="2800" b="1" dirty="0">
                <a:latin typeface="Arial" panose="020B0604020202020204" pitchFamily="34" charset="0"/>
              </a:rPr>
              <a:t>Métodos</a:t>
            </a:r>
          </a:p>
        </p:txBody>
      </p:sp>
      <p:sp>
        <p:nvSpPr>
          <p:cNvPr id="6" name="1 Rectángulo"/>
          <p:cNvSpPr/>
          <p:nvPr/>
        </p:nvSpPr>
        <p:spPr>
          <a:xfrm>
            <a:off x="2676941" y="192082"/>
            <a:ext cx="7460972" cy="646331"/>
          </a:xfrm>
          <a:prstGeom prst="rect">
            <a:avLst/>
          </a:prstGeom>
        </p:spPr>
        <p:txBody>
          <a:bodyPr wrap="square">
            <a:spAutoFit/>
          </a:bodyPr>
          <a:lstStyle/>
          <a:p>
            <a:pPr algn="just">
              <a:lnSpc>
                <a:spcPct val="150000"/>
              </a:lnSpc>
            </a:pPr>
            <a:r>
              <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CAPITULO II: FUNDAMENTOS METODOLÓGICOS</a:t>
            </a:r>
          </a:p>
        </p:txBody>
      </p:sp>
      <p:pic>
        <p:nvPicPr>
          <p:cNvPr id="7"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0509" y="124692"/>
            <a:ext cx="845127" cy="98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4016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408007" y="1020318"/>
            <a:ext cx="3375984" cy="658835"/>
          </a:xfrm>
          <a:prstGeom prst="rect">
            <a:avLst/>
          </a:prstGeom>
        </p:spPr>
        <p:txBody>
          <a:bodyPr wrap="square">
            <a:spAutoFit/>
          </a:bodyPr>
          <a:lstStyle/>
          <a:p>
            <a:pPr algn="ctr">
              <a:lnSpc>
                <a:spcPct val="150000"/>
              </a:lnSpc>
            </a:pPr>
            <a:r>
              <a:rPr lang="es-ES" sz="2800" b="1" dirty="0">
                <a:latin typeface="Arial" panose="020B0604020202020204" pitchFamily="34" charset="0"/>
              </a:rPr>
              <a:t>Poblaciones: </a:t>
            </a:r>
          </a:p>
        </p:txBody>
      </p:sp>
      <p:sp>
        <p:nvSpPr>
          <p:cNvPr id="4" name="Rectángulo 3"/>
          <p:cNvSpPr/>
          <p:nvPr/>
        </p:nvSpPr>
        <p:spPr>
          <a:xfrm>
            <a:off x="768927" y="1861058"/>
            <a:ext cx="10654145" cy="4247317"/>
          </a:xfrm>
          <a:prstGeom prst="rect">
            <a:avLst/>
          </a:prstGeom>
        </p:spPr>
        <p:txBody>
          <a:bodyPr wrap="square">
            <a:spAutoFit/>
          </a:bodyPr>
          <a:lstStyle/>
          <a:p>
            <a:pPr marL="342900" lvl="0" indent="-342900" algn="just">
              <a:lnSpc>
                <a:spcPct val="150000"/>
              </a:lnSpc>
              <a:buFont typeface="Wingdings" panose="05000000000000000000" pitchFamily="2" charset="2"/>
              <a:buChar char="ü"/>
            </a:pPr>
            <a:r>
              <a:rPr lang="es-ES" sz="2000" b="1" dirty="0">
                <a:latin typeface="Arial" panose="020B0604020202020204" pitchFamily="34" charset="0"/>
                <a:cs typeface="Arial" panose="020B0604020202020204" pitchFamily="34" charset="0"/>
              </a:rPr>
              <a:t>cinco niños con necesidades educativas especiales del CI Alegre despertar de Santa Clara.</a:t>
            </a:r>
          </a:p>
          <a:p>
            <a:pPr marL="342900" lvl="0" indent="-342900" algn="just">
              <a:lnSpc>
                <a:spcPct val="150000"/>
              </a:lnSpc>
              <a:buFont typeface="Wingdings" panose="05000000000000000000" pitchFamily="2" charset="2"/>
              <a:buChar char="ü"/>
            </a:pPr>
            <a:r>
              <a:rPr lang="es-ES" sz="2000" b="1" dirty="0">
                <a:latin typeface="Arial" panose="020B0604020202020204" pitchFamily="34" charset="0"/>
                <a:cs typeface="Arial" panose="020B0604020202020204" pitchFamily="34" charset="0"/>
              </a:rPr>
              <a:t>una profesora de Educación Física del CI, la maestra del grupo preparatorio y la directora del centro.</a:t>
            </a:r>
          </a:p>
          <a:p>
            <a:pPr marL="342900" lvl="0" indent="-342900" algn="just">
              <a:lnSpc>
                <a:spcPct val="150000"/>
              </a:lnSpc>
              <a:buFont typeface="Wingdings" panose="05000000000000000000" pitchFamily="2" charset="2"/>
              <a:buChar char="ü"/>
            </a:pPr>
            <a:r>
              <a:rPr lang="es-ES" sz="2000" b="1" dirty="0">
                <a:latin typeface="Arial" panose="020B0604020202020204" pitchFamily="34" charset="0"/>
                <a:cs typeface="Arial" panose="020B0604020202020204" pitchFamily="34" charset="0"/>
              </a:rPr>
              <a:t>24 especialistas </a:t>
            </a:r>
            <a:r>
              <a:rPr lang="es-ES" sz="2000" b="1">
                <a:latin typeface="Arial" panose="020B0604020202020204" pitchFamily="34" charset="0"/>
                <a:cs typeface="Arial" panose="020B0604020202020204" pitchFamily="34" charset="0"/>
              </a:rPr>
              <a:t>de Cultura </a:t>
            </a:r>
            <a:r>
              <a:rPr lang="es-ES" sz="2000" b="1" dirty="0">
                <a:latin typeface="Arial" panose="020B0604020202020204" pitchFamily="34" charset="0"/>
                <a:cs typeface="Arial" panose="020B0604020202020204" pitchFamily="34" charset="0"/>
              </a:rPr>
              <a:t>F</a:t>
            </a:r>
            <a:r>
              <a:rPr lang="es-ES" sz="2000" b="1">
                <a:latin typeface="Arial" panose="020B0604020202020204" pitchFamily="34" charset="0"/>
                <a:cs typeface="Arial" panose="020B0604020202020204" pitchFamily="34" charset="0"/>
              </a:rPr>
              <a:t>ísica </a:t>
            </a:r>
            <a:r>
              <a:rPr lang="es-ES" sz="2000" b="1" dirty="0">
                <a:latin typeface="Arial" panose="020B0604020202020204" pitchFamily="34" charset="0"/>
                <a:cs typeface="Arial" panose="020B0604020202020204" pitchFamily="34" charset="0"/>
              </a:rPr>
              <a:t>de la cual seleccionó una muestra intencional de 12 especialistas. (50%)</a:t>
            </a:r>
          </a:p>
          <a:p>
            <a:pPr lvl="0" algn="just">
              <a:lnSpc>
                <a:spcPct val="150000"/>
              </a:lnSpc>
            </a:pPr>
            <a:r>
              <a:rPr lang="es-ES" sz="2000" b="1"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Criterio de internacionalidad </a:t>
            </a:r>
            <a:r>
              <a:rPr lang="es-ES" sz="2000" b="1" dirty="0">
                <a:latin typeface="Arial" panose="020B0604020202020204" pitchFamily="34" charset="0"/>
                <a:cs typeface="Arial" panose="020B0604020202020204" pitchFamily="34" charset="0"/>
              </a:rPr>
              <a:t>(Más de 10 años de experiencia, dominio del tema, Máster o Doctores en Ciencias)</a:t>
            </a:r>
          </a:p>
          <a:p>
            <a:pPr algn="just">
              <a:lnSpc>
                <a:spcPct val="150000"/>
              </a:lnSpc>
              <a:spcAft>
                <a:spcPts val="1000"/>
              </a:spcAft>
            </a:pPr>
            <a:endParaRPr lang="es-ES" sz="20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1 Rectángulo"/>
          <p:cNvSpPr/>
          <p:nvPr/>
        </p:nvSpPr>
        <p:spPr>
          <a:xfrm>
            <a:off x="2676941" y="192082"/>
            <a:ext cx="7460972" cy="646331"/>
          </a:xfrm>
          <a:prstGeom prst="rect">
            <a:avLst/>
          </a:prstGeom>
        </p:spPr>
        <p:txBody>
          <a:bodyPr wrap="square">
            <a:spAutoFit/>
          </a:bodyPr>
          <a:lstStyle/>
          <a:p>
            <a:pPr algn="just">
              <a:lnSpc>
                <a:spcPct val="150000"/>
              </a:lnSpc>
            </a:pPr>
            <a:r>
              <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CAPITULO II: FUNDAMENTOS METODOLÓGICOS</a:t>
            </a:r>
          </a:p>
        </p:txBody>
      </p:sp>
      <p:pic>
        <p:nvPicPr>
          <p:cNvPr id="7"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0509" y="124692"/>
            <a:ext cx="845127" cy="98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6146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2213240356"/>
              </p:ext>
            </p:extLst>
          </p:nvPr>
        </p:nvGraphicFramePr>
        <p:xfrm>
          <a:off x="1051560" y="2011262"/>
          <a:ext cx="7040880" cy="4237553"/>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ángulo 4"/>
          <p:cNvSpPr/>
          <p:nvPr/>
        </p:nvSpPr>
        <p:spPr>
          <a:xfrm>
            <a:off x="8595360" y="2468046"/>
            <a:ext cx="3185160" cy="3323987"/>
          </a:xfrm>
          <a:prstGeom prst="rect">
            <a:avLst/>
          </a:prstGeom>
        </p:spPr>
        <p:txBody>
          <a:bodyPr wrap="square">
            <a:spAutoFit/>
          </a:bodyPr>
          <a:lstStyle/>
          <a:p>
            <a:pPr marL="342900" lvl="3" indent="-342900" algn="just">
              <a:lnSpc>
                <a:spcPct val="150000"/>
              </a:lnSpc>
              <a:spcAft>
                <a:spcPts val="800"/>
              </a:spcAft>
              <a:buFont typeface="Wingdings" panose="05000000000000000000" pitchFamily="2" charset="2"/>
              <a:buChar char="v"/>
            </a:pPr>
            <a:r>
              <a:rPr lang="es-ES" sz="2000" b="1" dirty="0">
                <a:latin typeface="Arial" panose="020B0604020202020204" pitchFamily="34" charset="0"/>
                <a:cs typeface="Arial" panose="020B0604020202020204" pitchFamily="34" charset="0"/>
              </a:rPr>
              <a:t>El 60% de estos niños presentan grandes dificultades en habilidades como; caminar, correr, lanzar, saltar, escalar y golpear.</a:t>
            </a:r>
          </a:p>
        </p:txBody>
      </p:sp>
      <p:sp>
        <p:nvSpPr>
          <p:cNvPr id="6" name="1 Rectángulo"/>
          <p:cNvSpPr/>
          <p:nvPr/>
        </p:nvSpPr>
        <p:spPr>
          <a:xfrm>
            <a:off x="2676941" y="192082"/>
            <a:ext cx="7460972" cy="646331"/>
          </a:xfrm>
          <a:prstGeom prst="rect">
            <a:avLst/>
          </a:prstGeom>
        </p:spPr>
        <p:txBody>
          <a:bodyPr wrap="square">
            <a:spAutoFit/>
          </a:bodyPr>
          <a:lstStyle/>
          <a:p>
            <a:pPr algn="just">
              <a:lnSpc>
                <a:spcPct val="150000"/>
              </a:lnSpc>
            </a:pPr>
            <a:r>
              <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CAPITULO II: FUNDAMENTOS METODOLÓGICOS</a:t>
            </a:r>
          </a:p>
        </p:txBody>
      </p:sp>
      <p:pic>
        <p:nvPicPr>
          <p:cNvPr id="7" name="Imagen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0509" y="124692"/>
            <a:ext cx="845127" cy="98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p:cNvSpPr/>
          <p:nvPr/>
        </p:nvSpPr>
        <p:spPr>
          <a:xfrm>
            <a:off x="1282337" y="958576"/>
            <a:ext cx="9845040" cy="750975"/>
          </a:xfrm>
          <a:prstGeom prst="rect">
            <a:avLst/>
          </a:prstGeom>
        </p:spPr>
        <p:txBody>
          <a:bodyPr wrap="square">
            <a:spAutoFit/>
          </a:bodyPr>
          <a:lstStyle/>
          <a:p>
            <a:pPr algn="ctr">
              <a:lnSpc>
                <a:spcPct val="107000"/>
              </a:lnSpc>
              <a:spcAft>
                <a:spcPts val="800"/>
              </a:spcAft>
            </a:pPr>
            <a:r>
              <a:rPr lang="es-ES" sz="2000" b="1" dirty="0">
                <a:latin typeface="Arial" panose="020B0604020202020204" pitchFamily="34" charset="0"/>
                <a:ea typeface="Calibri" panose="020F0502020204030204" pitchFamily="34" charset="0"/>
                <a:cs typeface="Times New Roman" panose="02020603050405020304" pitchFamily="18" charset="0"/>
              </a:rPr>
              <a:t>Caracterización del grupo preparatorio del CI Alegre Despertar de Santa Clara (Revisión documental)</a:t>
            </a:r>
          </a:p>
        </p:txBody>
      </p:sp>
    </p:spTree>
    <p:extLst>
      <p:ext uri="{BB962C8B-B14F-4D97-AF65-F5344CB8AC3E}">
        <p14:creationId xmlns:p14="http://schemas.microsoft.com/office/powerpoint/2010/main" val="1503800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13904" y="868916"/>
            <a:ext cx="10945091" cy="1294072"/>
          </a:xfrm>
          <a:prstGeom prst="rect">
            <a:avLst/>
          </a:prstGeom>
        </p:spPr>
        <p:txBody>
          <a:bodyPr wrap="square">
            <a:spAutoFit/>
          </a:bodyPr>
          <a:lstStyle/>
          <a:p>
            <a:pPr algn="ctr">
              <a:lnSpc>
                <a:spcPct val="150000"/>
              </a:lnSpc>
              <a:spcAft>
                <a:spcPts val="0"/>
              </a:spcAft>
            </a:pPr>
            <a:r>
              <a:rPr lang="es-ES" b="1" dirty="0">
                <a:latin typeface="Arial" panose="020B0604020202020204" pitchFamily="34" charset="0"/>
                <a:ea typeface="Calibri" panose="020F0502020204030204" pitchFamily="34" charset="0"/>
                <a:cs typeface="Times New Roman" panose="02020603050405020304" pitchFamily="18" charset="0"/>
              </a:rPr>
              <a:t>Triangulando los resultados de la encuesta, las observaciones, las mediciones y la revisión documental, determinando por la investigadora como punto coincidente que constituyen regularidades y causas las siguientes:</a:t>
            </a:r>
            <a:endParaRPr lang="es-ES"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p:cNvSpPr txBox="1"/>
          <p:nvPr/>
        </p:nvSpPr>
        <p:spPr>
          <a:xfrm>
            <a:off x="810886" y="2346570"/>
            <a:ext cx="10848109" cy="4370427"/>
          </a:xfrm>
          <a:prstGeom prst="rect">
            <a:avLst/>
          </a:prstGeom>
          <a:noFill/>
        </p:spPr>
        <p:txBody>
          <a:bodyPr wrap="square" rtlCol="0">
            <a:spAutoFit/>
          </a:bodyPr>
          <a:lstStyle/>
          <a:p>
            <a:pPr marL="342900" lvl="3" indent="-342900" algn="just">
              <a:lnSpc>
                <a:spcPct val="150000"/>
              </a:lnSpc>
              <a:spcBef>
                <a:spcPts val="1200"/>
              </a:spcBef>
              <a:spcAft>
                <a:spcPts val="800"/>
              </a:spcAft>
              <a:buFont typeface="+mj-lt"/>
              <a:buAutoNum type="arabicPeriod"/>
            </a:pPr>
            <a:r>
              <a:rPr lang="es-ES" sz="2000" b="1" dirty="0">
                <a:latin typeface="Arial" panose="020B0604020202020204" pitchFamily="34" charset="0"/>
                <a:cs typeface="Arial" panose="020B0604020202020204" pitchFamily="34" charset="0"/>
              </a:rPr>
              <a:t>Existe un predominio de DIM entre los niños objeto de estudio.</a:t>
            </a:r>
          </a:p>
          <a:p>
            <a:pPr marL="342900" lvl="3" indent="-342900" algn="just">
              <a:lnSpc>
                <a:spcPct val="150000"/>
              </a:lnSpc>
              <a:spcBef>
                <a:spcPts val="1200"/>
              </a:spcBef>
              <a:spcAft>
                <a:spcPts val="800"/>
              </a:spcAft>
              <a:buFont typeface="+mj-lt"/>
              <a:buAutoNum type="arabicPeriod"/>
            </a:pPr>
            <a:r>
              <a:rPr lang="es-ES" sz="2000" b="1" dirty="0">
                <a:latin typeface="Arial" panose="020B0604020202020204" pitchFamily="34" charset="0"/>
                <a:cs typeface="Arial" panose="020B0604020202020204" pitchFamily="34" charset="0"/>
              </a:rPr>
              <a:t>Todos están ubicados en el grado preparatorio por el nivel alcanzado, pero teniendo en cuenta sus diagnósticos se determinan por los logros que funcionan.</a:t>
            </a:r>
          </a:p>
          <a:p>
            <a:pPr marL="342900" lvl="3" indent="-342900" algn="just">
              <a:lnSpc>
                <a:spcPct val="150000"/>
              </a:lnSpc>
              <a:spcBef>
                <a:spcPts val="1200"/>
              </a:spcBef>
              <a:spcAft>
                <a:spcPts val="800"/>
              </a:spcAft>
              <a:buFont typeface="+mj-lt"/>
              <a:buAutoNum type="arabicPeriod"/>
            </a:pPr>
            <a:r>
              <a:rPr lang="es-ES" sz="2000" b="1" dirty="0">
                <a:latin typeface="Arial" panose="020B0604020202020204" pitchFamily="34" charset="0"/>
                <a:cs typeface="Arial" panose="020B0604020202020204" pitchFamily="34" charset="0"/>
              </a:rPr>
              <a:t>Las orientaciones metodológicas del programa para 6º año de vida están orientada a observar la estabilidad del cuerpo, la amplitud de los movimientos, la postura, la alineación de las estructuras corporales, a demostrar el desarrollo alcanzado en las habilidades motrices y las capacidades coordinativas.</a:t>
            </a:r>
          </a:p>
          <a:p>
            <a:pPr marL="342900" indent="-342900">
              <a:spcBef>
                <a:spcPts val="1200"/>
              </a:spcBef>
              <a:spcAft>
                <a:spcPts val="800"/>
              </a:spcAft>
              <a:buFont typeface="+mj-lt"/>
              <a:buAutoNum type="arabicPeriod"/>
            </a:pPr>
            <a:endParaRPr lang="es-ES" dirty="0"/>
          </a:p>
        </p:txBody>
      </p:sp>
      <p:sp>
        <p:nvSpPr>
          <p:cNvPr id="8" name="1 Rectángulo"/>
          <p:cNvSpPr/>
          <p:nvPr/>
        </p:nvSpPr>
        <p:spPr>
          <a:xfrm>
            <a:off x="2676941" y="192082"/>
            <a:ext cx="7460972" cy="646331"/>
          </a:xfrm>
          <a:prstGeom prst="rect">
            <a:avLst/>
          </a:prstGeom>
        </p:spPr>
        <p:txBody>
          <a:bodyPr wrap="square">
            <a:spAutoFit/>
          </a:bodyPr>
          <a:lstStyle/>
          <a:p>
            <a:pPr algn="just">
              <a:lnSpc>
                <a:spcPct val="150000"/>
              </a:lnSpc>
            </a:pPr>
            <a:r>
              <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CAPITULO II: FUNDAMENTOS METODOLÓGICOS</a:t>
            </a:r>
          </a:p>
        </p:txBody>
      </p:sp>
      <p:pic>
        <p:nvPicPr>
          <p:cNvPr id="5"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0509" y="124692"/>
            <a:ext cx="845127" cy="98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208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676941" y="192082"/>
            <a:ext cx="7460972" cy="646331"/>
          </a:xfrm>
          <a:prstGeom prst="rect">
            <a:avLst/>
          </a:prstGeom>
        </p:spPr>
        <p:txBody>
          <a:bodyPr wrap="square">
            <a:spAutoFit/>
          </a:bodyPr>
          <a:lstStyle/>
          <a:p>
            <a:pPr algn="just">
              <a:lnSpc>
                <a:spcPct val="150000"/>
              </a:lnSpc>
            </a:pPr>
            <a:r>
              <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CAPITULO II: FUNDAMENTOS METODOLÓGICOS</a:t>
            </a:r>
          </a:p>
        </p:txBody>
      </p:sp>
      <p:sp>
        <p:nvSpPr>
          <p:cNvPr id="4" name="CuadroTexto 3"/>
          <p:cNvSpPr txBox="1"/>
          <p:nvPr/>
        </p:nvSpPr>
        <p:spPr>
          <a:xfrm>
            <a:off x="645621" y="1115503"/>
            <a:ext cx="11000510" cy="5421421"/>
          </a:xfrm>
          <a:prstGeom prst="rect">
            <a:avLst/>
          </a:prstGeom>
          <a:noFill/>
        </p:spPr>
        <p:txBody>
          <a:bodyPr wrap="square" rtlCol="0">
            <a:spAutoFit/>
          </a:bodyPr>
          <a:lstStyle/>
          <a:p>
            <a:pPr marL="457200" lvl="3" indent="-457200" algn="just">
              <a:lnSpc>
                <a:spcPct val="150000"/>
              </a:lnSpc>
              <a:spcBef>
                <a:spcPts val="1200"/>
              </a:spcBef>
              <a:spcAft>
                <a:spcPts val="800"/>
              </a:spcAft>
              <a:buFont typeface="+mj-lt"/>
              <a:buAutoNum type="arabicPeriod" startAt="4"/>
            </a:pPr>
            <a:r>
              <a:rPr lang="es-ES" sz="2000" b="1" dirty="0">
                <a:latin typeface="Arial" panose="020B0604020202020204" pitchFamily="34" charset="0"/>
                <a:cs typeface="Arial" panose="020B0604020202020204" pitchFamily="34" charset="0"/>
              </a:rPr>
              <a:t>El programa de EF preparatorio se enfoca a conocer el nivel que van alcanzando sus alumnos, pero no establecen diferencias significativas metodológicamente para niños con DIM y DIL.</a:t>
            </a:r>
          </a:p>
          <a:p>
            <a:pPr marL="457200" lvl="3" indent="-457200" algn="just">
              <a:lnSpc>
                <a:spcPct val="150000"/>
              </a:lnSpc>
              <a:spcBef>
                <a:spcPts val="1200"/>
              </a:spcBef>
              <a:spcAft>
                <a:spcPts val="800"/>
              </a:spcAft>
              <a:buFont typeface="+mj-lt"/>
              <a:buAutoNum type="arabicPeriod" startAt="4"/>
            </a:pPr>
            <a:r>
              <a:rPr lang="es-ES" sz="2000" b="1" dirty="0">
                <a:latin typeface="Arial" panose="020B0604020202020204" pitchFamily="34" charset="0"/>
                <a:cs typeface="Arial" panose="020B0604020202020204" pitchFamily="34" charset="0"/>
              </a:rPr>
              <a:t>El 60% de estos niños presentan grandes dificultades en habilidades como; caminar, correr, lanzar, saltar, escalar y golpear.</a:t>
            </a:r>
          </a:p>
          <a:p>
            <a:pPr marL="457200" lvl="3" indent="-457200" algn="just">
              <a:lnSpc>
                <a:spcPct val="150000"/>
              </a:lnSpc>
              <a:spcBef>
                <a:spcPts val="1200"/>
              </a:spcBef>
              <a:spcAft>
                <a:spcPts val="800"/>
              </a:spcAft>
              <a:buFont typeface="+mj-lt"/>
              <a:buAutoNum type="arabicPeriod" startAt="4"/>
            </a:pPr>
            <a:r>
              <a:rPr lang="es-ES" sz="2000" b="1" dirty="0">
                <a:latin typeface="Arial" panose="020B0604020202020204" pitchFamily="34" charset="0"/>
                <a:cs typeface="Arial" panose="020B0604020202020204" pitchFamily="34" charset="0"/>
              </a:rPr>
              <a:t>En las clases de Educación Física observadas no ponderan sistemáticamente el juego como método.</a:t>
            </a:r>
          </a:p>
          <a:p>
            <a:pPr marL="457200" lvl="3" indent="-457200" algn="just">
              <a:lnSpc>
                <a:spcPct val="150000"/>
              </a:lnSpc>
              <a:spcBef>
                <a:spcPts val="1200"/>
              </a:spcBef>
              <a:spcAft>
                <a:spcPts val="800"/>
              </a:spcAft>
              <a:buFont typeface="+mj-lt"/>
              <a:buAutoNum type="arabicPeriod" startAt="4"/>
            </a:pPr>
            <a:r>
              <a:rPr lang="es-ES" sz="2000" b="1" dirty="0">
                <a:latin typeface="Arial" panose="020B0604020202020204" pitchFamily="34" charset="0"/>
                <a:cs typeface="Arial" panose="020B0604020202020204" pitchFamily="34" charset="0"/>
              </a:rPr>
              <a:t>Los profesores mantienen un registro cualitativo (B, R y M) desde su apreciación que se concentran al terminar los contenidos de las unidades Expresión Corporal y juegos.</a:t>
            </a:r>
          </a:p>
        </p:txBody>
      </p:sp>
      <p:pic>
        <p:nvPicPr>
          <p:cNvPr id="5"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0509" y="124692"/>
            <a:ext cx="845127" cy="98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7362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34687" y="1462080"/>
            <a:ext cx="10709263" cy="3477875"/>
          </a:xfrm>
          <a:prstGeom prst="rect">
            <a:avLst/>
          </a:prstGeom>
        </p:spPr>
        <p:txBody>
          <a:bodyPr wrap="square">
            <a:spAutoFit/>
          </a:bodyPr>
          <a:lstStyle/>
          <a:p>
            <a:pPr marL="457200" lvl="3" indent="-457200" algn="just">
              <a:lnSpc>
                <a:spcPct val="150000"/>
              </a:lnSpc>
              <a:spcBef>
                <a:spcPts val="1200"/>
              </a:spcBef>
              <a:spcAft>
                <a:spcPts val="800"/>
              </a:spcAft>
              <a:buFont typeface="+mj-lt"/>
              <a:buAutoNum type="arabicPeriod" startAt="8"/>
            </a:pPr>
            <a:r>
              <a:rPr lang="es-ES" sz="2000" b="1" dirty="0">
                <a:latin typeface="Arial" panose="020B0604020202020204" pitchFamily="34" charset="0"/>
                <a:cs typeface="Arial" panose="020B0604020202020204" pitchFamily="34" charset="0"/>
              </a:rPr>
              <a:t>Los niños con DIM presentan problemas de atención social y retraimiento.</a:t>
            </a:r>
          </a:p>
          <a:p>
            <a:pPr marL="457200" lvl="3" indent="-457200" algn="just">
              <a:lnSpc>
                <a:spcPct val="150000"/>
              </a:lnSpc>
              <a:spcBef>
                <a:spcPts val="1200"/>
              </a:spcBef>
              <a:spcAft>
                <a:spcPts val="800"/>
              </a:spcAft>
              <a:buFont typeface="+mj-lt"/>
              <a:buAutoNum type="arabicPeriod" startAt="8"/>
            </a:pPr>
            <a:r>
              <a:rPr lang="es-ES" sz="2000" b="1" dirty="0">
                <a:latin typeface="Arial" panose="020B0604020202020204" pitchFamily="34" charset="0"/>
                <a:cs typeface="Arial" panose="020B0604020202020204" pitchFamily="34" charset="0"/>
              </a:rPr>
              <a:t>Los profesores reconocen que el programa de Educación Física vigente, no responde a la atención físico-integral de los niños con NEE.</a:t>
            </a:r>
          </a:p>
          <a:p>
            <a:pPr marL="457200" lvl="3" indent="-457200" algn="just">
              <a:lnSpc>
                <a:spcPct val="150000"/>
              </a:lnSpc>
              <a:spcBef>
                <a:spcPts val="1200"/>
              </a:spcBef>
              <a:spcAft>
                <a:spcPts val="800"/>
              </a:spcAft>
              <a:buFont typeface="+mj-lt"/>
              <a:buAutoNum type="arabicPeriod" startAt="8"/>
            </a:pPr>
            <a:r>
              <a:rPr lang="es-ES" sz="2000" b="1" dirty="0">
                <a:latin typeface="Arial" panose="020B0604020202020204" pitchFamily="34" charset="0"/>
                <a:cs typeface="Arial" panose="020B0604020202020204" pitchFamily="34" charset="0"/>
              </a:rPr>
              <a:t>No existe correspondencia entre los logros del desarrollo que se plantean para su edad y las características que presentan los niños con DIM o DIL.</a:t>
            </a:r>
          </a:p>
          <a:p>
            <a:pPr marL="457200" indent="-457200" algn="just">
              <a:spcBef>
                <a:spcPts val="1200"/>
              </a:spcBef>
              <a:spcAft>
                <a:spcPts val="800"/>
              </a:spcAft>
              <a:buFont typeface="+mj-lt"/>
              <a:buAutoNum type="arabicPeriod" startAt="8"/>
            </a:pPr>
            <a:endParaRPr lang="es-ES" sz="2000" dirty="0">
              <a:latin typeface="Arial" panose="020B0604020202020204" pitchFamily="34" charset="0"/>
              <a:cs typeface="Arial" panose="020B0604020202020204" pitchFamily="34" charset="0"/>
            </a:endParaRPr>
          </a:p>
        </p:txBody>
      </p:sp>
      <p:sp>
        <p:nvSpPr>
          <p:cNvPr id="3" name="1 Rectángulo"/>
          <p:cNvSpPr/>
          <p:nvPr/>
        </p:nvSpPr>
        <p:spPr>
          <a:xfrm>
            <a:off x="2676941" y="192082"/>
            <a:ext cx="7460972" cy="646331"/>
          </a:xfrm>
          <a:prstGeom prst="rect">
            <a:avLst/>
          </a:prstGeom>
        </p:spPr>
        <p:txBody>
          <a:bodyPr wrap="square">
            <a:spAutoFit/>
          </a:bodyPr>
          <a:lstStyle/>
          <a:p>
            <a:pPr algn="just">
              <a:lnSpc>
                <a:spcPct val="150000"/>
              </a:lnSpc>
            </a:pPr>
            <a:r>
              <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CAPITULO II: FUNDAMENTOS METODOLÓGICOS</a:t>
            </a:r>
          </a:p>
        </p:txBody>
      </p:sp>
      <p:pic>
        <p:nvPicPr>
          <p:cNvPr id="4"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0509" y="124692"/>
            <a:ext cx="845127" cy="98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451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88273" y="904642"/>
            <a:ext cx="10202091" cy="6036974"/>
          </a:xfrm>
          <a:prstGeom prst="rect">
            <a:avLst/>
          </a:prstGeom>
        </p:spPr>
        <p:txBody>
          <a:bodyPr wrap="square">
            <a:spAutoFit/>
          </a:bodyPr>
          <a:lstStyle/>
          <a:p>
            <a:pPr marL="285750" lvl="0" indent="-285750" algn="just">
              <a:lnSpc>
                <a:spcPct val="150000"/>
              </a:lnSpc>
              <a:buFont typeface="Wingdings" panose="05000000000000000000" pitchFamily="2" charset="2"/>
              <a:buChar char="Ø"/>
            </a:pPr>
            <a:r>
              <a:rPr lang="es-ES" sz="2000" b="1" dirty="0">
                <a:latin typeface="Arial" panose="020B0604020202020204" pitchFamily="34" charset="0"/>
                <a:cs typeface="Arial" panose="020B0604020202020204" pitchFamily="34" charset="0"/>
              </a:rPr>
              <a:t>Gómez, I. (2009). Propuesta de juegos adaptados para niños con retraso mental y Síndrome de Down.  </a:t>
            </a:r>
          </a:p>
          <a:p>
            <a:pPr marL="285750" lvl="0" indent="-285750" algn="just">
              <a:lnSpc>
                <a:spcPct val="150000"/>
              </a:lnSpc>
              <a:buFont typeface="Wingdings" panose="05000000000000000000" pitchFamily="2" charset="2"/>
              <a:buChar char="Ø"/>
            </a:pPr>
            <a:endParaRPr lang="es-ES" sz="2000" b="1" dirty="0">
              <a:latin typeface="Arial" panose="020B0604020202020204" pitchFamily="34" charset="0"/>
              <a:cs typeface="Arial" panose="020B0604020202020204" pitchFamily="34" charset="0"/>
            </a:endParaRPr>
          </a:p>
          <a:p>
            <a:pPr marL="285750" lvl="0" indent="-285750" algn="just">
              <a:lnSpc>
                <a:spcPct val="150000"/>
              </a:lnSpc>
              <a:buFont typeface="Wingdings" panose="05000000000000000000" pitchFamily="2" charset="2"/>
              <a:buChar char="Ø"/>
            </a:pPr>
            <a:r>
              <a:rPr lang="es-ES" sz="2000" b="1" dirty="0" err="1">
                <a:latin typeface="Arial" panose="020B0604020202020204" pitchFamily="34" charset="0"/>
                <a:cs typeface="Arial" panose="020B0604020202020204" pitchFamily="34" charset="0"/>
              </a:rPr>
              <a:t>Fleites</a:t>
            </a:r>
            <a:r>
              <a:rPr lang="es-ES" sz="2000" b="1" dirty="0">
                <a:latin typeface="Arial" panose="020B0604020202020204" pitchFamily="34" charset="0"/>
                <a:cs typeface="Arial" panose="020B0604020202020204" pitchFamily="34" charset="0"/>
              </a:rPr>
              <a:t>, Y. (2012). Ejercicios adaptados para mejorar la marcha en un niño con Síndrome de Lejeune del Círculo Especial Infantil “Alegre Despertar” de Santa Clara. </a:t>
            </a:r>
          </a:p>
          <a:p>
            <a:pPr marL="285750" lvl="0" indent="-285750" algn="just">
              <a:lnSpc>
                <a:spcPct val="150000"/>
              </a:lnSpc>
              <a:buFont typeface="Wingdings" panose="05000000000000000000" pitchFamily="2" charset="2"/>
              <a:buChar char="Ø"/>
            </a:pPr>
            <a:endParaRPr lang="es-ES" sz="2000" b="1" dirty="0">
              <a:latin typeface="Arial" panose="020B0604020202020204" pitchFamily="34" charset="0"/>
              <a:cs typeface="Arial" panose="020B0604020202020204" pitchFamily="34" charset="0"/>
            </a:endParaRPr>
          </a:p>
          <a:p>
            <a:pPr marL="285750" lvl="0" indent="-285750" algn="just">
              <a:lnSpc>
                <a:spcPct val="150000"/>
              </a:lnSpc>
              <a:buFont typeface="Wingdings" panose="05000000000000000000" pitchFamily="2" charset="2"/>
              <a:buChar char="Ø"/>
            </a:pPr>
            <a:r>
              <a:rPr lang="es-ES" sz="2000" b="1" dirty="0">
                <a:latin typeface="Arial" panose="020B0604020202020204" pitchFamily="34" charset="0"/>
                <a:cs typeface="Arial" panose="020B0604020202020204" pitchFamily="34" charset="0"/>
              </a:rPr>
              <a:t>Gómez, L. (2012). Actividades para la estimulación motriz de un niño con síndrome de West del Círculo Infantil “Alegre Despertar” de Santa Clara. </a:t>
            </a:r>
          </a:p>
          <a:p>
            <a:pPr marL="285750" lvl="0" indent="-285750" algn="just">
              <a:lnSpc>
                <a:spcPct val="150000"/>
              </a:lnSpc>
              <a:buFont typeface="Wingdings" panose="05000000000000000000" pitchFamily="2" charset="2"/>
              <a:buChar char="Ø"/>
            </a:pPr>
            <a:endParaRPr lang="es-ES" sz="2000" b="1"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es-ES" sz="2000" b="1" dirty="0">
                <a:latin typeface="Arial" panose="020B0604020202020204" pitchFamily="34" charset="0"/>
                <a:cs typeface="Arial" panose="020B0604020202020204" pitchFamily="34" charset="0"/>
              </a:rPr>
              <a:t>Pérez, D. (2019). </a:t>
            </a:r>
            <a:r>
              <a:rPr lang="es-MX" sz="2000" b="1" dirty="0">
                <a:latin typeface="Arial" panose="020B0604020202020204" pitchFamily="34" charset="0"/>
                <a:cs typeface="Arial" panose="020B0604020202020204" pitchFamily="34" charset="0"/>
              </a:rPr>
              <a:t>Perspectivas de un perfil antropométrico en preescolares con discapacidad intelectual de la primera infancia en Santa Clara. </a:t>
            </a:r>
            <a:endParaRPr lang="es-ES" sz="2000" b="1" dirty="0">
              <a:latin typeface="Arial" panose="020B0604020202020204" pitchFamily="34" charset="0"/>
              <a:cs typeface="Arial" panose="020B0604020202020204" pitchFamily="34" charset="0"/>
            </a:endParaRPr>
          </a:p>
          <a:p>
            <a:pPr marL="285750" lvl="0" indent="-285750" algn="just">
              <a:lnSpc>
                <a:spcPct val="150000"/>
              </a:lnSpc>
              <a:buFont typeface="Wingdings" panose="05000000000000000000" pitchFamily="2" charset="2"/>
              <a:buChar char="Ø"/>
            </a:pPr>
            <a:endParaRPr lang="es-ES" sz="2000" b="1" dirty="0">
              <a:effectLst/>
              <a:latin typeface="Arial" panose="020B0604020202020204" pitchFamily="34" charset="0"/>
              <a:cs typeface="Arial" panose="020B0604020202020204" pitchFamily="34" charset="0"/>
            </a:endParaRPr>
          </a:p>
        </p:txBody>
      </p:sp>
      <p:sp>
        <p:nvSpPr>
          <p:cNvPr id="5" name="1 Rectángulo"/>
          <p:cNvSpPr/>
          <p:nvPr/>
        </p:nvSpPr>
        <p:spPr>
          <a:xfrm>
            <a:off x="3442062" y="258311"/>
            <a:ext cx="5434148" cy="646331"/>
          </a:xfrm>
          <a:prstGeom prst="rect">
            <a:avLst/>
          </a:prstGeom>
        </p:spPr>
        <p:txBody>
          <a:bodyPr wrap="square">
            <a:spAutoFit/>
          </a:bodyPr>
          <a:lstStyle/>
          <a:p>
            <a:pPr algn="ctr">
              <a:lnSpc>
                <a:spcPct val="150000"/>
              </a:lnSpc>
            </a:pPr>
            <a:r>
              <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Antecedentes de la investigación </a:t>
            </a:r>
          </a:p>
        </p:txBody>
      </p:sp>
      <p:pic>
        <p:nvPicPr>
          <p:cNvPr id="6"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0541" y="124692"/>
            <a:ext cx="965096" cy="112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6555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25890" y="913248"/>
            <a:ext cx="7093963" cy="646331"/>
          </a:xfrm>
          <a:prstGeom prst="rect">
            <a:avLst/>
          </a:prstGeom>
        </p:spPr>
        <p:txBody>
          <a:bodyPr wrap="square">
            <a:spAutoFit/>
          </a:bodyPr>
          <a:lstStyle/>
          <a:p>
            <a:pPr>
              <a:lnSpc>
                <a:spcPct val="150000"/>
              </a:lnSpc>
            </a:pPr>
            <a:r>
              <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Fundamentos del Proyecto Lúdico Pedagógico. </a:t>
            </a:r>
          </a:p>
        </p:txBody>
      </p:sp>
      <p:sp>
        <p:nvSpPr>
          <p:cNvPr id="3" name="CuadroTexto 2"/>
          <p:cNvSpPr txBox="1"/>
          <p:nvPr/>
        </p:nvSpPr>
        <p:spPr>
          <a:xfrm>
            <a:off x="872415" y="1996397"/>
            <a:ext cx="10638153" cy="3785652"/>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es-ES" sz="2000" b="1" dirty="0">
                <a:latin typeface="Arial" panose="020B0604020202020204" pitchFamily="34" charset="0"/>
                <a:cs typeface="Arial" panose="020B0604020202020204" pitchFamily="34" charset="0"/>
              </a:rPr>
              <a:t>Es un conjunto de estrategias diseñadas para crear un ambiente de armonía en los niños que están inmersos en el proceso de aprendizaje.</a:t>
            </a:r>
          </a:p>
          <a:p>
            <a:pPr marL="342900" indent="-342900" algn="just">
              <a:lnSpc>
                <a:spcPct val="150000"/>
              </a:lnSpc>
              <a:buFont typeface="Wingdings" panose="05000000000000000000" pitchFamily="2" charset="2"/>
              <a:buChar char="Ø"/>
            </a:pPr>
            <a:endParaRPr lang="es-ES" sz="2000" b="1" dirty="0">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Ø"/>
            </a:pPr>
            <a:r>
              <a:rPr lang="es-ES" sz="2000" b="1" dirty="0">
                <a:latin typeface="Arial" panose="020B0604020202020204" pitchFamily="34" charset="0"/>
                <a:cs typeface="Arial" panose="020B0604020202020204" pitchFamily="34" charset="0"/>
              </a:rPr>
              <a:t>Se fundamenta en las teorías de Medina (1999), Jiménez (2005), Martínez y Rosales (2020),  que señalan la lúdica como el conjunto de actividades mediadas por experiencias gratificantes como el juego, el ocio y otras actividades placenteras que contribuyen al aprendizaje y el desarrollo socio afectivo de los niños.</a:t>
            </a:r>
          </a:p>
          <a:p>
            <a:pPr marL="342900" indent="-342900" algn="just">
              <a:lnSpc>
                <a:spcPct val="150000"/>
              </a:lnSpc>
              <a:buFont typeface="Wingdings" panose="05000000000000000000" pitchFamily="2" charset="2"/>
              <a:buChar char="Ø"/>
            </a:pPr>
            <a:endParaRPr lang="es-ES" sz="2000" b="1" dirty="0">
              <a:latin typeface="Arial" panose="020B0604020202020204" pitchFamily="34" charset="0"/>
              <a:cs typeface="Arial" panose="020B0604020202020204" pitchFamily="34" charset="0"/>
            </a:endParaRPr>
          </a:p>
        </p:txBody>
      </p:sp>
      <p:sp>
        <p:nvSpPr>
          <p:cNvPr id="4" name="Rectángulo 3"/>
          <p:cNvSpPr/>
          <p:nvPr/>
        </p:nvSpPr>
        <p:spPr>
          <a:xfrm>
            <a:off x="2463132" y="332739"/>
            <a:ext cx="7456721" cy="461665"/>
          </a:xfrm>
          <a:prstGeom prst="rect">
            <a:avLst/>
          </a:prstGeom>
        </p:spPr>
        <p:txBody>
          <a:bodyPr wrap="none">
            <a:spAutoFit/>
          </a:bodyPr>
          <a:lstStyle/>
          <a:p>
            <a:r>
              <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CAPITULO III PROYECTO LÚDICO PEDAGÓGICO </a:t>
            </a:r>
          </a:p>
        </p:txBody>
      </p:sp>
      <p:pic>
        <p:nvPicPr>
          <p:cNvPr id="5"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0509" y="124692"/>
            <a:ext cx="845127" cy="98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8551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68328" y="1440735"/>
            <a:ext cx="10446327" cy="4247317"/>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s-ES" sz="2000" b="1" dirty="0">
                <a:latin typeface="Arial" panose="020B0604020202020204" pitchFamily="34" charset="0"/>
                <a:cs typeface="Arial" panose="020B0604020202020204" pitchFamily="34" charset="0"/>
              </a:rPr>
              <a:t>En la pedagogía lúdica que establece que el proyecto lúdico orienta las acciones educativas y de formación en pro del establecimiento de un “clima lúdico”.</a:t>
            </a:r>
          </a:p>
          <a:p>
            <a:pPr marL="342900" indent="-342900" algn="just">
              <a:lnSpc>
                <a:spcPct val="150000"/>
              </a:lnSpc>
              <a:buFont typeface="Wingdings" panose="05000000000000000000" pitchFamily="2" charset="2"/>
              <a:buChar char="Ø"/>
            </a:pPr>
            <a:endParaRPr lang="es-ES" sz="2000" b="1" dirty="0">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Ø"/>
            </a:pPr>
            <a:r>
              <a:rPr lang="es-ES" sz="2000" b="1" dirty="0">
                <a:latin typeface="Arial" panose="020B0604020202020204" pitchFamily="34" charset="0"/>
                <a:cs typeface="Arial" panose="020B0604020202020204" pitchFamily="34" charset="0"/>
              </a:rPr>
              <a:t>Contempla las variables involucradas en el acto educativo como mediadores en el proceso de aprendizaje y prepondera de todas ellas, la promoción de la interacción comunicativa en las relaciones dinámicas entre los actuantes.</a:t>
            </a:r>
          </a:p>
          <a:p>
            <a:pPr marL="342900" indent="-342900" algn="just">
              <a:lnSpc>
                <a:spcPct val="150000"/>
              </a:lnSpc>
              <a:buFont typeface="Wingdings" panose="05000000000000000000" pitchFamily="2" charset="2"/>
              <a:buChar char="Ø"/>
            </a:pPr>
            <a:endParaRPr lang="es-ES" sz="2000" b="1" dirty="0">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Ø"/>
            </a:pPr>
            <a:r>
              <a:rPr lang="es-ES" sz="2000" b="1" dirty="0">
                <a:latin typeface="Arial" panose="020B0604020202020204" pitchFamily="34" charset="0"/>
                <a:cs typeface="Arial" panose="020B0604020202020204" pitchFamily="34" charset="0"/>
              </a:rPr>
              <a:t>Las regularidades del diagnóstico constituyen los fundamentos pedagógicos y prácticos que sustentan la necesidad del proyecto lúdico pedagógico.</a:t>
            </a:r>
          </a:p>
        </p:txBody>
      </p:sp>
      <p:sp>
        <p:nvSpPr>
          <p:cNvPr id="4" name="Rectángulo 3"/>
          <p:cNvSpPr/>
          <p:nvPr/>
        </p:nvSpPr>
        <p:spPr>
          <a:xfrm>
            <a:off x="2463132" y="332739"/>
            <a:ext cx="7456721" cy="461665"/>
          </a:xfrm>
          <a:prstGeom prst="rect">
            <a:avLst/>
          </a:prstGeom>
        </p:spPr>
        <p:txBody>
          <a:bodyPr wrap="none">
            <a:spAutoFit/>
          </a:bodyPr>
          <a:lstStyle/>
          <a:p>
            <a:r>
              <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CAPITULO III PROYECTO LÚDICO PEDAGÓGICO </a:t>
            </a:r>
          </a:p>
        </p:txBody>
      </p:sp>
      <p:sp>
        <p:nvSpPr>
          <p:cNvPr id="5" name="Rectángulo 4"/>
          <p:cNvSpPr/>
          <p:nvPr/>
        </p:nvSpPr>
        <p:spPr>
          <a:xfrm>
            <a:off x="2825890" y="794404"/>
            <a:ext cx="7093963" cy="646331"/>
          </a:xfrm>
          <a:prstGeom prst="rect">
            <a:avLst/>
          </a:prstGeom>
        </p:spPr>
        <p:txBody>
          <a:bodyPr wrap="square">
            <a:spAutoFit/>
          </a:bodyPr>
          <a:lstStyle/>
          <a:p>
            <a:pPr>
              <a:lnSpc>
                <a:spcPct val="150000"/>
              </a:lnSpc>
            </a:pPr>
            <a:r>
              <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Fundamentos del Proyecto Lúdico Pedagógico. </a:t>
            </a:r>
          </a:p>
        </p:txBody>
      </p:sp>
      <p:pic>
        <p:nvPicPr>
          <p:cNvPr id="6"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0509" y="124692"/>
            <a:ext cx="845127" cy="98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85201" y="1334941"/>
            <a:ext cx="10612581" cy="4093428"/>
          </a:xfrm>
          <a:prstGeom prst="rect">
            <a:avLst/>
          </a:prstGeom>
        </p:spPr>
        <p:txBody>
          <a:bodyPr wrap="square">
            <a:spAutoFit/>
          </a:bodyPr>
          <a:lstStyle/>
          <a:p>
            <a:pPr algn="just">
              <a:lnSpc>
                <a:spcPct val="150000"/>
              </a:lnSpc>
              <a:spcBef>
                <a:spcPts val="1200"/>
              </a:spcBef>
              <a:spcAft>
                <a:spcPts val="0"/>
              </a:spcAft>
            </a:pPr>
            <a:r>
              <a:rPr lang="es-ES" sz="2000" b="1" dirty="0">
                <a:latin typeface="Arial" panose="020B0604020202020204" pitchFamily="34" charset="0"/>
                <a:ea typeface="Calibri" panose="020F0502020204030204" pitchFamily="34" charset="0"/>
                <a:cs typeface="Arial" panose="020B0604020202020204" pitchFamily="34" charset="0"/>
              </a:rPr>
              <a:t>Es un </a:t>
            </a:r>
            <a:r>
              <a:rPr lang="es-ES" sz="2000" b="1" i="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proyecto lúdico pedagógico </a:t>
            </a:r>
            <a:r>
              <a:rPr lang="es-ES" sz="2000" b="1" dirty="0">
                <a:latin typeface="Arial" panose="020B0604020202020204" pitchFamily="34" charset="0"/>
                <a:ea typeface="Calibri" panose="020F0502020204030204" pitchFamily="34" charset="0"/>
                <a:cs typeface="Arial" panose="020B0604020202020204" pitchFamily="34" charset="0"/>
              </a:rPr>
              <a:t>dinámico y contextualizado en función de los objetivos del programa, los logros del desarrollo que se plantean para su edad y las características que presentan  los niños con DIM o DIL, su expresión dinámica está determinada para adecuar metodológicamente la propuesta. </a:t>
            </a:r>
          </a:p>
          <a:p>
            <a:pPr algn="just">
              <a:lnSpc>
                <a:spcPct val="150000"/>
              </a:lnSpc>
              <a:spcBef>
                <a:spcPts val="1200"/>
              </a:spcBef>
              <a:spcAft>
                <a:spcPts val="0"/>
              </a:spcAft>
            </a:pPr>
            <a:endParaRPr lang="es-ES" sz="2000" b="1" dirty="0">
              <a:latin typeface="Arial" panose="020B0604020202020204" pitchFamily="34" charset="0"/>
              <a:cs typeface="Arial" panose="020B0604020202020204" pitchFamily="34" charset="0"/>
            </a:endParaRPr>
          </a:p>
          <a:p>
            <a:pPr algn="just">
              <a:lnSpc>
                <a:spcPct val="150000"/>
              </a:lnSpc>
              <a:spcBef>
                <a:spcPts val="1200"/>
              </a:spcBef>
              <a:spcAft>
                <a:spcPts val="0"/>
              </a:spcAft>
            </a:pPr>
            <a:r>
              <a:rPr lang="es-ES" sz="2000" b="1" dirty="0">
                <a:latin typeface="Arial" panose="020B0604020202020204" pitchFamily="34" charset="0"/>
                <a:ea typeface="Calibri" panose="020F0502020204030204" pitchFamily="34" charset="0"/>
                <a:cs typeface="Arial" panose="020B0604020202020204" pitchFamily="34" charset="0"/>
              </a:rPr>
              <a:t>Está compuesto por </a:t>
            </a:r>
            <a:r>
              <a:rPr lang="es-ES" sz="2000" b="1" i="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siete unidades </a:t>
            </a:r>
            <a:r>
              <a:rPr lang="es-ES" sz="2000" b="1" dirty="0">
                <a:latin typeface="Arial" panose="020B0604020202020204" pitchFamily="34" charset="0"/>
                <a:ea typeface="Calibri" panose="020F0502020204030204" pitchFamily="34" charset="0"/>
                <a:cs typeface="Arial" panose="020B0604020202020204" pitchFamily="34" charset="0"/>
              </a:rPr>
              <a:t>programáticas que se organizan en su interior en introducción, metodología y desarrollo temático, las unidades responden a los </a:t>
            </a:r>
            <a:r>
              <a:rPr lang="es-ES" sz="2000" b="1" dirty="0">
                <a:latin typeface="Arial" panose="020B0604020202020204" pitchFamily="34" charset="0"/>
                <a:cs typeface="Arial" panose="020B0604020202020204" pitchFamily="34" charset="0"/>
              </a:rPr>
              <a:t>logros</a:t>
            </a:r>
            <a:r>
              <a:rPr lang="es-ES" sz="2000" b="1" dirty="0">
                <a:latin typeface="Arial" panose="020B0604020202020204" pitchFamily="34" charset="0"/>
                <a:ea typeface="Calibri" panose="020F0502020204030204" pitchFamily="34" charset="0"/>
                <a:cs typeface="Arial" panose="020B0604020202020204" pitchFamily="34" charset="0"/>
              </a:rPr>
              <a:t> del desarrollo que se plantean para su edad.</a:t>
            </a:r>
            <a:endParaRPr lang="es-ES" sz="2000" b="1" dirty="0">
              <a:effectLst/>
              <a:latin typeface="Arial" panose="020B0604020202020204" pitchFamily="34" charset="0"/>
              <a:cs typeface="Arial" panose="020B0604020202020204" pitchFamily="34" charset="0"/>
            </a:endParaRPr>
          </a:p>
        </p:txBody>
      </p:sp>
      <p:sp>
        <p:nvSpPr>
          <p:cNvPr id="3" name="Rectángulo 2"/>
          <p:cNvSpPr/>
          <p:nvPr/>
        </p:nvSpPr>
        <p:spPr>
          <a:xfrm>
            <a:off x="2463132" y="332739"/>
            <a:ext cx="7456721" cy="461665"/>
          </a:xfrm>
          <a:prstGeom prst="rect">
            <a:avLst/>
          </a:prstGeom>
        </p:spPr>
        <p:txBody>
          <a:bodyPr wrap="none">
            <a:spAutoFit/>
          </a:bodyPr>
          <a:lstStyle/>
          <a:p>
            <a:r>
              <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CAPITULO III PROYECTO LÚDICO PEDAGÓGICO </a:t>
            </a:r>
          </a:p>
        </p:txBody>
      </p:sp>
      <p:pic>
        <p:nvPicPr>
          <p:cNvPr id="4"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0509" y="124692"/>
            <a:ext cx="845127" cy="98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5249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63132" y="332739"/>
            <a:ext cx="7456721" cy="461665"/>
          </a:xfrm>
          <a:prstGeom prst="rect">
            <a:avLst/>
          </a:prstGeom>
        </p:spPr>
        <p:txBody>
          <a:bodyPr wrap="none">
            <a:spAutoFit/>
          </a:bodyPr>
          <a:lstStyle/>
          <a:p>
            <a:r>
              <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CAPITULO III </a:t>
            </a:r>
            <a:r>
              <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2" action="ppaction://hlinkfile"/>
              </a:rPr>
              <a:t>PROYECTO LÚDICO PEDAGÓGICO </a:t>
            </a:r>
            <a:endPar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Rectángulo 2"/>
          <p:cNvSpPr/>
          <p:nvPr/>
        </p:nvSpPr>
        <p:spPr>
          <a:xfrm>
            <a:off x="1274616" y="1061660"/>
            <a:ext cx="10238509" cy="6202211"/>
          </a:xfrm>
          <a:prstGeom prst="rect">
            <a:avLst/>
          </a:prstGeom>
        </p:spPr>
        <p:txBody>
          <a:bodyPr wrap="square">
            <a:spAutoFit/>
          </a:bodyPr>
          <a:lstStyle/>
          <a:p>
            <a:pPr algn="just">
              <a:lnSpc>
                <a:spcPct val="150000"/>
              </a:lnSpc>
              <a:spcBef>
                <a:spcPts val="1200"/>
              </a:spcBef>
              <a:spcAft>
                <a:spcPts val="800"/>
              </a:spcAft>
            </a:pPr>
            <a:r>
              <a:rPr lang="es-ES" sz="2000" b="1" u="sng" dirty="0">
                <a:latin typeface="Arial" panose="020B0604020202020204" pitchFamily="34" charset="0"/>
                <a:ea typeface="Calibri" panose="020F0502020204030204" pitchFamily="34" charset="0"/>
                <a:cs typeface="Arial" panose="020B0604020202020204" pitchFamily="34" charset="0"/>
              </a:rPr>
              <a:t>Las unidades se describen como:</a:t>
            </a:r>
            <a:endParaRPr lang="es-ES" sz="2000" b="1" u="sng" dirty="0">
              <a:latin typeface="Arial" panose="020B0604020202020204" pitchFamily="34" charset="0"/>
              <a:cs typeface="Arial" panose="020B0604020202020204" pitchFamily="34" charset="0"/>
            </a:endParaRPr>
          </a:p>
          <a:p>
            <a:pPr algn="just">
              <a:lnSpc>
                <a:spcPct val="150000"/>
              </a:lnSpc>
              <a:spcBef>
                <a:spcPts val="1200"/>
              </a:spcBef>
              <a:spcAft>
                <a:spcPts val="800"/>
              </a:spcAft>
            </a:pPr>
            <a:r>
              <a:rPr lang="es-ES" sz="2000" b="1" dirty="0">
                <a:latin typeface="Arial" panose="020B0604020202020204" pitchFamily="34" charset="0"/>
                <a:ea typeface="Calibri" panose="020F0502020204030204" pitchFamily="34" charset="0"/>
                <a:cs typeface="Arial" panose="020B0604020202020204" pitchFamily="34" charset="0"/>
              </a:rPr>
              <a:t>UNIDAD 1: ¿Qué debo saber de los niños con discapacidad intelectual?</a:t>
            </a:r>
          </a:p>
          <a:p>
            <a:pPr algn="just">
              <a:lnSpc>
                <a:spcPct val="150000"/>
              </a:lnSpc>
              <a:spcBef>
                <a:spcPts val="1200"/>
              </a:spcBef>
              <a:spcAft>
                <a:spcPts val="800"/>
              </a:spcAft>
            </a:pPr>
            <a:r>
              <a:rPr lang="es-ES" sz="2000" b="1" dirty="0">
                <a:latin typeface="Arial" panose="020B0604020202020204" pitchFamily="34" charset="0"/>
                <a:cs typeface="Arial" panose="020B0604020202020204" pitchFamily="34" charset="0"/>
              </a:rPr>
              <a:t>UNIDAD 2: Rebotar y atrapar pelotas.</a:t>
            </a:r>
          </a:p>
          <a:p>
            <a:pPr algn="just">
              <a:lnSpc>
                <a:spcPct val="150000"/>
              </a:lnSpc>
              <a:spcBef>
                <a:spcPts val="1200"/>
              </a:spcBef>
              <a:spcAft>
                <a:spcPts val="800"/>
              </a:spcAft>
            </a:pPr>
            <a:r>
              <a:rPr lang="es-ES" sz="2000" b="1" dirty="0">
                <a:latin typeface="Arial" panose="020B0604020202020204" pitchFamily="34" charset="0"/>
                <a:cs typeface="Arial" panose="020B0604020202020204" pitchFamily="34" charset="0"/>
              </a:rPr>
              <a:t>UNIDAD 3: Correr con cambio de dirección y por diferentes planos.</a:t>
            </a:r>
          </a:p>
          <a:p>
            <a:pPr algn="just">
              <a:lnSpc>
                <a:spcPct val="150000"/>
              </a:lnSpc>
              <a:spcBef>
                <a:spcPts val="1200"/>
              </a:spcBef>
              <a:spcAft>
                <a:spcPts val="800"/>
              </a:spcAft>
            </a:pPr>
            <a:r>
              <a:rPr lang="es-ES" sz="2000" b="1" dirty="0">
                <a:latin typeface="Arial" panose="020B0604020202020204" pitchFamily="34" charset="0"/>
                <a:cs typeface="Arial" panose="020B0604020202020204" pitchFamily="34" charset="0"/>
              </a:rPr>
              <a:t>UNIDAD 4: Saltar con un pie hacia diferentes direcciones.</a:t>
            </a:r>
          </a:p>
          <a:p>
            <a:pPr algn="just">
              <a:lnSpc>
                <a:spcPct val="150000"/>
              </a:lnSpc>
              <a:spcBef>
                <a:spcPts val="1200"/>
              </a:spcBef>
              <a:spcAft>
                <a:spcPts val="800"/>
              </a:spcAft>
            </a:pPr>
            <a:r>
              <a:rPr lang="es-ES" sz="2000" b="1" dirty="0">
                <a:latin typeface="Arial" panose="020B0604020202020204" pitchFamily="34" charset="0"/>
                <a:cs typeface="Arial" panose="020B0604020202020204" pitchFamily="34" charset="0"/>
              </a:rPr>
              <a:t>UNIDAD 5: Trepar por un plano vertical con coordinación.</a:t>
            </a:r>
          </a:p>
          <a:p>
            <a:pPr algn="just">
              <a:lnSpc>
                <a:spcPct val="150000"/>
              </a:lnSpc>
              <a:spcBef>
                <a:spcPts val="1200"/>
              </a:spcBef>
              <a:spcAft>
                <a:spcPts val="800"/>
              </a:spcAft>
            </a:pPr>
            <a:r>
              <a:rPr lang="es-ES" sz="2000" b="1" dirty="0">
                <a:latin typeface="Arial" panose="020B0604020202020204" pitchFamily="34" charset="0"/>
                <a:cs typeface="Arial" panose="020B0604020202020204" pitchFamily="34" charset="0"/>
              </a:rPr>
              <a:t>UNIDAD 6: Golpear, conducir y rebotar la pelota con desplazamiento.</a:t>
            </a:r>
          </a:p>
          <a:p>
            <a:pPr algn="just">
              <a:lnSpc>
                <a:spcPct val="150000"/>
              </a:lnSpc>
              <a:spcBef>
                <a:spcPts val="1200"/>
              </a:spcBef>
              <a:spcAft>
                <a:spcPts val="800"/>
              </a:spcAft>
            </a:pPr>
            <a:r>
              <a:rPr lang="es-ES" sz="2000" b="1" dirty="0">
                <a:latin typeface="Arial" panose="020B0604020202020204" pitchFamily="34" charset="0"/>
                <a:cs typeface="Arial" panose="020B0604020202020204" pitchFamily="34" charset="0"/>
              </a:rPr>
              <a:t>UNIDAD 7: Saltar obstáculos a una altura. </a:t>
            </a:r>
          </a:p>
          <a:p>
            <a:pPr>
              <a:lnSpc>
                <a:spcPct val="150000"/>
              </a:lnSpc>
              <a:spcBef>
                <a:spcPts val="1200"/>
              </a:spcBef>
              <a:spcAft>
                <a:spcPts val="0"/>
              </a:spcAft>
            </a:pPr>
            <a:endParaRPr lang="es-ES" dirty="0">
              <a:effectLst/>
            </a:endParaRPr>
          </a:p>
        </p:txBody>
      </p:sp>
      <p:pic>
        <p:nvPicPr>
          <p:cNvPr id="4"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0509" y="124692"/>
            <a:ext cx="845127" cy="98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3214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63132" y="332739"/>
            <a:ext cx="7456721" cy="461665"/>
          </a:xfrm>
          <a:prstGeom prst="rect">
            <a:avLst/>
          </a:prstGeom>
        </p:spPr>
        <p:txBody>
          <a:bodyPr wrap="none">
            <a:spAutoFit/>
          </a:bodyPr>
          <a:lstStyle/>
          <a:p>
            <a:r>
              <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CAPITULO III PROYECTO LÚDICO PEDAGÓGICO </a:t>
            </a:r>
          </a:p>
        </p:txBody>
      </p:sp>
      <p:sp>
        <p:nvSpPr>
          <p:cNvPr id="3" name="Rectángulo 2"/>
          <p:cNvSpPr/>
          <p:nvPr/>
        </p:nvSpPr>
        <p:spPr>
          <a:xfrm>
            <a:off x="928255" y="1529238"/>
            <a:ext cx="11166763" cy="3690177"/>
          </a:xfrm>
          <a:prstGeom prst="rect">
            <a:avLst/>
          </a:prstGeom>
        </p:spPr>
        <p:txBody>
          <a:bodyPr wrap="square">
            <a:spAutoFit/>
          </a:bodyPr>
          <a:lstStyle/>
          <a:p>
            <a:pPr algn="just">
              <a:lnSpc>
                <a:spcPct val="200000"/>
              </a:lnSpc>
            </a:pPr>
            <a:r>
              <a:rPr lang="es-ES" sz="2000" b="1" dirty="0">
                <a:latin typeface="Arial" panose="020B0604020202020204" pitchFamily="34" charset="0"/>
                <a:cs typeface="Arial" panose="020B0604020202020204" pitchFamily="34" charset="0"/>
              </a:rPr>
              <a:t>Nombre</a:t>
            </a:r>
            <a:r>
              <a:rPr lang="es-ES" sz="2000" dirty="0">
                <a:latin typeface="Arial" panose="020B0604020202020204" pitchFamily="34" charset="0"/>
                <a:cs typeface="Arial" panose="020B0604020202020204" pitchFamily="34" charset="0"/>
              </a:rPr>
              <a:t>: Pelota al aire.</a:t>
            </a:r>
          </a:p>
          <a:p>
            <a:pPr algn="just">
              <a:lnSpc>
                <a:spcPct val="200000"/>
              </a:lnSpc>
            </a:pPr>
            <a:r>
              <a:rPr lang="es-ES" sz="2000" b="1" dirty="0">
                <a:latin typeface="Arial" panose="020B0604020202020204" pitchFamily="34" charset="0"/>
                <a:cs typeface="Arial" panose="020B0604020202020204" pitchFamily="34" charset="0"/>
              </a:rPr>
              <a:t>Objetivos</a:t>
            </a:r>
            <a:r>
              <a:rPr lang="es-ES" sz="2000" dirty="0">
                <a:latin typeface="Arial" panose="020B0604020202020204" pitchFamily="34" charset="0"/>
                <a:cs typeface="Arial" panose="020B0604020202020204" pitchFamily="34" charset="0"/>
              </a:rPr>
              <a:t>: Mejorar la coordinación en lanzamientos y atrapes.</a:t>
            </a:r>
          </a:p>
          <a:p>
            <a:pPr algn="just">
              <a:lnSpc>
                <a:spcPct val="200000"/>
              </a:lnSpc>
            </a:pPr>
            <a:r>
              <a:rPr lang="es-ES" sz="2000" b="1" dirty="0">
                <a:latin typeface="Arial" panose="020B0604020202020204" pitchFamily="34" charset="0"/>
                <a:cs typeface="Arial" panose="020B0604020202020204" pitchFamily="34" charset="0"/>
              </a:rPr>
              <a:t>Medios</a:t>
            </a:r>
            <a:r>
              <a:rPr lang="es-ES" sz="2000" dirty="0">
                <a:latin typeface="Arial" panose="020B0604020202020204" pitchFamily="34" charset="0"/>
                <a:cs typeface="Arial" panose="020B0604020202020204" pitchFamily="34" charset="0"/>
              </a:rPr>
              <a:t>: Pelotas pequeñas o medianas.</a:t>
            </a:r>
          </a:p>
          <a:p>
            <a:pPr algn="just">
              <a:lnSpc>
                <a:spcPct val="200000"/>
              </a:lnSpc>
            </a:pPr>
            <a:r>
              <a:rPr lang="es-ES" sz="2000" b="1" dirty="0">
                <a:latin typeface="Arial" panose="020B0604020202020204" pitchFamily="34" charset="0"/>
                <a:cs typeface="Arial" panose="020B0604020202020204" pitchFamily="34" charset="0"/>
              </a:rPr>
              <a:t>Forma de organización</a:t>
            </a:r>
            <a:r>
              <a:rPr lang="es-ES" sz="2000" dirty="0">
                <a:latin typeface="Arial" panose="020B0604020202020204" pitchFamily="34" charset="0"/>
                <a:cs typeface="Arial" panose="020B0604020202020204" pitchFamily="34" charset="0"/>
              </a:rPr>
              <a:t>: Se forman equipos y cada uno se subdivide en dos hileras colocándose una frente a la otra, separadas entre sí por cinco metros y detrás de una línea. El primer niño de cada equipo sostiene una pelota en la mano.</a:t>
            </a:r>
          </a:p>
        </p:txBody>
      </p:sp>
      <p:sp>
        <p:nvSpPr>
          <p:cNvPr id="4" name="Rectángulo 3"/>
          <p:cNvSpPr/>
          <p:nvPr/>
        </p:nvSpPr>
        <p:spPr>
          <a:xfrm>
            <a:off x="928255" y="967473"/>
            <a:ext cx="5852949" cy="421654"/>
          </a:xfrm>
          <a:prstGeom prst="rect">
            <a:avLst/>
          </a:prstGeom>
        </p:spPr>
        <p:txBody>
          <a:bodyPr wrap="none">
            <a:spAutoFit/>
          </a:bodyPr>
          <a:lstStyle/>
          <a:p>
            <a:pPr>
              <a:lnSpc>
                <a:spcPct val="107000"/>
              </a:lnSpc>
              <a:spcAft>
                <a:spcPts val="800"/>
              </a:spcAft>
            </a:pPr>
            <a:r>
              <a:rPr lang="es-419" sz="2000" b="1" dirty="0">
                <a:solidFill>
                  <a:srgbClr val="000000"/>
                </a:solidFill>
                <a:effectLst>
                  <a:outerShdw blurRad="38100" dist="19050" dir="2700000" algn="tl">
                    <a:schemeClr val="dk1">
                      <a:alpha val="40000"/>
                    </a:schemeClr>
                  </a:outerShdw>
                </a:effectLst>
                <a:latin typeface="Arial" panose="020B0604020202020204" pitchFamily="34" charset="0"/>
                <a:ea typeface="Calibri" panose="020F0502020204030204" pitchFamily="34" charset="0"/>
                <a:cs typeface="Times New Roman" panose="02020603050405020304" pitchFamily="18" charset="0"/>
              </a:rPr>
              <a:t>UNIDAD 2:   REBOTA Y ATRAPA UNA PELOTA.</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0509" y="124692"/>
            <a:ext cx="845127" cy="98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6523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463132" y="332739"/>
            <a:ext cx="7456721" cy="461665"/>
          </a:xfrm>
          <a:prstGeom prst="rect">
            <a:avLst/>
          </a:prstGeom>
        </p:spPr>
        <p:txBody>
          <a:bodyPr wrap="none">
            <a:spAutoFit/>
          </a:bodyPr>
          <a:lstStyle/>
          <a:p>
            <a:r>
              <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CAPITULO III PROYECTO LÚDICO PEDAGÓGICO </a:t>
            </a:r>
          </a:p>
        </p:txBody>
      </p:sp>
      <p:sp>
        <p:nvSpPr>
          <p:cNvPr id="4" name="Rectángulo 3"/>
          <p:cNvSpPr/>
          <p:nvPr/>
        </p:nvSpPr>
        <p:spPr>
          <a:xfrm>
            <a:off x="928255" y="967473"/>
            <a:ext cx="5852949" cy="405047"/>
          </a:xfrm>
          <a:prstGeom prst="rect">
            <a:avLst/>
          </a:prstGeom>
        </p:spPr>
        <p:txBody>
          <a:bodyPr wrap="none">
            <a:spAutoFit/>
          </a:bodyPr>
          <a:lstStyle/>
          <a:p>
            <a:pPr>
              <a:lnSpc>
                <a:spcPct val="107000"/>
              </a:lnSpc>
              <a:spcAft>
                <a:spcPts val="800"/>
              </a:spcAft>
            </a:pPr>
            <a:r>
              <a:rPr lang="es-419" sz="2000" b="1" dirty="0">
                <a:solidFill>
                  <a:srgbClr val="000000"/>
                </a:solidFill>
                <a:effectLst>
                  <a:outerShdw blurRad="38100" dist="19050" dir="2700000" algn="tl">
                    <a:schemeClr val="dk1">
                      <a:alpha val="40000"/>
                    </a:schemeClr>
                  </a:outerShdw>
                </a:effectLst>
                <a:latin typeface="Arial" panose="020B0604020202020204" pitchFamily="34" charset="0"/>
                <a:ea typeface="Calibri" panose="020F0502020204030204" pitchFamily="34" charset="0"/>
                <a:cs typeface="Times New Roman" panose="02020603050405020304" pitchFamily="18" charset="0"/>
              </a:rPr>
              <a:t>UNIDAD 2:   REBOTA Y ATRAPA UNA PELOTA.</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928255" y="1372520"/>
            <a:ext cx="10875818" cy="5016758"/>
          </a:xfrm>
          <a:prstGeom prst="rect">
            <a:avLst/>
          </a:prstGeom>
        </p:spPr>
        <p:txBody>
          <a:bodyPr wrap="square">
            <a:spAutoFit/>
          </a:bodyPr>
          <a:lstStyle/>
          <a:p>
            <a:pPr algn="just">
              <a:lnSpc>
                <a:spcPct val="200000"/>
              </a:lnSpc>
            </a:pPr>
            <a:r>
              <a:rPr lang="es-ES" sz="2000" b="1" dirty="0">
                <a:latin typeface="Arial" panose="020B0604020202020204" pitchFamily="34" charset="0"/>
                <a:cs typeface="Arial" panose="020B0604020202020204" pitchFamily="34" charset="0"/>
              </a:rPr>
              <a:t>Desarrollo</a:t>
            </a:r>
            <a:r>
              <a:rPr lang="es-ES" sz="2000" dirty="0">
                <a:latin typeface="Arial" panose="020B0604020202020204" pitchFamily="34" charset="0"/>
                <a:cs typeface="Arial" panose="020B0604020202020204" pitchFamily="34" charset="0"/>
              </a:rPr>
              <a:t>: A la señal del maestro, el primer niño de cada equipo se desplazará al frente lanzando la pelota hacia arriba con una o dos manos y atrapándola. Al llegar a la hilera opuesta, entregará la pelota al primer niño y caminará a colocarse al final de esta. El que recibe la pelota realiza la misma acción. Gana el equipo que mejor realiza la actividad.</a:t>
            </a:r>
          </a:p>
          <a:p>
            <a:pPr algn="just">
              <a:lnSpc>
                <a:spcPct val="200000"/>
              </a:lnSpc>
            </a:pPr>
            <a:r>
              <a:rPr lang="es-ES" sz="2000" b="1" dirty="0">
                <a:latin typeface="Arial" panose="020B0604020202020204" pitchFamily="34" charset="0"/>
                <a:cs typeface="Arial" panose="020B0604020202020204" pitchFamily="34" charset="0"/>
              </a:rPr>
              <a:t>Reglas</a:t>
            </a:r>
            <a:r>
              <a:rPr lang="es-ES" sz="2000" dirty="0">
                <a:latin typeface="Arial" panose="020B0604020202020204" pitchFamily="34" charset="0"/>
                <a:cs typeface="Arial" panose="020B0604020202020204" pitchFamily="34" charset="0"/>
              </a:rPr>
              <a:t>: Si se cae la pelota debe recogerse y continuar el ejercicio desde donde se cayó.</a:t>
            </a:r>
          </a:p>
          <a:p>
            <a:pPr lvl="0" algn="just">
              <a:lnSpc>
                <a:spcPct val="200000"/>
              </a:lnSpc>
            </a:pPr>
            <a:r>
              <a:rPr lang="es-ES" sz="2000" dirty="0">
                <a:latin typeface="Arial" panose="020B0604020202020204" pitchFamily="34" charset="0"/>
                <a:cs typeface="Arial" panose="020B0604020202020204" pitchFamily="34" charset="0"/>
              </a:rPr>
              <a:t>Los niños deben permanecer detrás de la línea hasta que les entreguen la pelota.</a:t>
            </a:r>
          </a:p>
          <a:p>
            <a:pPr algn="just">
              <a:lnSpc>
                <a:spcPct val="200000"/>
              </a:lnSpc>
            </a:pPr>
            <a:r>
              <a:rPr lang="es-ES" sz="2000" b="1" dirty="0">
                <a:latin typeface="Arial" panose="020B0604020202020204" pitchFamily="34" charset="0"/>
                <a:cs typeface="Arial" panose="020B0604020202020204" pitchFamily="34" charset="0"/>
              </a:rPr>
              <a:t>Variantes</a:t>
            </a:r>
            <a:r>
              <a:rPr lang="es-ES" sz="2000" dirty="0">
                <a:latin typeface="Arial" panose="020B0604020202020204" pitchFamily="34" charset="0"/>
                <a:cs typeface="Arial" panose="020B0604020202020204" pitchFamily="34" charset="0"/>
              </a:rPr>
              <a:t>: Se pueden introducir palmadas u otras acciones antes de recibir la pelota. Se puede realizar utilizando el lanzamiento y atrape de rebote contra el piso.</a:t>
            </a:r>
          </a:p>
        </p:txBody>
      </p:sp>
      <p:pic>
        <p:nvPicPr>
          <p:cNvPr id="6"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0509" y="124692"/>
            <a:ext cx="845127" cy="98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8970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82550" y="1106597"/>
            <a:ext cx="9017884" cy="830997"/>
          </a:xfrm>
          <a:prstGeom prst="rect">
            <a:avLst/>
          </a:prstGeom>
        </p:spPr>
        <p:txBody>
          <a:bodyPr wrap="square">
            <a:spAutoFit/>
          </a:bodyPr>
          <a:lstStyle/>
          <a:p>
            <a:pPr algn="ctr"/>
            <a:r>
              <a:rPr lang="es-419"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Valoración</a:t>
            </a:r>
            <a:r>
              <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la pertinencia y viabilidad del proyecto lúdico pedagógico.</a:t>
            </a:r>
          </a:p>
        </p:txBody>
      </p:sp>
      <p:sp>
        <p:nvSpPr>
          <p:cNvPr id="4" name="Rectángulo 3"/>
          <p:cNvSpPr/>
          <p:nvPr/>
        </p:nvSpPr>
        <p:spPr>
          <a:xfrm>
            <a:off x="767437" y="2249787"/>
            <a:ext cx="10848109" cy="4811574"/>
          </a:xfrm>
          <a:prstGeom prst="rect">
            <a:avLst/>
          </a:prstGeom>
        </p:spPr>
        <p:txBody>
          <a:bodyPr wrap="square">
            <a:spAutoFit/>
          </a:bodyPr>
          <a:lstStyle/>
          <a:p>
            <a:pPr algn="just">
              <a:lnSpc>
                <a:spcPct val="150000"/>
              </a:lnSpc>
              <a:spcBef>
                <a:spcPts val="1200"/>
              </a:spcBef>
              <a:spcAft>
                <a:spcPts val="800"/>
              </a:spcAft>
            </a:pPr>
            <a:r>
              <a:rPr lang="es-419" sz="2000" b="1" u="sng" dirty="0">
                <a:latin typeface="Arial" panose="020B0604020202020204" pitchFamily="34" charset="0"/>
                <a:cs typeface="Arial" panose="020B0604020202020204" pitchFamily="34" charset="0"/>
              </a:rPr>
              <a:t>La estructura del proyecto  (unidades  y relación  entre ellas).</a:t>
            </a:r>
          </a:p>
          <a:p>
            <a:pPr marL="342900" indent="-342900" algn="just">
              <a:lnSpc>
                <a:spcPct val="150000"/>
              </a:lnSpc>
              <a:spcBef>
                <a:spcPts val="1200"/>
              </a:spcBef>
              <a:spcAft>
                <a:spcPts val="800"/>
              </a:spcAft>
              <a:buFont typeface="Wingdings" panose="05000000000000000000" pitchFamily="2" charset="2"/>
              <a:buChar char="Ø"/>
            </a:pPr>
            <a:r>
              <a:rPr lang="es-ES" sz="2000" b="1" dirty="0">
                <a:latin typeface="Arial" panose="020B0604020202020204" pitchFamily="34" charset="0"/>
                <a:cs typeface="Arial" panose="020B0604020202020204" pitchFamily="34" charset="0"/>
              </a:rPr>
              <a:t>El 91.6% </a:t>
            </a:r>
            <a:r>
              <a:rPr lang="es-ES" sz="2000" b="1">
                <a:latin typeface="Arial" panose="020B0604020202020204" pitchFamily="34" charset="0"/>
                <a:cs typeface="Arial" panose="020B0604020202020204" pitchFamily="34" charset="0"/>
              </a:rPr>
              <a:t>de los </a:t>
            </a:r>
            <a:r>
              <a:rPr lang="es-ES" sz="2000" b="1" dirty="0">
                <a:latin typeface="Arial" panose="020B0604020202020204" pitchFamily="34" charset="0"/>
                <a:cs typeface="Arial" panose="020B0604020202020204" pitchFamily="34" charset="0"/>
              </a:rPr>
              <a:t>especialista la evalúa entre muy adecuado y adecuado su pertinencia.</a:t>
            </a:r>
          </a:p>
          <a:p>
            <a:pPr marL="342900" indent="-342900" algn="just">
              <a:lnSpc>
                <a:spcPct val="150000"/>
              </a:lnSpc>
              <a:spcBef>
                <a:spcPts val="1200"/>
              </a:spcBef>
              <a:spcAft>
                <a:spcPts val="800"/>
              </a:spcAft>
              <a:buFont typeface="Wingdings" panose="05000000000000000000" pitchFamily="2" charset="2"/>
              <a:buChar char="Ø"/>
            </a:pPr>
            <a:r>
              <a:rPr lang="es-419" sz="2000" b="1" dirty="0">
                <a:latin typeface="Arial" panose="020B0604020202020204" pitchFamily="34" charset="0"/>
                <a:cs typeface="Arial" panose="020B0604020202020204" pitchFamily="34" charset="0"/>
              </a:rPr>
              <a:t>E</a:t>
            </a:r>
            <a:r>
              <a:rPr lang="es-ES" sz="2000" b="1" dirty="0">
                <a:latin typeface="Arial" panose="020B0604020202020204" pitchFamily="34" charset="0"/>
                <a:cs typeface="Arial" panose="020B0604020202020204" pitchFamily="34" charset="0"/>
              </a:rPr>
              <a:t>l 100% de ellos consideran entre muy adecuado y adecuado la funcionabilidad y la aplicabilidad práctica. </a:t>
            </a:r>
          </a:p>
          <a:p>
            <a:pPr marL="342900" indent="-342900" algn="just">
              <a:lnSpc>
                <a:spcPct val="150000"/>
              </a:lnSpc>
              <a:spcBef>
                <a:spcPts val="1200"/>
              </a:spcBef>
              <a:spcAft>
                <a:spcPts val="800"/>
              </a:spcAft>
              <a:buFont typeface="Wingdings" panose="05000000000000000000" pitchFamily="2" charset="2"/>
              <a:buChar char="v"/>
            </a:pPr>
            <a:r>
              <a:rPr lang="es-ES" sz="2000" b="1" dirty="0">
                <a:latin typeface="Arial" panose="020B0604020202020204" pitchFamily="34" charset="0"/>
                <a:cs typeface="Arial" panose="020B0604020202020204" pitchFamily="34" charset="0"/>
              </a:rPr>
              <a:t>Sugieren describir más el desarrollo temático de la unidad 1 por su importancia como punto de partida.  </a:t>
            </a:r>
          </a:p>
          <a:p>
            <a:pPr algn="just">
              <a:lnSpc>
                <a:spcPct val="150000"/>
              </a:lnSpc>
              <a:spcBef>
                <a:spcPts val="1200"/>
              </a:spcBef>
              <a:spcAft>
                <a:spcPts val="800"/>
              </a:spcAft>
            </a:pPr>
            <a:endParaRPr lang="es-ES" sz="2000" b="1" dirty="0">
              <a:latin typeface="Arial" panose="020B0604020202020204" pitchFamily="34" charset="0"/>
              <a:cs typeface="Arial" panose="020B0604020202020204" pitchFamily="34" charset="0"/>
            </a:endParaRPr>
          </a:p>
        </p:txBody>
      </p:sp>
      <p:sp>
        <p:nvSpPr>
          <p:cNvPr id="5" name="Rectángulo 4"/>
          <p:cNvSpPr/>
          <p:nvPr/>
        </p:nvSpPr>
        <p:spPr>
          <a:xfrm>
            <a:off x="2463132" y="332739"/>
            <a:ext cx="7456721" cy="461665"/>
          </a:xfrm>
          <a:prstGeom prst="rect">
            <a:avLst/>
          </a:prstGeom>
        </p:spPr>
        <p:txBody>
          <a:bodyPr wrap="none">
            <a:spAutoFit/>
          </a:bodyPr>
          <a:lstStyle/>
          <a:p>
            <a:r>
              <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CAPITULO III PROYECTO LÚDICO PEDAGÓGICO </a:t>
            </a:r>
          </a:p>
        </p:txBody>
      </p:sp>
      <p:pic>
        <p:nvPicPr>
          <p:cNvPr id="6"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0509" y="124692"/>
            <a:ext cx="845127" cy="98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3099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06728" y="2294029"/>
            <a:ext cx="10569528" cy="3631763"/>
          </a:xfrm>
          <a:prstGeom prst="rect">
            <a:avLst/>
          </a:prstGeom>
        </p:spPr>
        <p:txBody>
          <a:bodyPr wrap="square">
            <a:spAutoFit/>
          </a:bodyPr>
          <a:lstStyle/>
          <a:p>
            <a:pPr algn="just">
              <a:lnSpc>
                <a:spcPct val="150000"/>
              </a:lnSpc>
              <a:spcBef>
                <a:spcPts val="1200"/>
              </a:spcBef>
              <a:spcAft>
                <a:spcPts val="800"/>
              </a:spcAft>
            </a:pPr>
            <a:r>
              <a:rPr lang="es-ES" sz="2000" b="1" u="sng" dirty="0">
                <a:latin typeface="Arial" panose="020B0604020202020204" pitchFamily="34" charset="0"/>
                <a:cs typeface="Arial" panose="020B0604020202020204" pitchFamily="34" charset="0"/>
              </a:rPr>
              <a:t>La relación del proyecto con los contenidos del programa y los logros del desarrollo para la edad</a:t>
            </a:r>
            <a:r>
              <a:rPr lang="es-419" sz="2000" b="1" u="sng" dirty="0">
                <a:latin typeface="Arial" panose="020B0604020202020204" pitchFamily="34" charset="0"/>
                <a:cs typeface="Arial" panose="020B0604020202020204" pitchFamily="34" charset="0"/>
              </a:rPr>
              <a:t>. </a:t>
            </a:r>
            <a:endParaRPr lang="es-419" sz="2000" b="1" u="sng" dirty="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50000"/>
              </a:lnSpc>
              <a:spcBef>
                <a:spcPts val="1200"/>
              </a:spcBef>
              <a:spcAft>
                <a:spcPts val="800"/>
              </a:spcAft>
              <a:buFont typeface="Wingdings" panose="05000000000000000000" pitchFamily="2" charset="2"/>
              <a:buChar char="Ø"/>
            </a:pPr>
            <a:r>
              <a:rPr lang="es-ES" sz="2000" b="1" dirty="0">
                <a:latin typeface="Arial" panose="020B0604020202020204" pitchFamily="34" charset="0"/>
                <a:cs typeface="Arial" panose="020B0604020202020204" pitchFamily="34" charset="0"/>
              </a:rPr>
              <a:t>En cuanto a la pertinencia el 75% lo considera muy adecuado.</a:t>
            </a:r>
          </a:p>
          <a:p>
            <a:pPr marL="342900" indent="-342900" algn="just">
              <a:lnSpc>
                <a:spcPct val="150000"/>
              </a:lnSpc>
              <a:spcBef>
                <a:spcPts val="1200"/>
              </a:spcBef>
              <a:spcAft>
                <a:spcPts val="800"/>
              </a:spcAft>
              <a:buFont typeface="Wingdings" panose="05000000000000000000" pitchFamily="2" charset="2"/>
              <a:buChar char="Ø"/>
            </a:pPr>
            <a:r>
              <a:rPr lang="es-ES" sz="2000" b="1" dirty="0">
                <a:latin typeface="Arial" panose="020B0604020202020204" pitchFamily="34" charset="0"/>
                <a:cs typeface="Arial" panose="020B0604020202020204" pitchFamily="34" charset="0"/>
              </a:rPr>
              <a:t>El 91.6% refiere que la relación con los contenidos del programa  es muy adecuado.</a:t>
            </a:r>
          </a:p>
          <a:p>
            <a:pPr marL="342900" indent="-342900" algn="just">
              <a:lnSpc>
                <a:spcPct val="150000"/>
              </a:lnSpc>
              <a:spcBef>
                <a:spcPts val="1200"/>
              </a:spcBef>
              <a:spcAft>
                <a:spcPts val="800"/>
              </a:spcAft>
              <a:buFont typeface="Wingdings" panose="05000000000000000000" pitchFamily="2" charset="2"/>
              <a:buChar char="Ø"/>
            </a:pPr>
            <a:r>
              <a:rPr lang="es-ES" sz="2000" b="1" dirty="0">
                <a:latin typeface="Arial" panose="020B0604020202020204" pitchFamily="34" charset="0"/>
                <a:cs typeface="Arial" panose="020B0604020202020204" pitchFamily="34" charset="0"/>
              </a:rPr>
              <a:t>El 100% valora es muy adecuada su aplicabilidad.</a:t>
            </a:r>
            <a:endParaRPr lang="es-ES" sz="2000" b="1" dirty="0">
              <a:latin typeface="Arial" panose="020B0604020202020204" pitchFamily="34" charset="0"/>
              <a:ea typeface="Calibri" panose="020F0502020204030204" pitchFamily="34" charset="0"/>
              <a:cs typeface="Arial" panose="020B0604020202020204" pitchFamily="34" charset="0"/>
            </a:endParaRPr>
          </a:p>
        </p:txBody>
      </p:sp>
      <p:sp>
        <p:nvSpPr>
          <p:cNvPr id="3" name="Rectángulo 2"/>
          <p:cNvSpPr/>
          <p:nvPr/>
        </p:nvSpPr>
        <p:spPr>
          <a:xfrm>
            <a:off x="1682550" y="1113648"/>
            <a:ext cx="9017884" cy="830997"/>
          </a:xfrm>
          <a:prstGeom prst="rect">
            <a:avLst/>
          </a:prstGeom>
        </p:spPr>
        <p:txBody>
          <a:bodyPr wrap="square">
            <a:spAutoFit/>
          </a:bodyPr>
          <a:lstStyle/>
          <a:p>
            <a:pPr algn="ctr"/>
            <a:r>
              <a:rPr lang="es-419"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Valoración</a:t>
            </a:r>
            <a:r>
              <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la pertinencia y viabilidad del proyecto lúdico pedagógico.</a:t>
            </a:r>
          </a:p>
        </p:txBody>
      </p:sp>
      <p:sp>
        <p:nvSpPr>
          <p:cNvPr id="4" name="Rectángulo 3"/>
          <p:cNvSpPr/>
          <p:nvPr/>
        </p:nvSpPr>
        <p:spPr>
          <a:xfrm>
            <a:off x="2463132" y="332739"/>
            <a:ext cx="7456721" cy="461665"/>
          </a:xfrm>
          <a:prstGeom prst="rect">
            <a:avLst/>
          </a:prstGeom>
        </p:spPr>
        <p:txBody>
          <a:bodyPr wrap="none">
            <a:spAutoFit/>
          </a:bodyPr>
          <a:lstStyle/>
          <a:p>
            <a:r>
              <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CAPITULO III PROYECTO LÚDICO PEDAGÓGICO </a:t>
            </a:r>
          </a:p>
        </p:txBody>
      </p:sp>
      <p:pic>
        <p:nvPicPr>
          <p:cNvPr id="5"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0509" y="124692"/>
            <a:ext cx="845127" cy="98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8789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26184" y="2315960"/>
            <a:ext cx="7028527" cy="400110"/>
          </a:xfrm>
          <a:prstGeom prst="rect">
            <a:avLst/>
          </a:prstGeom>
        </p:spPr>
        <p:txBody>
          <a:bodyPr wrap="none">
            <a:spAutoFit/>
          </a:bodyPr>
          <a:lstStyle/>
          <a:p>
            <a:r>
              <a:rPr lang="es-ES" sz="2000" b="1" u="sng" spc="-15" dirty="0">
                <a:latin typeface="Arial" panose="020B0604020202020204" pitchFamily="34" charset="0"/>
                <a:ea typeface="Arial Unicode MS"/>
              </a:rPr>
              <a:t>En relación a los </a:t>
            </a:r>
            <a:r>
              <a:rPr lang="es-ES" sz="2000" b="1" u="sng" dirty="0">
                <a:latin typeface="Arial" panose="020B0604020202020204" pitchFamily="34" charset="0"/>
                <a:ea typeface="Calibri" panose="020F0502020204030204" pitchFamily="34" charset="0"/>
              </a:rPr>
              <a:t>juegos que se definen en cada unidad. </a:t>
            </a:r>
            <a:endParaRPr lang="es-ES" sz="2000" b="1" u="sng" dirty="0"/>
          </a:p>
        </p:txBody>
      </p:sp>
      <p:sp>
        <p:nvSpPr>
          <p:cNvPr id="3" name="Rectángulo 2"/>
          <p:cNvSpPr/>
          <p:nvPr/>
        </p:nvSpPr>
        <p:spPr>
          <a:xfrm>
            <a:off x="1682550" y="1018576"/>
            <a:ext cx="9017884" cy="830997"/>
          </a:xfrm>
          <a:prstGeom prst="rect">
            <a:avLst/>
          </a:prstGeom>
        </p:spPr>
        <p:txBody>
          <a:bodyPr wrap="square">
            <a:spAutoFit/>
          </a:bodyPr>
          <a:lstStyle/>
          <a:p>
            <a:pPr algn="ctr"/>
            <a:r>
              <a:rPr lang="es-419"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Valoración</a:t>
            </a:r>
            <a:r>
              <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la pertinencia y viabilidad del proyecto lúdico pedagógico.</a:t>
            </a:r>
          </a:p>
        </p:txBody>
      </p:sp>
      <p:sp>
        <p:nvSpPr>
          <p:cNvPr id="4" name="Rectángulo 3"/>
          <p:cNvSpPr/>
          <p:nvPr/>
        </p:nvSpPr>
        <p:spPr>
          <a:xfrm>
            <a:off x="1108856" y="3182457"/>
            <a:ext cx="10165271" cy="3170099"/>
          </a:xfrm>
          <a:prstGeom prst="rect">
            <a:avLst/>
          </a:prstGeom>
        </p:spPr>
        <p:txBody>
          <a:bodyPr wrap="square">
            <a:spAutoFit/>
          </a:bodyPr>
          <a:lstStyle/>
          <a:p>
            <a:pPr marL="342900" indent="-342900" algn="just">
              <a:lnSpc>
                <a:spcPct val="150000"/>
              </a:lnSpc>
              <a:spcBef>
                <a:spcPts val="1200"/>
              </a:spcBef>
              <a:spcAft>
                <a:spcPts val="800"/>
              </a:spcAft>
              <a:buFont typeface="Wingdings" panose="05000000000000000000" pitchFamily="2" charset="2"/>
              <a:buChar char="Ø"/>
            </a:pPr>
            <a:r>
              <a:rPr lang="es-ES" sz="2000" b="1" dirty="0">
                <a:latin typeface="Arial" panose="020B0604020202020204" pitchFamily="34" charset="0"/>
                <a:ea typeface="Calibri" panose="020F0502020204030204" pitchFamily="34" charset="0"/>
                <a:cs typeface="Arial" panose="020B0604020202020204" pitchFamily="34" charset="0"/>
              </a:rPr>
              <a:t>El 83.3% los valoran muy adecuado su pertinencia</a:t>
            </a:r>
          </a:p>
          <a:p>
            <a:pPr marL="342900" indent="-342900" algn="just">
              <a:lnSpc>
                <a:spcPct val="150000"/>
              </a:lnSpc>
              <a:spcBef>
                <a:spcPts val="1200"/>
              </a:spcBef>
              <a:spcAft>
                <a:spcPts val="800"/>
              </a:spcAft>
              <a:buFont typeface="Wingdings" panose="05000000000000000000" pitchFamily="2" charset="2"/>
              <a:buChar char="Ø"/>
            </a:pPr>
            <a:r>
              <a:rPr lang="es-ES" sz="2000" b="1" dirty="0">
                <a:latin typeface="Arial" panose="020B0604020202020204" pitchFamily="34" charset="0"/>
                <a:cs typeface="Arial" panose="020B0604020202020204" pitchFamily="34" charset="0"/>
              </a:rPr>
              <a:t>Sugieren incluir un juego en la última unidad que permita consolidar las capacidades y sirva para evaluar el desarrollo de las mismas</a:t>
            </a:r>
          </a:p>
          <a:p>
            <a:pPr marL="342900" indent="-342900" algn="just">
              <a:lnSpc>
                <a:spcPct val="150000"/>
              </a:lnSpc>
              <a:spcBef>
                <a:spcPts val="1200"/>
              </a:spcBef>
              <a:spcAft>
                <a:spcPts val="800"/>
              </a:spcAft>
              <a:buFont typeface="Wingdings" panose="05000000000000000000" pitchFamily="2" charset="2"/>
              <a:buChar char="Ø"/>
            </a:pPr>
            <a:r>
              <a:rPr lang="es-ES" sz="2000" b="1" dirty="0">
                <a:latin typeface="Arial" panose="020B0604020202020204" pitchFamily="34" charset="0"/>
                <a:cs typeface="Arial" panose="020B0604020202020204" pitchFamily="34" charset="0"/>
              </a:rPr>
              <a:t>El 75% del especialista, considera que es muy adecuada su funcionalidad </a:t>
            </a:r>
          </a:p>
          <a:p>
            <a:pPr marL="342900" indent="-342900" algn="just">
              <a:lnSpc>
                <a:spcPct val="150000"/>
              </a:lnSpc>
              <a:spcBef>
                <a:spcPts val="1200"/>
              </a:spcBef>
              <a:spcAft>
                <a:spcPts val="800"/>
              </a:spcAft>
              <a:buFont typeface="Wingdings" panose="05000000000000000000" pitchFamily="2" charset="2"/>
              <a:buChar char="Ø"/>
            </a:pPr>
            <a:r>
              <a:rPr lang="es-ES" sz="2000" b="1" dirty="0">
                <a:latin typeface="Arial" panose="020B0604020202020204" pitchFamily="34" charset="0"/>
                <a:cs typeface="Arial" panose="020B0604020202020204" pitchFamily="34" charset="0"/>
              </a:rPr>
              <a:t>El 91.6% coincide en que es muy adecuada la aplicabilidad de los juegos. </a:t>
            </a:r>
          </a:p>
        </p:txBody>
      </p:sp>
      <p:sp>
        <p:nvSpPr>
          <p:cNvPr id="5" name="Rectángulo 4"/>
          <p:cNvSpPr/>
          <p:nvPr/>
        </p:nvSpPr>
        <p:spPr>
          <a:xfrm>
            <a:off x="2463132" y="332739"/>
            <a:ext cx="7456721" cy="461665"/>
          </a:xfrm>
          <a:prstGeom prst="rect">
            <a:avLst/>
          </a:prstGeom>
        </p:spPr>
        <p:txBody>
          <a:bodyPr wrap="none">
            <a:spAutoFit/>
          </a:bodyPr>
          <a:lstStyle/>
          <a:p>
            <a:r>
              <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CAPITULO III PROYECTO LÚDICO PEDAGÓGICO </a:t>
            </a:r>
          </a:p>
        </p:txBody>
      </p:sp>
      <p:pic>
        <p:nvPicPr>
          <p:cNvPr id="6"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0509" y="124692"/>
            <a:ext cx="845127" cy="98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212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70352" y="2168117"/>
            <a:ext cx="10861963" cy="964559"/>
          </a:xfrm>
          <a:prstGeom prst="rect">
            <a:avLst/>
          </a:prstGeom>
        </p:spPr>
        <p:txBody>
          <a:bodyPr wrap="square">
            <a:spAutoFit/>
          </a:bodyPr>
          <a:lstStyle/>
          <a:p>
            <a:pPr algn="just">
              <a:lnSpc>
                <a:spcPct val="150000"/>
              </a:lnSpc>
              <a:spcBef>
                <a:spcPts val="1200"/>
              </a:spcBef>
              <a:spcAft>
                <a:spcPts val="800"/>
              </a:spcAft>
            </a:pPr>
            <a:r>
              <a:rPr lang="es-ES" sz="2000" b="1" u="sng" dirty="0">
                <a:latin typeface="Arial" panose="020B0604020202020204" pitchFamily="34" charset="0"/>
                <a:ea typeface="Calibri" panose="020F0502020204030204" pitchFamily="34" charset="0"/>
              </a:rPr>
              <a:t>En relación a la correspondencia con los objetivos para lo que se diseña el proyecto lúdico pedagógico.</a:t>
            </a:r>
            <a:endParaRPr lang="es-ES" sz="2000" b="1" u="sng" dirty="0"/>
          </a:p>
        </p:txBody>
      </p:sp>
      <p:sp>
        <p:nvSpPr>
          <p:cNvPr id="3" name="Rectángulo 2"/>
          <p:cNvSpPr/>
          <p:nvPr/>
        </p:nvSpPr>
        <p:spPr>
          <a:xfrm>
            <a:off x="1692392" y="1065762"/>
            <a:ext cx="9017884" cy="830997"/>
          </a:xfrm>
          <a:prstGeom prst="rect">
            <a:avLst/>
          </a:prstGeom>
        </p:spPr>
        <p:txBody>
          <a:bodyPr wrap="square">
            <a:spAutoFit/>
          </a:bodyPr>
          <a:lstStyle/>
          <a:p>
            <a:pPr algn="ctr"/>
            <a:r>
              <a:rPr lang="es-419"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Valoración</a:t>
            </a:r>
            <a:r>
              <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la pertinencia y viabilidad del proyecto lúdico pedagógico.</a:t>
            </a:r>
          </a:p>
        </p:txBody>
      </p:sp>
      <p:sp>
        <p:nvSpPr>
          <p:cNvPr id="4" name="Rectángulo 3"/>
          <p:cNvSpPr/>
          <p:nvPr/>
        </p:nvSpPr>
        <p:spPr>
          <a:xfrm>
            <a:off x="1016820" y="3455138"/>
            <a:ext cx="10349344" cy="707886"/>
          </a:xfrm>
          <a:prstGeom prst="rect">
            <a:avLst/>
          </a:prstGeom>
        </p:spPr>
        <p:txBody>
          <a:bodyPr wrap="square">
            <a:spAutoFit/>
          </a:bodyPr>
          <a:lstStyle/>
          <a:p>
            <a:pPr marL="342900" indent="-342900" algn="just">
              <a:buFont typeface="Wingdings" panose="05000000000000000000" pitchFamily="2" charset="2"/>
              <a:buChar char="Ø"/>
            </a:pPr>
            <a:r>
              <a:rPr lang="es-ES" sz="2000" b="1" dirty="0">
                <a:latin typeface="Arial" panose="020B0604020202020204" pitchFamily="34" charset="0"/>
                <a:ea typeface="Calibri" panose="020F0502020204030204" pitchFamily="34" charset="0"/>
              </a:rPr>
              <a:t>El 100 % considera entre Muy adecuado y Adecuado la pertinencia, la funcionabilidad y la aplicabilidad práctica del mismo.</a:t>
            </a:r>
            <a:endParaRPr lang="es-ES" sz="2000" b="1" dirty="0"/>
          </a:p>
        </p:txBody>
      </p:sp>
      <p:sp>
        <p:nvSpPr>
          <p:cNvPr id="5" name="Rectángulo 4"/>
          <p:cNvSpPr/>
          <p:nvPr/>
        </p:nvSpPr>
        <p:spPr>
          <a:xfrm>
            <a:off x="2463132" y="332739"/>
            <a:ext cx="7456721" cy="461665"/>
          </a:xfrm>
          <a:prstGeom prst="rect">
            <a:avLst/>
          </a:prstGeom>
        </p:spPr>
        <p:txBody>
          <a:bodyPr wrap="none">
            <a:spAutoFit/>
          </a:bodyPr>
          <a:lstStyle/>
          <a:p>
            <a:r>
              <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CAPITULO III PROYECTO LÚDICO PEDAGÓGICO </a:t>
            </a:r>
          </a:p>
        </p:txBody>
      </p:sp>
      <p:pic>
        <p:nvPicPr>
          <p:cNvPr id="6"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0509" y="124692"/>
            <a:ext cx="845127" cy="98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4160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681311" y="875902"/>
            <a:ext cx="11023344" cy="5632311"/>
          </a:xfrm>
          <a:prstGeom prst="rect">
            <a:avLst/>
          </a:prstGeom>
          <a:noFill/>
        </p:spPr>
        <p:txBody>
          <a:bodyPr wrap="square" rtlCol="0">
            <a:spAutoFit/>
          </a:bodyPr>
          <a:lstStyle/>
          <a:p>
            <a:pPr marL="342900" indent="-342900" algn="just">
              <a:lnSpc>
                <a:spcPct val="200000"/>
              </a:lnSpc>
              <a:buFont typeface="Wingdings" panose="05000000000000000000" pitchFamily="2" charset="2"/>
              <a:buChar char="Ø"/>
            </a:pPr>
            <a:r>
              <a:rPr lang="es-ES_tradnl" sz="2000" b="1" dirty="0">
                <a:latin typeface="Arial" panose="020B0604020202020204" pitchFamily="34" charset="0"/>
                <a:cs typeface="Arial" panose="020B0604020202020204" pitchFamily="34" charset="0"/>
              </a:rPr>
              <a:t>Insuficiencias en la utilización de los métodos para el desarrollo de las habilidades motrices básicas correr y saltar. </a:t>
            </a:r>
          </a:p>
          <a:p>
            <a:pPr marL="342900" indent="-342900" algn="just">
              <a:lnSpc>
                <a:spcPct val="200000"/>
              </a:lnSpc>
              <a:buFont typeface="Wingdings" panose="05000000000000000000" pitchFamily="2" charset="2"/>
              <a:buChar char="Ø"/>
            </a:pPr>
            <a:r>
              <a:rPr lang="es-ES_tradnl" sz="2000" b="1" dirty="0">
                <a:latin typeface="Arial" panose="020B0604020202020204" pitchFamily="34" charset="0"/>
                <a:cs typeface="Arial" panose="020B0604020202020204" pitchFamily="34" charset="0"/>
              </a:rPr>
              <a:t>Clases repetitivas y con cierta monotonía, lo que produce un efecto negativo sobre la actividad de los alumnos. </a:t>
            </a:r>
            <a:endParaRPr lang="es-ES" sz="2000" b="1" dirty="0">
              <a:latin typeface="Arial" panose="020B0604020202020204" pitchFamily="34" charset="0"/>
              <a:cs typeface="Arial" panose="020B0604020202020204" pitchFamily="34" charset="0"/>
            </a:endParaRPr>
          </a:p>
          <a:p>
            <a:pPr marL="342900" indent="-342900" algn="just">
              <a:lnSpc>
                <a:spcPct val="200000"/>
              </a:lnSpc>
              <a:buFont typeface="Wingdings" panose="05000000000000000000" pitchFamily="2" charset="2"/>
              <a:buChar char="Ø"/>
            </a:pPr>
            <a:r>
              <a:rPr lang="es-ES_tradnl" sz="2000" b="1" dirty="0">
                <a:latin typeface="Arial" panose="020B0604020202020204" pitchFamily="34" charset="0"/>
                <a:cs typeface="Arial" panose="020B0604020202020204" pitchFamily="34" charset="0"/>
              </a:rPr>
              <a:t>Poca utilización de los juegos, que en estas edades y de acuerdo a las características de los alumnos, podría ser un elemento motivador.</a:t>
            </a:r>
            <a:endParaRPr lang="es-ES" sz="2000" b="1" dirty="0">
              <a:latin typeface="Arial" panose="020B0604020202020204" pitchFamily="34" charset="0"/>
              <a:cs typeface="Arial" panose="020B0604020202020204" pitchFamily="34" charset="0"/>
            </a:endParaRPr>
          </a:p>
          <a:p>
            <a:pPr marL="342900" indent="-342900" algn="just">
              <a:lnSpc>
                <a:spcPct val="200000"/>
              </a:lnSpc>
              <a:buFont typeface="Wingdings" panose="05000000000000000000" pitchFamily="2" charset="2"/>
              <a:buChar char="Ø"/>
            </a:pPr>
            <a:r>
              <a:rPr lang="es-ES" sz="2000" b="1" dirty="0">
                <a:latin typeface="Arial" panose="020B0604020202020204" pitchFamily="34" charset="0"/>
                <a:cs typeface="Arial" panose="020B0604020202020204" pitchFamily="34" charset="0"/>
              </a:rPr>
              <a:t>Los niños del grado preparatorio del Círculo Infantil Alegre Despertar presentan dificultades para alcanzar los logros motores que se determinan en el currículo que le corresponde por su edad.</a:t>
            </a:r>
            <a:endParaRPr lang="es-ES_tradnl" sz="2000" b="1" dirty="0">
              <a:latin typeface="Arial" panose="020B0604020202020204" pitchFamily="34" charset="0"/>
              <a:cs typeface="Arial" panose="020B0604020202020204" pitchFamily="34" charset="0"/>
            </a:endParaRPr>
          </a:p>
        </p:txBody>
      </p:sp>
      <p:sp>
        <p:nvSpPr>
          <p:cNvPr id="2" name="CuadroTexto 1"/>
          <p:cNvSpPr txBox="1"/>
          <p:nvPr/>
        </p:nvSpPr>
        <p:spPr>
          <a:xfrm>
            <a:off x="3477492" y="290946"/>
            <a:ext cx="5430982" cy="461665"/>
          </a:xfrm>
          <a:prstGeom prst="rect">
            <a:avLst/>
          </a:prstGeom>
          <a:noFill/>
        </p:spPr>
        <p:txBody>
          <a:bodyPr wrap="square" rtlCol="0">
            <a:spAutoFit/>
          </a:bodyPr>
          <a:lstStyle/>
          <a:p>
            <a:r>
              <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Justificación de la Investigación</a:t>
            </a:r>
          </a:p>
        </p:txBody>
      </p:sp>
      <p:pic>
        <p:nvPicPr>
          <p:cNvPr id="8"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0509" y="124692"/>
            <a:ext cx="845127" cy="98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2849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1430613052"/>
              </p:ext>
            </p:extLst>
          </p:nvPr>
        </p:nvGraphicFramePr>
        <p:xfrm>
          <a:off x="1938396" y="1884217"/>
          <a:ext cx="8506189" cy="428105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ángulo 2"/>
          <p:cNvSpPr/>
          <p:nvPr/>
        </p:nvSpPr>
        <p:spPr>
          <a:xfrm>
            <a:off x="2463132" y="332739"/>
            <a:ext cx="7456721" cy="461665"/>
          </a:xfrm>
          <a:prstGeom prst="rect">
            <a:avLst/>
          </a:prstGeom>
        </p:spPr>
        <p:txBody>
          <a:bodyPr wrap="none">
            <a:spAutoFit/>
          </a:bodyPr>
          <a:lstStyle/>
          <a:p>
            <a:r>
              <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CAPITULO III PROYECTO LÚDICO PEDAGÓGICO </a:t>
            </a:r>
          </a:p>
        </p:txBody>
      </p:sp>
      <p:pic>
        <p:nvPicPr>
          <p:cNvPr id="4" name="Imagen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0509" y="124692"/>
            <a:ext cx="845127" cy="98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2645488" y="1108478"/>
            <a:ext cx="7092006" cy="461665"/>
          </a:xfrm>
          <a:prstGeom prst="rect">
            <a:avLst/>
          </a:prstGeom>
        </p:spPr>
        <p:txBody>
          <a:bodyPr wrap="none">
            <a:spAutoFit/>
          </a:bodyPr>
          <a:lstStyle/>
          <a:p>
            <a:r>
              <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 de la Observación (antes y después)</a:t>
            </a:r>
          </a:p>
        </p:txBody>
      </p:sp>
    </p:spTree>
    <p:extLst>
      <p:ext uri="{BB962C8B-B14F-4D97-AF65-F5344CB8AC3E}">
        <p14:creationId xmlns:p14="http://schemas.microsoft.com/office/powerpoint/2010/main" val="1583901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61824107"/>
              </p:ext>
            </p:extLst>
          </p:nvPr>
        </p:nvGraphicFramePr>
        <p:xfrm>
          <a:off x="1757292" y="1814945"/>
          <a:ext cx="8868400" cy="457200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ángulo 2"/>
          <p:cNvSpPr/>
          <p:nvPr/>
        </p:nvSpPr>
        <p:spPr>
          <a:xfrm>
            <a:off x="2463132" y="332739"/>
            <a:ext cx="7456721" cy="461665"/>
          </a:xfrm>
          <a:prstGeom prst="rect">
            <a:avLst/>
          </a:prstGeom>
        </p:spPr>
        <p:txBody>
          <a:bodyPr wrap="none">
            <a:spAutoFit/>
          </a:bodyPr>
          <a:lstStyle/>
          <a:p>
            <a:r>
              <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CAPITULO III PROYECTO LÚDICO PEDAGÓGICO </a:t>
            </a:r>
          </a:p>
        </p:txBody>
      </p:sp>
      <p:pic>
        <p:nvPicPr>
          <p:cNvPr id="4" name="Imagen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0509" y="124692"/>
            <a:ext cx="845127" cy="98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2825827" y="1073842"/>
            <a:ext cx="6731330" cy="461665"/>
          </a:xfrm>
          <a:prstGeom prst="rect">
            <a:avLst/>
          </a:prstGeom>
        </p:spPr>
        <p:txBody>
          <a:bodyPr wrap="none">
            <a:spAutoFit/>
          </a:bodyPr>
          <a:lstStyle/>
          <a:p>
            <a:r>
              <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 del Diagnóstico (antes y después)</a:t>
            </a:r>
          </a:p>
        </p:txBody>
      </p:sp>
    </p:spTree>
    <p:extLst>
      <p:ext uri="{BB962C8B-B14F-4D97-AF65-F5344CB8AC3E}">
        <p14:creationId xmlns:p14="http://schemas.microsoft.com/office/powerpoint/2010/main" val="856659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81817" y="2258398"/>
            <a:ext cx="7121669" cy="1015663"/>
          </a:xfrm>
          <a:prstGeom prst="rect">
            <a:avLst/>
          </a:prstGeom>
        </p:spPr>
        <p:txBody>
          <a:bodyPr wrap="square">
            <a:spAutoFit/>
          </a:bodyPr>
          <a:lstStyle/>
          <a:p>
            <a:pPr algn="ctr"/>
            <a:r>
              <a:rPr lang="es-ES" sz="60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Conclusiones</a:t>
            </a:r>
          </a:p>
        </p:txBody>
      </p:sp>
      <p:pic>
        <p:nvPicPr>
          <p:cNvPr id="3"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0509" y="124692"/>
            <a:ext cx="845127" cy="98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7494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49803" y="2308274"/>
            <a:ext cx="8538088" cy="1015663"/>
          </a:xfrm>
          <a:prstGeom prst="rect">
            <a:avLst/>
          </a:prstGeom>
        </p:spPr>
        <p:txBody>
          <a:bodyPr wrap="square">
            <a:spAutoFit/>
          </a:bodyPr>
          <a:lstStyle/>
          <a:p>
            <a:pPr algn="ctr"/>
            <a:r>
              <a:rPr lang="es-ES" sz="60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Recomendaciones</a:t>
            </a:r>
          </a:p>
        </p:txBody>
      </p:sp>
      <p:pic>
        <p:nvPicPr>
          <p:cNvPr id="3"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0509" y="124692"/>
            <a:ext cx="845127" cy="98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6597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186306" y="4600453"/>
            <a:ext cx="7744690" cy="1015663"/>
          </a:xfrm>
          <a:prstGeom prst="rect">
            <a:avLst/>
          </a:prstGeom>
          <a:noFill/>
          <a:ln>
            <a:noFill/>
          </a:ln>
          <a:effectLst>
            <a:outerShdw blurRad="107950" dist="12700" dir="5400000" algn="ctr">
              <a:srgbClr val="000000"/>
            </a:outerShdw>
          </a:effectLst>
          <a:scene3d>
            <a:camera prst="obliqueBottomRight"/>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a:r>
              <a:rPr lang="es-ES" sz="60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Muchas Gracias</a:t>
            </a:r>
          </a:p>
        </p:txBody>
      </p:sp>
      <p:pic>
        <p:nvPicPr>
          <p:cNvPr id="4"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0509" y="124692"/>
            <a:ext cx="845127" cy="98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4211" y="757647"/>
            <a:ext cx="3788879" cy="3519410"/>
          </a:xfrm>
          <a:prstGeom prst="rect">
            <a:avLst/>
          </a:prstGeom>
        </p:spPr>
      </p:pic>
    </p:spTree>
    <p:extLst>
      <p:ext uri="{BB962C8B-B14F-4D97-AF65-F5344CB8AC3E}">
        <p14:creationId xmlns:p14="http://schemas.microsoft.com/office/powerpoint/2010/main" val="2275788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15930" y="2325189"/>
            <a:ext cx="10807142" cy="2000548"/>
          </a:xfrm>
          <a:prstGeom prst="rect">
            <a:avLst/>
          </a:prstGeom>
          <a:noFill/>
          <a:ln>
            <a:noFill/>
          </a:ln>
        </p:spPr>
        <p:txBody>
          <a:bodyPr wrap="square" lIns="91440" tIns="45720" rIns="91440" bIns="45720">
            <a:spAutoFit/>
          </a:bodyPr>
          <a:lstStyle/>
          <a:p>
            <a:pPr algn="just">
              <a:lnSpc>
                <a:spcPct val="150000"/>
              </a:lnSpc>
            </a:pPr>
            <a:r>
              <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Situación Problemática: </a:t>
            </a:r>
            <a:r>
              <a:rPr lang="es-ES" sz="2000" b="1" dirty="0">
                <a:latin typeface="Arial" panose="020B0604020202020204" pitchFamily="34" charset="0"/>
                <a:cs typeface="Arial" panose="020B0604020202020204" pitchFamily="34" charset="0"/>
              </a:rPr>
              <a:t>Insuficiente desarrollo de las habilidades motrices básicas en niños con necesidades educativas especiales del grado preparatorio en el Círculo Infantil Alegre Despertar de Santa Clara. </a:t>
            </a:r>
          </a:p>
          <a:p>
            <a:pPr algn="just"/>
            <a:endParaRPr lang="es-ES"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pic>
        <p:nvPicPr>
          <p:cNvPr id="5"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0509" y="124692"/>
            <a:ext cx="845127" cy="98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9886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79477" y="1364154"/>
            <a:ext cx="11014948" cy="2000548"/>
          </a:xfrm>
          <a:prstGeom prst="rect">
            <a:avLst/>
          </a:prstGeom>
          <a:noFill/>
        </p:spPr>
        <p:txBody>
          <a:bodyPr wrap="square" lIns="91440" tIns="45720" rIns="91440" bIns="45720">
            <a:spAutoFit/>
          </a:bodyPr>
          <a:lstStyle/>
          <a:p>
            <a:pPr lvl="0" algn="just">
              <a:lnSpc>
                <a:spcPct val="150000"/>
              </a:lnSpc>
            </a:pPr>
            <a:r>
              <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Problema Científico: </a:t>
            </a:r>
            <a:r>
              <a:rPr lang="es-ES" sz="2000" b="1" dirty="0">
                <a:latin typeface="Arial" panose="020B0604020202020204" pitchFamily="34" charset="0"/>
                <a:cs typeface="Arial" panose="020B0604020202020204" pitchFamily="34" charset="0"/>
              </a:rPr>
              <a:t>¿Cómo favorecer el desarrollo de las habilidades motrices básicas de los niños con necesidades educativas especiales del grado preparatorio en el Círculo Infantil Alegre Despertar de Santa Clara?</a:t>
            </a:r>
          </a:p>
          <a:p>
            <a:pPr algn="just"/>
            <a:endParaRPr lang="es-ES"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5" name="CuadroTexto 4"/>
          <p:cNvSpPr txBox="1"/>
          <p:nvPr/>
        </p:nvSpPr>
        <p:spPr>
          <a:xfrm>
            <a:off x="679477" y="3615208"/>
            <a:ext cx="11014948" cy="1107996"/>
          </a:xfrm>
          <a:prstGeom prst="rect">
            <a:avLst/>
          </a:prstGeom>
          <a:noFill/>
        </p:spPr>
        <p:txBody>
          <a:bodyPr wrap="square" rtlCol="0">
            <a:spAutoFit/>
          </a:bodyPr>
          <a:lstStyle/>
          <a:p>
            <a:pPr algn="just">
              <a:lnSpc>
                <a:spcPct val="150000"/>
              </a:lnSpc>
            </a:pPr>
            <a:r>
              <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Objeto de investigación: </a:t>
            </a:r>
            <a:r>
              <a:rPr lang="es-ES" sz="2000" b="1" dirty="0">
                <a:latin typeface="Arial" panose="020B0604020202020204" pitchFamily="34" charset="0"/>
                <a:cs typeface="Arial" panose="020B0604020202020204" pitchFamily="34" charset="0"/>
              </a:rPr>
              <a:t>el desarrollo de habilidades motrices básicas en los niños con necesidades educativas especiales. </a:t>
            </a:r>
          </a:p>
        </p:txBody>
      </p:sp>
      <p:pic>
        <p:nvPicPr>
          <p:cNvPr id="7"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0509" y="124692"/>
            <a:ext cx="845127" cy="98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6327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28411" y="1113648"/>
            <a:ext cx="10712029" cy="2031325"/>
          </a:xfrm>
          <a:prstGeom prst="rect">
            <a:avLst/>
          </a:prstGeom>
        </p:spPr>
        <p:txBody>
          <a:bodyPr wrap="square">
            <a:spAutoFit/>
          </a:bodyPr>
          <a:lstStyle/>
          <a:p>
            <a:pPr lvl="0" algn="just">
              <a:lnSpc>
                <a:spcPct val="150000"/>
              </a:lnSpc>
            </a:pPr>
            <a:r>
              <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 general: </a:t>
            </a:r>
            <a:r>
              <a:rPr lang="es-ES" sz="2000" b="1" dirty="0">
                <a:latin typeface="Arial" panose="020B0604020202020204" pitchFamily="34" charset="0"/>
                <a:cs typeface="Arial" panose="020B0604020202020204" pitchFamily="34" charset="0"/>
              </a:rPr>
              <a:t>Diseñar un proyecto lúdico-pedagógico para favorecer el desarrollo de las habilidades motrices básicas de los niños con necesidades educativas especiales del grado preparatorio en el Círculo Infantil Alegre Despertar de Santa Clara.</a:t>
            </a:r>
          </a:p>
        </p:txBody>
      </p:sp>
      <p:sp>
        <p:nvSpPr>
          <p:cNvPr id="3" name="Rectángulo 2"/>
          <p:cNvSpPr/>
          <p:nvPr/>
        </p:nvSpPr>
        <p:spPr>
          <a:xfrm>
            <a:off x="828411" y="3603337"/>
            <a:ext cx="10712029" cy="1569660"/>
          </a:xfrm>
          <a:prstGeom prst="rect">
            <a:avLst/>
          </a:prstGeom>
        </p:spPr>
        <p:txBody>
          <a:bodyPr wrap="square">
            <a:spAutoFit/>
          </a:bodyPr>
          <a:lstStyle/>
          <a:p>
            <a:pPr algn="just">
              <a:lnSpc>
                <a:spcPct val="150000"/>
              </a:lnSpc>
            </a:pPr>
            <a:r>
              <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Campo de la acción: </a:t>
            </a:r>
            <a:r>
              <a:rPr lang="es-ES" sz="2000" b="1" dirty="0">
                <a:latin typeface="Arial" panose="020B0604020202020204" pitchFamily="34" charset="0"/>
                <a:cs typeface="Arial" panose="020B0604020202020204" pitchFamily="34" charset="0"/>
              </a:rPr>
              <a:t>las actividades lúdicas para potenciar el desarrollo de habilidades motrices básicas en de los niños con necesidades educativas especiales del grado preparatorio en el Círculo Infantil Alegre Despertar de Santa Clara.</a:t>
            </a:r>
          </a:p>
        </p:txBody>
      </p:sp>
      <p:pic>
        <p:nvPicPr>
          <p:cNvPr id="5"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0509" y="124692"/>
            <a:ext cx="845127" cy="98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8658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392670" y="467317"/>
            <a:ext cx="3631898" cy="646331"/>
          </a:xfrm>
          <a:prstGeom prst="rect">
            <a:avLst/>
          </a:prstGeom>
        </p:spPr>
        <p:txBody>
          <a:bodyPr wrap="square">
            <a:spAutoFit/>
          </a:bodyPr>
          <a:lstStyle/>
          <a:p>
            <a:pPr algn="just">
              <a:lnSpc>
                <a:spcPct val="150000"/>
              </a:lnSpc>
            </a:pPr>
            <a:r>
              <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Objetivos específicos:</a:t>
            </a:r>
          </a:p>
        </p:txBody>
      </p:sp>
      <p:sp>
        <p:nvSpPr>
          <p:cNvPr id="3" name="Rectángulo 2"/>
          <p:cNvSpPr/>
          <p:nvPr/>
        </p:nvSpPr>
        <p:spPr>
          <a:xfrm>
            <a:off x="798419" y="1331467"/>
            <a:ext cx="10820400" cy="4708981"/>
          </a:xfrm>
          <a:prstGeom prst="rect">
            <a:avLst/>
          </a:prstGeom>
        </p:spPr>
        <p:txBody>
          <a:bodyPr wrap="square">
            <a:spAutoFit/>
          </a:bodyPr>
          <a:lstStyle/>
          <a:p>
            <a:pPr lvl="0" algn="just">
              <a:lnSpc>
                <a:spcPct val="150000"/>
              </a:lnSpc>
            </a:pPr>
            <a:r>
              <a:rPr lang="es-ES" sz="2000" b="1" dirty="0">
                <a:latin typeface="Arial" panose="020B0604020202020204" pitchFamily="34" charset="0"/>
                <a:cs typeface="Arial" panose="020B0604020202020204" pitchFamily="34" charset="0"/>
              </a:rPr>
              <a:t>1- Determinar los fundamentos teóricos de un proyecto lúdico-pedagógico que sustentan las relaciones entre el desarrollo de habilidades motrices básicas en niños con necesidades educativas especiales, la actividad física adaptada y la actividad lúdica.</a:t>
            </a:r>
          </a:p>
          <a:p>
            <a:pPr algn="just">
              <a:lnSpc>
                <a:spcPct val="150000"/>
              </a:lnSpc>
            </a:pPr>
            <a:endParaRPr lang="es-ES" sz="2000" b="1" dirty="0">
              <a:latin typeface="Arial" panose="020B0604020202020204" pitchFamily="34" charset="0"/>
              <a:cs typeface="Arial" panose="020B0604020202020204" pitchFamily="34" charset="0"/>
            </a:endParaRPr>
          </a:p>
          <a:p>
            <a:pPr lvl="0" algn="just">
              <a:lnSpc>
                <a:spcPct val="150000"/>
              </a:lnSpc>
            </a:pPr>
            <a:r>
              <a:rPr lang="es-ES" sz="2000" b="1" dirty="0">
                <a:latin typeface="Arial" panose="020B0604020202020204" pitchFamily="34" charset="0"/>
                <a:cs typeface="Arial" panose="020B0604020202020204" pitchFamily="34" charset="0"/>
              </a:rPr>
              <a:t>2- Caracterizar el estado del desarrollo de las habilidades motrices básicas de los niños con necesidades educativas especiales del grado preparatorio en el Círculo Infantil Alegre Despertar de Santa Clara.</a:t>
            </a:r>
          </a:p>
          <a:p>
            <a:pPr lvl="0" algn="just">
              <a:lnSpc>
                <a:spcPct val="150000"/>
              </a:lnSpc>
            </a:pPr>
            <a:endParaRPr lang="es-ES" sz="2000" b="1" dirty="0">
              <a:latin typeface="Arial" panose="020B0604020202020204" pitchFamily="34" charset="0"/>
              <a:cs typeface="Arial" panose="020B0604020202020204" pitchFamily="34" charset="0"/>
            </a:endParaRPr>
          </a:p>
          <a:p>
            <a:pPr lvl="0" algn="just">
              <a:lnSpc>
                <a:spcPct val="150000"/>
              </a:lnSpc>
            </a:pPr>
            <a:endParaRPr lang="es-ES" sz="2000" b="1" dirty="0">
              <a:latin typeface="Arial" panose="020B0604020202020204" pitchFamily="34" charset="0"/>
              <a:cs typeface="Arial" panose="020B0604020202020204" pitchFamily="34" charset="0"/>
            </a:endParaRPr>
          </a:p>
        </p:txBody>
      </p:sp>
      <p:pic>
        <p:nvPicPr>
          <p:cNvPr id="5"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0509" y="124692"/>
            <a:ext cx="845127" cy="98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5607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63782" y="1113648"/>
            <a:ext cx="10889673" cy="5632311"/>
          </a:xfrm>
          <a:prstGeom prst="rect">
            <a:avLst/>
          </a:prstGeom>
        </p:spPr>
        <p:txBody>
          <a:bodyPr wrap="square">
            <a:spAutoFit/>
          </a:bodyPr>
          <a:lstStyle/>
          <a:p>
            <a:pPr lvl="0" algn="just">
              <a:lnSpc>
                <a:spcPct val="150000"/>
              </a:lnSpc>
            </a:pPr>
            <a:r>
              <a:rPr lang="es-ES" sz="2000" b="1" dirty="0">
                <a:latin typeface="Arial" panose="020B0604020202020204" pitchFamily="34" charset="0"/>
                <a:cs typeface="Arial" panose="020B0604020202020204" pitchFamily="34" charset="0"/>
              </a:rPr>
              <a:t>3- Determinar los componentes de un proyecto lúdico-pedagógico para favorecer el desarrollo de las habilidades motrices básicas de los niños con necesidades educativas especiales del grado preparatorio en el Círculo Infantil Alegre Despertar de Santa Clara.</a:t>
            </a:r>
          </a:p>
          <a:p>
            <a:pPr lvl="0" algn="just">
              <a:lnSpc>
                <a:spcPct val="150000"/>
              </a:lnSpc>
            </a:pPr>
            <a:endParaRPr lang="es-ES" sz="2000" b="1" dirty="0">
              <a:latin typeface="Arial" panose="020B0604020202020204" pitchFamily="34" charset="0"/>
              <a:cs typeface="Arial" panose="020B0604020202020204" pitchFamily="34" charset="0"/>
            </a:endParaRPr>
          </a:p>
          <a:p>
            <a:pPr algn="just">
              <a:lnSpc>
                <a:spcPct val="150000"/>
              </a:lnSpc>
            </a:pPr>
            <a:r>
              <a:rPr lang="es-ES" sz="2000" b="1" dirty="0">
                <a:latin typeface="Arial" panose="020B0604020202020204" pitchFamily="34" charset="0"/>
                <a:cs typeface="Arial" panose="020B0604020202020204" pitchFamily="34" charset="0"/>
              </a:rPr>
              <a:t>4- Valorar la calidad y pertinencia del proyecto lúdico-pedagógico para favorecer el desarrollo de las habilidades motrices básicas de los niños con necesidades educativas especiales del grado preparatorio en el Círculo Infantil Alegre Despertar de Santa Clara a través del criterio de especialistas.</a:t>
            </a:r>
          </a:p>
          <a:p>
            <a:pPr lvl="0" algn="just">
              <a:lnSpc>
                <a:spcPct val="150000"/>
              </a:lnSpc>
            </a:pPr>
            <a:endParaRPr lang="es-ES" sz="2000" b="1" dirty="0">
              <a:latin typeface="Arial" panose="020B0604020202020204" pitchFamily="34" charset="0"/>
              <a:cs typeface="Arial" panose="020B0604020202020204" pitchFamily="34" charset="0"/>
            </a:endParaRPr>
          </a:p>
          <a:p>
            <a:pPr algn="just">
              <a:lnSpc>
                <a:spcPct val="150000"/>
              </a:lnSpc>
            </a:pPr>
            <a:r>
              <a:rPr lang="es-ES" sz="2000" b="1" dirty="0">
                <a:latin typeface="Arial" panose="020B0604020202020204" pitchFamily="34" charset="0"/>
                <a:cs typeface="Arial" panose="020B0604020202020204" pitchFamily="34" charset="0"/>
              </a:rPr>
              <a:t>5- Evaluar la efectividad del proyecto lúdico-pedagógico a partir de su implementación práctica.</a:t>
            </a:r>
          </a:p>
          <a:p>
            <a:pPr lvl="0" algn="just">
              <a:lnSpc>
                <a:spcPct val="150000"/>
              </a:lnSpc>
            </a:pPr>
            <a:endParaRPr lang="es-ES" sz="2000" b="1" dirty="0">
              <a:latin typeface="Arial" panose="020B0604020202020204" pitchFamily="34" charset="0"/>
              <a:cs typeface="Arial" panose="020B0604020202020204" pitchFamily="34" charset="0"/>
            </a:endParaRPr>
          </a:p>
        </p:txBody>
      </p:sp>
      <p:pic>
        <p:nvPicPr>
          <p:cNvPr id="5"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0509" y="124692"/>
            <a:ext cx="845127" cy="98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 Rectángulo"/>
          <p:cNvSpPr/>
          <p:nvPr/>
        </p:nvSpPr>
        <p:spPr>
          <a:xfrm>
            <a:off x="4392670" y="467317"/>
            <a:ext cx="3631898" cy="646331"/>
          </a:xfrm>
          <a:prstGeom prst="rect">
            <a:avLst/>
          </a:prstGeom>
        </p:spPr>
        <p:txBody>
          <a:bodyPr wrap="square">
            <a:spAutoFit/>
          </a:bodyPr>
          <a:lstStyle/>
          <a:p>
            <a:pPr algn="just">
              <a:lnSpc>
                <a:spcPct val="150000"/>
              </a:lnSpc>
            </a:pPr>
            <a:r>
              <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Objetivos específicos:</a:t>
            </a:r>
          </a:p>
        </p:txBody>
      </p:sp>
    </p:spTree>
    <p:extLst>
      <p:ext uri="{BB962C8B-B14F-4D97-AF65-F5344CB8AC3E}">
        <p14:creationId xmlns:p14="http://schemas.microsoft.com/office/powerpoint/2010/main" val="444531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13790" y="467317"/>
            <a:ext cx="1764462" cy="646331"/>
          </a:xfrm>
          <a:prstGeom prst="rect">
            <a:avLst/>
          </a:prstGeom>
        </p:spPr>
        <p:txBody>
          <a:bodyPr wrap="square">
            <a:spAutoFit/>
          </a:bodyPr>
          <a:lstStyle/>
          <a:p>
            <a:pPr algn="just">
              <a:lnSpc>
                <a:spcPct val="150000"/>
              </a:lnSpc>
            </a:pPr>
            <a:r>
              <a:rPr lang="es-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Hipótesis:</a:t>
            </a:r>
          </a:p>
        </p:txBody>
      </p:sp>
      <p:sp>
        <p:nvSpPr>
          <p:cNvPr id="3" name="5 Rectángulo"/>
          <p:cNvSpPr/>
          <p:nvPr/>
        </p:nvSpPr>
        <p:spPr>
          <a:xfrm>
            <a:off x="835372" y="1728328"/>
            <a:ext cx="10721298" cy="1477328"/>
          </a:xfrm>
          <a:prstGeom prst="rect">
            <a:avLst/>
          </a:prstGeom>
        </p:spPr>
        <p:txBody>
          <a:bodyPr wrap="square">
            <a:spAutoFit/>
          </a:bodyPr>
          <a:lstStyle/>
          <a:p>
            <a:pPr algn="just">
              <a:lnSpc>
                <a:spcPct val="150000"/>
              </a:lnSpc>
            </a:pPr>
            <a:r>
              <a:rPr lang="es-ES" sz="2000" b="1" dirty="0">
                <a:latin typeface="Arial" panose="020B0604020202020204" pitchFamily="34" charset="0"/>
                <a:cs typeface="Arial" panose="020B0604020202020204" pitchFamily="34" charset="0"/>
              </a:rPr>
              <a:t>La aplicación de un proyecto lúdico-pedagógico en los niños con necesidades educativas especiales del grado preparatorio en el Círculo Infantil Alegre Despertar de Santa Clara, favorecerá el desarrollo de las habilidades motrices básicas en éstos.</a:t>
            </a:r>
          </a:p>
        </p:txBody>
      </p:sp>
      <p:pic>
        <p:nvPicPr>
          <p:cNvPr id="4" name="Picture 2" descr="C:\Users\Daniela\Desktop\Tribunales TD 2019\CAD\Delibeth Oponencia\20190611_09241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258" t="2390" r="983" b="37046"/>
          <a:stretch/>
        </p:blipFill>
        <p:spPr bwMode="auto">
          <a:xfrm>
            <a:off x="9118112" y="3820336"/>
            <a:ext cx="2699815" cy="246840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0509" y="124692"/>
            <a:ext cx="845127" cy="98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4108573"/>
      </p:ext>
    </p:extLst>
  </p:cSld>
  <p:clrMapOvr>
    <a:masterClrMapping/>
  </p:clrMapOvr>
</p:sld>
</file>

<file path=ppt/theme/theme1.xml><?xml version="1.0" encoding="utf-8"?>
<a:theme xmlns:a="http://schemas.openxmlformats.org/drawingml/2006/main" name="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Gota</Template>
  <TotalTime>1672</TotalTime>
  <Words>2314</Words>
  <Application>Microsoft Office PowerPoint</Application>
  <PresentationFormat>Panorámica</PresentationFormat>
  <Paragraphs>176</Paragraphs>
  <Slides>34</Slides>
  <Notes>26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34</vt:i4>
      </vt:variant>
    </vt:vector>
  </HeadingPairs>
  <TitlesOfParts>
    <vt:vector size="40" baseType="lpstr">
      <vt:lpstr>Arial</vt:lpstr>
      <vt:lpstr>Calibri</vt:lpstr>
      <vt:lpstr>Times New Roman</vt:lpstr>
      <vt:lpstr>Tw Cen MT</vt:lpstr>
      <vt:lpstr>Wingdings</vt:lpstr>
      <vt:lpstr>Gota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Dely</dc:creator>
  <cp:lastModifiedBy>Visitante</cp:lastModifiedBy>
  <cp:revision>161</cp:revision>
  <dcterms:created xsi:type="dcterms:W3CDTF">2024-02-29T18:09:05Z</dcterms:created>
  <dcterms:modified xsi:type="dcterms:W3CDTF">2025-09-25T19:57:03Z</dcterms:modified>
</cp:coreProperties>
</file>