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varScale="1">
        <p:scale>
          <a:sx n="16" d="100"/>
          <a:sy n="16" d="100"/>
        </p:scale>
        <p:origin x="2544" y="9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9/30/2025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9/30/2025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dx.doi.org/10.31838/jcr.07.02.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 xmlns:a16="http://schemas.microsoft.com/office/drawing/2014/main" id="{3F0F9E90-FAA0-694D-A385-A29160674B09}"/>
              </a:ext>
            </a:extLst>
          </p:cNvPr>
          <p:cNvSpPr>
            <a:spLocks noGrp="1"/>
          </p:cNvSpPr>
          <p:nvPr>
            <p:ph type="body" sz="quarter" idx="10"/>
          </p:nvPr>
        </p:nvSpPr>
        <p:spPr>
          <a:xfrm>
            <a:off x="440616" y="5365571"/>
            <a:ext cx="10101856" cy="4690052"/>
          </a:xfrm>
        </p:spPr>
        <p:txBody>
          <a:bodyPr/>
          <a:lstStyle/>
          <a:p>
            <a:r>
              <a:rPr lang="es-ES" dirty="0"/>
              <a:t>José Martí (1853-1895), el Apóstol de la independencia cubana, no fue solo un revolucionario político sino también un maestro de la palabra que forjó un discurso profundamente original sobre la identidad latinoamericana. Durante sus quince años de exilio en Estados Unidos (1881-1895), Martí desarrolló en sus "Escenas norteamericanas" una retórica de la diversidad que desafió los paradigmas coloniales y construyó un </a:t>
            </a:r>
            <a:r>
              <a:rPr lang="es-ES" dirty="0" err="1"/>
              <a:t>ethos</a:t>
            </a:r>
            <a:r>
              <a:rPr lang="es-ES" dirty="0"/>
              <a:t> discursivo único, basado en los </a:t>
            </a:r>
            <a:r>
              <a:rPr lang="es-ES" dirty="0" err="1"/>
              <a:t>ethos</a:t>
            </a:r>
            <a:r>
              <a:rPr lang="es-ES" dirty="0"/>
              <a:t> </a:t>
            </a:r>
            <a:r>
              <a:rPr lang="es-ES" dirty="0" err="1"/>
              <a:t>prediscursivo</a:t>
            </a:r>
            <a:r>
              <a:rPr lang="es-ES" dirty="0"/>
              <a:t> y el </a:t>
            </a:r>
            <a:r>
              <a:rPr lang="es-ES" dirty="0" err="1"/>
              <a:t>ethos</a:t>
            </a:r>
            <a:r>
              <a:rPr lang="es-ES" dirty="0"/>
              <a:t> dicho, por lo que este trabajo va más allá de este concepto aplicado a los textos orales, sino que analiza cómo Martí articuló en estos textos escritos, una visión alternativa de la modernidad, utilizando estrategias retóricas que combinaban el periodismo, la crónica literaria y el discurso político, donde no se limita a observar, sino que compara, valora y articula una voz de autoridad que se nutre de la diversidad cultural que presencia. Por lo que este estudio posee como objetivo: profundizar en el </a:t>
            </a:r>
            <a:r>
              <a:rPr lang="es-ES" dirty="0" err="1"/>
              <a:t>ethos</a:t>
            </a:r>
            <a:r>
              <a:rPr lang="es-ES" dirty="0"/>
              <a:t> retórico multicultural, en las Escenas... para articular una visión inclusiva y comprensiva de la diversidad cultural, social y política de los Estados Unidos en el siglo XIX.</a:t>
            </a:r>
            <a:endParaRPr lang="es-MX" dirty="0"/>
          </a:p>
          <a:p>
            <a:endParaRPr lang="en-US" dirty="0"/>
          </a:p>
        </p:txBody>
      </p:sp>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a:xfrm>
            <a:off x="10846594" y="5365571"/>
            <a:ext cx="10093752" cy="7090710"/>
          </a:xfrm>
        </p:spPr>
        <p:txBody>
          <a:bodyPr/>
          <a:lstStyle/>
          <a:p>
            <a:r>
              <a:rPr lang="es-ES" dirty="0"/>
              <a:t>En relación con el </a:t>
            </a:r>
            <a:r>
              <a:rPr lang="es-ES" dirty="0" err="1"/>
              <a:t>ethos</a:t>
            </a:r>
            <a:r>
              <a:rPr lang="es-ES" dirty="0"/>
              <a:t>, aparece la retórica que consiste en utilizar el lenguaje de manera efectiva con el objetivo de persuadir o motivar a una audiencia. La retórica es aplicable tanto para hablar como para escribir.</a:t>
            </a:r>
            <a:endParaRPr lang="es-MX" dirty="0"/>
          </a:p>
          <a:p>
            <a:r>
              <a:rPr lang="es-ES" dirty="0" err="1"/>
              <a:t>Barthes</a:t>
            </a:r>
            <a:r>
              <a:rPr lang="es-ES" dirty="0"/>
              <a:t> (1982, citado en </a:t>
            </a:r>
            <a:r>
              <a:rPr lang="es-ES" dirty="0" err="1"/>
              <a:t>Maingueneau</a:t>
            </a:r>
            <a:r>
              <a:rPr lang="es-ES" dirty="0"/>
              <a:t>, 1996b) habló sobre la Antigua Retórica las que renueven el interés sobre el </a:t>
            </a:r>
            <a:r>
              <a:rPr lang="es-ES" dirty="0" err="1"/>
              <a:t>ethos</a:t>
            </a:r>
            <a:r>
              <a:rPr lang="es-ES" dirty="0"/>
              <a:t>, definido como los rasgos de carácter que el orador debe mostrar al auditorio, para causar una impresión favorable. </a:t>
            </a:r>
            <a:endParaRPr lang="es-MX" dirty="0"/>
          </a:p>
          <a:p>
            <a:r>
              <a:rPr lang="es-ES" dirty="0"/>
              <a:t>El </a:t>
            </a:r>
            <a:r>
              <a:rPr lang="es-ES" dirty="0" err="1"/>
              <a:t>ethos</a:t>
            </a:r>
            <a:r>
              <a:rPr lang="es-ES" dirty="0"/>
              <a:t> en la retórica martiana se refiere a la construcción de credibilidad y autoridad moral que Martí empleó para persuadir a su audiencia durante la preparación de la Guerra Necesaria (1895). Su discurso no solo buscaba movilizar políticamente, sino también establecer una conexión ética con sus oyentes, presentándose como un líder confiable y comprometido con la independencia de Cuba.</a:t>
            </a:r>
            <a:endParaRPr lang="es-MX" dirty="0"/>
          </a:p>
          <a:p>
            <a:r>
              <a:rPr lang="es-ES" dirty="0" smtClean="0"/>
              <a:t>El </a:t>
            </a:r>
            <a:r>
              <a:rPr lang="es-ES" dirty="0" err="1"/>
              <a:t>ethos</a:t>
            </a:r>
            <a:r>
              <a:rPr lang="es-ES" dirty="0"/>
              <a:t> retórico multicultural en las "Escenas norteamericanas" es la piedra angular de la persuasión martiana. Martí no es un turista ni un propagandista, donde se erige como analista crítico que gana credibilidad elogiando lo admirable, con una conciencia moral que la mantiene criticando lo execrable; convirtiéndose en puente cultural que explica lo complejo y en el ser sensible que se identifica con los oprimidos.</a:t>
            </a:r>
            <a:endParaRPr lang="es-MX" dirty="0"/>
          </a:p>
          <a:p>
            <a:r>
              <a:rPr lang="es-ES" dirty="0"/>
              <a:t>Este </a:t>
            </a:r>
            <a:r>
              <a:rPr lang="es-ES" dirty="0" err="1"/>
              <a:t>ethos</a:t>
            </a:r>
            <a:r>
              <a:rPr lang="es-ES" dirty="0"/>
              <a:t> multifacético le permitió crear una imagen de sí mismo tan creíble y autorizada que sus crónicas no solo informaban sobre los EEUU, sino que fundamentalmente definían para América Latina una postura frente a ellos: de aprendizaje cauteloso, admiración vigilante y crítica ética firme.</a:t>
            </a:r>
            <a:endParaRPr lang="es-MX" dirty="0"/>
          </a:p>
          <a:p>
            <a:endParaRPr lang="en-US" dirty="0"/>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a:xfrm>
            <a:off x="10842726" y="13648379"/>
            <a:ext cx="10094847" cy="3828278"/>
          </a:xfrm>
        </p:spPr>
        <p:txBody>
          <a:bodyPr/>
          <a:lstStyle/>
          <a:p>
            <a:r>
              <a:rPr lang="es-ES" dirty="0"/>
              <a:t>Las "Escenas norteamericanas" de José Martí son mucho más que un reportaje sobre Estados Unidos. Son una lección de periodismo cultural y una reflexión profundamente humana sobre la identidad, la migración y la convivencia, donde el autor a través de estructuras lingüísticas y estrategias retóricas magistrales, logra calar en el corazón del lector y logra el pathos, como coronación de los multifacéticos </a:t>
            </a:r>
            <a:r>
              <a:rPr lang="es-ES" dirty="0" err="1"/>
              <a:t>ethos</a:t>
            </a:r>
            <a:r>
              <a:rPr lang="es-ES" dirty="0"/>
              <a:t> que emanan de ese corpus periodístico.</a:t>
            </a:r>
            <a:endParaRPr lang="es-MX" dirty="0"/>
          </a:p>
          <a:p>
            <a:r>
              <a:rPr lang="es-ES" dirty="0"/>
              <a:t>El análisis del </a:t>
            </a:r>
            <a:r>
              <a:rPr lang="es-ES" dirty="0" err="1"/>
              <a:t>ethos</a:t>
            </a:r>
            <a:r>
              <a:rPr lang="es-ES" dirty="0"/>
              <a:t> retórico multicultural en su obra recuerda que la diversidad no es un concepto moderno, sino una realidad histórica que debe ser gestionada con empatía, justicia y un constante apego a la equidad. En un mundo que aún lucha contra los mismos fantasmas que él denunció –la xenofobia, el racismo y la exclusión–, la mirada de Martí sigue siendo de una vigencia abrumadora.</a:t>
            </a:r>
            <a:endParaRPr lang="es-MX" dirty="0"/>
          </a:p>
          <a:p>
            <a:endParaRPr lang="en-US" dirty="0"/>
          </a:p>
        </p:txBody>
      </p:sp>
      <p:sp>
        <p:nvSpPr>
          <p:cNvPr id="35" name="Text Placeholder 34">
            <a:extLst>
              <a:ext uri="{FF2B5EF4-FFF2-40B4-BE49-F238E27FC236}">
                <a16:creationId xmlns=""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11302462" y="27317272"/>
            <a:ext cx="9886190" cy="627402"/>
          </a:xfrm>
        </p:spPr>
        <p:txBody>
          <a:bodyPr/>
          <a:lstStyle/>
          <a:p>
            <a:r>
              <a:rPr lang="en-US" dirty="0" err="1" smtClean="0"/>
              <a:t>Agradecer</a:t>
            </a:r>
            <a:r>
              <a:rPr lang="en-US" dirty="0" smtClean="0"/>
              <a:t> a los </a:t>
            </a:r>
            <a:r>
              <a:rPr lang="en-US" dirty="0" err="1" smtClean="0"/>
              <a:t>Dr.C</a:t>
            </a:r>
            <a:r>
              <a:rPr lang="en-US" dirty="0" smtClean="0"/>
              <a:t> Marlene </a:t>
            </a:r>
            <a:r>
              <a:rPr lang="en-US" dirty="0" err="1" smtClean="0"/>
              <a:t>Vázquez</a:t>
            </a:r>
            <a:r>
              <a:rPr lang="en-US" dirty="0" smtClean="0"/>
              <a:t> y Andrés Lora </a:t>
            </a:r>
            <a:r>
              <a:rPr lang="en-US" dirty="0" err="1" smtClean="0"/>
              <a:t>Bombino</a:t>
            </a:r>
            <a:r>
              <a:rPr lang="en-US" dirty="0" smtClean="0"/>
              <a:t>, </a:t>
            </a:r>
            <a:r>
              <a:rPr lang="en-US" dirty="0" err="1" smtClean="0"/>
              <a:t>por</a:t>
            </a:r>
            <a:r>
              <a:rPr lang="en-US" dirty="0" smtClean="0"/>
              <a:t> </a:t>
            </a:r>
            <a:r>
              <a:rPr lang="en-US" dirty="0" err="1" smtClean="0"/>
              <a:t>su</a:t>
            </a:r>
            <a:r>
              <a:rPr lang="en-US" dirty="0" smtClean="0"/>
              <a:t> </a:t>
            </a:r>
            <a:r>
              <a:rPr lang="en-US" dirty="0" err="1" smtClean="0"/>
              <a:t>apoyo</a:t>
            </a:r>
            <a:r>
              <a:rPr lang="en-US" dirty="0" smtClean="0"/>
              <a:t> e </a:t>
            </a:r>
            <a:r>
              <a:rPr lang="en-US" dirty="0" err="1" smtClean="0"/>
              <a:t>impulso</a:t>
            </a:r>
            <a:endParaRPr lang="en-US" dirty="0"/>
          </a:p>
        </p:txBody>
      </p:sp>
      <p:sp>
        <p:nvSpPr>
          <p:cNvPr id="37" name="Text Placeholder 36">
            <a:extLst>
              <a:ext uri="{FF2B5EF4-FFF2-40B4-BE49-F238E27FC236}">
                <a16:creationId xmlns="" xmlns:a16="http://schemas.microsoft.com/office/drawing/2014/main" id="{3B540C16-8ABD-8B40-A51F-D32095A92519}"/>
              </a:ext>
            </a:extLst>
          </p:cNvPr>
          <p:cNvSpPr>
            <a:spLocks noGrp="1"/>
          </p:cNvSpPr>
          <p:nvPr>
            <p:ph type="body" sz="quarter" idx="96"/>
          </p:nvPr>
        </p:nvSpPr>
        <p:spPr>
          <a:xfrm>
            <a:off x="440616" y="13633726"/>
            <a:ext cx="10102728" cy="1612287"/>
          </a:xfrm>
        </p:spPr>
        <p:txBody>
          <a:bodyPr/>
          <a:lstStyle/>
          <a:p>
            <a:r>
              <a:rPr lang="es-ES" dirty="0"/>
              <a:t>A partir del empleo del análisis del discurso desde su enfoque retórico, que deviene en descriptivo y de interpretación de mensajes, se realiza esta investigación sustentada en una metodología cualitativa.</a:t>
            </a:r>
            <a:endParaRPr lang="es-MX" dirty="0"/>
          </a:p>
          <a:p>
            <a:endParaRPr lang="en-US"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lstStyle/>
          <a:p>
            <a:r>
              <a:rPr lang="es-ES" dirty="0"/>
              <a:t>María del Carmen Ramos </a:t>
            </a:r>
            <a:r>
              <a:rPr lang="es-ES" dirty="0" smtClean="0"/>
              <a:t>Morales</a:t>
            </a:r>
            <a:endParaRPr lang="en-US" dirty="0"/>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b="1" dirty="0"/>
              <a:t>José Martí y la retórica de la diversidad: análisis del </a:t>
            </a:r>
            <a:r>
              <a:rPr lang="es-ES" b="1" dirty="0" err="1"/>
              <a:t>ethos</a:t>
            </a:r>
            <a:r>
              <a:rPr lang="es-ES" b="1" dirty="0"/>
              <a:t> en las Escenas norteamericanas</a:t>
            </a:r>
            <a:endParaRPr lang="es-MX" dirty="0"/>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85000" lnSpcReduction="20000"/>
          </a:bodyPr>
          <a:lstStyle/>
          <a:p>
            <a:r>
              <a:rPr lang="en-US" dirty="0"/>
              <a:t>INSERTAR </a:t>
            </a:r>
            <a:r>
              <a:rPr lang="en-US" dirty="0" err="1"/>
              <a:t>Título</a:t>
            </a:r>
            <a:r>
              <a:rPr lang="en-US" dirty="0"/>
              <a:t> del </a:t>
            </a:r>
            <a:r>
              <a:rPr lang="en-US" dirty="0" err="1"/>
              <a:t>Simposio</a:t>
            </a:r>
            <a:endParaRPr lang="en-US" dirty="0"/>
          </a:p>
        </p:txBody>
      </p:sp>
      <p:pic>
        <p:nvPicPr>
          <p:cNvPr id="19" name="Picture 7">
            <a:extLst>
              <a:ext uri="{FF2B5EF4-FFF2-40B4-BE49-F238E27FC236}">
                <a16:creationId xmlns="" xmlns:a16="http://schemas.microsoft.com/office/drawing/2014/main"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pic>
        <p:nvPicPr>
          <p:cNvPr id="20" name="Picture 7">
            <a:extLst>
              <a:ext uri="{FF2B5EF4-FFF2-40B4-BE49-F238E27FC236}">
                <a16:creationId xmlns="" xmlns:a16="http://schemas.microsoft.com/office/drawing/2014/main"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169525" y="17932052"/>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BIBLIOGRÁFICAS</a:t>
            </a:r>
            <a:endParaRPr lang="en-US" dirty="0"/>
          </a:p>
        </p:txBody>
      </p:sp>
      <p:sp>
        <p:nvSpPr>
          <p:cNvPr id="2" name="1 CuadroTexto"/>
          <p:cNvSpPr txBox="1"/>
          <p:nvPr/>
        </p:nvSpPr>
        <p:spPr>
          <a:xfrm>
            <a:off x="311255" y="18892120"/>
            <a:ext cx="20203365" cy="7786747"/>
          </a:xfrm>
          <a:prstGeom prst="rect">
            <a:avLst/>
          </a:prstGeom>
          <a:noFill/>
        </p:spPr>
        <p:txBody>
          <a:bodyPr wrap="square" rtlCol="0">
            <a:spAutoFit/>
          </a:bodyPr>
          <a:lstStyle/>
          <a:p>
            <a:r>
              <a:rPr lang="es-CO" sz="2000" dirty="0"/>
              <a:t>-Almendros, H. (1990) </a:t>
            </a:r>
            <a:r>
              <a:rPr lang="es-CO" sz="2000" i="1" dirty="0"/>
              <a:t>Ideario pedagógico</a:t>
            </a:r>
            <a:r>
              <a:rPr lang="es-CO" sz="2000" dirty="0"/>
              <a:t>. Editorial Pueblo y Educación. </a:t>
            </a:r>
            <a:r>
              <a:rPr lang="es-ES" sz="2000" dirty="0"/>
              <a:t>Ciudad de La Habana. Cuba.</a:t>
            </a:r>
            <a:endParaRPr lang="es-MX" sz="2000" dirty="0"/>
          </a:p>
          <a:p>
            <a:r>
              <a:rPr lang="es-ES" sz="2000" dirty="0"/>
              <a:t>2-Álvarez, L; García, O (2008). Visión martiana de la cultura. Camagüey, Cuba: Ediciones Ácana.</a:t>
            </a:r>
            <a:endParaRPr lang="es-MX" sz="2000" dirty="0"/>
          </a:p>
          <a:p>
            <a:r>
              <a:rPr lang="es-ES" sz="2000" dirty="0"/>
              <a:t>3-Bedía, J. A (2011) Interculturalidad: una visión martiana desde Chiapas. Anuario 34 Centro de Estudios Martianos. La Habana. Cuba.</a:t>
            </a:r>
            <a:endParaRPr lang="es-MX" sz="2000" dirty="0"/>
          </a:p>
          <a:p>
            <a:r>
              <a:rPr lang="es-ES" sz="2000" dirty="0"/>
              <a:t>4-Biosca, R (2021) Interculturalidad: un desafío para la educación del siglo XXI (Reflexiones desde una óptica martiana). Anuario 44 p.282. Centro de Estudios Martianos. La Habana. Cuba.</a:t>
            </a:r>
            <a:endParaRPr lang="es-MX" sz="2000" dirty="0"/>
          </a:p>
          <a:p>
            <a:r>
              <a:rPr lang="es-ES" sz="2000" dirty="0"/>
              <a:t>5-Brickhouse, A. (2022). </a:t>
            </a:r>
            <a:r>
              <a:rPr lang="en-US" sz="2000" dirty="0"/>
              <a:t>"The Afterlives of José </a:t>
            </a:r>
            <a:r>
              <a:rPr lang="en-US" sz="2000" dirty="0" err="1"/>
              <a:t>Martí's</a:t>
            </a:r>
            <a:r>
              <a:rPr lang="en-US" sz="2000" dirty="0"/>
              <a:t> New York". </a:t>
            </a:r>
            <a:r>
              <a:rPr lang="es-ES" sz="2000" dirty="0"/>
              <a:t>American </a:t>
            </a:r>
            <a:r>
              <a:rPr lang="es-ES" sz="2000" dirty="0" err="1"/>
              <a:t>Literary</a:t>
            </a:r>
            <a:r>
              <a:rPr lang="es-ES" sz="2000" dirty="0"/>
              <a:t> </a:t>
            </a:r>
            <a:r>
              <a:rPr lang="es-ES" sz="2000" dirty="0" err="1"/>
              <a:t>History</a:t>
            </a:r>
            <a:r>
              <a:rPr lang="es-ES" sz="2000" dirty="0"/>
              <a:t>, Vol. 34, No. 1, pp. 127–147.</a:t>
            </a:r>
            <a:endParaRPr lang="es-MX" sz="2000" dirty="0"/>
          </a:p>
          <a:p>
            <a:r>
              <a:rPr lang="es-ES" sz="2000" dirty="0"/>
              <a:t>6-Cardoso, M. A; Hernández, L (2013) Cultura e Identidad de nuestros pueblos en la visión de José Martí. Ponencia presentada en Evento: “Patria es humanidad”. Sociedad Cultural José Martí. Santa Clara 17 de octubre de 2013.</a:t>
            </a:r>
            <a:endParaRPr lang="es-MX" sz="2000" dirty="0"/>
          </a:p>
          <a:p>
            <a:r>
              <a:rPr lang="es-ES" sz="2000" dirty="0"/>
              <a:t>7-Cheong-Sanmiento, A. (2020). El </a:t>
            </a:r>
            <a:r>
              <a:rPr lang="es-ES" sz="2000" dirty="0" err="1"/>
              <a:t>ethos</a:t>
            </a:r>
            <a:r>
              <a:rPr lang="es-ES" sz="2000" dirty="0"/>
              <a:t> en la oratoria de José Martí: Persuasión y credibilidad. Editorial Ciencias Sociales.</a:t>
            </a:r>
            <a:endParaRPr lang="es-MX" sz="2000" dirty="0"/>
          </a:p>
          <a:p>
            <a:r>
              <a:rPr lang="es-ES" sz="2000" dirty="0"/>
              <a:t>8-De Juan, M., M. Concepción, et al. (2014) Multiculturalidad, Interculturalidad y Desarrollo personal en el EEES. Revista de Comunicación de la SEECI. 46-63 </a:t>
            </a:r>
            <a:endParaRPr lang="es-MX" sz="2000" dirty="0"/>
          </a:p>
          <a:p>
            <a:r>
              <a:rPr lang="es-ES" sz="2000" dirty="0"/>
              <a:t>9-González, J. C. (2021). "José </a:t>
            </a:r>
            <a:r>
              <a:rPr lang="es-ES" sz="2000" dirty="0" err="1"/>
              <a:t>Martí's</a:t>
            </a:r>
            <a:r>
              <a:rPr lang="es-ES" sz="2000" dirty="0"/>
              <a:t> </a:t>
            </a:r>
            <a:r>
              <a:rPr lang="es-ES" sz="2000" dirty="0" err="1"/>
              <a:t>Hemispheric</a:t>
            </a:r>
            <a:r>
              <a:rPr lang="es-ES" sz="2000" dirty="0"/>
              <a:t> </a:t>
            </a:r>
            <a:r>
              <a:rPr lang="es-ES" sz="2000" dirty="0" err="1"/>
              <a:t>Frame</a:t>
            </a:r>
            <a:r>
              <a:rPr lang="es-ES" sz="2000" dirty="0"/>
              <a:t>: </a:t>
            </a:r>
            <a:r>
              <a:rPr lang="es-ES" sz="2000" dirty="0" err="1"/>
              <a:t>The</a:t>
            </a:r>
            <a:r>
              <a:rPr lang="es-ES" sz="2000" dirty="0"/>
              <a:t> </a:t>
            </a:r>
            <a:r>
              <a:rPr lang="es-ES" sz="2000" dirty="0" err="1"/>
              <a:t>United</a:t>
            </a:r>
            <a:r>
              <a:rPr lang="es-ES" sz="2000" dirty="0"/>
              <a:t> </a:t>
            </a:r>
            <a:r>
              <a:rPr lang="es-ES" sz="2000" dirty="0" err="1"/>
              <a:t>States</a:t>
            </a:r>
            <a:r>
              <a:rPr lang="es-ES" sz="2000" dirty="0"/>
              <a:t>, </a:t>
            </a:r>
            <a:r>
              <a:rPr lang="es-ES" sz="2000" dirty="0" err="1"/>
              <a:t>Latin</a:t>
            </a:r>
            <a:r>
              <a:rPr lang="es-ES" sz="2000" dirty="0"/>
              <a:t> </a:t>
            </a:r>
            <a:r>
              <a:rPr lang="es-ES" sz="2000" dirty="0" err="1"/>
              <a:t>America</a:t>
            </a:r>
            <a:r>
              <a:rPr lang="es-ES" sz="2000" dirty="0"/>
              <a:t>, and </a:t>
            </a:r>
            <a:r>
              <a:rPr lang="es-ES" sz="2000" dirty="0" err="1"/>
              <a:t>the</a:t>
            </a:r>
            <a:r>
              <a:rPr lang="es-ES" sz="2000" dirty="0"/>
              <a:t> </a:t>
            </a:r>
            <a:r>
              <a:rPr lang="es-ES" sz="2000" dirty="0" err="1"/>
              <a:t>Question</a:t>
            </a:r>
            <a:r>
              <a:rPr lang="es-ES" sz="2000" dirty="0"/>
              <a:t> of </a:t>
            </a:r>
            <a:r>
              <a:rPr lang="es-ES" sz="2000" dirty="0" err="1"/>
              <a:t>Race</a:t>
            </a:r>
            <a:r>
              <a:rPr lang="es-ES" sz="2000" dirty="0"/>
              <a:t>". </a:t>
            </a:r>
            <a:r>
              <a:rPr lang="en-US" sz="2000" dirty="0"/>
              <a:t>Journal of Latin American Cultural Studies, Vol. 30, No. 3, pp. 403-421.</a:t>
            </a:r>
            <a:endParaRPr lang="es-MX" sz="2000" dirty="0"/>
          </a:p>
          <a:p>
            <a:r>
              <a:rPr lang="en-US" sz="2000" dirty="0"/>
              <a:t>10-Ibodulla, E., &amp; </a:t>
            </a:r>
            <a:r>
              <a:rPr lang="en-US" sz="2000" dirty="0" err="1"/>
              <a:t>Farxodjonova</a:t>
            </a:r>
            <a:r>
              <a:rPr lang="en-US" sz="2000" dirty="0"/>
              <a:t>, N. (2020). Integration of national culture in the process of globalization </a:t>
            </a:r>
            <a:r>
              <a:rPr lang="en-US" sz="2000" i="1" dirty="0"/>
              <a:t>Journal of Critical Reviews., 7</a:t>
            </a:r>
            <a:r>
              <a:rPr lang="en-US" sz="2000" dirty="0"/>
              <a:t>(2), 477-479. Retrieved from </a:t>
            </a:r>
            <a:r>
              <a:rPr lang="en-US" sz="2000" u="sng" dirty="0">
                <a:hlinkClick r:id="rId4"/>
              </a:rPr>
              <a:t>http://dx.doi.org/10.31838/jcr.07.02.90</a:t>
            </a:r>
            <a:endParaRPr lang="es-MX" sz="2000" dirty="0"/>
          </a:p>
          <a:p>
            <a:r>
              <a:rPr lang="en-US" sz="2000" dirty="0"/>
              <a:t>11-Lomas, L. (2023). "José </a:t>
            </a:r>
            <a:r>
              <a:rPr lang="en-US" sz="2000" dirty="0" err="1"/>
              <a:t>Martí's</a:t>
            </a:r>
            <a:r>
              <a:rPr lang="en-US" sz="2000" dirty="0"/>
              <a:t> 'Vindication of Cuba' and the Affective Politics of Decolonization". En The Cambridge Companion to José </a:t>
            </a:r>
            <a:r>
              <a:rPr lang="en-US" sz="2000" dirty="0" err="1"/>
              <a:t>Martí</a:t>
            </a:r>
            <a:r>
              <a:rPr lang="en-US" sz="2000" dirty="0"/>
              <a:t> (</a:t>
            </a:r>
            <a:r>
              <a:rPr lang="en-US" sz="2000" dirty="0" err="1"/>
              <a:t>Iván</a:t>
            </a:r>
            <a:r>
              <a:rPr lang="en-US" sz="2000" dirty="0"/>
              <a:t> A. Schulman y Esther Whitfield, eds.). </a:t>
            </a:r>
            <a:r>
              <a:rPr lang="es-ES" sz="2000" dirty="0"/>
              <a:t>Cambridge </a:t>
            </a:r>
            <a:r>
              <a:rPr lang="es-ES" sz="2000" dirty="0" err="1"/>
              <a:t>University</a:t>
            </a:r>
            <a:r>
              <a:rPr lang="es-ES" sz="2000" dirty="0"/>
              <a:t> </a:t>
            </a:r>
            <a:r>
              <a:rPr lang="es-ES" sz="2000" dirty="0" err="1"/>
              <a:t>Press</a:t>
            </a:r>
            <a:r>
              <a:rPr lang="es-ES" sz="2000" dirty="0"/>
              <a:t>.</a:t>
            </a:r>
            <a:endParaRPr lang="es-MX" sz="2000" dirty="0"/>
          </a:p>
          <a:p>
            <a:r>
              <a:rPr lang="es-ES" sz="2000" dirty="0"/>
              <a:t>11-Maingeneau, D. </a:t>
            </a:r>
            <a:r>
              <a:rPr lang="es-ES" sz="2000" cap="small" dirty="0"/>
              <a:t>(1996) </a:t>
            </a:r>
            <a:r>
              <a:rPr lang="es-ES" sz="2000" dirty="0"/>
              <a:t>El </a:t>
            </a:r>
            <a:r>
              <a:rPr lang="es-ES" sz="2000" dirty="0" err="1"/>
              <a:t>ethos</a:t>
            </a:r>
            <a:r>
              <a:rPr lang="es-ES" sz="2000" dirty="0"/>
              <a:t> y la voz de lo escrito</a:t>
            </a:r>
            <a:r>
              <a:rPr lang="es-ES" sz="2000" cap="small" dirty="0"/>
              <a:t> </a:t>
            </a:r>
            <a:r>
              <a:rPr lang="es-ES" sz="2000" dirty="0"/>
              <a:t>Traducción: </a:t>
            </a:r>
            <a:r>
              <a:rPr lang="es-ES" sz="2000" dirty="0" err="1"/>
              <a:t>Ramon</a:t>
            </a:r>
            <a:r>
              <a:rPr lang="es-ES" sz="2000" dirty="0"/>
              <a:t> Alvarado</a:t>
            </a:r>
            <a:r>
              <a:rPr lang="es-ES" sz="2000" cap="small" dirty="0"/>
              <a:t>. </a:t>
            </a:r>
            <a:r>
              <a:rPr lang="es-ES" sz="2000" dirty="0"/>
              <a:t>Versión </a:t>
            </a:r>
            <a:r>
              <a:rPr lang="es-ES" sz="2000" cap="small" dirty="0"/>
              <a:t>6. UAM-X. </a:t>
            </a:r>
            <a:r>
              <a:rPr lang="es-ES" sz="2000" dirty="0"/>
              <a:t>México.</a:t>
            </a:r>
            <a:r>
              <a:rPr lang="es-ES" sz="2000" cap="small" dirty="0"/>
              <a:t> pp. 79-92</a:t>
            </a:r>
            <a:endParaRPr lang="es-MX" sz="2000" dirty="0"/>
          </a:p>
          <a:p>
            <a:r>
              <a:rPr lang="es-ES" sz="2000" dirty="0"/>
              <a:t>12-Maingeneau, </a:t>
            </a:r>
            <a:r>
              <a:rPr lang="es-ES" sz="2000" cap="small" dirty="0"/>
              <a:t>D. </a:t>
            </a:r>
            <a:r>
              <a:rPr lang="es-ES" sz="2000" dirty="0"/>
              <a:t>(abril 2010). El enunciador encarnado. La problemática del </a:t>
            </a:r>
            <a:r>
              <a:rPr lang="es-ES" sz="2000" dirty="0" err="1"/>
              <a:t>ethos</a:t>
            </a:r>
            <a:r>
              <a:rPr lang="es-ES" sz="2000" dirty="0"/>
              <a:t>. Versión, (24), 203-225</a:t>
            </a:r>
            <a:endParaRPr lang="es-MX" sz="2000" dirty="0"/>
          </a:p>
          <a:p>
            <a:r>
              <a:rPr lang="es-ES" sz="2000" dirty="0"/>
              <a:t>13-Maingeneau,</a:t>
            </a:r>
            <a:r>
              <a:rPr lang="es-ES" sz="2000" cap="small" dirty="0"/>
              <a:t> D.</a:t>
            </a:r>
            <a:r>
              <a:rPr lang="es-ES" sz="2000" dirty="0"/>
              <a:t> (2002). Problemas de </a:t>
            </a:r>
            <a:r>
              <a:rPr lang="es-ES" sz="2000" dirty="0" err="1"/>
              <a:t>ethos</a:t>
            </a:r>
            <a:r>
              <a:rPr lang="es-ES" sz="2000" dirty="0"/>
              <a:t>. En Pereira, M. C. </a:t>
            </a:r>
            <a:r>
              <a:rPr lang="es-ES" sz="2000" dirty="0" err="1"/>
              <a:t>Coord</a:t>
            </a:r>
            <a:r>
              <a:rPr lang="es-ES" sz="2000" dirty="0"/>
              <a:t>), Semiología. Cuadernillo 2. En torno al análisis de los discursos, (95-96). Ciudad Universitaria. Universidad de Buenos aires.14</a:t>
            </a:r>
            <a:endParaRPr lang="es-MX" sz="2000" dirty="0"/>
          </a:p>
          <a:p>
            <a:r>
              <a:rPr lang="es-ES" sz="2000" dirty="0"/>
              <a:t>14-Martí</a:t>
            </a:r>
            <a:r>
              <a:rPr lang="es-ES" sz="2000" cap="small" dirty="0"/>
              <a:t>, J.</a:t>
            </a:r>
            <a:r>
              <a:rPr lang="es-ES" sz="2000" dirty="0"/>
              <a:t> (1888). La Nación. Buenos Aires, 23 de agosto de 1888 V-12: 154. Obras completas. Editorial de Ciencias sociales. La Habana 1975</a:t>
            </a:r>
            <a:endParaRPr lang="es-MX" sz="2000" dirty="0"/>
          </a:p>
          <a:p>
            <a:r>
              <a:rPr lang="es-ES" sz="2000" dirty="0"/>
              <a:t>15-Martí</a:t>
            </a:r>
            <a:r>
              <a:rPr lang="es-ES" sz="2000" cap="small" dirty="0"/>
              <a:t>, J.</a:t>
            </a:r>
            <a:r>
              <a:rPr lang="es-ES" sz="2000" dirty="0"/>
              <a:t> (1888). V-10 P.80 SEPT 5 1888 NY Obras completas. Editorial de Ciencias sociales. La Habana 1975</a:t>
            </a:r>
            <a:endParaRPr lang="es-MX" sz="2000" dirty="0"/>
          </a:p>
          <a:p>
            <a:r>
              <a:rPr lang="es-ES" sz="2000" dirty="0"/>
              <a:t>16-Martí, J Nueva York, agosto 17 de 1887 V.11. En los Estados Unidos. Escenas Norteamericanas. Editorial Ciencias Sociales</a:t>
            </a:r>
            <a:endParaRPr lang="es-MX" sz="2000" dirty="0"/>
          </a:p>
          <a:p>
            <a:r>
              <a:rPr lang="es-ES" sz="2000" dirty="0"/>
              <a:t>17-Oleza, J. (2004) Multiculturalismo y globalización: pensando históricamente el presente desde la literatura. Prosopopeya. Revista de crítica contemporánea 133-156.</a:t>
            </a:r>
            <a:endParaRPr lang="es-MX" sz="2000" dirty="0"/>
          </a:p>
          <a:p>
            <a:r>
              <a:rPr lang="es-ES" sz="2000" dirty="0"/>
              <a:t>18-Sáez, E. (2020). "Cuerpos migrantes y espacio urbano en las crónicas norteamericanas de José Martí". Revista de Estudios Hispánicos, Vol. 54, No. 2, pp.553-575.</a:t>
            </a:r>
            <a:endParaRPr lang="es-MX" sz="2000" dirty="0"/>
          </a:p>
          <a:p>
            <a:r>
              <a:rPr lang="es-ES" sz="2000" dirty="0"/>
              <a:t>19-Schulman, I (1992) Un Nuevo Mundo: Martí y la sociedad multicultural de los Estados Unidos. Anuario 16. p. 252 Centro de Estudios Martianos. La Habana. Cuba.</a:t>
            </a:r>
            <a:endParaRPr lang="es-MX" sz="2000" dirty="0"/>
          </a:p>
          <a:p>
            <a:r>
              <a:rPr lang="es-ES" sz="2000" dirty="0"/>
              <a:t>20-Vázquez, M. (2023) José Martí: reflexión y homenaje en tiempos de “</a:t>
            </a:r>
            <a:r>
              <a:rPr lang="es-ES" sz="2000" dirty="0" err="1"/>
              <a:t>reenquiciamiento</a:t>
            </a:r>
            <a:r>
              <a:rPr lang="es-ES" sz="2000" dirty="0"/>
              <a:t> y remolde” Conferencia por el equilibrio</a:t>
            </a:r>
            <a:endParaRPr lang="es-MX" sz="2000" dirty="0"/>
          </a:p>
        </p:txBody>
      </p:sp>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244" y="450128"/>
            <a:ext cx="1807834" cy="413147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1433</TotalTime>
  <Words>1398</Words>
  <Application>Microsoft Office PowerPoint</Application>
  <PresentationFormat>Personalizado</PresentationFormat>
  <Paragraphs>41</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Usuario de Windows</cp:lastModifiedBy>
  <cp:revision>43</cp:revision>
  <dcterms:created xsi:type="dcterms:W3CDTF">2012-02-10T00:21:22Z</dcterms:created>
  <dcterms:modified xsi:type="dcterms:W3CDTF">2025-09-30T18:10:23Z</dcterms:modified>
  <cp:category>Research poster templates</cp:category>
</cp:coreProperties>
</file>