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71" r:id="rId6"/>
    <p:sldId id="273" r:id="rId7"/>
    <p:sldId id="274" r:id="rId8"/>
    <p:sldId id="275" r:id="rId9"/>
    <p:sldId id="276" r:id="rId10"/>
    <p:sldId id="277" r:id="rId11"/>
    <p:sldId id="27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702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esis\Combencion\New%20Microsoft%20Excel%20Workshee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Tesis\Combencion\New%20Microsoft%20Excel%20Work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ZAT</a:t>
            </a:r>
            <a:r>
              <a:rPr lang="en-US" sz="1600" baseline="0">
                <a:latin typeface="Arial" panose="020B0604020202020204" pitchFamily="34" charset="0"/>
                <a:cs typeface="Arial" panose="020B0604020202020204" pitchFamily="34" charset="0"/>
              </a:rPr>
              <a:t> con E=1.5 kJ/mm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2437358764453855"/>
          <c:y val="3.347280334728033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5894152912733808"/>
          <c:y val="0.18712134060165558"/>
          <c:w val="0.80134728201467753"/>
          <c:h val="0.63640500706642444"/>
        </c:manualLayout>
      </c:layout>
      <c:barChart>
        <c:barDir val="col"/>
        <c:grouping val="clustered"/>
        <c:varyColors val="0"/>
        <c:ser>
          <c:idx val="0"/>
          <c:order val="0"/>
          <c:tx>
            <c:v>ImageJ-Fiji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wrap="square" lIns="0" tIns="0" rIns="0" bIns="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Sheet1!$B$11:$B$13</c:f>
              <c:strCache>
                <c:ptCount val="3"/>
                <c:pt idx="0">
                  <c:v>GBA</c:v>
                </c:pt>
                <c:pt idx="1">
                  <c:v>IGA</c:v>
                </c:pt>
                <c:pt idx="2">
                  <c:v>WA</c:v>
                </c:pt>
              </c:strCache>
            </c:strRef>
          </c:cat>
          <c:val>
            <c:numRef>
              <c:f>Sheet1!$D$11:$D$13</c:f>
              <c:numCache>
                <c:formatCode>General</c:formatCode>
                <c:ptCount val="3"/>
                <c:pt idx="0">
                  <c:v>9.77</c:v>
                </c:pt>
                <c:pt idx="1">
                  <c:v>4.6900000000000004</c:v>
                </c:pt>
                <c:pt idx="2">
                  <c:v>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D7-4E17-AF30-1658E2CF7A83}"/>
            </c:ext>
          </c:extLst>
        </c:ser>
        <c:ser>
          <c:idx val="1"/>
          <c:order val="1"/>
          <c:tx>
            <c:v>Python/OpenVC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Sheet1!$B$11:$B$13</c:f>
              <c:strCache>
                <c:ptCount val="3"/>
                <c:pt idx="0">
                  <c:v>GBA</c:v>
                </c:pt>
                <c:pt idx="1">
                  <c:v>IGA</c:v>
                </c:pt>
                <c:pt idx="2">
                  <c:v>WA</c:v>
                </c:pt>
              </c:strCache>
            </c:strRef>
          </c:cat>
          <c:val>
            <c:numRef>
              <c:f>Sheet1!$F$11:$F$13</c:f>
              <c:numCache>
                <c:formatCode>General</c:formatCode>
                <c:ptCount val="3"/>
                <c:pt idx="0">
                  <c:v>13.29</c:v>
                </c:pt>
                <c:pt idx="1">
                  <c:v>5.32</c:v>
                </c:pt>
                <c:pt idx="2">
                  <c:v>4.5599999999999996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D7-4E17-AF30-1658E2CF7A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-15"/>
        <c:axId val="505769064"/>
        <c:axId val="505770144"/>
      </c:barChart>
      <c:catAx>
        <c:axId val="505769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Morfologias de austenita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770144"/>
        <c:crosses val="autoZero"/>
        <c:auto val="1"/>
        <c:lblAlgn val="ctr"/>
        <c:lblOffset val="100"/>
        <c:noMultiLvlLbl val="0"/>
      </c:catAx>
      <c:valAx>
        <c:axId val="505770144"/>
        <c:scaling>
          <c:orientation val="minMax"/>
        </c:scaling>
        <c:delete val="0"/>
        <c:axPos val="l"/>
        <c:majorGridlines>
          <c:spPr>
            <a:ln w="9525" cap="flat" cmpd="dbl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Fraccion de area en %</a:t>
                </a:r>
              </a:p>
            </c:rich>
          </c:tx>
          <c:layout>
            <c:manualLayout>
              <c:xMode val="edge"/>
              <c:yMode val="edge"/>
              <c:x val="2.1791239921551537E-2"/>
              <c:y val="0.2747585631293996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769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639452782501109"/>
          <c:y val="0.19889077326872603"/>
          <c:w val="0.33067468767319319"/>
          <c:h val="0.239933230103559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ZAT</a:t>
            </a:r>
            <a:r>
              <a:rPr lang="en-US" sz="1600" baseline="0">
                <a:latin typeface="Arial" panose="020B0604020202020204" pitchFamily="34" charset="0"/>
                <a:cs typeface="Arial" panose="020B0604020202020204" pitchFamily="34" charset="0"/>
              </a:rPr>
              <a:t> con E=2.5 kJ/mm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2437358764453855"/>
          <c:y val="3.34728033472803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4152912733808"/>
          <c:y val="0.18712134060165558"/>
          <c:w val="0.80134728201467753"/>
          <c:h val="0.63640500706642444"/>
        </c:manualLayout>
      </c:layout>
      <c:barChart>
        <c:barDir val="col"/>
        <c:grouping val="clustered"/>
        <c:varyColors val="0"/>
        <c:ser>
          <c:idx val="0"/>
          <c:order val="0"/>
          <c:tx>
            <c:v>ImageJ-Fiji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0" tIns="0" rIns="0" bIns="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'[New Microsoft Excel Worksheet.xlsx]Sheet1'!$B$11:$B$13</c:f>
              <c:strCache>
                <c:ptCount val="3"/>
                <c:pt idx="0">
                  <c:v>GBA</c:v>
                </c:pt>
                <c:pt idx="1">
                  <c:v>IGA</c:v>
                </c:pt>
                <c:pt idx="2">
                  <c:v>WA</c:v>
                </c:pt>
              </c:strCache>
            </c:strRef>
          </c:cat>
          <c:val>
            <c:numRef>
              <c:f>'[New Microsoft Excel Worksheet.xlsx]Sheet1'!$L$11:$L$13</c:f>
              <c:numCache>
                <c:formatCode>General</c:formatCode>
                <c:ptCount val="3"/>
                <c:pt idx="0">
                  <c:v>7.78</c:v>
                </c:pt>
                <c:pt idx="1">
                  <c:v>7.84</c:v>
                </c:pt>
                <c:pt idx="2">
                  <c:v>4.1100000000000003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65-4388-AB8C-5E4B4E2894A7}"/>
            </c:ext>
          </c:extLst>
        </c:ser>
        <c:ser>
          <c:idx val="1"/>
          <c:order val="1"/>
          <c:tx>
            <c:v>Python/OpenVC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'[New Microsoft Excel Worksheet.xlsx]Sheet1'!$B$11:$B$13</c:f>
              <c:strCache>
                <c:ptCount val="3"/>
                <c:pt idx="0">
                  <c:v>GBA</c:v>
                </c:pt>
                <c:pt idx="1">
                  <c:v>IGA</c:v>
                </c:pt>
                <c:pt idx="2">
                  <c:v>WA</c:v>
                </c:pt>
              </c:strCache>
            </c:strRef>
          </c:cat>
          <c:val>
            <c:numRef>
              <c:f>'[New Microsoft Excel Worksheet.xlsx]Sheet1'!$J$11:$J$13</c:f>
              <c:numCache>
                <c:formatCode>General</c:formatCode>
                <c:ptCount val="3"/>
                <c:pt idx="0">
                  <c:v>10.57</c:v>
                </c:pt>
                <c:pt idx="1">
                  <c:v>8.7899999999999991</c:v>
                </c:pt>
                <c:pt idx="2">
                  <c:v>5.73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65-4388-AB8C-5E4B4E2894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"/>
        <c:overlap val="-15"/>
        <c:axId val="505769064"/>
        <c:axId val="505770144"/>
      </c:barChart>
      <c:catAx>
        <c:axId val="505769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Morfologias de austenita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770144"/>
        <c:crosses val="autoZero"/>
        <c:auto val="1"/>
        <c:lblAlgn val="ctr"/>
        <c:lblOffset val="100"/>
        <c:noMultiLvlLbl val="0"/>
      </c:catAx>
      <c:valAx>
        <c:axId val="505770144"/>
        <c:scaling>
          <c:orientation val="minMax"/>
        </c:scaling>
        <c:delete val="0"/>
        <c:axPos val="l"/>
        <c:majorGridlines>
          <c:spPr>
            <a:ln w="9525" cap="flat" cmpd="dbl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Fraccion de area en %</a:t>
                </a:r>
              </a:p>
            </c:rich>
          </c:tx>
          <c:layout>
            <c:manualLayout>
              <c:xMode val="edge"/>
              <c:yMode val="edge"/>
              <c:x val="2.1791239921551537E-2"/>
              <c:y val="0.2747585631293996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769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099247944845863"/>
          <c:y val="0.11683949121744397"/>
          <c:w val="0.33503293565750353"/>
          <c:h val="0.183523117302644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1EFE3-6AFA-18D1-1243-8BD23229B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28046-E1C1-F843-3239-DF1381B0E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DAD75-70E4-F5BF-4B8B-B9B9251FF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FDF09-B948-6B60-CF07-FDC56616A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91DFA-806C-B1DD-4381-6C0181BF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0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CC410-AB89-C423-7B31-16CDE8330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E7D5B-6EEF-D902-AF39-7C51CACC6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01A57-5184-8A32-FFF4-72ADEEAE1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E704D-98BB-1F94-1FF9-271750FB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ED0B0-C33C-493C-2563-E21AAD6B2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2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2CCD4-691A-E252-2DE1-351DD17D7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33034-283F-6695-9FF7-8302E7438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5FF09-150E-7384-EF92-ACB71C7C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022C1-6891-A374-45B9-DC8360564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3ACA1-FA3B-D2CE-F9F9-3CC4463B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8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88741-EEB2-2750-C17B-7E9C98CC5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9C68D-2503-8B15-B112-1AFC18D4A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8AB00-7BFB-A7FD-1ABA-E9A24620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6A6C9-5244-FCA7-5452-B68DD1FC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96940-688A-7D82-E406-C688F81A8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08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A777-238A-9506-246C-772689522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6B8BE-56CF-4F77-4526-7281B0A51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1A64D-B090-28C2-517C-836FBEE9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8E25A-A755-1457-4123-26F1F1C67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E4422-F118-8351-B43E-BC9610C6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7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9277-9A8C-2DD1-0AAC-AC67CA32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1069D-C9F5-72A8-47DA-E1D9643C1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0121C-5867-571D-5442-8E7DD42B2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EC754-534C-69B9-89F1-4241546D8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B976B8-EFB5-BE29-3E9F-1C278D45D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973FB-AC48-BB91-6EA4-4B4A86455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2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E8F41-FFD0-A16E-5C06-763F9287C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C2536-516F-EE4C-EC54-633ED2458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47F02-EBBA-2764-C4F2-C4477CB3C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D3F78-6037-4AFB-0E16-E6ED2F65D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1E3FDB-4FCC-C6AB-0E77-5D3B9ACE7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E7D89-4ADA-7369-F2B6-57C658FD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0F7B2-801F-2BB4-38E1-160708C64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FB79E0-9D3B-91CB-196D-EF1B75B8C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7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9400-A17C-929F-C3F8-97DFD0370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63A33F-6B20-33C1-187A-B260CDB2D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81FE4E-16DC-A97C-A148-20397786D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3F786-3812-D142-262C-1146CF80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3E37C0-FC64-C93F-8746-103672A2E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F65F3C-E69C-B59C-9B5D-E0B818C1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98A9E-1360-4C84-2C1E-85A86A68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2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B71CE-7216-D1A1-78EB-417AC5505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7964A-E345-41C0-26E7-D2FD654BF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49BC8-4354-BD49-14BA-0BF5529B9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792EE-8040-AD7D-465E-8CE8AF4E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DA1F7-34F3-3AC9-14F5-37C460661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5E943-FD28-B98A-76A5-0CAEC1B22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6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C04EB-478A-4AD1-CF67-B4132CAF3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C6AD68-5A36-9F40-63AC-843B9238F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81BFAB-4932-136B-7987-049E023E9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FBD13-0F85-B8A4-5EF9-3E5A44CF7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AF9BC-0B0A-685E-3F2B-009E414B6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27DA9-0DC3-08B4-15A1-E64FD55D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69623-4454-8759-3A5C-990E64CBD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625C7-2992-9DD7-7A65-27D07772C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B66C8-2233-5BB1-0789-B1636274F1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43E55-D67B-4555-A6F0-FF1EF1A68877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33BC3-3289-21C8-E680-3F67131AD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B320C-AC0F-0996-9474-31F850286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99378-0D3A-4849-A08D-1AF42CF71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6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8">
            <a:extLst>
              <a:ext uri="{FF2B5EF4-FFF2-40B4-BE49-F238E27FC236}">
                <a16:creationId xmlns:a16="http://schemas.microsoft.com/office/drawing/2014/main" id="{EE9FA602-3765-24F5-CD5B-2BA6BC452749}"/>
              </a:ext>
            </a:extLst>
          </p:cNvPr>
          <p:cNvSpPr txBox="1"/>
          <p:nvPr/>
        </p:nvSpPr>
        <p:spPr>
          <a:xfrm>
            <a:off x="10155231" y="0"/>
            <a:ext cx="2057400" cy="6858000"/>
          </a:xfrm>
          <a:prstGeom prst="rect">
            <a:avLst/>
          </a:prstGeom>
          <a:solidFill>
            <a:srgbClr val="56983F"/>
          </a:solidFill>
        </p:spPr>
        <p:txBody>
          <a:bodyPr lIns="33867" tIns="33867" rIns="33867" bIns="33867" rtlCol="0" anchor="ctr"/>
          <a:lstStyle/>
          <a:p>
            <a:pPr algn="ctr">
              <a:lnSpc>
                <a:spcPts val="1906"/>
              </a:lnSpc>
            </a:pPr>
            <a:endParaRPr sz="1200"/>
          </a:p>
        </p:txBody>
      </p:sp>
      <p:sp>
        <p:nvSpPr>
          <p:cNvPr id="4" name="TextBox 4"/>
          <p:cNvSpPr txBox="1"/>
          <p:nvPr/>
        </p:nvSpPr>
        <p:spPr>
          <a:xfrm>
            <a:off x="10175008" y="-45304"/>
            <a:ext cx="2057400" cy="7122824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906"/>
              </a:lnSpc>
            </a:pPr>
            <a:endParaRPr sz="1200"/>
          </a:p>
        </p:txBody>
      </p:sp>
      <p:sp>
        <p:nvSpPr>
          <p:cNvPr id="8" name="TextBox 8"/>
          <p:cNvSpPr txBox="1"/>
          <p:nvPr/>
        </p:nvSpPr>
        <p:spPr>
          <a:xfrm>
            <a:off x="0" y="0"/>
            <a:ext cx="2057400" cy="6858000"/>
          </a:xfrm>
          <a:prstGeom prst="rect">
            <a:avLst/>
          </a:prstGeom>
          <a:solidFill>
            <a:srgbClr val="56983F"/>
          </a:solidFill>
        </p:spPr>
        <p:txBody>
          <a:bodyPr lIns="33867" tIns="33867" rIns="33867" bIns="33867" rtlCol="0" anchor="ctr"/>
          <a:lstStyle/>
          <a:p>
            <a:pPr algn="ctr">
              <a:lnSpc>
                <a:spcPts val="1906"/>
              </a:lnSpc>
            </a:pPr>
            <a:endParaRPr sz="1200"/>
          </a:p>
        </p:txBody>
      </p:sp>
      <p:sp>
        <p:nvSpPr>
          <p:cNvPr id="14" name="TextBox 14"/>
          <p:cNvSpPr txBox="1"/>
          <p:nvPr/>
        </p:nvSpPr>
        <p:spPr>
          <a:xfrm>
            <a:off x="2271974" y="3679538"/>
            <a:ext cx="5702570" cy="24011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133" b="1" dirty="0">
                <a:latin typeface="Arial" panose="020B0604020202020204" pitchFamily="34" charset="0"/>
                <a:cs typeface="Arial" panose="020B0604020202020204" pitchFamily="34" charset="0"/>
              </a:rPr>
              <a:t>Autor(es):</a:t>
            </a:r>
            <a:r>
              <a:rPr lang="es-ES" sz="2133" dirty="0">
                <a:latin typeface="Arial" panose="020B0604020202020204" pitchFamily="34" charset="0"/>
                <a:cs typeface="Arial" panose="020B0604020202020204" pitchFamily="34" charset="0"/>
              </a:rPr>
              <a:t> E.V. Pérez, A. Cruz-Crespo, J.L. Ginori, R.V. Arencibia, E.V. Morales, J.M. Oria</a:t>
            </a:r>
          </a:p>
          <a:p>
            <a:pPr algn="just">
              <a:lnSpc>
                <a:spcPct val="150000"/>
              </a:lnSpc>
            </a:pPr>
            <a:r>
              <a:rPr lang="es-ES" sz="2133" b="1" dirty="0">
                <a:latin typeface="Arial" panose="020B0604020202020204" pitchFamily="34" charset="0"/>
                <a:cs typeface="Arial" panose="020B0604020202020204" pitchFamily="34" charset="0"/>
              </a:rPr>
              <a:t>Universidad y país de origen:</a:t>
            </a:r>
            <a:r>
              <a:rPr lang="es-ES" sz="2133" dirty="0">
                <a:latin typeface="Arial" panose="020B0604020202020204" pitchFamily="34" charset="0"/>
                <a:cs typeface="Arial" panose="020B0604020202020204" pitchFamily="34" charset="0"/>
              </a:rPr>
              <a:t> Universidad Central “Marta Abreu” de Las Villas (Cuba), Universidad Federal de Uberlândia (Brasil)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271974" y="2286407"/>
            <a:ext cx="6081481" cy="10261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s-ES" sz="3334" b="1" dirty="0">
                <a:latin typeface="Arial" panose="020B0604020202020204" pitchFamily="34" charset="0"/>
                <a:cs typeface="Arial" panose="020B0604020202020204" pitchFamily="34" charset="0"/>
              </a:rPr>
              <a:t>Dúplex con Procesamiento de Imágenes en Python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71975" y="1214673"/>
            <a:ext cx="6081481" cy="10055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s-ES" sz="3267" b="1" dirty="0">
                <a:latin typeface="Arial" panose="020B0604020202020204" pitchFamily="34" charset="0"/>
                <a:cs typeface="Arial" panose="020B0604020202020204" pitchFamily="34" charset="0"/>
              </a:rPr>
              <a:t>Cuantificación de Austenita en ZAT de Soldaduras de Aceros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4A0223-1BF4-32C5-A14B-5BB70CC90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635000"/>
            <a:ext cx="2692400" cy="5228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ACBF8B-4813-4EED-02B1-B15BEF7C9D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378" y="-41919"/>
            <a:ext cx="1595123" cy="6705613"/>
          </a:xfrm>
          <a:prstGeom prst="rect">
            <a:avLst/>
          </a:prstGeom>
        </p:spPr>
      </p:pic>
      <p:sp>
        <p:nvSpPr>
          <p:cNvPr id="26" name="TextBox 14">
            <a:extLst>
              <a:ext uri="{FF2B5EF4-FFF2-40B4-BE49-F238E27FC236}">
                <a16:creationId xmlns:a16="http://schemas.microsoft.com/office/drawing/2014/main" id="{6EA8B136-F658-5045-7635-C65A670D0226}"/>
              </a:ext>
            </a:extLst>
          </p:cNvPr>
          <p:cNvSpPr txBox="1"/>
          <p:nvPr/>
        </p:nvSpPr>
        <p:spPr>
          <a:xfrm>
            <a:off x="5540603" y="6142666"/>
            <a:ext cx="5702570" cy="339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83"/>
              </a:lnSpc>
            </a:pPr>
            <a:r>
              <a:rPr lang="en-US" sz="2059" spc="103" dirty="0">
                <a:solidFill>
                  <a:srgbClr val="7F7F7F"/>
                </a:solidFill>
                <a:latin typeface="Open Sauce"/>
              </a:rPr>
              <a:t>“Por </a:t>
            </a:r>
            <a:r>
              <a:rPr lang="en-US" sz="2059" spc="103" dirty="0" err="1">
                <a:solidFill>
                  <a:srgbClr val="7F7F7F"/>
                </a:solidFill>
                <a:latin typeface="Open Sauce"/>
              </a:rPr>
              <a:t>una</a:t>
            </a:r>
            <a:r>
              <a:rPr lang="en-US" sz="2059" spc="103" dirty="0">
                <a:solidFill>
                  <a:srgbClr val="7F7F7F"/>
                </a:solidFill>
                <a:latin typeface="Open Sauce"/>
              </a:rPr>
              <a:t> </a:t>
            </a:r>
            <a:r>
              <a:rPr lang="en-US" sz="2059" spc="103" dirty="0" err="1">
                <a:solidFill>
                  <a:srgbClr val="7F7F7F"/>
                </a:solidFill>
                <a:latin typeface="Open Sauce"/>
              </a:rPr>
              <a:t>innovación</a:t>
            </a:r>
            <a:r>
              <a:rPr lang="en-US" sz="2059" spc="103" dirty="0">
                <a:solidFill>
                  <a:srgbClr val="7F7F7F"/>
                </a:solidFill>
                <a:latin typeface="Open Sauce"/>
              </a:rPr>
              <a:t> </a:t>
            </a:r>
            <a:r>
              <a:rPr lang="en-US" sz="2059" spc="103" dirty="0" err="1">
                <a:solidFill>
                  <a:srgbClr val="7F7F7F"/>
                </a:solidFill>
                <a:latin typeface="Open Sauce"/>
              </a:rPr>
              <a:t>sostenible</a:t>
            </a:r>
            <a:r>
              <a:rPr lang="en-US" sz="2059" spc="103" dirty="0">
                <a:solidFill>
                  <a:srgbClr val="7F7F7F"/>
                </a:solidFill>
                <a:latin typeface="Open Sauce"/>
              </a:rPr>
              <a:t>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BF16B-E1FD-2823-FB6B-3EC94FD35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E90A440-C477-DB8B-C699-504222ECB4E4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AF00AEA-6356-53B7-939D-1B52C4E0B69C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D85B7A4-368A-A20D-21C5-C3B59729A12B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09CCCAD9-21CC-BA76-C812-09CD72613CA3}"/>
              </a:ext>
            </a:extLst>
          </p:cNvPr>
          <p:cNvSpPr txBox="1"/>
          <p:nvPr/>
        </p:nvSpPr>
        <p:spPr>
          <a:xfrm>
            <a:off x="3609721" y="954485"/>
            <a:ext cx="3774661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F9E3C6E8-2AF9-E0BE-AAC2-A5F82E2D8E0A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DEF29EE0-6908-1345-1743-9F12812B461F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DC094D1A-EC3C-5A87-B664-BF0C3BBD34F2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4FC0D3E8-670A-056A-A407-BD787F9F3D35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D958FB4C-B32E-8854-1316-E42F3873013B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70FB993C-C3B9-4F42-0F43-E3AFB85F36FD}"/>
              </a:ext>
            </a:extLst>
          </p:cNvPr>
          <p:cNvSpPr txBox="1"/>
          <p:nvPr/>
        </p:nvSpPr>
        <p:spPr>
          <a:xfrm>
            <a:off x="1320800" y="2059302"/>
            <a:ext cx="7335783" cy="4431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Los algoritmos en Python ofrecen una alternativa 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robusta y reproducible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para cuantificar austenita en la ZAT.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Superan limitaciones de 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subjetividad y laboriosidad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de ImageJ-Fiji.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Permiten establecer 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correlaciones cuantitativas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entre energía de soldadura y microestructura.</a:t>
            </a:r>
            <a:endParaRPr lang="en-US" sz="2000" spc="181" dirty="0">
              <a:solidFill>
                <a:srgbClr val="231F20"/>
              </a:solidFill>
              <a:latin typeface="Open Sauce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592938F-128E-665D-887B-55A9D30ED908}"/>
              </a:ext>
            </a:extLst>
          </p:cNvPr>
          <p:cNvGrpSpPr/>
          <p:nvPr/>
        </p:nvGrpSpPr>
        <p:grpSpPr>
          <a:xfrm>
            <a:off x="8656583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B208340-5BAE-DEA6-F3BC-84543DE6E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58C2229-7FFC-1970-59A4-5C40FB3A03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82D867BE-339C-9BBE-1A24-0409BED005B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14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165C7-3264-A71F-C76A-9B919426B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9A02A26-79A5-8972-0517-2B08B76BAF50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C492401-85A9-7BD1-DDE4-19E2BC8518BE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F7AD0A5-7463-396F-E438-E530CA16E458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0CEC93C-66F0-E298-E27A-2253273A98E1}"/>
              </a:ext>
            </a:extLst>
          </p:cNvPr>
          <p:cNvSpPr txBox="1"/>
          <p:nvPr/>
        </p:nvSpPr>
        <p:spPr>
          <a:xfrm>
            <a:off x="3535418" y="626155"/>
            <a:ext cx="7252511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y Trabajo Futuro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A4E0EFCC-48B0-1566-AAFC-E8877C1390F8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32322DDC-F18D-7EA0-3C12-86D1999B9545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5B18C08-E643-EE25-61FD-DBE2173C63EB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5DE22B8F-DC8A-BD2B-9C76-5B093264240D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376A62A9-62F0-E51E-13C6-A772654EE818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71B3336C-7BED-48E2-D5BF-49B23476D1F8}"/>
              </a:ext>
            </a:extLst>
          </p:cNvPr>
          <p:cNvSpPr txBox="1"/>
          <p:nvPr/>
        </p:nvSpPr>
        <p:spPr>
          <a:xfrm>
            <a:off x="1093300" y="2280889"/>
            <a:ext cx="8109694" cy="39395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Integrar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redes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neuronales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convolucionales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para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clasificación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automática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Desarrollar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bases de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datos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etiquetadas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de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microestructuras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Implementar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procesamiento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paralelo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para mayor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velocidad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Explorar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modelos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predictivos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 con IA.</a:t>
            </a:r>
            <a:endParaRPr lang="en-US" sz="3200" spc="18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0495AA6-7673-26C3-387A-69EF77F6BE9E}"/>
              </a:ext>
            </a:extLst>
          </p:cNvPr>
          <p:cNvGrpSpPr/>
          <p:nvPr/>
        </p:nvGrpSpPr>
        <p:grpSpPr>
          <a:xfrm>
            <a:off x="8884083" y="-20206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E749966-AF89-02F9-7E88-90097C1A6C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5AB59F67-0119-E0F8-5E98-0938D48D2F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F3C1843A-80E3-BB9A-666C-5B309540689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941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8">
            <a:extLst>
              <a:ext uri="{FF2B5EF4-FFF2-40B4-BE49-F238E27FC236}">
                <a16:creationId xmlns:a16="http://schemas.microsoft.com/office/drawing/2014/main" id="{EE9FA602-3765-24F5-CD5B-2BA6BC452749}"/>
              </a:ext>
            </a:extLst>
          </p:cNvPr>
          <p:cNvSpPr txBox="1"/>
          <p:nvPr/>
        </p:nvSpPr>
        <p:spPr>
          <a:xfrm>
            <a:off x="10155231" y="0"/>
            <a:ext cx="2057400" cy="6858000"/>
          </a:xfrm>
          <a:prstGeom prst="rect">
            <a:avLst/>
          </a:prstGeom>
          <a:solidFill>
            <a:srgbClr val="56983F"/>
          </a:solidFill>
        </p:spPr>
        <p:txBody>
          <a:bodyPr lIns="33867" tIns="33867" rIns="33867" bIns="33867" rtlCol="0" anchor="ctr"/>
          <a:lstStyle/>
          <a:p>
            <a:pPr algn="ctr">
              <a:lnSpc>
                <a:spcPts val="1906"/>
              </a:lnSpc>
            </a:pPr>
            <a:endParaRPr sz="1200"/>
          </a:p>
        </p:txBody>
      </p:sp>
      <p:sp>
        <p:nvSpPr>
          <p:cNvPr id="4" name="TextBox 4"/>
          <p:cNvSpPr txBox="1"/>
          <p:nvPr/>
        </p:nvSpPr>
        <p:spPr>
          <a:xfrm>
            <a:off x="10175008" y="-45304"/>
            <a:ext cx="2057400" cy="7122824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>
              <a:lnSpc>
                <a:spcPts val="1906"/>
              </a:lnSpc>
            </a:pPr>
            <a:endParaRPr sz="1200"/>
          </a:p>
        </p:txBody>
      </p:sp>
      <p:sp>
        <p:nvSpPr>
          <p:cNvPr id="8" name="TextBox 8"/>
          <p:cNvSpPr txBox="1"/>
          <p:nvPr/>
        </p:nvSpPr>
        <p:spPr>
          <a:xfrm>
            <a:off x="0" y="0"/>
            <a:ext cx="2057400" cy="6858000"/>
          </a:xfrm>
          <a:prstGeom prst="rect">
            <a:avLst/>
          </a:prstGeom>
          <a:solidFill>
            <a:srgbClr val="56983F"/>
          </a:solidFill>
        </p:spPr>
        <p:txBody>
          <a:bodyPr lIns="33867" tIns="33867" rIns="33867" bIns="33867" rtlCol="0" anchor="ctr"/>
          <a:lstStyle/>
          <a:p>
            <a:pPr algn="ctr">
              <a:lnSpc>
                <a:spcPts val="1906"/>
              </a:lnSpc>
            </a:pPr>
            <a:endParaRPr sz="1200"/>
          </a:p>
        </p:txBody>
      </p:sp>
      <p:sp>
        <p:nvSpPr>
          <p:cNvPr id="15" name="TextBox 15"/>
          <p:cNvSpPr txBox="1"/>
          <p:nvPr/>
        </p:nvSpPr>
        <p:spPr>
          <a:xfrm>
            <a:off x="2383511" y="2746951"/>
            <a:ext cx="6691081" cy="11310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888"/>
              </a:lnSpc>
            </a:pPr>
            <a:r>
              <a:rPr lang="en-US" sz="6400" b="1" dirty="0" err="1">
                <a:latin typeface="Century Gothic" panose="020B0502020202020204" pitchFamily="34" charset="0"/>
              </a:rPr>
              <a:t>Muchas</a:t>
            </a:r>
            <a:r>
              <a:rPr lang="en-US" sz="6400" b="1" dirty="0">
                <a:latin typeface="Century Gothic" panose="020B0502020202020204" pitchFamily="34" charset="0"/>
              </a:rPr>
              <a:t> gracias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24A0223-1BF4-32C5-A14B-5BB70CC90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635000"/>
            <a:ext cx="2692400" cy="5228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ACBF8B-4813-4EED-02B1-B15BEF7C9D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378" y="-41919"/>
            <a:ext cx="1595123" cy="67056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4AABF63-14D3-5957-EB67-61D0ED9A6F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511" y="4597400"/>
            <a:ext cx="5943600" cy="151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913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06668" y="1928296"/>
            <a:ext cx="933657" cy="4440058"/>
            <a:chOff x="0" y="0"/>
            <a:chExt cx="368852" cy="1608665"/>
          </a:xfrm>
          <a:solidFill>
            <a:srgbClr val="56983F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68852" cy="1608665"/>
            </a:xfrm>
            <a:custGeom>
              <a:avLst/>
              <a:gdLst/>
              <a:ahLst/>
              <a:cxnLst/>
              <a:rect l="l" t="t" r="r" b="b"/>
              <a:pathLst>
                <a:path w="368852" h="1608665">
                  <a:moveTo>
                    <a:pt x="0" y="0"/>
                  </a:moveTo>
                  <a:lnTo>
                    <a:pt x="368852" y="0"/>
                  </a:lnTo>
                  <a:lnTo>
                    <a:pt x="368852" y="1608665"/>
                  </a:lnTo>
                  <a:lnTo>
                    <a:pt x="0" y="1608665"/>
                  </a:lnTo>
                  <a:close/>
                </a:path>
              </a:pathLst>
            </a:custGeom>
            <a:grpFill/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US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368852" cy="162771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  <a:spcBef>
                  <a:spcPct val="0"/>
                </a:spcBef>
              </a:pPr>
              <a:endParaRPr sz="12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solidFill>
              <a:srgbClr val="56983F"/>
            </a:solidFill>
          </p:spPr>
          <p:txBody>
            <a:bodyPr/>
            <a:lstStyle/>
            <a:p>
              <a:endParaRPr lang="es-US" sz="1200">
                <a:solidFill>
                  <a:srgbClr val="7F7F7F"/>
                </a:solidFill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7F7F7F"/>
                </a:solidFill>
              </a:endParaRP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5143929" y="747267"/>
            <a:ext cx="3774661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ÍNDICE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458265" y="1908153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451859" y="2391572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458265" y="290402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58265" y="341648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58265" y="3928940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458265" y="44093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06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58265" y="4917781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07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391922" y="1960072"/>
            <a:ext cx="3860335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2391922" y="2442156"/>
            <a:ext cx="4051086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2391922" y="2882886"/>
            <a:ext cx="4639339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Flujo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Procesamiento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2391922" y="3357493"/>
            <a:ext cx="4051086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Segmentación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Morfologías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2391922" y="3978298"/>
            <a:ext cx="4051086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Comparación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con ImageJ-Fiji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91922" y="4491901"/>
            <a:ext cx="3860335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Representativos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2452763" y="4997289"/>
            <a:ext cx="4578497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Ventajas del Enfoque Python/OpenCV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C5CC2F9-4F41-D4AE-7470-63F588A6563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583" y="1527288"/>
            <a:ext cx="2214617" cy="430047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C980B77-7E4B-4563-1325-ED8FD119F5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877" y="0"/>
            <a:ext cx="1595123" cy="670561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3F25D02-B3F3-9027-FF2D-337DFF936DE5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05" y="131943"/>
            <a:ext cx="1827095" cy="1852648"/>
          </a:xfrm>
          <a:prstGeom prst="rect">
            <a:avLst/>
          </a:prstGeom>
        </p:spPr>
      </p:pic>
      <p:sp>
        <p:nvSpPr>
          <p:cNvPr id="8" name="TextBox 24">
            <a:extLst>
              <a:ext uri="{FF2B5EF4-FFF2-40B4-BE49-F238E27FC236}">
                <a16:creationId xmlns:a16="http://schemas.microsoft.com/office/drawing/2014/main" id="{7B9E2B4D-EDBA-E30D-26B3-D66E7A2323A9}"/>
              </a:ext>
            </a:extLst>
          </p:cNvPr>
          <p:cNvSpPr txBox="1"/>
          <p:nvPr/>
        </p:nvSpPr>
        <p:spPr>
          <a:xfrm>
            <a:off x="2452764" y="5487161"/>
            <a:ext cx="4051086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24">
            <a:extLst>
              <a:ext uri="{FF2B5EF4-FFF2-40B4-BE49-F238E27FC236}">
                <a16:creationId xmlns:a16="http://schemas.microsoft.com/office/drawing/2014/main" id="{FDA3F799-2983-FF7D-EC63-FB80A693463F}"/>
              </a:ext>
            </a:extLst>
          </p:cNvPr>
          <p:cNvSpPr txBox="1"/>
          <p:nvPr/>
        </p:nvSpPr>
        <p:spPr>
          <a:xfrm>
            <a:off x="2518293" y="5941763"/>
            <a:ext cx="4051086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 Trabajo Futuro</a:t>
            </a:r>
          </a:p>
        </p:txBody>
      </p:sp>
      <p:sp>
        <p:nvSpPr>
          <p:cNvPr id="25" name="TextBox 17">
            <a:extLst>
              <a:ext uri="{FF2B5EF4-FFF2-40B4-BE49-F238E27FC236}">
                <a16:creationId xmlns:a16="http://schemas.microsoft.com/office/drawing/2014/main" id="{F703A0A9-6CD9-5E26-C909-36099885EB18}"/>
              </a:ext>
            </a:extLst>
          </p:cNvPr>
          <p:cNvSpPr txBox="1"/>
          <p:nvPr/>
        </p:nvSpPr>
        <p:spPr>
          <a:xfrm>
            <a:off x="1458265" y="54262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08</a:t>
            </a:r>
          </a:p>
        </p:txBody>
      </p:sp>
      <p:sp>
        <p:nvSpPr>
          <p:cNvPr id="26" name="TextBox 17">
            <a:extLst>
              <a:ext uri="{FF2B5EF4-FFF2-40B4-BE49-F238E27FC236}">
                <a16:creationId xmlns:a16="http://schemas.microsoft.com/office/drawing/2014/main" id="{0B16107C-4D44-99D9-91DB-0D168E63EA51}"/>
              </a:ext>
            </a:extLst>
          </p:cNvPr>
          <p:cNvSpPr txBox="1"/>
          <p:nvPr/>
        </p:nvSpPr>
        <p:spPr>
          <a:xfrm>
            <a:off x="1458265" y="5862255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 dirty="0">
                <a:solidFill>
                  <a:srgbClr val="FFFFFF"/>
                </a:solidFill>
                <a:latin typeface="Codec Pro ExtraBold Italics"/>
              </a:rPr>
              <a:t>09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20800" y="-317752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2767551" y="409778"/>
            <a:ext cx="4397167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59891" y="1751526"/>
            <a:ext cx="7915598" cy="4739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Contexto: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 Aceros dúplex → microestructura bifásica (ferrita + austenita).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Problema: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 La Zona Afectada Térmicamente (ZAT) altera la microestructura durante la soldadura.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Morfologías de austenita secundaria: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GBA (Contorno de Grano)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WA (Widmanstätten)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IGA (Intergranular)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Limitaciones actuales: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 Métodos manuales (ASTM E562) son subjetivos y laboriosos.</a:t>
            </a:r>
            <a:endParaRPr lang="en-US" sz="2800" spc="18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5AB37FD-645A-37C9-161D-FB431A09D959}"/>
              </a:ext>
            </a:extLst>
          </p:cNvPr>
          <p:cNvGrpSpPr/>
          <p:nvPr/>
        </p:nvGrpSpPr>
        <p:grpSpPr>
          <a:xfrm>
            <a:off x="8837471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02A286D-99C7-4BA8-4E79-1ACBD1018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E2C0E73C-7870-1159-F794-C6E64DEF1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16E2ECED-3D49-9E85-79A7-0D88A522E00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259" y="204902"/>
            <a:ext cx="1525292" cy="15466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4B7AF-10E1-8631-510F-9D3705F01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1006D1D-B114-3B6D-3EB9-EB098A7A6CB5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028009B-446D-D8D8-4BAF-532BFA8BB990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0F7878B-F190-9318-A040-AFC49216125F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DF23AF6A-338B-BDEE-0F92-121F0D175DA2}"/>
              </a:ext>
            </a:extLst>
          </p:cNvPr>
          <p:cNvSpPr txBox="1"/>
          <p:nvPr/>
        </p:nvSpPr>
        <p:spPr>
          <a:xfrm>
            <a:off x="3925458" y="767132"/>
            <a:ext cx="3774661" cy="8309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D44B6AEF-02DF-2855-E980-67860130F287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24430CE-302A-F82C-8612-7B8AB0242A8A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DE91A982-016B-BB61-AD19-F4AD3B818279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7B61FD5C-7EC5-B62E-3A22-F73EAB443518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79783B63-E482-E423-6922-5A382E38CBB0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2D42F403-3144-2C7C-CE93-2DE29DC98C32}"/>
              </a:ext>
            </a:extLst>
          </p:cNvPr>
          <p:cNvSpPr txBox="1"/>
          <p:nvPr/>
        </p:nvSpPr>
        <p:spPr>
          <a:xfrm>
            <a:off x="1320800" y="2790734"/>
            <a:ext cx="7335783" cy="33001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ES" sz="2800" dirty="0"/>
              <a:t>Desarrollar algoritmos en Python para: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/>
              <a:t>Identificar y cuantificar morfologías de austenita en la ZAT.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/>
              <a:t>Comparar con métodos tradicionales (ImageJ-Fiji).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/>
              <a:t>Establecer relación entre energía de soldadura y microestructura.</a:t>
            </a:r>
            <a:br>
              <a:rPr lang="es-ES" sz="2000" dirty="0"/>
            </a:br>
            <a:endParaRPr lang="en-US" sz="1845" spc="181" dirty="0">
              <a:solidFill>
                <a:srgbClr val="231F20"/>
              </a:solidFill>
              <a:latin typeface="Open Sauce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A64D1FD-0249-69CF-5F0C-BC0B6D6DF5FB}"/>
              </a:ext>
            </a:extLst>
          </p:cNvPr>
          <p:cNvGrpSpPr/>
          <p:nvPr/>
        </p:nvGrpSpPr>
        <p:grpSpPr>
          <a:xfrm>
            <a:off x="8656583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E050DA8-B35F-0F11-645E-CF7BA621E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2B084EA4-654C-13EF-5251-A0BE20807E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B495BE3D-DF43-8A80-2472-9EFB0FCF664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583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FBDF0-83C1-6C13-A893-115C0B73D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A012CF4-5AD2-7963-C4BC-3CB6CB708F11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67E729A-1828-772D-52E2-59640B6E2142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30B007A-8B05-3901-A961-47D357D95FD0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7258D6B1-A954-9240-C8B9-2F89FF36F195}"/>
              </a:ext>
            </a:extLst>
          </p:cNvPr>
          <p:cNvSpPr txBox="1"/>
          <p:nvPr/>
        </p:nvSpPr>
        <p:spPr>
          <a:xfrm>
            <a:off x="3609721" y="509417"/>
            <a:ext cx="6790685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Flujo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Procesamiento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215D9C4E-F55C-6F95-0919-93E2C8717092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D24040D0-A808-DE2F-B166-B4FC7259C67A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7FEBD6F2-59EE-B3A3-5A50-94F95C395312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32749748-094E-AEEC-387B-112235ADB701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892A171B-1950-7994-94E6-87760806EC5F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74D3DD1B-1018-D57E-970B-25BBFC62B8D9}"/>
              </a:ext>
            </a:extLst>
          </p:cNvPr>
          <p:cNvSpPr txBox="1"/>
          <p:nvPr/>
        </p:nvSpPr>
        <p:spPr>
          <a:xfrm>
            <a:off x="1216203" y="2790734"/>
            <a:ext cx="7667880" cy="34470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Tres etapas principales: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Delimitación interactiva de la ZAT.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Segmentación multietapa de morfologías.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Cuantificación automatizada y exportación.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Herramientas: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 Python + OpenCV, operaciones lógicas bit a bit, binarización dinámica.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CB627A7-86EA-473D-0439-E2FD525CF927}"/>
              </a:ext>
            </a:extLst>
          </p:cNvPr>
          <p:cNvGrpSpPr/>
          <p:nvPr/>
        </p:nvGrpSpPr>
        <p:grpSpPr>
          <a:xfrm>
            <a:off x="8656583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5DEABBD-4924-1F56-CFEE-E21D0553DD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A815133-635A-2189-0A70-38E4D93292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D97D1324-8CC5-D75A-F039-B00BF8497DD3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50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9C363-B471-31DC-861A-000222349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84971FA-4365-DE45-F40E-1FF3556543C5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DA361F9-C2D3-1809-60E4-3C03498F1DB6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33F5F32-3A9A-51AA-CAFF-FC5408A2E3F9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5D25289A-BD89-EF9E-6C22-4F23C361A969}"/>
              </a:ext>
            </a:extLst>
          </p:cNvPr>
          <p:cNvSpPr txBox="1"/>
          <p:nvPr/>
        </p:nvSpPr>
        <p:spPr>
          <a:xfrm>
            <a:off x="3618689" y="645185"/>
            <a:ext cx="4397167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Segmentación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Morfologica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E2A222F-9E51-3731-CAD1-4E81599914AE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6DC1083-2BB9-265F-B0E2-FFA47B7DD434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BE9431D2-02D9-B52A-B909-F447390D6E9C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3D2BD901-D986-C783-25E5-94A0D34060E6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54824B99-E3C4-B451-DBF0-DD34D439B9FA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636ED660-A1EB-7257-D0DF-A3F39C169E8B}"/>
              </a:ext>
            </a:extLst>
          </p:cNvPr>
          <p:cNvSpPr txBox="1"/>
          <p:nvPr/>
        </p:nvSpPr>
        <p:spPr>
          <a:xfrm>
            <a:off x="1320800" y="2790734"/>
            <a:ext cx="7335783" cy="34470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Proceso: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Binarización adaptativa (Otsu + ajuste manual).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Identificación de GBA por área y forma.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Separación de WA e IGA mediante operaciones lógicas.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Ventaja: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 Preservación de bordes y morfologías delicadas.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771EA11-E817-CC1D-8F03-AFAFC7042FFB}"/>
              </a:ext>
            </a:extLst>
          </p:cNvPr>
          <p:cNvGrpSpPr/>
          <p:nvPr/>
        </p:nvGrpSpPr>
        <p:grpSpPr>
          <a:xfrm>
            <a:off x="8656583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3A7404F-4BF5-B435-3F20-F6103239D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E28DFF4-6F1E-AB60-354E-974905939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FB7FA458-1C9D-7F0D-B295-FCDAE8F5B07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8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19EAC-87F6-E234-BEB7-F481173D8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04FEA4F-99E3-6546-C667-2ED538859A64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8A0A9F9-2EA6-60EA-45E0-B00677451CF0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35D7249-1436-D5B0-4E6B-F1AE4F42E102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BF31A2DC-230A-FF46-736F-FBC16E29BF06}"/>
              </a:ext>
            </a:extLst>
          </p:cNvPr>
          <p:cNvSpPr txBox="1"/>
          <p:nvPr/>
        </p:nvSpPr>
        <p:spPr>
          <a:xfrm>
            <a:off x="3609721" y="660473"/>
            <a:ext cx="4406135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Comparación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con ImageJ-Fiji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8E4907E4-1ED9-31F6-5639-32713DD64442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442514DB-C172-A0F4-0402-9457532E56A1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CA25E5A8-BD3A-1F8C-3B51-DC4A12235DB5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F3C7A967-70B0-5475-0A54-888902A3B963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7B3E845C-8F85-F84C-DB1F-BAD9F7D8314D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4F40E986-BEAC-1673-137B-C1B4ABB5EFC8}"/>
              </a:ext>
            </a:extLst>
          </p:cNvPr>
          <p:cNvSpPr txBox="1"/>
          <p:nvPr/>
        </p:nvSpPr>
        <p:spPr>
          <a:xfrm>
            <a:off x="1320800" y="2219363"/>
            <a:ext cx="7335783" cy="47159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Python/OpenCV: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Mejor preservación de la imagen procesada.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Separación nítida entre fases.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ImageJ-Fiji: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Erosión de morfologías finas.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Fusión de regiones cercanas.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Conclusión visual: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Mayor precisión con el método propuesto.</a:t>
            </a:r>
            <a:br>
              <a:rPr lang="es-ES" sz="2000" dirty="0"/>
            </a:br>
            <a:endParaRPr lang="en-US" sz="1845" spc="181" dirty="0">
              <a:solidFill>
                <a:srgbClr val="231F20"/>
              </a:solidFill>
              <a:latin typeface="Open Sauce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0BB7A85-CC18-AF56-77C8-F01D90409819}"/>
              </a:ext>
            </a:extLst>
          </p:cNvPr>
          <p:cNvGrpSpPr/>
          <p:nvPr/>
        </p:nvGrpSpPr>
        <p:grpSpPr>
          <a:xfrm>
            <a:off x="8656583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E5061EB1-903D-2427-245B-96D9ADA1EA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8CDD217-2F39-942C-F8EE-87928029E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03E034CF-04EC-96C5-FADC-9B4E6D9C6E01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09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153B8-B7E1-4B28-92B8-7AAF6D9CE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EC1FBFD-ACEF-C03D-90A7-09CAFFD143D3}"/>
              </a:ext>
            </a:extLst>
          </p:cNvPr>
          <p:cNvGrpSpPr/>
          <p:nvPr/>
        </p:nvGrpSpPr>
        <p:grpSpPr>
          <a:xfrm>
            <a:off x="-1028700" y="-372146"/>
            <a:ext cx="1523585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0C2DAE8-CA4F-4A0F-CAAA-00A448283458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C5C0298-E0B6-02EB-4430-DFDFE5343285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2566EE35-44AE-0B92-297E-6F42A69690C5}"/>
              </a:ext>
            </a:extLst>
          </p:cNvPr>
          <p:cNvSpPr txBox="1"/>
          <p:nvPr/>
        </p:nvSpPr>
        <p:spPr>
          <a:xfrm>
            <a:off x="2162580" y="412862"/>
            <a:ext cx="8947842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Representativos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18B25668-AE70-0D40-0CFF-D85F7678B784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2A80441-9CC4-4918-1506-A4D3DB5E39CE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0A72841-F70F-80C6-D80B-1B39687A81C8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1E79C3D8-831D-B1D2-AA52-FC40B2C04A71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09B3BC3E-946D-913D-E166-6B03F1B45B07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36D27870-971F-7759-5F89-7860DD9467D5}"/>
              </a:ext>
            </a:extLst>
          </p:cNvPr>
          <p:cNvSpPr txBox="1"/>
          <p:nvPr/>
        </p:nvSpPr>
        <p:spPr>
          <a:xfrm>
            <a:off x="1767594" y="4877976"/>
            <a:ext cx="9342828" cy="1723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Hallazgos: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Mayor GBA con menor energía.</a:t>
            </a:r>
          </a:p>
          <a:p>
            <a:pPr lvl="1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Aumento de WA/IGA con mayor energía.</a:t>
            </a:r>
          </a:p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Sensibilidad del método: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 Detecta variaciones microestructurales cuantitativas</a:t>
            </a:r>
            <a:r>
              <a:rPr lang="es-ES" dirty="0"/>
              <a:t>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ED78D38-27EB-8CBF-C17C-936D928D5026}"/>
              </a:ext>
            </a:extLst>
          </p:cNvPr>
          <p:cNvGrpSpPr/>
          <p:nvPr/>
        </p:nvGrpSpPr>
        <p:grpSpPr>
          <a:xfrm>
            <a:off x="10029420" y="241675"/>
            <a:ext cx="2877481" cy="6445138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9C035A5-4FD8-A49B-4411-9FB27C9C8A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822B4A7-917F-30A8-A3F4-458120744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6E95EA25-B8C6-9502-FD9A-F1112B1A944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66" y="0"/>
            <a:ext cx="1523585" cy="1544893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3D487CF-B8FF-D204-8753-188C01A3A7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8326791"/>
              </p:ext>
            </p:extLst>
          </p:nvPr>
        </p:nvGraphicFramePr>
        <p:xfrm>
          <a:off x="877091" y="1488622"/>
          <a:ext cx="3965286" cy="3181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3D487CF-B8FF-D204-8753-188C01A3A7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397088"/>
              </p:ext>
            </p:extLst>
          </p:nvPr>
        </p:nvGraphicFramePr>
        <p:xfrm>
          <a:off x="5544302" y="1544893"/>
          <a:ext cx="4066386" cy="3181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35844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DB395-4C23-1EAD-AE32-426196564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58E4FC8-0665-C8EE-C282-00A3BB2A1D77}"/>
              </a:ext>
            </a:extLst>
          </p:cNvPr>
          <p:cNvGrpSpPr/>
          <p:nvPr/>
        </p:nvGrpSpPr>
        <p:grpSpPr>
          <a:xfrm>
            <a:off x="-1028700" y="-372146"/>
            <a:ext cx="2057400" cy="7533267"/>
            <a:chOff x="0" y="0"/>
            <a:chExt cx="812800" cy="2976105"/>
          </a:xfrm>
          <a:solidFill>
            <a:srgbClr val="56983F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31C59B9-51FE-67D8-37F8-CAB8F0455A29}"/>
                </a:ext>
              </a:extLst>
            </p:cNvPr>
            <p:cNvSpPr/>
            <p:nvPr/>
          </p:nvSpPr>
          <p:spPr>
            <a:xfrm>
              <a:off x="0" y="0"/>
              <a:ext cx="812800" cy="2976105"/>
            </a:xfrm>
            <a:custGeom>
              <a:avLst/>
              <a:gdLst/>
              <a:ahLst/>
              <a:cxnLst/>
              <a:rect l="l" t="t" r="r" b="b"/>
              <a:pathLst>
                <a:path w="812800" h="2976105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US" sz="1200">
                <a:solidFill>
                  <a:srgbClr val="56983F"/>
                </a:solidFill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E33E0F7-3E7F-7263-7EF2-604D9F11B7B5}"/>
                </a:ext>
              </a:extLst>
            </p:cNvPr>
            <p:cNvSpPr txBox="1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  <a:grpFill/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>
                <a:solidFill>
                  <a:srgbClr val="56983F"/>
                </a:solidFill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809F261A-7E2D-A410-F136-C74349302C11}"/>
              </a:ext>
            </a:extLst>
          </p:cNvPr>
          <p:cNvSpPr txBox="1"/>
          <p:nvPr/>
        </p:nvSpPr>
        <p:spPr>
          <a:xfrm>
            <a:off x="3618689" y="767132"/>
            <a:ext cx="7252511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Ventajas del Enfoque Python/OpenCV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A61E4E4-47C0-4AE6-B488-8BA87A5262AD}"/>
              </a:ext>
            </a:extLst>
          </p:cNvPr>
          <p:cNvSpPr txBox="1"/>
          <p:nvPr/>
        </p:nvSpPr>
        <p:spPr>
          <a:xfrm>
            <a:off x="2683106" y="211202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01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F788D5C5-E1C3-E404-3AA1-F7755D2C81C5}"/>
              </a:ext>
            </a:extLst>
          </p:cNvPr>
          <p:cNvSpPr txBox="1"/>
          <p:nvPr/>
        </p:nvSpPr>
        <p:spPr>
          <a:xfrm>
            <a:off x="2683106" y="2643436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A0653B5-77A5-6D6A-2BA4-7C91F859032D}"/>
              </a:ext>
            </a:extLst>
          </p:cNvPr>
          <p:cNvSpPr txBox="1"/>
          <p:nvPr/>
        </p:nvSpPr>
        <p:spPr>
          <a:xfrm>
            <a:off x="2683106" y="3230874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03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695CD97E-6B4D-936A-4CC7-289790DDFA92}"/>
              </a:ext>
            </a:extLst>
          </p:cNvPr>
          <p:cNvSpPr txBox="1"/>
          <p:nvPr/>
        </p:nvSpPr>
        <p:spPr>
          <a:xfrm>
            <a:off x="2683106" y="3762287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04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712F5D83-02A3-E822-693E-13E16FB7D06F}"/>
              </a:ext>
            </a:extLst>
          </p:cNvPr>
          <p:cNvSpPr txBox="1"/>
          <p:nvPr/>
        </p:nvSpPr>
        <p:spPr>
          <a:xfrm>
            <a:off x="2696174" y="4290538"/>
            <a:ext cx="62481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18"/>
              </a:lnSpc>
            </a:pPr>
            <a:r>
              <a:rPr lang="en-US" sz="2847" spc="233">
                <a:solidFill>
                  <a:srgbClr val="FFFFFF"/>
                </a:solidFill>
                <a:latin typeface="Codec Pro ExtraBold Italics"/>
              </a:rPr>
              <a:t>05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C253F4DF-58E3-D458-FC30-0F2D574225A9}"/>
              </a:ext>
            </a:extLst>
          </p:cNvPr>
          <p:cNvSpPr txBox="1"/>
          <p:nvPr/>
        </p:nvSpPr>
        <p:spPr>
          <a:xfrm>
            <a:off x="1320800" y="2478114"/>
            <a:ext cx="7335783" cy="39395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Reproducibilidad: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Polígonos guardables y reutilizables.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Interactividad: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Ajuste en tiempo real con retroalimentación visual.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Precisión: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Operaciones bit a bit vs. filtros morfológicos destructivos.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Trazabilidad: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 Registro digital de modificaciones.</a:t>
            </a:r>
            <a:endParaRPr lang="en-US" sz="2000" spc="18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0486421-F7C1-6E6F-642E-FA885EDEFD4A}"/>
              </a:ext>
            </a:extLst>
          </p:cNvPr>
          <p:cNvGrpSpPr/>
          <p:nvPr/>
        </p:nvGrpSpPr>
        <p:grpSpPr>
          <a:xfrm>
            <a:off x="8656583" y="0"/>
            <a:ext cx="3535417" cy="6705613"/>
            <a:chOff x="12984874" y="0"/>
            <a:chExt cx="5303126" cy="1005842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65217D6-85C7-7398-807E-3F26548497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4874" y="2781300"/>
              <a:ext cx="3321926" cy="645071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CA1A06D5-F0BA-240F-5638-D3AE66E59B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5315" y="0"/>
              <a:ext cx="2392685" cy="1005842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7E741DB3-CECD-F1D2-42D0-607560FE7F57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26" y="366715"/>
            <a:ext cx="1827095" cy="18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2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556</Words>
  <Application>Microsoft Office PowerPoint</Application>
  <PresentationFormat>Widescreen</PresentationFormat>
  <Paragraphs>128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Codec Pro ExtraBold Italics</vt:lpstr>
      <vt:lpstr>Courier New</vt:lpstr>
      <vt:lpstr>Open Sauce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16</cp:revision>
  <dcterms:created xsi:type="dcterms:W3CDTF">2025-10-09T16:28:43Z</dcterms:created>
  <dcterms:modified xsi:type="dcterms:W3CDTF">2025-10-09T17:41:27Z</dcterms:modified>
</cp:coreProperties>
</file>