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9" r:id="rId4"/>
    <p:sldId id="260" r:id="rId5"/>
    <p:sldId id="258" r:id="rId6"/>
    <p:sldId id="261" r:id="rId7"/>
    <p:sldId id="271" r:id="rId8"/>
    <p:sldId id="262" r:id="rId9"/>
    <p:sldId id="264" r:id="rId10"/>
    <p:sldId id="270" r:id="rId11"/>
  </p:sldIdLst>
  <p:sldSz cx="18288000" cy="10287000"/>
  <p:notesSz cx="6858000" cy="9144000"/>
  <p:embeddedFontLst>
    <p:embeddedFont>
      <p:font typeface="Century Gothic" pitchFamily="34" charset="0"/>
      <p:regular r:id="rId12"/>
      <p:bold r:id="rId13"/>
      <p:italic r:id="rId14"/>
      <p:boldItalic r:id="rId15"/>
    </p:embeddedFont>
    <p:embeddedFont>
      <p:font typeface="Calibri"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6983F"/>
    <a:srgbClr val="DFF6FC"/>
    <a:srgbClr val="7F7F7F"/>
    <a:srgbClr val="CAC9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882" autoAdjust="0"/>
    <p:restoredTop sz="94622" autoAdjust="0"/>
  </p:normalViewPr>
  <p:slideViewPr>
    <p:cSldViewPr>
      <p:cViewPr>
        <p:scale>
          <a:sx n="50" d="100"/>
          <a:sy n="50" d="100"/>
        </p:scale>
        <p:origin x="-504"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8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0.jpg"/><Relationship Id="rId5" Type="http://schemas.openxmlformats.org/officeDocument/2006/relationships/image" Target="../media/image2.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wav"/><Relationship Id="rId7" Type="http://schemas.openxmlformats.org/officeDocument/2006/relationships/image" Target="../media/image5.png"/><Relationship Id="rId2" Type="http://schemas.microsoft.com/office/2007/relationships/media" Target="../media/media2.wav"/><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1.jp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09" Type="http://schemas.openxmlformats.org/officeDocument/2006/relationships/image" Target="../media/image10.png"/><Relationship Id="rId3" Type="http://schemas.openxmlformats.org/officeDocument/2006/relationships/slideLayout" Target="../slideLayouts/slideLayout7.xml"/><Relationship Id="rId108" Type="http://schemas.openxmlformats.org/officeDocument/2006/relationships/image" Target="../media/image9.png"/><Relationship Id="rId2" Type="http://schemas.openxmlformats.org/officeDocument/2006/relationships/audio" Target="../media/media4.wav"/><Relationship Id="rId107" Type="http://schemas.openxmlformats.org/officeDocument/2006/relationships/image" Target="../media/image137.svg"/><Relationship Id="rId111" Type="http://schemas.openxmlformats.org/officeDocument/2006/relationships/image" Target="../media/image3.png"/><Relationship Id="rId1" Type="http://schemas.microsoft.com/office/2007/relationships/media" Target="../media/media4.wav"/><Relationship Id="rId6" Type="http://schemas.openxmlformats.org/officeDocument/2006/relationships/image" Target="../media/image8.png"/><Relationship Id="rId79" Type="http://schemas.openxmlformats.org/officeDocument/2006/relationships/image" Target="../media/image109.svg"/><Relationship Id="rId110"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9.wav"/><Relationship Id="rId1" Type="http://schemas.microsoft.com/office/2007/relationships/media" Target="../media/media9.wav"/><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5" name="TextBox 8">
            <a:extLst>
              <a:ext uri="{FF2B5EF4-FFF2-40B4-BE49-F238E27FC236}">
                <a16:creationId xmlns:a16="http://schemas.microsoft.com/office/drawing/2014/main" xmlns="" id="{EE9FA602-3765-24F5-CD5B-2BA6BC452749}"/>
              </a:ext>
            </a:extLst>
          </p:cNvPr>
          <p:cNvSpPr txBox="1"/>
          <p:nvPr/>
        </p:nvSpPr>
        <p:spPr>
          <a:xfrm>
            <a:off x="15232847" y="0"/>
            <a:ext cx="3086100" cy="10287000"/>
          </a:xfrm>
          <a:prstGeom prst="rect">
            <a:avLst/>
          </a:prstGeom>
          <a:solidFill>
            <a:srgbClr val="56983F"/>
          </a:solidFill>
        </p:spPr>
        <p:txBody>
          <a:bodyPr lIns="50800" tIns="50800" rIns="50800" bIns="50800" rtlCol="0" anchor="ctr"/>
          <a:lstStyle/>
          <a:p>
            <a:pPr algn="ctr">
              <a:lnSpc>
                <a:spcPts val="2859"/>
              </a:lnSpc>
            </a:pPr>
            <a:endParaRPr/>
          </a:p>
        </p:txBody>
      </p:sp>
      <p:sp>
        <p:nvSpPr>
          <p:cNvPr id="4" name="TextBox 4"/>
          <p:cNvSpPr txBox="1"/>
          <p:nvPr/>
        </p:nvSpPr>
        <p:spPr>
          <a:xfrm>
            <a:off x="15262512" y="-67956"/>
            <a:ext cx="3086100" cy="10684236"/>
          </a:xfrm>
          <a:prstGeom prst="rect">
            <a:avLst/>
          </a:prstGeom>
        </p:spPr>
        <p:txBody>
          <a:bodyPr lIns="50800" tIns="50800" rIns="50800" bIns="50800" rtlCol="0" anchor="ctr"/>
          <a:lstStyle/>
          <a:p>
            <a:pPr algn="ctr">
              <a:lnSpc>
                <a:spcPts val="2859"/>
              </a:lnSpc>
            </a:pPr>
            <a:endParaRPr/>
          </a:p>
        </p:txBody>
      </p:sp>
      <p:sp>
        <p:nvSpPr>
          <p:cNvPr id="8" name="TextBox 8"/>
          <p:cNvSpPr txBox="1"/>
          <p:nvPr/>
        </p:nvSpPr>
        <p:spPr>
          <a:xfrm>
            <a:off x="0" y="0"/>
            <a:ext cx="3086100" cy="10287000"/>
          </a:xfrm>
          <a:prstGeom prst="rect">
            <a:avLst/>
          </a:prstGeom>
          <a:solidFill>
            <a:srgbClr val="56983F"/>
          </a:solidFill>
        </p:spPr>
        <p:txBody>
          <a:bodyPr lIns="50800" tIns="50800" rIns="50800" bIns="50800" rtlCol="0" anchor="ctr"/>
          <a:lstStyle/>
          <a:p>
            <a:pPr algn="ctr">
              <a:lnSpc>
                <a:spcPts val="2859"/>
              </a:lnSpc>
            </a:pPr>
            <a:endParaRPr/>
          </a:p>
        </p:txBody>
      </p:sp>
      <p:sp>
        <p:nvSpPr>
          <p:cNvPr id="14" name="TextBox 14"/>
          <p:cNvSpPr txBox="1"/>
          <p:nvPr/>
        </p:nvSpPr>
        <p:spPr>
          <a:xfrm>
            <a:off x="3547557" y="7810500"/>
            <a:ext cx="8553855" cy="2205732"/>
          </a:xfrm>
          <a:prstGeom prst="rect">
            <a:avLst/>
          </a:prstGeom>
        </p:spPr>
        <p:txBody>
          <a:bodyPr lIns="0" tIns="0" rIns="0" bIns="0" rtlCol="0" anchor="t">
            <a:spAutoFit/>
          </a:bodyPr>
          <a:lstStyle/>
          <a:p>
            <a:pPr>
              <a:lnSpc>
                <a:spcPts val="4325"/>
              </a:lnSpc>
            </a:pPr>
            <a:r>
              <a:rPr lang="es-ES" sz="3200" dirty="0" smtClean="0"/>
              <a:t>Sayli </a:t>
            </a:r>
            <a:r>
              <a:rPr lang="es-ES" sz="3200" dirty="0"/>
              <a:t>Rodríguez González. Empresa GEOCUBA Villa Clara-Sancti Spíritus. Cuba. </a:t>
            </a:r>
            <a:endParaRPr lang="es-ES" sz="3200" dirty="0" smtClean="0"/>
          </a:p>
          <a:p>
            <a:pPr>
              <a:lnSpc>
                <a:spcPts val="4325"/>
              </a:lnSpc>
            </a:pPr>
            <a:r>
              <a:rPr lang="es-ES" sz="3200" dirty="0" err="1"/>
              <a:t>Daneily</a:t>
            </a:r>
            <a:r>
              <a:rPr lang="es-ES" sz="3200" dirty="0"/>
              <a:t> </a:t>
            </a:r>
            <a:r>
              <a:rPr lang="es-ES" sz="3200" dirty="0" err="1"/>
              <a:t>Veiga</a:t>
            </a:r>
            <a:r>
              <a:rPr lang="es-ES" sz="3200" dirty="0"/>
              <a:t> </a:t>
            </a:r>
            <a:r>
              <a:rPr lang="es-ES" sz="3200" dirty="0" err="1"/>
              <a:t>Fundora</a:t>
            </a:r>
            <a:r>
              <a:rPr lang="es-ES" sz="3200" dirty="0"/>
              <a:t>. Empresa de Cigarros Ramiro Lavandero Cruz. Cuba. </a:t>
            </a:r>
            <a:endParaRPr lang="en-US" sz="3089" spc="154" dirty="0">
              <a:solidFill>
                <a:srgbClr val="7F7F7F"/>
              </a:solidFill>
              <a:latin typeface="Open Sauce"/>
            </a:endParaRPr>
          </a:p>
        </p:txBody>
      </p:sp>
      <p:sp>
        <p:nvSpPr>
          <p:cNvPr id="15" name="TextBox 15"/>
          <p:cNvSpPr txBox="1"/>
          <p:nvPr/>
        </p:nvSpPr>
        <p:spPr>
          <a:xfrm>
            <a:off x="3464634" y="3390900"/>
            <a:ext cx="9122221" cy="1758879"/>
          </a:xfrm>
          <a:prstGeom prst="rect">
            <a:avLst/>
          </a:prstGeom>
        </p:spPr>
        <p:txBody>
          <a:bodyPr lIns="0" tIns="0" rIns="0" bIns="0" rtlCol="0" anchor="t">
            <a:spAutoFit/>
          </a:bodyPr>
          <a:lstStyle/>
          <a:p>
            <a:pPr>
              <a:lnSpc>
                <a:spcPts val="14831"/>
              </a:lnSpc>
            </a:pPr>
            <a:r>
              <a:rPr lang="en-US" sz="12200" b="1" dirty="0">
                <a:latin typeface="Century Gothic" panose="020B0502020202020204" pitchFamily="34" charset="0"/>
              </a:rPr>
              <a:t>PROYECTO</a:t>
            </a:r>
          </a:p>
        </p:txBody>
      </p:sp>
      <p:sp>
        <p:nvSpPr>
          <p:cNvPr id="16" name="TextBox 16"/>
          <p:cNvSpPr txBox="1"/>
          <p:nvPr/>
        </p:nvSpPr>
        <p:spPr>
          <a:xfrm>
            <a:off x="3450778" y="2095500"/>
            <a:ext cx="9122221" cy="1603003"/>
          </a:xfrm>
          <a:prstGeom prst="rect">
            <a:avLst/>
          </a:prstGeom>
        </p:spPr>
        <p:txBody>
          <a:bodyPr lIns="0" tIns="0" rIns="0" bIns="0" rtlCol="0" anchor="t">
            <a:spAutoFit/>
          </a:bodyPr>
          <a:lstStyle/>
          <a:p>
            <a:pPr>
              <a:lnSpc>
                <a:spcPts val="12523"/>
              </a:lnSpc>
            </a:pPr>
            <a:r>
              <a:rPr lang="en-US" sz="10436" b="1" dirty="0" smtClean="0">
                <a:latin typeface="Century Gothic" panose="020B0502020202020204" pitchFamily="34" charset="0"/>
              </a:rPr>
              <a:t>RESUMEN DE</a:t>
            </a:r>
            <a:endParaRPr lang="en-US" sz="10436" b="1" dirty="0">
              <a:latin typeface="Century Gothic" panose="020B0502020202020204" pitchFamily="34" charset="0"/>
            </a:endParaRPr>
          </a:p>
        </p:txBody>
      </p:sp>
      <p:pic>
        <p:nvPicPr>
          <p:cNvPr id="18" name="Picture 17">
            <a:extLst>
              <a:ext uri="{FF2B5EF4-FFF2-40B4-BE49-F238E27FC236}">
                <a16:creationId xmlns:a16="http://schemas.microsoft.com/office/drawing/2014/main" xmlns="" id="{224A0223-1BF4-32C5-A14B-5BB70CC90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7400" y="952500"/>
            <a:ext cx="4038600" cy="7842398"/>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xmlns="" id="{99ACBF8B-4813-4EED-02B1-B15BEF7C9D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068" y="-62879"/>
            <a:ext cx="2392685" cy="10058420"/>
          </a:xfrm>
          <a:prstGeom prst="rect">
            <a:avLst/>
          </a:prstGeom>
        </p:spPr>
      </p:pic>
      <p:sp>
        <p:nvSpPr>
          <p:cNvPr id="26" name="TextBox 14">
            <a:extLst>
              <a:ext uri="{FF2B5EF4-FFF2-40B4-BE49-F238E27FC236}">
                <a16:creationId xmlns:a16="http://schemas.microsoft.com/office/drawing/2014/main" xmlns="" id="{6EA8B136-F658-5045-7635-C65A670D0226}"/>
              </a:ext>
            </a:extLst>
          </p:cNvPr>
          <p:cNvSpPr txBox="1"/>
          <p:nvPr/>
        </p:nvSpPr>
        <p:spPr>
          <a:xfrm>
            <a:off x="3547557" y="5149779"/>
            <a:ext cx="9406444" cy="1654299"/>
          </a:xfrm>
          <a:prstGeom prst="rect">
            <a:avLst/>
          </a:prstGeom>
        </p:spPr>
        <p:txBody>
          <a:bodyPr wrap="square" lIns="0" tIns="0" rIns="0" bIns="0" rtlCol="0" anchor="t">
            <a:spAutoFit/>
          </a:bodyPr>
          <a:lstStyle/>
          <a:p>
            <a:pPr>
              <a:lnSpc>
                <a:spcPts val="4325"/>
              </a:lnSpc>
            </a:pPr>
            <a:r>
              <a:rPr lang="en-US" sz="3089" b="1" i="1" spc="154" dirty="0" smtClean="0">
                <a:latin typeface="Century Gothic" pitchFamily="34" charset="0"/>
              </a:rPr>
              <a:t>“</a:t>
            </a:r>
            <a:r>
              <a:rPr lang="es-ES" sz="3089" b="1" i="1" spc="154" dirty="0" smtClean="0">
                <a:latin typeface="Century Gothic" pitchFamily="34" charset="0"/>
              </a:rPr>
              <a:t>PROPUESTA DE MANUAL DE GESTIÓN DE LA COMUNICACIÓN EN LA EMPRESA GEOCUBA VILLA CLARA- SANCTI SPÍRITUS</a:t>
            </a:r>
            <a:r>
              <a:rPr lang="en-US" sz="3089" b="1" i="1" spc="154" dirty="0" smtClean="0">
                <a:latin typeface="Century Gothic" pitchFamily="34" charset="0"/>
              </a:rPr>
              <a:t>”.</a:t>
            </a:r>
            <a:endParaRPr lang="en-US" sz="3089" b="1" i="1" spc="154" dirty="0">
              <a:latin typeface="Century Gothic" pitchFamily="34" charset="0"/>
            </a:endParaRPr>
          </a:p>
        </p:txBody>
      </p:sp>
      <p:pic>
        <p:nvPicPr>
          <p:cNvPr id="19" name="18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195"/>
    </mc:Choice>
    <mc:Fallback>
      <p:transition spd="slow" advTm="20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FF6FC"/>
        </a:solidFill>
        <a:effectLst/>
      </p:bgPr>
    </p:bg>
    <p:spTree>
      <p:nvGrpSpPr>
        <p:cNvPr id="1" name=""/>
        <p:cNvGrpSpPr/>
        <p:nvPr/>
      </p:nvGrpSpPr>
      <p:grpSpPr>
        <a:xfrm>
          <a:off x="0" y="0"/>
          <a:ext cx="0" cy="0"/>
          <a:chOff x="0" y="0"/>
          <a:chExt cx="0" cy="0"/>
        </a:xfrm>
      </p:grpSpPr>
      <p:sp>
        <p:nvSpPr>
          <p:cNvPr id="25" name="TextBox 8">
            <a:extLst>
              <a:ext uri="{FF2B5EF4-FFF2-40B4-BE49-F238E27FC236}">
                <a16:creationId xmlns:a16="http://schemas.microsoft.com/office/drawing/2014/main" xmlns="" id="{EE9FA602-3765-24F5-CD5B-2BA6BC452749}"/>
              </a:ext>
            </a:extLst>
          </p:cNvPr>
          <p:cNvSpPr txBox="1"/>
          <p:nvPr/>
        </p:nvSpPr>
        <p:spPr>
          <a:xfrm>
            <a:off x="15232847" y="0"/>
            <a:ext cx="3086100" cy="10287000"/>
          </a:xfrm>
          <a:prstGeom prst="rect">
            <a:avLst/>
          </a:prstGeom>
          <a:solidFill>
            <a:srgbClr val="56983F"/>
          </a:solidFill>
        </p:spPr>
        <p:txBody>
          <a:bodyPr lIns="50800" tIns="50800" rIns="50800" bIns="50800" rtlCol="0" anchor="ctr"/>
          <a:lstStyle/>
          <a:p>
            <a:pPr algn="ctr">
              <a:lnSpc>
                <a:spcPts val="2859"/>
              </a:lnSpc>
            </a:pPr>
            <a:endParaRPr/>
          </a:p>
        </p:txBody>
      </p:sp>
      <p:sp>
        <p:nvSpPr>
          <p:cNvPr id="4" name="TextBox 4"/>
          <p:cNvSpPr txBox="1"/>
          <p:nvPr/>
        </p:nvSpPr>
        <p:spPr>
          <a:xfrm>
            <a:off x="15262512" y="-67956"/>
            <a:ext cx="3086100" cy="10684236"/>
          </a:xfrm>
          <a:prstGeom prst="rect">
            <a:avLst/>
          </a:prstGeom>
        </p:spPr>
        <p:txBody>
          <a:bodyPr lIns="50800" tIns="50800" rIns="50800" bIns="50800" rtlCol="0" anchor="ctr"/>
          <a:lstStyle/>
          <a:p>
            <a:pPr algn="ctr">
              <a:lnSpc>
                <a:spcPts val="2859"/>
              </a:lnSpc>
            </a:pPr>
            <a:endParaRPr/>
          </a:p>
        </p:txBody>
      </p:sp>
      <p:sp>
        <p:nvSpPr>
          <p:cNvPr id="8" name="TextBox 8"/>
          <p:cNvSpPr txBox="1"/>
          <p:nvPr/>
        </p:nvSpPr>
        <p:spPr>
          <a:xfrm>
            <a:off x="0" y="0"/>
            <a:ext cx="3086100" cy="10287000"/>
          </a:xfrm>
          <a:prstGeom prst="rect">
            <a:avLst/>
          </a:prstGeom>
          <a:solidFill>
            <a:srgbClr val="56983F"/>
          </a:solidFill>
        </p:spPr>
        <p:txBody>
          <a:bodyPr lIns="50800" tIns="50800" rIns="50800" bIns="50800" rtlCol="0" anchor="ctr"/>
          <a:lstStyle/>
          <a:p>
            <a:pPr algn="ctr">
              <a:lnSpc>
                <a:spcPts val="2859"/>
              </a:lnSpc>
            </a:pPr>
            <a:endParaRPr/>
          </a:p>
        </p:txBody>
      </p:sp>
      <p:sp>
        <p:nvSpPr>
          <p:cNvPr id="15" name="TextBox 15"/>
          <p:cNvSpPr txBox="1"/>
          <p:nvPr/>
        </p:nvSpPr>
        <p:spPr>
          <a:xfrm>
            <a:off x="3575266" y="4120426"/>
            <a:ext cx="10036621" cy="1691810"/>
          </a:xfrm>
          <a:prstGeom prst="rect">
            <a:avLst/>
          </a:prstGeom>
        </p:spPr>
        <p:txBody>
          <a:bodyPr wrap="square" lIns="0" tIns="0" rIns="0" bIns="0" rtlCol="0" anchor="t">
            <a:spAutoFit/>
          </a:bodyPr>
          <a:lstStyle/>
          <a:p>
            <a:pPr>
              <a:lnSpc>
                <a:spcPts val="14831"/>
              </a:lnSpc>
            </a:pPr>
            <a:r>
              <a:rPr lang="en-US" sz="9600" b="1" dirty="0" err="1">
                <a:latin typeface="Century Gothic" panose="020B0502020202020204" pitchFamily="34" charset="0"/>
              </a:rPr>
              <a:t>Muchas</a:t>
            </a:r>
            <a:r>
              <a:rPr lang="en-US" sz="9600" b="1" dirty="0">
                <a:latin typeface="Century Gothic" panose="020B0502020202020204" pitchFamily="34" charset="0"/>
              </a:rPr>
              <a:t> gracias</a:t>
            </a:r>
          </a:p>
        </p:txBody>
      </p:sp>
      <p:pic>
        <p:nvPicPr>
          <p:cNvPr id="18" name="Picture 17">
            <a:extLst>
              <a:ext uri="{FF2B5EF4-FFF2-40B4-BE49-F238E27FC236}">
                <a16:creationId xmlns:a16="http://schemas.microsoft.com/office/drawing/2014/main" xmlns="" id="{224A0223-1BF4-32C5-A14B-5BB70CC90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87400" y="952500"/>
            <a:ext cx="4038600" cy="7842398"/>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xmlns="" id="{99ACBF8B-4813-4EED-02B1-B15BEF7C9D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068" y="-62879"/>
            <a:ext cx="2392685" cy="10058420"/>
          </a:xfrm>
          <a:prstGeom prst="rect">
            <a:avLst/>
          </a:prstGeom>
        </p:spPr>
      </p:pic>
      <p:pic>
        <p:nvPicPr>
          <p:cNvPr id="3" name="Picture 2">
            <a:extLst>
              <a:ext uri="{FF2B5EF4-FFF2-40B4-BE49-F238E27FC236}">
                <a16:creationId xmlns:a16="http://schemas.microsoft.com/office/drawing/2014/main" xmlns="" id="{E4AABF63-14D3-5957-EB67-61D0ED9A6F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5266" y="6896100"/>
            <a:ext cx="8915400" cy="2276475"/>
          </a:xfrm>
          <a:prstGeom prst="rect">
            <a:avLst/>
          </a:prstGeom>
        </p:spPr>
      </p:pic>
      <p:pic>
        <p:nvPicPr>
          <p:cNvPr id="7" name="6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3840913411"/>
      </p:ext>
    </p:extLst>
  </p:cSld>
  <p:clrMapOvr>
    <a:masterClrMapping/>
  </p:clrMapOvr>
  <mc:AlternateContent xmlns:mc="http://schemas.openxmlformats.org/markup-compatibility/2006">
    <mc:Choice xmlns:p14="http://schemas.microsoft.com/office/powerpoint/2010/main" Requires="p14">
      <p:transition spd="slow" p14:dur="2000" advTm="1876"/>
    </mc:Choice>
    <mc:Fallback>
      <p:transition spd="slow" advTm="1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3812627" y="2901697"/>
            <a:ext cx="1400485" cy="6107900"/>
            <a:chOff x="0" y="0"/>
            <a:chExt cx="368852" cy="1608665"/>
          </a:xfrm>
          <a:solidFill>
            <a:srgbClr val="56983F"/>
          </a:solidFill>
        </p:grpSpPr>
        <p:sp>
          <p:nvSpPr>
            <p:cNvPr id="3" name="Freeform 3"/>
            <p:cNvSpPr/>
            <p:nvPr/>
          </p:nvSpPr>
          <p:spPr>
            <a:xfrm>
              <a:off x="0" y="0"/>
              <a:ext cx="368852" cy="1608665"/>
            </a:xfrm>
            <a:custGeom>
              <a:avLst/>
              <a:gdLst/>
              <a:ahLst/>
              <a:cxnLst/>
              <a:rect l="l" t="t" r="r" b="b"/>
              <a:pathLst>
                <a:path w="368852" h="1608665">
                  <a:moveTo>
                    <a:pt x="0" y="0"/>
                  </a:moveTo>
                  <a:lnTo>
                    <a:pt x="368852" y="0"/>
                  </a:lnTo>
                  <a:lnTo>
                    <a:pt x="368852" y="1608665"/>
                  </a:lnTo>
                  <a:lnTo>
                    <a:pt x="0" y="1608665"/>
                  </a:lnTo>
                  <a:close/>
                </a:path>
              </a:pathLst>
            </a:custGeom>
            <a:grpFill/>
            <a:ln cap="sq">
              <a:noFill/>
              <a:prstDash val="solid"/>
              <a:miter/>
            </a:ln>
          </p:spPr>
          <p:txBody>
            <a:bodyPr/>
            <a:lstStyle/>
            <a:p>
              <a:endParaRPr lang="es-US"/>
            </a:p>
          </p:txBody>
        </p:sp>
        <p:sp>
          <p:nvSpPr>
            <p:cNvPr id="4" name="TextBox 4"/>
            <p:cNvSpPr txBox="1"/>
            <p:nvPr/>
          </p:nvSpPr>
          <p:spPr>
            <a:xfrm>
              <a:off x="0" y="-19050"/>
              <a:ext cx="368852" cy="1627715"/>
            </a:xfrm>
            <a:prstGeom prst="rect">
              <a:avLst/>
            </a:prstGeom>
            <a:grpFill/>
          </p:spPr>
          <p:txBody>
            <a:bodyPr lIns="50800" tIns="50800" rIns="50800" bIns="50800" rtlCol="0" anchor="ctr"/>
            <a:lstStyle/>
            <a:p>
              <a:pPr marL="0" lvl="0" indent="0" algn="ctr">
                <a:lnSpc>
                  <a:spcPts val="2859"/>
                </a:lnSpc>
                <a:spcBef>
                  <a:spcPct val="0"/>
                </a:spcBef>
              </a:pPr>
              <a:endParaRPr/>
            </a:p>
          </p:txBody>
        </p:sp>
      </p:grpSp>
      <p:grpSp>
        <p:nvGrpSpPr>
          <p:cNvPr id="5" name="Group 5"/>
          <p:cNvGrpSpPr/>
          <p:nvPr/>
        </p:nvGrpSpPr>
        <p:grpSpPr>
          <a:xfrm>
            <a:off x="-1543050" y="-558218"/>
            <a:ext cx="3086100" cy="11299900"/>
            <a:chOff x="0" y="0"/>
            <a:chExt cx="812800" cy="2976105"/>
          </a:xfrm>
        </p:grpSpPr>
        <p:sp>
          <p:nvSpPr>
            <p:cNvPr id="6" name="Freeform 6"/>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56983F"/>
            </a:solidFill>
          </p:spPr>
          <p:txBody>
            <a:bodyPr/>
            <a:lstStyle/>
            <a:p>
              <a:endParaRPr lang="es-US">
                <a:solidFill>
                  <a:srgbClr val="7F7F7F"/>
                </a:solidFill>
              </a:endParaRPr>
            </a:p>
          </p:txBody>
        </p:sp>
        <p:sp>
          <p:nvSpPr>
            <p:cNvPr id="7" name="TextBox 7"/>
            <p:cNvSpPr txBox="1"/>
            <p:nvPr/>
          </p:nvSpPr>
          <p:spPr>
            <a:xfrm>
              <a:off x="0" y="-19050"/>
              <a:ext cx="812800" cy="2995155"/>
            </a:xfrm>
            <a:prstGeom prst="rect">
              <a:avLst/>
            </a:prstGeom>
          </p:spPr>
          <p:txBody>
            <a:bodyPr lIns="50800" tIns="50800" rIns="50800" bIns="50800" rtlCol="0" anchor="ctr"/>
            <a:lstStyle/>
            <a:p>
              <a:pPr algn="ctr">
                <a:lnSpc>
                  <a:spcPts val="2859"/>
                </a:lnSpc>
              </a:pPr>
              <a:endParaRPr>
                <a:solidFill>
                  <a:srgbClr val="7F7F7F"/>
                </a:solidFill>
              </a:endParaRPr>
            </a:p>
          </p:txBody>
        </p:sp>
      </p:grpSp>
      <p:sp>
        <p:nvSpPr>
          <p:cNvPr id="10" name="TextBox 10"/>
          <p:cNvSpPr txBox="1"/>
          <p:nvPr/>
        </p:nvSpPr>
        <p:spPr>
          <a:xfrm>
            <a:off x="5463209" y="1521750"/>
            <a:ext cx="5661991" cy="1399357"/>
          </a:xfrm>
          <a:prstGeom prst="rect">
            <a:avLst/>
          </a:prstGeom>
        </p:spPr>
        <p:txBody>
          <a:bodyPr lIns="0" tIns="0" rIns="0" bIns="0" rtlCol="0" anchor="t">
            <a:spAutoFit/>
          </a:bodyPr>
          <a:lstStyle/>
          <a:p>
            <a:pPr>
              <a:lnSpc>
                <a:spcPts val="10858"/>
              </a:lnSpc>
            </a:pPr>
            <a:r>
              <a:rPr lang="en-US" sz="7868" b="1" spc="771" dirty="0">
                <a:solidFill>
                  <a:srgbClr val="231F20"/>
                </a:solidFill>
                <a:latin typeface="Century Gothic" panose="020B0502020202020204" pitchFamily="34" charset="0"/>
              </a:rPr>
              <a:t>Agenda</a:t>
            </a:r>
          </a:p>
        </p:txBody>
      </p:sp>
      <p:sp>
        <p:nvSpPr>
          <p:cNvPr id="11" name="TextBox 11"/>
          <p:cNvSpPr txBox="1"/>
          <p:nvPr/>
        </p:nvSpPr>
        <p:spPr>
          <a:xfrm>
            <a:off x="4024659" y="3168035"/>
            <a:ext cx="937219" cy="654025"/>
          </a:xfrm>
          <a:prstGeom prst="rect">
            <a:avLst/>
          </a:prstGeom>
        </p:spPr>
        <p:txBody>
          <a:bodyPr lIns="0" tIns="0" rIns="0" bIns="0" rtlCol="0" anchor="t">
            <a:spAutoFit/>
          </a:bodyPr>
          <a:lstStyle/>
          <a:p>
            <a:pPr algn="ctr">
              <a:lnSpc>
                <a:spcPts val="5126"/>
              </a:lnSpc>
            </a:pPr>
            <a:r>
              <a:rPr lang="en-US" sz="4271" spc="350" dirty="0">
                <a:solidFill>
                  <a:srgbClr val="FFFFFF"/>
                </a:solidFill>
                <a:latin typeface="Century Gothic" pitchFamily="34" charset="0"/>
              </a:rPr>
              <a:t>01</a:t>
            </a:r>
          </a:p>
        </p:txBody>
      </p:sp>
      <p:sp>
        <p:nvSpPr>
          <p:cNvPr id="12" name="TextBox 12"/>
          <p:cNvSpPr txBox="1"/>
          <p:nvPr/>
        </p:nvSpPr>
        <p:spPr>
          <a:xfrm>
            <a:off x="4024659" y="4025058"/>
            <a:ext cx="937219" cy="654025"/>
          </a:xfrm>
          <a:prstGeom prst="rect">
            <a:avLst/>
          </a:prstGeom>
        </p:spPr>
        <p:txBody>
          <a:bodyPr lIns="0" tIns="0" rIns="0" bIns="0" rtlCol="0" anchor="t">
            <a:spAutoFit/>
          </a:bodyPr>
          <a:lstStyle/>
          <a:p>
            <a:pPr algn="ctr">
              <a:lnSpc>
                <a:spcPts val="5126"/>
              </a:lnSpc>
            </a:pPr>
            <a:r>
              <a:rPr lang="en-US" sz="4271" spc="350" dirty="0">
                <a:solidFill>
                  <a:srgbClr val="FFFFFF"/>
                </a:solidFill>
                <a:latin typeface="Century Gothic" pitchFamily="34" charset="0"/>
              </a:rPr>
              <a:t>02</a:t>
            </a:r>
          </a:p>
        </p:txBody>
      </p:sp>
      <p:sp>
        <p:nvSpPr>
          <p:cNvPr id="13" name="TextBox 13"/>
          <p:cNvSpPr txBox="1"/>
          <p:nvPr/>
        </p:nvSpPr>
        <p:spPr>
          <a:xfrm>
            <a:off x="4024659" y="4907976"/>
            <a:ext cx="937219" cy="654025"/>
          </a:xfrm>
          <a:prstGeom prst="rect">
            <a:avLst/>
          </a:prstGeom>
        </p:spPr>
        <p:txBody>
          <a:bodyPr lIns="0" tIns="0" rIns="0" bIns="0" rtlCol="0" anchor="t">
            <a:spAutoFit/>
          </a:bodyPr>
          <a:lstStyle/>
          <a:p>
            <a:pPr algn="ctr">
              <a:lnSpc>
                <a:spcPts val="5126"/>
              </a:lnSpc>
            </a:pPr>
            <a:r>
              <a:rPr lang="en-US" sz="4271" spc="350" dirty="0">
                <a:solidFill>
                  <a:srgbClr val="FFFFFF"/>
                </a:solidFill>
                <a:latin typeface="Century Gothic" pitchFamily="34" charset="0"/>
              </a:rPr>
              <a:t>03</a:t>
            </a:r>
          </a:p>
        </p:txBody>
      </p:sp>
      <p:sp>
        <p:nvSpPr>
          <p:cNvPr id="14" name="TextBox 14"/>
          <p:cNvSpPr txBox="1"/>
          <p:nvPr/>
        </p:nvSpPr>
        <p:spPr>
          <a:xfrm>
            <a:off x="4024659" y="5884393"/>
            <a:ext cx="937219" cy="654025"/>
          </a:xfrm>
          <a:prstGeom prst="rect">
            <a:avLst/>
          </a:prstGeom>
        </p:spPr>
        <p:txBody>
          <a:bodyPr lIns="0" tIns="0" rIns="0" bIns="0" rtlCol="0" anchor="t">
            <a:spAutoFit/>
          </a:bodyPr>
          <a:lstStyle/>
          <a:p>
            <a:pPr algn="ctr">
              <a:lnSpc>
                <a:spcPts val="5126"/>
              </a:lnSpc>
            </a:pPr>
            <a:r>
              <a:rPr lang="en-US" sz="4271" spc="350" dirty="0">
                <a:solidFill>
                  <a:srgbClr val="FFFFFF"/>
                </a:solidFill>
                <a:latin typeface="Century Gothic" pitchFamily="34" charset="0"/>
              </a:rPr>
              <a:t>04</a:t>
            </a:r>
          </a:p>
        </p:txBody>
      </p:sp>
      <p:sp>
        <p:nvSpPr>
          <p:cNvPr id="15" name="TextBox 15"/>
          <p:cNvSpPr txBox="1"/>
          <p:nvPr/>
        </p:nvSpPr>
        <p:spPr>
          <a:xfrm>
            <a:off x="4062759" y="7005279"/>
            <a:ext cx="937219" cy="654025"/>
          </a:xfrm>
          <a:prstGeom prst="rect">
            <a:avLst/>
          </a:prstGeom>
        </p:spPr>
        <p:txBody>
          <a:bodyPr lIns="0" tIns="0" rIns="0" bIns="0" rtlCol="0" anchor="t">
            <a:spAutoFit/>
          </a:bodyPr>
          <a:lstStyle/>
          <a:p>
            <a:pPr algn="ctr">
              <a:lnSpc>
                <a:spcPts val="5126"/>
              </a:lnSpc>
            </a:pPr>
            <a:r>
              <a:rPr lang="en-US" sz="4271" spc="350" dirty="0">
                <a:solidFill>
                  <a:srgbClr val="FFFFFF"/>
                </a:solidFill>
                <a:latin typeface="Century Gothic" pitchFamily="34" charset="0"/>
              </a:rPr>
              <a:t>05</a:t>
            </a:r>
          </a:p>
        </p:txBody>
      </p:sp>
      <p:sp>
        <p:nvSpPr>
          <p:cNvPr id="16" name="TextBox 16"/>
          <p:cNvSpPr txBox="1"/>
          <p:nvPr/>
        </p:nvSpPr>
        <p:spPr>
          <a:xfrm>
            <a:off x="4044260" y="7967617"/>
            <a:ext cx="937219" cy="654025"/>
          </a:xfrm>
          <a:prstGeom prst="rect">
            <a:avLst/>
          </a:prstGeom>
        </p:spPr>
        <p:txBody>
          <a:bodyPr lIns="0" tIns="0" rIns="0" bIns="0" rtlCol="0" anchor="t">
            <a:spAutoFit/>
          </a:bodyPr>
          <a:lstStyle/>
          <a:p>
            <a:pPr algn="ctr">
              <a:lnSpc>
                <a:spcPts val="5126"/>
              </a:lnSpc>
            </a:pPr>
            <a:r>
              <a:rPr lang="en-US" sz="4271" spc="350" dirty="0">
                <a:solidFill>
                  <a:srgbClr val="FFFFFF"/>
                </a:solidFill>
                <a:latin typeface="Century Gothic" pitchFamily="34" charset="0"/>
              </a:rPr>
              <a:t>06</a:t>
            </a:r>
          </a:p>
        </p:txBody>
      </p:sp>
      <p:sp>
        <p:nvSpPr>
          <p:cNvPr id="18" name="TextBox 18"/>
          <p:cNvSpPr txBox="1"/>
          <p:nvPr/>
        </p:nvSpPr>
        <p:spPr>
          <a:xfrm>
            <a:off x="5400737" y="3333137"/>
            <a:ext cx="5790503" cy="448841"/>
          </a:xfrm>
          <a:prstGeom prst="rect">
            <a:avLst/>
          </a:prstGeom>
        </p:spPr>
        <p:txBody>
          <a:bodyPr lIns="0" tIns="0" rIns="0" bIns="0" rtlCol="0" anchor="t">
            <a:spAutoFit/>
          </a:bodyPr>
          <a:lstStyle/>
          <a:p>
            <a:pPr>
              <a:lnSpc>
                <a:spcPts val="3483"/>
              </a:lnSpc>
            </a:pPr>
            <a:r>
              <a:rPr lang="en-US" sz="2524" spc="247" dirty="0">
                <a:solidFill>
                  <a:srgbClr val="231F20"/>
                </a:solidFill>
                <a:latin typeface="Century Gothic" pitchFamily="34" charset="0"/>
              </a:rPr>
              <a:t>Resumen</a:t>
            </a:r>
          </a:p>
        </p:txBody>
      </p:sp>
      <p:sp>
        <p:nvSpPr>
          <p:cNvPr id="19" name="TextBox 19"/>
          <p:cNvSpPr txBox="1"/>
          <p:nvPr/>
        </p:nvSpPr>
        <p:spPr>
          <a:xfrm>
            <a:off x="5400737" y="4127355"/>
            <a:ext cx="6076629" cy="448841"/>
          </a:xfrm>
          <a:prstGeom prst="rect">
            <a:avLst/>
          </a:prstGeom>
        </p:spPr>
        <p:txBody>
          <a:bodyPr lIns="0" tIns="0" rIns="0" bIns="0" rtlCol="0" anchor="t">
            <a:spAutoFit/>
          </a:bodyPr>
          <a:lstStyle/>
          <a:p>
            <a:pPr>
              <a:lnSpc>
                <a:spcPts val="3483"/>
              </a:lnSpc>
            </a:pPr>
            <a:r>
              <a:rPr lang="en-US" sz="2524" spc="247" dirty="0">
                <a:solidFill>
                  <a:srgbClr val="231F20"/>
                </a:solidFill>
                <a:latin typeface="Century Gothic" pitchFamily="34" charset="0"/>
              </a:rPr>
              <a:t>Objetivos </a:t>
            </a:r>
            <a:r>
              <a:rPr lang="en-US" sz="2524" spc="247" dirty="0" smtClean="0">
                <a:solidFill>
                  <a:srgbClr val="231F20"/>
                </a:solidFill>
                <a:latin typeface="Century Gothic" pitchFamily="34" charset="0"/>
              </a:rPr>
              <a:t>general y específicos</a:t>
            </a:r>
            <a:endParaRPr lang="en-US" sz="2524" spc="247" dirty="0">
              <a:solidFill>
                <a:srgbClr val="231F20"/>
              </a:solidFill>
              <a:latin typeface="Century Gothic" pitchFamily="34" charset="0"/>
            </a:endParaRPr>
          </a:p>
        </p:txBody>
      </p:sp>
      <p:sp>
        <p:nvSpPr>
          <p:cNvPr id="20" name="TextBox 20"/>
          <p:cNvSpPr txBox="1"/>
          <p:nvPr/>
        </p:nvSpPr>
        <p:spPr>
          <a:xfrm>
            <a:off x="5400737" y="5047445"/>
            <a:ext cx="5790503" cy="408445"/>
          </a:xfrm>
          <a:prstGeom prst="rect">
            <a:avLst/>
          </a:prstGeom>
        </p:spPr>
        <p:txBody>
          <a:bodyPr lIns="0" tIns="0" rIns="0" bIns="0" rtlCol="0" anchor="t">
            <a:spAutoFit/>
          </a:bodyPr>
          <a:lstStyle/>
          <a:p>
            <a:pPr marL="0" lvl="0" indent="0" algn="l">
              <a:lnSpc>
                <a:spcPts val="3483"/>
              </a:lnSpc>
              <a:spcBef>
                <a:spcPct val="0"/>
              </a:spcBef>
            </a:pPr>
            <a:r>
              <a:rPr lang="en-US" sz="2524" u="none" spc="247" dirty="0" smtClean="0">
                <a:solidFill>
                  <a:srgbClr val="231F20"/>
                </a:solidFill>
                <a:latin typeface="Century Gothic" pitchFamily="34" charset="0"/>
              </a:rPr>
              <a:t>Metodología </a:t>
            </a:r>
            <a:endParaRPr lang="en-US" sz="2524" u="none" spc="247" dirty="0">
              <a:solidFill>
                <a:srgbClr val="231F20"/>
              </a:solidFill>
              <a:latin typeface="Century Gothic" pitchFamily="34" charset="0"/>
            </a:endParaRPr>
          </a:p>
        </p:txBody>
      </p:sp>
      <p:sp>
        <p:nvSpPr>
          <p:cNvPr id="21" name="TextBox 21"/>
          <p:cNvSpPr txBox="1"/>
          <p:nvPr/>
        </p:nvSpPr>
        <p:spPr>
          <a:xfrm>
            <a:off x="5400737" y="5841663"/>
            <a:ext cx="6076629" cy="897682"/>
          </a:xfrm>
          <a:prstGeom prst="rect">
            <a:avLst/>
          </a:prstGeom>
        </p:spPr>
        <p:txBody>
          <a:bodyPr lIns="0" tIns="0" rIns="0" bIns="0" rtlCol="0" anchor="t">
            <a:spAutoFit/>
          </a:bodyPr>
          <a:lstStyle/>
          <a:p>
            <a:pPr marL="0" lvl="0" indent="0" algn="l">
              <a:lnSpc>
                <a:spcPts val="3483"/>
              </a:lnSpc>
              <a:spcBef>
                <a:spcPct val="0"/>
              </a:spcBef>
            </a:pPr>
            <a:r>
              <a:rPr lang="en-US" sz="2524" u="none" spc="247" dirty="0" smtClean="0">
                <a:solidFill>
                  <a:srgbClr val="231F20"/>
                </a:solidFill>
                <a:latin typeface="Century Gothic" pitchFamily="34" charset="0"/>
              </a:rPr>
              <a:t>Diagnóstico del estado actual de la comunicación</a:t>
            </a:r>
            <a:endParaRPr lang="en-US" sz="2524" u="none" spc="247" dirty="0">
              <a:solidFill>
                <a:srgbClr val="231F20"/>
              </a:solidFill>
              <a:latin typeface="Century Gothic" pitchFamily="34" charset="0"/>
            </a:endParaRPr>
          </a:p>
        </p:txBody>
      </p:sp>
      <p:sp>
        <p:nvSpPr>
          <p:cNvPr id="23" name="TextBox 23"/>
          <p:cNvSpPr txBox="1"/>
          <p:nvPr/>
        </p:nvSpPr>
        <p:spPr>
          <a:xfrm>
            <a:off x="5400737" y="7005279"/>
            <a:ext cx="5790503" cy="857286"/>
          </a:xfrm>
          <a:prstGeom prst="rect">
            <a:avLst/>
          </a:prstGeom>
        </p:spPr>
        <p:txBody>
          <a:bodyPr lIns="0" tIns="0" rIns="0" bIns="0" rtlCol="0" anchor="t">
            <a:spAutoFit/>
          </a:bodyPr>
          <a:lstStyle/>
          <a:p>
            <a:pPr marL="0" lvl="0" indent="0" algn="l">
              <a:lnSpc>
                <a:spcPts val="3483"/>
              </a:lnSpc>
              <a:spcBef>
                <a:spcPct val="0"/>
              </a:spcBef>
            </a:pPr>
            <a:r>
              <a:rPr lang="en-US" sz="2524" u="none" spc="247" dirty="0" smtClean="0">
                <a:solidFill>
                  <a:srgbClr val="231F20"/>
                </a:solidFill>
                <a:latin typeface="Century Gothic" pitchFamily="34" charset="0"/>
              </a:rPr>
              <a:t>Propuesta del Manual de Gestión de la Comunicación </a:t>
            </a:r>
            <a:endParaRPr lang="en-US" sz="2524" u="none" spc="247" dirty="0">
              <a:solidFill>
                <a:srgbClr val="231F20"/>
              </a:solidFill>
              <a:latin typeface="Century Gothic" pitchFamily="34" charset="0"/>
            </a:endParaRPr>
          </a:p>
        </p:txBody>
      </p:sp>
      <p:pic>
        <p:nvPicPr>
          <p:cNvPr id="28" name="Picture 27">
            <a:extLst>
              <a:ext uri="{FF2B5EF4-FFF2-40B4-BE49-F238E27FC236}">
                <a16:creationId xmlns:a16="http://schemas.microsoft.com/office/drawing/2014/main" xmlns="" id="{DC5CC2F9-4F41-D4AE-7470-63F588A65634}"/>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12984874" y="2290932"/>
            <a:ext cx="3321926" cy="6450716"/>
          </a:xfrm>
          <a:prstGeom prst="rect">
            <a:avLst/>
          </a:prstGeom>
        </p:spPr>
      </p:pic>
      <p:pic>
        <p:nvPicPr>
          <p:cNvPr id="30" name="Picture 29">
            <a:extLst>
              <a:ext uri="{FF2B5EF4-FFF2-40B4-BE49-F238E27FC236}">
                <a16:creationId xmlns:a16="http://schemas.microsoft.com/office/drawing/2014/main" xmlns="" id="{0C980B77-7E4B-4563-1325-ED8FD119F5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95315" y="0"/>
            <a:ext cx="2392685" cy="10058420"/>
          </a:xfrm>
          <a:prstGeom prst="rect">
            <a:avLst/>
          </a:prstGeom>
        </p:spPr>
      </p:pic>
      <p:pic>
        <p:nvPicPr>
          <p:cNvPr id="31" name="Picture 30">
            <a:extLst>
              <a:ext uri="{FF2B5EF4-FFF2-40B4-BE49-F238E27FC236}">
                <a16:creationId xmlns:a16="http://schemas.microsoft.com/office/drawing/2014/main" xmlns="" id="{D3F25D02-B3F3-9027-FF2D-337DFF936DE5}"/>
              </a:ext>
            </a:extLst>
          </p:cNvPr>
          <p:cNvPicPr>
            <a:picLocks noChangeAspect="1"/>
          </p:cNvPicPr>
          <p:nvPr/>
        </p:nvPicPr>
        <p:blipFill>
          <a:blip r:embed="rId7">
            <a:alphaModFix amt="20000"/>
            <a:extLst>
              <a:ext uri="{28A0092B-C50C-407E-A947-70E740481C1C}">
                <a14:useLocalDpi xmlns:a14="http://schemas.microsoft.com/office/drawing/2010/main" val="0"/>
              </a:ext>
            </a:extLst>
          </a:blip>
          <a:stretch>
            <a:fillRect/>
          </a:stretch>
        </p:blipFill>
        <p:spPr>
          <a:xfrm>
            <a:off x="2821958" y="197915"/>
            <a:ext cx="2740642" cy="2778972"/>
          </a:xfrm>
          <a:prstGeom prst="rect">
            <a:avLst/>
          </a:prstGeom>
        </p:spPr>
      </p:pic>
      <p:sp>
        <p:nvSpPr>
          <p:cNvPr id="26" name="TextBox 20"/>
          <p:cNvSpPr txBox="1"/>
          <p:nvPr/>
        </p:nvSpPr>
        <p:spPr>
          <a:xfrm>
            <a:off x="5410897" y="8212392"/>
            <a:ext cx="5790503" cy="408445"/>
          </a:xfrm>
          <a:prstGeom prst="rect">
            <a:avLst/>
          </a:prstGeom>
        </p:spPr>
        <p:txBody>
          <a:bodyPr lIns="0" tIns="0" rIns="0" bIns="0" rtlCol="0" anchor="t">
            <a:spAutoFit/>
          </a:bodyPr>
          <a:lstStyle/>
          <a:p>
            <a:pPr marL="0" lvl="0" indent="0" algn="l">
              <a:lnSpc>
                <a:spcPts val="3483"/>
              </a:lnSpc>
              <a:spcBef>
                <a:spcPct val="0"/>
              </a:spcBef>
            </a:pPr>
            <a:r>
              <a:rPr lang="en-US" sz="2524" u="none" spc="247" dirty="0" smtClean="0">
                <a:solidFill>
                  <a:srgbClr val="231F20"/>
                </a:solidFill>
                <a:latin typeface="Century Gothic" pitchFamily="34" charset="0"/>
              </a:rPr>
              <a:t>Conclusiones </a:t>
            </a:r>
            <a:endParaRPr lang="en-US" sz="2524" u="none" spc="247" dirty="0">
              <a:solidFill>
                <a:srgbClr val="231F20"/>
              </a:solidFill>
              <a:latin typeface="Century Gothic" pitchFamily="34" charset="0"/>
            </a:endParaRPr>
          </a:p>
        </p:txBody>
      </p:sp>
      <p:pic>
        <p:nvPicPr>
          <p:cNvPr id="33" name="32 Aud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7526000" y="9525000"/>
            <a:ext cx="609600" cy="609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7960"/>
    </mc:Choice>
    <mc:Fallback>
      <p:transition spd="slow" advTm="17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BFB">
            <a:alpha val="0"/>
          </a:srgbClr>
        </a:solidFill>
        <a:effectLst/>
      </p:bgPr>
    </p:bg>
    <p:spTree>
      <p:nvGrpSpPr>
        <p:cNvPr id="1" name=""/>
        <p:cNvGrpSpPr/>
        <p:nvPr/>
      </p:nvGrpSpPr>
      <p:grpSpPr>
        <a:xfrm>
          <a:off x="0" y="0"/>
          <a:ext cx="0" cy="0"/>
          <a:chOff x="0" y="0"/>
          <a:chExt cx="0" cy="0"/>
        </a:xfrm>
      </p:grpSpPr>
      <p:grpSp>
        <p:nvGrpSpPr>
          <p:cNvPr id="7" name="Group 7"/>
          <p:cNvGrpSpPr/>
          <p:nvPr/>
        </p:nvGrpSpPr>
        <p:grpSpPr>
          <a:xfrm>
            <a:off x="-3030485" y="-3074389"/>
            <a:ext cx="8637895" cy="863789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6983F"/>
            </a:solidFill>
            <a:ln cap="sq">
              <a:noFill/>
              <a:prstDash val="solid"/>
              <a:miter/>
            </a:ln>
          </p:spPr>
          <p:txBody>
            <a:bodyPr/>
            <a:lstStyle/>
            <a:p>
              <a:endParaRPr lang="es-US">
                <a:solidFill>
                  <a:srgbClr val="56983F"/>
                </a:solidFill>
              </a:endParaRPr>
            </a:p>
          </p:txBody>
        </p:sp>
        <p:sp>
          <p:nvSpPr>
            <p:cNvPr id="9" name="TextBox 9"/>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solidFill>
                  <a:srgbClr val="56983F"/>
                </a:solidFill>
              </a:endParaRPr>
            </a:p>
          </p:txBody>
        </p:sp>
      </p:grpSp>
      <p:sp>
        <p:nvSpPr>
          <p:cNvPr id="12" name="TextBox 12"/>
          <p:cNvSpPr txBox="1"/>
          <p:nvPr/>
        </p:nvSpPr>
        <p:spPr>
          <a:xfrm>
            <a:off x="1042252" y="3050311"/>
            <a:ext cx="3755356" cy="640368"/>
          </a:xfrm>
          <a:prstGeom prst="rect">
            <a:avLst/>
          </a:prstGeom>
        </p:spPr>
        <p:txBody>
          <a:bodyPr lIns="0" tIns="0" rIns="0" bIns="0" rtlCol="0" anchor="t">
            <a:spAutoFit/>
          </a:bodyPr>
          <a:lstStyle/>
          <a:p>
            <a:pPr marL="0" lvl="0" indent="0" algn="l">
              <a:lnSpc>
                <a:spcPts val="5498"/>
              </a:lnSpc>
              <a:spcBef>
                <a:spcPct val="0"/>
              </a:spcBef>
            </a:pPr>
            <a:r>
              <a:rPr lang="en-US" sz="3984" b="1" u="none" spc="390" dirty="0" smtClean="0">
                <a:solidFill>
                  <a:srgbClr val="FFFFFF"/>
                </a:solidFill>
                <a:latin typeface="Century Gothic" panose="020B0502020202020204" pitchFamily="34" charset="0"/>
              </a:rPr>
              <a:t>Resumen</a:t>
            </a:r>
            <a:endParaRPr lang="en-US" sz="3984" b="1" u="none" spc="390" dirty="0">
              <a:solidFill>
                <a:srgbClr val="FFFFFF"/>
              </a:solidFill>
              <a:latin typeface="Century Gothic" panose="020B0502020202020204" pitchFamily="34" charset="0"/>
            </a:endParaRPr>
          </a:p>
        </p:txBody>
      </p:sp>
      <p:sp>
        <p:nvSpPr>
          <p:cNvPr id="13" name="TextBox 13"/>
          <p:cNvSpPr txBox="1"/>
          <p:nvPr/>
        </p:nvSpPr>
        <p:spPr>
          <a:xfrm>
            <a:off x="6691587" y="1790700"/>
            <a:ext cx="979531" cy="769441"/>
          </a:xfrm>
          <a:prstGeom prst="rect">
            <a:avLst/>
          </a:prstGeom>
        </p:spPr>
        <p:txBody>
          <a:bodyPr lIns="0" tIns="0" rIns="0" bIns="0" rtlCol="0" anchor="t">
            <a:spAutoFit/>
          </a:bodyPr>
          <a:lstStyle/>
          <a:p>
            <a:pPr marL="0" lvl="0" indent="0" algn="ctr">
              <a:lnSpc>
                <a:spcPts val="6047"/>
              </a:lnSpc>
              <a:spcBef>
                <a:spcPct val="0"/>
              </a:spcBef>
            </a:pPr>
            <a:r>
              <a:rPr lang="en-US" sz="4381" b="1" spc="429" dirty="0">
                <a:solidFill>
                  <a:srgbClr val="231F20"/>
                </a:solidFill>
                <a:latin typeface="+mj-lt"/>
              </a:rPr>
              <a:t>01</a:t>
            </a:r>
          </a:p>
        </p:txBody>
      </p:sp>
      <p:sp>
        <p:nvSpPr>
          <p:cNvPr id="14" name="TextBox 14"/>
          <p:cNvSpPr txBox="1"/>
          <p:nvPr/>
        </p:nvSpPr>
        <p:spPr>
          <a:xfrm>
            <a:off x="12079705" y="3714588"/>
            <a:ext cx="979531" cy="769441"/>
          </a:xfrm>
          <a:prstGeom prst="rect">
            <a:avLst/>
          </a:prstGeom>
        </p:spPr>
        <p:txBody>
          <a:bodyPr lIns="0" tIns="0" rIns="0" bIns="0" rtlCol="0" anchor="t">
            <a:spAutoFit/>
          </a:bodyPr>
          <a:lstStyle/>
          <a:p>
            <a:pPr marL="0" lvl="0" indent="0" algn="ctr">
              <a:lnSpc>
                <a:spcPts val="6047"/>
              </a:lnSpc>
              <a:spcBef>
                <a:spcPct val="0"/>
              </a:spcBef>
            </a:pPr>
            <a:r>
              <a:rPr lang="en-US" sz="4381" b="1" spc="429" dirty="0">
                <a:solidFill>
                  <a:srgbClr val="231F20"/>
                </a:solidFill>
                <a:latin typeface="+mj-lt"/>
              </a:rPr>
              <a:t>02</a:t>
            </a:r>
          </a:p>
        </p:txBody>
      </p:sp>
      <p:sp>
        <p:nvSpPr>
          <p:cNvPr id="15" name="TextBox 15"/>
          <p:cNvSpPr txBox="1"/>
          <p:nvPr/>
        </p:nvSpPr>
        <p:spPr>
          <a:xfrm>
            <a:off x="6481572" y="6024593"/>
            <a:ext cx="979531" cy="769441"/>
          </a:xfrm>
          <a:prstGeom prst="rect">
            <a:avLst/>
          </a:prstGeom>
        </p:spPr>
        <p:txBody>
          <a:bodyPr lIns="0" tIns="0" rIns="0" bIns="0" rtlCol="0" anchor="t">
            <a:spAutoFit/>
          </a:bodyPr>
          <a:lstStyle/>
          <a:p>
            <a:pPr marL="0" lvl="0" indent="0" algn="ctr">
              <a:lnSpc>
                <a:spcPts val="6047"/>
              </a:lnSpc>
              <a:spcBef>
                <a:spcPct val="0"/>
              </a:spcBef>
            </a:pPr>
            <a:r>
              <a:rPr lang="en-US" sz="4381" b="1" spc="429" dirty="0">
                <a:solidFill>
                  <a:srgbClr val="231F20"/>
                </a:solidFill>
                <a:latin typeface="+mj-lt"/>
              </a:rPr>
              <a:t>03</a:t>
            </a:r>
          </a:p>
        </p:txBody>
      </p:sp>
      <p:sp>
        <p:nvSpPr>
          <p:cNvPr id="16" name="TextBox 16"/>
          <p:cNvSpPr txBox="1"/>
          <p:nvPr/>
        </p:nvSpPr>
        <p:spPr>
          <a:xfrm>
            <a:off x="11915532" y="8020348"/>
            <a:ext cx="979531" cy="769441"/>
          </a:xfrm>
          <a:prstGeom prst="rect">
            <a:avLst/>
          </a:prstGeom>
        </p:spPr>
        <p:txBody>
          <a:bodyPr lIns="0" tIns="0" rIns="0" bIns="0" rtlCol="0" anchor="t">
            <a:spAutoFit/>
          </a:bodyPr>
          <a:lstStyle/>
          <a:p>
            <a:pPr marL="0" lvl="0" indent="0" algn="ctr">
              <a:lnSpc>
                <a:spcPts val="6047"/>
              </a:lnSpc>
              <a:spcBef>
                <a:spcPct val="0"/>
              </a:spcBef>
            </a:pPr>
            <a:r>
              <a:rPr lang="en-US" sz="4381" b="1" spc="429" dirty="0">
                <a:solidFill>
                  <a:srgbClr val="231F20"/>
                </a:solidFill>
                <a:latin typeface="+mj-lt"/>
              </a:rPr>
              <a:t>04</a:t>
            </a:r>
          </a:p>
        </p:txBody>
      </p:sp>
      <p:grpSp>
        <p:nvGrpSpPr>
          <p:cNvPr id="17" name="Group 17"/>
          <p:cNvGrpSpPr/>
          <p:nvPr/>
        </p:nvGrpSpPr>
        <p:grpSpPr>
          <a:xfrm>
            <a:off x="5670275" y="3230440"/>
            <a:ext cx="6409430" cy="1910409"/>
            <a:chOff x="0" y="0"/>
            <a:chExt cx="8545907" cy="2547212"/>
          </a:xfrm>
          <a:solidFill>
            <a:srgbClr val="56983F"/>
          </a:solidFill>
        </p:grpSpPr>
        <p:grpSp>
          <p:nvGrpSpPr>
            <p:cNvPr id="18" name="Group 18"/>
            <p:cNvGrpSpPr/>
            <p:nvPr/>
          </p:nvGrpSpPr>
          <p:grpSpPr>
            <a:xfrm>
              <a:off x="6992316" y="0"/>
              <a:ext cx="1553591" cy="2547212"/>
              <a:chOff x="0" y="0"/>
              <a:chExt cx="1452240" cy="2381040"/>
            </a:xfrm>
            <a:grpFill/>
          </p:grpSpPr>
          <p:sp>
            <p:nvSpPr>
              <p:cNvPr id="19" name="Freeform 19"/>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grpFill/>
            </p:spPr>
            <p:txBody>
              <a:bodyPr/>
              <a:lstStyle/>
              <a:p>
                <a:endParaRPr lang="es-US"/>
              </a:p>
            </p:txBody>
          </p:sp>
        </p:grpSp>
        <p:grpSp>
          <p:nvGrpSpPr>
            <p:cNvPr id="20" name="Group 20"/>
            <p:cNvGrpSpPr/>
            <p:nvPr/>
          </p:nvGrpSpPr>
          <p:grpSpPr>
            <a:xfrm>
              <a:off x="0" y="236466"/>
              <a:ext cx="7891966" cy="2050401"/>
              <a:chOff x="0" y="0"/>
              <a:chExt cx="7377120" cy="1916640"/>
            </a:xfrm>
            <a:grpFill/>
          </p:grpSpPr>
          <p:sp>
            <p:nvSpPr>
              <p:cNvPr id="21" name="Freeform 21"/>
              <p:cNvSpPr/>
              <p:nvPr/>
            </p:nvSpPr>
            <p:spPr>
              <a:xfrm>
                <a:off x="0" y="0"/>
                <a:ext cx="7434580" cy="1963166"/>
              </a:xfrm>
              <a:custGeom>
                <a:avLst/>
                <a:gdLst/>
                <a:ahLst/>
                <a:cxnLst/>
                <a:rect l="l" t="t" r="r" b="b"/>
                <a:pathLst>
                  <a:path w="7434580" h="1963166">
                    <a:moveTo>
                      <a:pt x="967105" y="1963166"/>
                    </a:moveTo>
                    <a:lnTo>
                      <a:pt x="7434580" y="1963166"/>
                    </a:lnTo>
                    <a:lnTo>
                      <a:pt x="6596380" y="1125601"/>
                    </a:lnTo>
                    <a:cubicBezTo>
                      <a:pt x="6556883" y="1086104"/>
                      <a:pt x="6536563" y="1033780"/>
                      <a:pt x="6536563" y="981583"/>
                    </a:cubicBezTo>
                    <a:cubicBezTo>
                      <a:pt x="6536563" y="929386"/>
                      <a:pt x="6556375" y="877570"/>
                      <a:pt x="6596380" y="837565"/>
                    </a:cubicBezTo>
                    <a:lnTo>
                      <a:pt x="7434072" y="0"/>
                    </a:lnTo>
                    <a:lnTo>
                      <a:pt x="967105" y="0"/>
                    </a:lnTo>
                    <a:lnTo>
                      <a:pt x="0" y="980948"/>
                    </a:lnTo>
                    <a:lnTo>
                      <a:pt x="967105" y="1963039"/>
                    </a:lnTo>
                    <a:close/>
                  </a:path>
                </a:pathLst>
              </a:custGeom>
              <a:grpFill/>
            </p:spPr>
            <p:txBody>
              <a:bodyPr/>
              <a:lstStyle/>
              <a:p>
                <a:endParaRPr lang="es-US"/>
              </a:p>
            </p:txBody>
          </p:sp>
        </p:grpSp>
        <p:sp>
          <p:nvSpPr>
            <p:cNvPr id="22" name="TextBox 22"/>
            <p:cNvSpPr txBox="1"/>
            <p:nvPr/>
          </p:nvSpPr>
          <p:spPr>
            <a:xfrm>
              <a:off x="1151229" y="913887"/>
              <a:ext cx="5648280" cy="311112"/>
            </a:xfrm>
            <a:prstGeom prst="rect">
              <a:avLst/>
            </a:prstGeom>
            <a:grpFill/>
          </p:spPr>
          <p:txBody>
            <a:bodyPr wrap="square" lIns="0" tIns="0" rIns="0" bIns="0" rtlCol="0" anchor="t">
              <a:spAutoFit/>
            </a:bodyPr>
            <a:lstStyle/>
            <a:p>
              <a:pPr lvl="0" algn="just">
                <a:lnSpc>
                  <a:spcPts val="1988"/>
                </a:lnSpc>
                <a:spcBef>
                  <a:spcPct val="0"/>
                </a:spcBef>
              </a:pPr>
              <a:endParaRPr lang="en-US" sz="1440" spc="141" dirty="0">
                <a:solidFill>
                  <a:srgbClr val="FFFFFF"/>
                </a:solidFill>
                <a:latin typeface="Century Gothic" pitchFamily="34" charset="0"/>
              </a:endParaRPr>
            </a:p>
          </p:txBody>
        </p:sp>
      </p:grpSp>
      <p:grpSp>
        <p:nvGrpSpPr>
          <p:cNvPr id="24" name="Group 24"/>
          <p:cNvGrpSpPr/>
          <p:nvPr/>
        </p:nvGrpSpPr>
        <p:grpSpPr>
          <a:xfrm>
            <a:off x="7461103" y="1028700"/>
            <a:ext cx="7624410" cy="1910409"/>
            <a:chOff x="0" y="0"/>
            <a:chExt cx="8484287" cy="2547212"/>
          </a:xfrm>
          <a:solidFill>
            <a:srgbClr val="56983F"/>
          </a:solidFill>
        </p:grpSpPr>
        <p:grpSp>
          <p:nvGrpSpPr>
            <p:cNvPr id="25" name="Group 25"/>
            <p:cNvGrpSpPr/>
            <p:nvPr/>
          </p:nvGrpSpPr>
          <p:grpSpPr>
            <a:xfrm>
              <a:off x="0" y="0"/>
              <a:ext cx="1552821" cy="2547212"/>
              <a:chOff x="0" y="0"/>
              <a:chExt cx="1451520" cy="2381040"/>
            </a:xfrm>
            <a:grpFill/>
          </p:grpSpPr>
          <p:sp>
            <p:nvSpPr>
              <p:cNvPr id="26" name="Freeform 26"/>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grpFill/>
            </p:spPr>
            <p:txBody>
              <a:bodyPr/>
              <a:lstStyle/>
              <a:p>
                <a:endParaRPr lang="es-US"/>
              </a:p>
            </p:txBody>
          </p:sp>
        </p:grpSp>
        <p:grpSp>
          <p:nvGrpSpPr>
            <p:cNvPr id="29" name="Group 29"/>
            <p:cNvGrpSpPr/>
            <p:nvPr/>
          </p:nvGrpSpPr>
          <p:grpSpPr>
            <a:xfrm>
              <a:off x="595402" y="236466"/>
              <a:ext cx="7888885" cy="2050401"/>
              <a:chOff x="0" y="0"/>
              <a:chExt cx="7374240" cy="1916640"/>
            </a:xfrm>
            <a:grpFill/>
          </p:grpSpPr>
          <p:sp>
            <p:nvSpPr>
              <p:cNvPr id="30" name="Freeform 30"/>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grpFill/>
            </p:spPr>
            <p:txBody>
              <a:bodyPr/>
              <a:lstStyle/>
              <a:p>
                <a:endParaRPr lang="es-US"/>
              </a:p>
            </p:txBody>
          </p:sp>
        </p:grpSp>
      </p:grpSp>
      <p:grpSp>
        <p:nvGrpSpPr>
          <p:cNvPr id="32" name="Group 32"/>
          <p:cNvGrpSpPr/>
          <p:nvPr/>
        </p:nvGrpSpPr>
        <p:grpSpPr>
          <a:xfrm>
            <a:off x="3908594" y="7576491"/>
            <a:ext cx="8065780" cy="1910409"/>
            <a:chOff x="0" y="0"/>
            <a:chExt cx="8545907" cy="2547212"/>
          </a:xfrm>
          <a:solidFill>
            <a:srgbClr val="56983F"/>
          </a:solidFill>
        </p:grpSpPr>
        <p:grpSp>
          <p:nvGrpSpPr>
            <p:cNvPr id="33" name="Group 33"/>
            <p:cNvGrpSpPr/>
            <p:nvPr/>
          </p:nvGrpSpPr>
          <p:grpSpPr>
            <a:xfrm>
              <a:off x="6992316" y="0"/>
              <a:ext cx="1553591" cy="2547212"/>
              <a:chOff x="0" y="0"/>
              <a:chExt cx="1452240" cy="2381040"/>
            </a:xfrm>
            <a:grpFill/>
          </p:grpSpPr>
          <p:sp>
            <p:nvSpPr>
              <p:cNvPr id="34" name="Freeform 34"/>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grpFill/>
            </p:spPr>
            <p:txBody>
              <a:bodyPr/>
              <a:lstStyle/>
              <a:p>
                <a:endParaRPr lang="es-US"/>
              </a:p>
            </p:txBody>
          </p:sp>
        </p:grpSp>
        <p:grpSp>
          <p:nvGrpSpPr>
            <p:cNvPr id="35" name="Group 35"/>
            <p:cNvGrpSpPr/>
            <p:nvPr/>
          </p:nvGrpSpPr>
          <p:grpSpPr>
            <a:xfrm>
              <a:off x="0" y="236466"/>
              <a:ext cx="7891966" cy="2050401"/>
              <a:chOff x="0" y="0"/>
              <a:chExt cx="7377120" cy="1916640"/>
            </a:xfrm>
            <a:grpFill/>
          </p:grpSpPr>
          <p:sp>
            <p:nvSpPr>
              <p:cNvPr id="36" name="Freeform 36"/>
              <p:cNvSpPr/>
              <p:nvPr/>
            </p:nvSpPr>
            <p:spPr>
              <a:xfrm>
                <a:off x="0" y="0"/>
                <a:ext cx="7434580" cy="1963166"/>
              </a:xfrm>
              <a:custGeom>
                <a:avLst/>
                <a:gdLst/>
                <a:ahLst/>
                <a:cxnLst/>
                <a:rect l="l" t="t" r="r" b="b"/>
                <a:pathLst>
                  <a:path w="7434580" h="1963166">
                    <a:moveTo>
                      <a:pt x="967105" y="1963166"/>
                    </a:moveTo>
                    <a:lnTo>
                      <a:pt x="7434580" y="1963166"/>
                    </a:lnTo>
                    <a:lnTo>
                      <a:pt x="6596380" y="1125601"/>
                    </a:lnTo>
                    <a:cubicBezTo>
                      <a:pt x="6556883" y="1086104"/>
                      <a:pt x="6536563" y="1033780"/>
                      <a:pt x="6536563" y="981583"/>
                    </a:cubicBezTo>
                    <a:cubicBezTo>
                      <a:pt x="6536563" y="929386"/>
                      <a:pt x="6556375" y="877570"/>
                      <a:pt x="6596380" y="837565"/>
                    </a:cubicBezTo>
                    <a:lnTo>
                      <a:pt x="7434072" y="0"/>
                    </a:lnTo>
                    <a:lnTo>
                      <a:pt x="967105" y="0"/>
                    </a:lnTo>
                    <a:lnTo>
                      <a:pt x="0" y="980948"/>
                    </a:lnTo>
                    <a:lnTo>
                      <a:pt x="967105" y="1963039"/>
                    </a:lnTo>
                    <a:close/>
                  </a:path>
                </a:pathLst>
              </a:custGeom>
              <a:grpFill/>
            </p:spPr>
            <p:txBody>
              <a:bodyPr/>
              <a:lstStyle/>
              <a:p>
                <a:endParaRPr lang="es-US"/>
              </a:p>
            </p:txBody>
          </p:sp>
        </p:grpSp>
        <p:sp>
          <p:nvSpPr>
            <p:cNvPr id="37" name="TextBox 37"/>
            <p:cNvSpPr txBox="1"/>
            <p:nvPr/>
          </p:nvSpPr>
          <p:spPr>
            <a:xfrm>
              <a:off x="1128897" y="631539"/>
              <a:ext cx="5596157" cy="298288"/>
            </a:xfrm>
            <a:prstGeom prst="rect">
              <a:avLst/>
            </a:prstGeom>
            <a:grpFill/>
          </p:spPr>
          <p:txBody>
            <a:bodyPr lIns="0" tIns="0" rIns="0" bIns="0" rtlCol="0" anchor="t">
              <a:spAutoFit/>
            </a:bodyPr>
            <a:lstStyle/>
            <a:p>
              <a:pPr lvl="0" algn="just">
                <a:lnSpc>
                  <a:spcPts val="1912"/>
                </a:lnSpc>
                <a:spcBef>
                  <a:spcPct val="0"/>
                </a:spcBef>
              </a:pPr>
              <a:endParaRPr lang="en-US" sz="1440" spc="135" dirty="0">
                <a:solidFill>
                  <a:srgbClr val="FFFFFF"/>
                </a:solidFill>
                <a:latin typeface="Century Gothic" pitchFamily="34" charset="0"/>
              </a:endParaRPr>
            </a:p>
          </p:txBody>
        </p:sp>
      </p:grpSp>
      <p:grpSp>
        <p:nvGrpSpPr>
          <p:cNvPr id="40" name="Group 40"/>
          <p:cNvGrpSpPr/>
          <p:nvPr/>
        </p:nvGrpSpPr>
        <p:grpSpPr>
          <a:xfrm>
            <a:off x="7461103" y="1480654"/>
            <a:ext cx="7397897" cy="5872646"/>
            <a:chOff x="0" y="-5282983"/>
            <a:chExt cx="8484287" cy="7830195"/>
          </a:xfrm>
          <a:solidFill>
            <a:srgbClr val="56983F"/>
          </a:solidFill>
        </p:grpSpPr>
        <p:grpSp>
          <p:nvGrpSpPr>
            <p:cNvPr id="41" name="Group 41"/>
            <p:cNvGrpSpPr/>
            <p:nvPr/>
          </p:nvGrpSpPr>
          <p:grpSpPr>
            <a:xfrm>
              <a:off x="0" y="0"/>
              <a:ext cx="1552821" cy="2547212"/>
              <a:chOff x="0" y="0"/>
              <a:chExt cx="1451520" cy="2381040"/>
            </a:xfrm>
            <a:grpFill/>
          </p:grpSpPr>
          <p:sp>
            <p:nvSpPr>
              <p:cNvPr id="42" name="Freeform 42"/>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grpFill/>
            </p:spPr>
            <p:txBody>
              <a:bodyPr/>
              <a:lstStyle/>
              <a:p>
                <a:endParaRPr lang="es-US"/>
              </a:p>
            </p:txBody>
          </p:sp>
        </p:grpSp>
        <p:grpSp>
          <p:nvGrpSpPr>
            <p:cNvPr id="45" name="Group 45"/>
            <p:cNvGrpSpPr/>
            <p:nvPr/>
          </p:nvGrpSpPr>
          <p:grpSpPr>
            <a:xfrm>
              <a:off x="595402" y="236466"/>
              <a:ext cx="7888885" cy="2050401"/>
              <a:chOff x="0" y="0"/>
              <a:chExt cx="7374240" cy="1916640"/>
            </a:xfrm>
            <a:grpFill/>
          </p:grpSpPr>
          <p:sp>
            <p:nvSpPr>
              <p:cNvPr id="46" name="Freeform 46"/>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grpFill/>
            </p:spPr>
            <p:txBody>
              <a:bodyPr/>
              <a:lstStyle/>
              <a:p>
                <a:endParaRPr lang="es-US"/>
              </a:p>
            </p:txBody>
          </p:sp>
        </p:grpSp>
        <p:sp>
          <p:nvSpPr>
            <p:cNvPr id="47" name="TextBox 47"/>
            <p:cNvSpPr txBox="1"/>
            <p:nvPr/>
          </p:nvSpPr>
          <p:spPr>
            <a:xfrm>
              <a:off x="1825338" y="-5282983"/>
              <a:ext cx="5314485" cy="1025921"/>
            </a:xfrm>
            <a:prstGeom prst="rect">
              <a:avLst/>
            </a:prstGeom>
            <a:grpFill/>
          </p:spPr>
          <p:txBody>
            <a:bodyPr lIns="0" tIns="0" rIns="0" bIns="0" rtlCol="0" anchor="t">
              <a:spAutoFit/>
            </a:bodyPr>
            <a:lstStyle/>
            <a:p>
              <a:pPr lvl="0" algn="just">
                <a:lnSpc>
                  <a:spcPts val="1988"/>
                </a:lnSpc>
                <a:spcBef>
                  <a:spcPct val="0"/>
                </a:spcBef>
              </a:pPr>
              <a:r>
                <a:rPr lang="es-ES" sz="1440" spc="141" dirty="0" smtClean="0">
                  <a:solidFill>
                    <a:srgbClr val="FFFFFF"/>
                  </a:solidFill>
                  <a:latin typeface="Century Gothic" pitchFamily="34" charset="0"/>
                </a:rPr>
                <a:t>Diagnóstico </a:t>
              </a:r>
              <a:r>
                <a:rPr lang="es-ES" sz="1440" spc="141" dirty="0">
                  <a:solidFill>
                    <a:srgbClr val="FFFFFF"/>
                  </a:solidFill>
                  <a:latin typeface="Century Gothic" pitchFamily="34" charset="0"/>
                </a:rPr>
                <a:t>de los procesos comunicativos </a:t>
              </a:r>
              <a:r>
                <a:rPr lang="es-ES" sz="1440" spc="141" dirty="0" smtClean="0">
                  <a:solidFill>
                    <a:srgbClr val="FFFFFF"/>
                  </a:solidFill>
                  <a:latin typeface="Century Gothic" pitchFamily="34" charset="0"/>
                </a:rPr>
                <a:t>internos y externos en la Empresa GEOCUBA Villa Clara- Sancti Spíritus.</a:t>
              </a:r>
              <a:endParaRPr lang="es-ES" sz="1440" spc="141" dirty="0">
                <a:solidFill>
                  <a:srgbClr val="FFFFFF"/>
                </a:solidFill>
                <a:latin typeface="Century Gothic" pitchFamily="34" charset="0"/>
              </a:endParaRPr>
            </a:p>
          </p:txBody>
        </p:sp>
      </p:grpSp>
      <p:pic>
        <p:nvPicPr>
          <p:cNvPr id="49" name="Picture 48">
            <a:extLst>
              <a:ext uri="{FF2B5EF4-FFF2-40B4-BE49-F238E27FC236}">
                <a16:creationId xmlns:a16="http://schemas.microsoft.com/office/drawing/2014/main" xmlns="" id="{DFF20076-A7DF-C5FD-1ABC-23D35B13D3BC}"/>
              </a:ext>
            </a:extLst>
          </p:cNvPr>
          <p:cNvPicPr>
            <a:picLocks noChangeAspect="1"/>
          </p:cNvPicPr>
          <p:nvPr/>
        </p:nvPicPr>
        <p:blipFill>
          <a:blip r:embed="rId4">
            <a:alphaModFix amt="34000"/>
            <a:extLst>
              <a:ext uri="{28A0092B-C50C-407E-A947-70E740481C1C}">
                <a14:useLocalDpi xmlns:a14="http://schemas.microsoft.com/office/drawing/2010/main" val="0"/>
              </a:ext>
            </a:extLst>
          </a:blip>
          <a:stretch>
            <a:fillRect/>
          </a:stretch>
        </p:blipFill>
        <p:spPr>
          <a:xfrm>
            <a:off x="745094" y="80548"/>
            <a:ext cx="3163500" cy="3207745"/>
          </a:xfrm>
          <a:prstGeom prst="rect">
            <a:avLst/>
          </a:prstGeom>
        </p:spPr>
      </p:pic>
      <p:pic>
        <p:nvPicPr>
          <p:cNvPr id="52" name="Picture 51">
            <a:extLst>
              <a:ext uri="{FF2B5EF4-FFF2-40B4-BE49-F238E27FC236}">
                <a16:creationId xmlns:a16="http://schemas.microsoft.com/office/drawing/2014/main" xmlns="" id="{B3FB3D21-D948-B8B5-CF63-49CD0C92A1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95315" y="0"/>
            <a:ext cx="2392685" cy="10058420"/>
          </a:xfrm>
          <a:prstGeom prst="rect">
            <a:avLst/>
          </a:prstGeom>
        </p:spPr>
      </p:pic>
      <p:sp>
        <p:nvSpPr>
          <p:cNvPr id="2" name="1 Rectángulo"/>
          <p:cNvSpPr/>
          <p:nvPr/>
        </p:nvSpPr>
        <p:spPr>
          <a:xfrm>
            <a:off x="9052711" y="6092739"/>
            <a:ext cx="4808326" cy="803361"/>
          </a:xfrm>
          <a:prstGeom prst="rect">
            <a:avLst/>
          </a:prstGeom>
        </p:spPr>
        <p:txBody>
          <a:bodyPr wrap="square">
            <a:spAutoFit/>
          </a:bodyPr>
          <a:lstStyle/>
          <a:p>
            <a:pPr algn="just">
              <a:lnSpc>
                <a:spcPts val="1912"/>
              </a:lnSpc>
              <a:spcBef>
                <a:spcPct val="0"/>
              </a:spcBef>
            </a:pPr>
            <a:r>
              <a:rPr lang="es-ES" sz="1440" spc="141" dirty="0" smtClean="0">
                <a:solidFill>
                  <a:srgbClr val="FFFFFF"/>
                </a:solidFill>
                <a:latin typeface="Century Gothic" pitchFamily="34" charset="0"/>
              </a:rPr>
              <a:t>Propuesta </a:t>
            </a:r>
            <a:r>
              <a:rPr lang="es-ES" sz="1440" spc="141" dirty="0">
                <a:solidFill>
                  <a:srgbClr val="FFFFFF"/>
                </a:solidFill>
                <a:latin typeface="Century Gothic" pitchFamily="34" charset="0"/>
              </a:rPr>
              <a:t>de un Manual de Gestión de la Comunicación (MGC)</a:t>
            </a:r>
            <a:endParaRPr lang="en-US" sz="1440" spc="141" dirty="0">
              <a:solidFill>
                <a:srgbClr val="FFFFFF"/>
              </a:solidFill>
              <a:latin typeface="Century Gothic" pitchFamily="34" charset="0"/>
            </a:endParaRPr>
          </a:p>
          <a:p>
            <a:pPr lvl="0" algn="just">
              <a:lnSpc>
                <a:spcPts val="1912"/>
              </a:lnSpc>
              <a:spcBef>
                <a:spcPct val="0"/>
              </a:spcBef>
            </a:pPr>
            <a:endParaRPr lang="en-US" sz="1440" spc="135" dirty="0">
              <a:solidFill>
                <a:srgbClr val="FFFFFF"/>
              </a:solidFill>
              <a:latin typeface="Century Gothic" pitchFamily="34" charset="0"/>
            </a:endParaRPr>
          </a:p>
        </p:txBody>
      </p:sp>
      <p:sp>
        <p:nvSpPr>
          <p:cNvPr id="3" name="2 Rectángulo"/>
          <p:cNvSpPr/>
          <p:nvPr/>
        </p:nvSpPr>
        <p:spPr>
          <a:xfrm>
            <a:off x="6781800" y="3733821"/>
            <a:ext cx="3774248" cy="978729"/>
          </a:xfrm>
          <a:prstGeom prst="rect">
            <a:avLst/>
          </a:prstGeom>
        </p:spPr>
        <p:txBody>
          <a:bodyPr wrap="square">
            <a:spAutoFit/>
          </a:bodyPr>
          <a:lstStyle/>
          <a:p>
            <a:pPr algn="just"/>
            <a:r>
              <a:rPr lang="en-US" sz="1440" spc="135" dirty="0">
                <a:solidFill>
                  <a:srgbClr val="FFFFFF"/>
                </a:solidFill>
                <a:latin typeface="Century Gothic" pitchFamily="34" charset="0"/>
              </a:rPr>
              <a:t>Alternativa metodológica mixta, con predominio del componente cuantitativo, anidándose en el cualitativo. </a:t>
            </a:r>
            <a:endParaRPr lang="es-ES" sz="1440" dirty="0"/>
          </a:p>
        </p:txBody>
      </p:sp>
      <p:sp>
        <p:nvSpPr>
          <p:cNvPr id="4" name="3 Rectángulo"/>
          <p:cNvSpPr/>
          <p:nvPr/>
        </p:nvSpPr>
        <p:spPr>
          <a:xfrm>
            <a:off x="4988398" y="8096848"/>
            <a:ext cx="5267422" cy="978729"/>
          </a:xfrm>
          <a:prstGeom prst="rect">
            <a:avLst/>
          </a:prstGeom>
        </p:spPr>
        <p:txBody>
          <a:bodyPr wrap="square">
            <a:spAutoFit/>
          </a:bodyPr>
          <a:lstStyle/>
          <a:p>
            <a:pPr algn="just"/>
            <a:r>
              <a:rPr lang="es-ES" sz="1440" dirty="0">
                <a:solidFill>
                  <a:schemeClr val="bg1"/>
                </a:solidFill>
                <a:latin typeface="Century Gothic" pitchFamily="34" charset="0"/>
              </a:rPr>
              <a:t>H</a:t>
            </a:r>
            <a:r>
              <a:rPr lang="es-ES" sz="1440" dirty="0" smtClean="0">
                <a:solidFill>
                  <a:schemeClr val="bg1"/>
                </a:solidFill>
                <a:latin typeface="Century Gothic" pitchFamily="34" charset="0"/>
              </a:rPr>
              <a:t>erramienta </a:t>
            </a:r>
            <a:r>
              <a:rPr lang="es-ES" sz="1440" dirty="0">
                <a:solidFill>
                  <a:schemeClr val="bg1"/>
                </a:solidFill>
                <a:latin typeface="Century Gothic" pitchFamily="34" charset="0"/>
              </a:rPr>
              <a:t>estratégica para sistematizar los procesos comunicativos internos y externos de la organización, teniendo en cuenta las características que posee en la actualidad y la legislación vigente</a:t>
            </a:r>
          </a:p>
        </p:txBody>
      </p:sp>
      <p:pic>
        <p:nvPicPr>
          <p:cNvPr id="38" name="37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650"/>
    </mc:Choice>
    <mc:Fallback>
      <p:transition spd="slow" advTm="38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BFB">
            <a:alpha val="0"/>
          </a:srgbClr>
        </a:solidFill>
        <a:effectLst/>
      </p:bgPr>
    </p:bg>
    <p:spTree>
      <p:nvGrpSpPr>
        <p:cNvPr id="1" name=""/>
        <p:cNvGrpSpPr/>
        <p:nvPr/>
      </p:nvGrpSpPr>
      <p:grpSpPr>
        <a:xfrm>
          <a:off x="0" y="0"/>
          <a:ext cx="0" cy="0"/>
          <a:chOff x="0" y="0"/>
          <a:chExt cx="0" cy="0"/>
        </a:xfrm>
      </p:grpSpPr>
      <p:grpSp>
        <p:nvGrpSpPr>
          <p:cNvPr id="2" name="Group 2"/>
          <p:cNvGrpSpPr/>
          <p:nvPr/>
        </p:nvGrpSpPr>
        <p:grpSpPr>
          <a:xfrm>
            <a:off x="15035582" y="2145857"/>
            <a:ext cx="2223718" cy="2218402"/>
            <a:chOff x="0" y="0"/>
            <a:chExt cx="2409120" cy="2403360"/>
          </a:xfrm>
          <a:solidFill>
            <a:srgbClr val="56983F"/>
          </a:solidFill>
        </p:grpSpPr>
        <p:sp>
          <p:nvSpPr>
            <p:cNvPr id="3" name="Freeform 3"/>
            <p:cNvSpPr/>
            <p:nvPr/>
          </p:nvSpPr>
          <p:spPr>
            <a:xfrm>
              <a:off x="0" y="0"/>
              <a:ext cx="2409190" cy="2403348"/>
            </a:xfrm>
            <a:custGeom>
              <a:avLst/>
              <a:gdLst/>
              <a:ahLst/>
              <a:cxnLst/>
              <a:rect l="l" t="t" r="r" b="b"/>
              <a:pathLst>
                <a:path w="2409190" h="2403348">
                  <a:moveTo>
                    <a:pt x="0" y="1201674"/>
                  </a:moveTo>
                  <a:cubicBezTo>
                    <a:pt x="0" y="537972"/>
                    <a:pt x="539242" y="0"/>
                    <a:pt x="1204595" y="0"/>
                  </a:cubicBezTo>
                  <a:cubicBezTo>
                    <a:pt x="1869948" y="0"/>
                    <a:pt x="2409190" y="537972"/>
                    <a:pt x="2409190" y="1201674"/>
                  </a:cubicBezTo>
                  <a:cubicBezTo>
                    <a:pt x="2409190" y="1865376"/>
                    <a:pt x="1869948" y="2403348"/>
                    <a:pt x="1204595" y="2403348"/>
                  </a:cubicBezTo>
                  <a:cubicBezTo>
                    <a:pt x="539242" y="2403348"/>
                    <a:pt x="0" y="1865376"/>
                    <a:pt x="0" y="1201674"/>
                  </a:cubicBezTo>
                  <a:close/>
                </a:path>
              </a:pathLst>
            </a:custGeom>
            <a:grpFill/>
          </p:spPr>
          <p:txBody>
            <a:bodyPr/>
            <a:lstStyle/>
            <a:p>
              <a:endParaRPr lang="es-US"/>
            </a:p>
          </p:txBody>
        </p:sp>
      </p:grpSp>
      <p:grpSp>
        <p:nvGrpSpPr>
          <p:cNvPr id="4" name="Group 4"/>
          <p:cNvGrpSpPr/>
          <p:nvPr/>
        </p:nvGrpSpPr>
        <p:grpSpPr>
          <a:xfrm>
            <a:off x="15035582" y="7039898"/>
            <a:ext cx="2223718" cy="2218402"/>
            <a:chOff x="0" y="0"/>
            <a:chExt cx="2409120" cy="2403360"/>
          </a:xfrm>
          <a:solidFill>
            <a:srgbClr val="56983F"/>
          </a:solidFill>
        </p:grpSpPr>
        <p:sp>
          <p:nvSpPr>
            <p:cNvPr id="5" name="Freeform 5"/>
            <p:cNvSpPr/>
            <p:nvPr/>
          </p:nvSpPr>
          <p:spPr>
            <a:xfrm>
              <a:off x="0" y="0"/>
              <a:ext cx="2409190" cy="2403348"/>
            </a:xfrm>
            <a:custGeom>
              <a:avLst/>
              <a:gdLst/>
              <a:ahLst/>
              <a:cxnLst/>
              <a:rect l="l" t="t" r="r" b="b"/>
              <a:pathLst>
                <a:path w="2409190" h="2403348">
                  <a:moveTo>
                    <a:pt x="0" y="1201674"/>
                  </a:moveTo>
                  <a:cubicBezTo>
                    <a:pt x="0" y="537972"/>
                    <a:pt x="539242" y="0"/>
                    <a:pt x="1204595" y="0"/>
                  </a:cubicBezTo>
                  <a:cubicBezTo>
                    <a:pt x="1869948" y="0"/>
                    <a:pt x="2409190" y="537972"/>
                    <a:pt x="2409190" y="1201674"/>
                  </a:cubicBezTo>
                  <a:cubicBezTo>
                    <a:pt x="2409190" y="1865376"/>
                    <a:pt x="1869948" y="2403348"/>
                    <a:pt x="1204595" y="2403348"/>
                  </a:cubicBezTo>
                  <a:cubicBezTo>
                    <a:pt x="539242" y="2403348"/>
                    <a:pt x="0" y="1865376"/>
                    <a:pt x="0" y="1201674"/>
                  </a:cubicBezTo>
                  <a:close/>
                </a:path>
              </a:pathLst>
            </a:custGeom>
            <a:grpFill/>
          </p:spPr>
          <p:txBody>
            <a:bodyPr/>
            <a:lstStyle/>
            <a:p>
              <a:endParaRPr lang="es-US"/>
            </a:p>
          </p:txBody>
        </p:sp>
      </p:grpSp>
      <p:grpSp>
        <p:nvGrpSpPr>
          <p:cNvPr id="6" name="Group 6"/>
          <p:cNvGrpSpPr/>
          <p:nvPr/>
        </p:nvGrpSpPr>
        <p:grpSpPr>
          <a:xfrm>
            <a:off x="6705600" y="7039898"/>
            <a:ext cx="2224486" cy="2218391"/>
            <a:chOff x="15799" y="0"/>
            <a:chExt cx="2409952" cy="2403348"/>
          </a:xfrm>
          <a:solidFill>
            <a:srgbClr val="56983F"/>
          </a:solidFill>
        </p:grpSpPr>
        <p:sp>
          <p:nvSpPr>
            <p:cNvPr id="7" name="Freeform 7"/>
            <p:cNvSpPr/>
            <p:nvPr/>
          </p:nvSpPr>
          <p:spPr>
            <a:xfrm>
              <a:off x="15799" y="0"/>
              <a:ext cx="2409952" cy="2403348"/>
            </a:xfrm>
            <a:custGeom>
              <a:avLst/>
              <a:gdLst/>
              <a:ahLst/>
              <a:cxnLst/>
              <a:rect l="l" t="t" r="r" b="b"/>
              <a:pathLst>
                <a:path w="2409952" h="2403348">
                  <a:moveTo>
                    <a:pt x="0" y="1201674"/>
                  </a:moveTo>
                  <a:cubicBezTo>
                    <a:pt x="0" y="537972"/>
                    <a:pt x="539496" y="0"/>
                    <a:pt x="1204976" y="0"/>
                  </a:cubicBezTo>
                  <a:cubicBezTo>
                    <a:pt x="1870456" y="0"/>
                    <a:pt x="2409952" y="537972"/>
                    <a:pt x="2409952" y="1201674"/>
                  </a:cubicBezTo>
                  <a:cubicBezTo>
                    <a:pt x="2409952" y="1865376"/>
                    <a:pt x="1870456" y="2403348"/>
                    <a:pt x="1204976" y="2403348"/>
                  </a:cubicBezTo>
                  <a:cubicBezTo>
                    <a:pt x="539496" y="2403348"/>
                    <a:pt x="0" y="1865376"/>
                    <a:pt x="0" y="1201674"/>
                  </a:cubicBezTo>
                  <a:close/>
                </a:path>
              </a:pathLst>
            </a:custGeom>
            <a:grpFill/>
          </p:spPr>
          <p:txBody>
            <a:bodyPr/>
            <a:lstStyle/>
            <a:p>
              <a:endParaRPr lang="es-US"/>
            </a:p>
          </p:txBody>
        </p:sp>
      </p:grpSp>
      <p:grpSp>
        <p:nvGrpSpPr>
          <p:cNvPr id="13" name="Group 13"/>
          <p:cNvGrpSpPr/>
          <p:nvPr/>
        </p:nvGrpSpPr>
        <p:grpSpPr>
          <a:xfrm>
            <a:off x="6562723" y="2145857"/>
            <a:ext cx="2224383" cy="2218402"/>
            <a:chOff x="0" y="0"/>
            <a:chExt cx="2409840" cy="2403360"/>
          </a:xfrm>
        </p:grpSpPr>
        <p:sp>
          <p:nvSpPr>
            <p:cNvPr id="14" name="Freeform 14"/>
            <p:cNvSpPr/>
            <p:nvPr/>
          </p:nvSpPr>
          <p:spPr>
            <a:xfrm>
              <a:off x="0" y="0"/>
              <a:ext cx="2409952" cy="2403348"/>
            </a:xfrm>
            <a:custGeom>
              <a:avLst/>
              <a:gdLst/>
              <a:ahLst/>
              <a:cxnLst/>
              <a:rect l="l" t="t" r="r" b="b"/>
              <a:pathLst>
                <a:path w="2409952" h="2403348">
                  <a:moveTo>
                    <a:pt x="0" y="1201674"/>
                  </a:moveTo>
                  <a:cubicBezTo>
                    <a:pt x="0" y="537972"/>
                    <a:pt x="539496" y="0"/>
                    <a:pt x="1204976" y="0"/>
                  </a:cubicBezTo>
                  <a:cubicBezTo>
                    <a:pt x="1870456" y="0"/>
                    <a:pt x="2409952" y="537972"/>
                    <a:pt x="2409952" y="1201674"/>
                  </a:cubicBezTo>
                  <a:cubicBezTo>
                    <a:pt x="2409952" y="1865376"/>
                    <a:pt x="1870456" y="2403348"/>
                    <a:pt x="1204976" y="2403348"/>
                  </a:cubicBezTo>
                  <a:cubicBezTo>
                    <a:pt x="539496" y="2403348"/>
                    <a:pt x="0" y="1865376"/>
                    <a:pt x="0" y="1201674"/>
                  </a:cubicBezTo>
                  <a:close/>
                </a:path>
              </a:pathLst>
            </a:custGeom>
            <a:solidFill>
              <a:srgbClr val="56983F"/>
            </a:solidFill>
          </p:spPr>
          <p:txBody>
            <a:bodyPr/>
            <a:lstStyle/>
            <a:p>
              <a:endParaRPr lang="es-US" dirty="0">
                <a:solidFill>
                  <a:srgbClr val="56983F"/>
                </a:solidFill>
              </a:endParaRPr>
            </a:p>
          </p:txBody>
        </p:sp>
      </p:grpSp>
      <p:sp>
        <p:nvSpPr>
          <p:cNvPr id="24" name="TextBox 24"/>
          <p:cNvSpPr txBox="1"/>
          <p:nvPr/>
        </p:nvSpPr>
        <p:spPr>
          <a:xfrm>
            <a:off x="1892645" y="724231"/>
            <a:ext cx="5150121" cy="933397"/>
          </a:xfrm>
          <a:prstGeom prst="rect">
            <a:avLst/>
          </a:prstGeom>
        </p:spPr>
        <p:txBody>
          <a:bodyPr lIns="0" tIns="0" rIns="0" bIns="0" rtlCol="0" anchor="t">
            <a:spAutoFit/>
          </a:bodyPr>
          <a:lstStyle/>
          <a:p>
            <a:pPr marL="0" lvl="0" indent="0" algn="l">
              <a:lnSpc>
                <a:spcPts val="7956"/>
              </a:lnSpc>
              <a:spcBef>
                <a:spcPct val="0"/>
              </a:spcBef>
            </a:pPr>
            <a:r>
              <a:rPr lang="en-US" sz="5765" b="1" spc="565" dirty="0">
                <a:solidFill>
                  <a:srgbClr val="231F20"/>
                </a:solidFill>
                <a:latin typeface="Century Gothic" panose="020B0502020202020204" pitchFamily="34" charset="0"/>
              </a:rPr>
              <a:t>O</a:t>
            </a:r>
            <a:r>
              <a:rPr lang="en-US" sz="5765" b="1" u="none" spc="565" dirty="0">
                <a:solidFill>
                  <a:srgbClr val="231F20"/>
                </a:solidFill>
                <a:latin typeface="Century Gothic" panose="020B0502020202020204" pitchFamily="34" charset="0"/>
              </a:rPr>
              <a:t>bjetivos</a:t>
            </a:r>
          </a:p>
        </p:txBody>
      </p:sp>
      <p:sp>
        <p:nvSpPr>
          <p:cNvPr id="26" name="Freeform 26"/>
          <p:cNvSpPr/>
          <p:nvPr/>
        </p:nvSpPr>
        <p:spPr>
          <a:xfrm>
            <a:off x="8757864" y="2547739"/>
            <a:ext cx="6306892" cy="6309120"/>
          </a:xfrm>
          <a:custGeom>
            <a:avLst/>
            <a:gdLst/>
            <a:ahLst/>
            <a:cxnLst/>
            <a:rect l="l" t="t" r="r" b="b"/>
            <a:pathLst>
              <a:path w="6832726" h="683514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56983F"/>
          </a:solidFill>
        </p:spPr>
        <p:txBody>
          <a:bodyPr/>
          <a:lstStyle/>
          <a:p>
            <a:endParaRPr lang="es-US"/>
          </a:p>
        </p:txBody>
      </p:sp>
      <p:grpSp>
        <p:nvGrpSpPr>
          <p:cNvPr id="27" name="Group 27"/>
          <p:cNvGrpSpPr/>
          <p:nvPr/>
        </p:nvGrpSpPr>
        <p:grpSpPr>
          <a:xfrm>
            <a:off x="14372985" y="3913002"/>
            <a:ext cx="507082" cy="515722"/>
            <a:chOff x="0" y="0"/>
            <a:chExt cx="549360" cy="558720"/>
          </a:xfrm>
          <a:solidFill>
            <a:srgbClr val="56983F"/>
          </a:solidFill>
        </p:grpSpPr>
        <p:sp>
          <p:nvSpPr>
            <p:cNvPr id="28" name="Freeform 28"/>
            <p:cNvSpPr/>
            <p:nvPr/>
          </p:nvSpPr>
          <p:spPr>
            <a:xfrm>
              <a:off x="38100" y="38100"/>
              <a:ext cx="473075" cy="482473"/>
            </a:xfrm>
            <a:custGeom>
              <a:avLst/>
              <a:gdLst/>
              <a:ahLst/>
              <a:cxnLst/>
              <a:rect l="l" t="t" r="r" b="b"/>
              <a:pathLst>
                <a:path w="473075" h="482473">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grpFill/>
          </p:spPr>
          <p:txBody>
            <a:bodyPr/>
            <a:lstStyle/>
            <a:p>
              <a:endParaRPr lang="es-US"/>
            </a:p>
          </p:txBody>
        </p:sp>
        <p:sp>
          <p:nvSpPr>
            <p:cNvPr id="29" name="Freeform 29"/>
            <p:cNvSpPr/>
            <p:nvPr/>
          </p:nvSpPr>
          <p:spPr>
            <a:xfrm>
              <a:off x="0" y="0"/>
              <a:ext cx="549402" cy="558800"/>
            </a:xfrm>
            <a:custGeom>
              <a:avLst/>
              <a:gdLst/>
              <a:ahLst/>
              <a:cxnLst/>
              <a:rect l="l" t="t" r="r" b="b"/>
              <a:pathLst>
                <a:path w="549402" h="558800">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grpFill/>
          </p:spPr>
          <p:txBody>
            <a:bodyPr/>
            <a:lstStyle/>
            <a:p>
              <a:endParaRPr lang="es-US"/>
            </a:p>
          </p:txBody>
        </p:sp>
      </p:grpSp>
      <p:grpSp>
        <p:nvGrpSpPr>
          <p:cNvPr id="30" name="Group 30"/>
          <p:cNvGrpSpPr/>
          <p:nvPr/>
        </p:nvGrpSpPr>
        <p:grpSpPr>
          <a:xfrm>
            <a:off x="14372985" y="6975433"/>
            <a:ext cx="507082" cy="515722"/>
            <a:chOff x="0" y="0"/>
            <a:chExt cx="549360" cy="558720"/>
          </a:xfrm>
        </p:grpSpPr>
        <p:sp>
          <p:nvSpPr>
            <p:cNvPr id="31" name="Freeform 31"/>
            <p:cNvSpPr/>
            <p:nvPr/>
          </p:nvSpPr>
          <p:spPr>
            <a:xfrm>
              <a:off x="38100" y="38100"/>
              <a:ext cx="473075" cy="482473"/>
            </a:xfrm>
            <a:custGeom>
              <a:avLst/>
              <a:gdLst/>
              <a:ahLst/>
              <a:cxnLst/>
              <a:rect l="l" t="t" r="r" b="b"/>
              <a:pathLst>
                <a:path w="473075" h="482473">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56983F"/>
            </a:solidFill>
          </p:spPr>
          <p:txBody>
            <a:bodyPr/>
            <a:lstStyle/>
            <a:p>
              <a:endParaRPr lang="es-US"/>
            </a:p>
          </p:txBody>
        </p:sp>
        <p:sp>
          <p:nvSpPr>
            <p:cNvPr id="32" name="Freeform 32"/>
            <p:cNvSpPr/>
            <p:nvPr/>
          </p:nvSpPr>
          <p:spPr>
            <a:xfrm>
              <a:off x="0" y="0"/>
              <a:ext cx="549402" cy="558800"/>
            </a:xfrm>
            <a:custGeom>
              <a:avLst/>
              <a:gdLst/>
              <a:ahLst/>
              <a:cxnLst/>
              <a:rect l="l" t="t" r="r" b="b"/>
              <a:pathLst>
                <a:path w="549402" h="558800">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56983F"/>
            </a:solidFill>
          </p:spPr>
          <p:txBody>
            <a:bodyPr/>
            <a:lstStyle/>
            <a:p>
              <a:endParaRPr lang="es-US"/>
            </a:p>
          </p:txBody>
        </p:sp>
      </p:grpSp>
      <p:grpSp>
        <p:nvGrpSpPr>
          <p:cNvPr id="37" name="Group 37"/>
          <p:cNvGrpSpPr/>
          <p:nvPr/>
        </p:nvGrpSpPr>
        <p:grpSpPr>
          <a:xfrm>
            <a:off x="9637355" y="3462084"/>
            <a:ext cx="4512106" cy="4512106"/>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0" cap="sq">
              <a:solidFill>
                <a:srgbClr val="56983F"/>
              </a:solidFill>
              <a:prstDash val="solid"/>
              <a:miter/>
            </a:ln>
          </p:spPr>
          <p:txBody>
            <a:bodyPr/>
            <a:lstStyle/>
            <a:p>
              <a:endParaRPr lang="es-US">
                <a:solidFill>
                  <a:srgbClr val="56983F"/>
                </a:solidFill>
              </a:endParaRPr>
            </a:p>
          </p:txBody>
        </p:sp>
        <p:sp>
          <p:nvSpPr>
            <p:cNvPr id="39" name="TextBox 39"/>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41" name="TextBox 41"/>
          <p:cNvSpPr txBox="1"/>
          <p:nvPr/>
        </p:nvSpPr>
        <p:spPr>
          <a:xfrm>
            <a:off x="10426816" y="6057900"/>
            <a:ext cx="2969056" cy="487313"/>
          </a:xfrm>
          <a:prstGeom prst="rect">
            <a:avLst/>
          </a:prstGeom>
        </p:spPr>
        <p:txBody>
          <a:bodyPr lIns="0" tIns="0" rIns="0" bIns="0" rtlCol="0" anchor="t">
            <a:spAutoFit/>
          </a:bodyPr>
          <a:lstStyle/>
          <a:p>
            <a:pPr algn="ctr">
              <a:lnSpc>
                <a:spcPts val="3847"/>
              </a:lnSpc>
            </a:pPr>
            <a:r>
              <a:rPr lang="en-US" spc="137" dirty="0" smtClean="0">
                <a:solidFill>
                  <a:srgbClr val="1C5739"/>
                </a:solidFill>
              </a:rPr>
              <a:t>Villa Clara-Sancti Spíritus</a:t>
            </a:r>
            <a:endParaRPr lang="en-US" spc="137" dirty="0">
              <a:solidFill>
                <a:srgbClr val="1C5739"/>
              </a:solidFill>
            </a:endParaRPr>
          </a:p>
        </p:txBody>
      </p:sp>
      <p:sp>
        <p:nvSpPr>
          <p:cNvPr id="42" name="TextBox 42"/>
          <p:cNvSpPr txBox="1"/>
          <p:nvPr/>
        </p:nvSpPr>
        <p:spPr>
          <a:xfrm>
            <a:off x="1753795" y="2648769"/>
            <a:ext cx="4113605" cy="1885131"/>
          </a:xfrm>
          <a:prstGeom prst="rect">
            <a:avLst/>
          </a:prstGeom>
        </p:spPr>
        <p:txBody>
          <a:bodyPr wrap="square" lIns="0" tIns="0" rIns="0" bIns="0" rtlCol="0" anchor="t">
            <a:spAutoFit/>
          </a:bodyPr>
          <a:lstStyle/>
          <a:p>
            <a:pPr lvl="0" algn="just">
              <a:lnSpc>
                <a:spcPts val="2055"/>
              </a:lnSpc>
              <a:spcBef>
                <a:spcPct val="0"/>
              </a:spcBef>
            </a:pPr>
            <a:r>
              <a:rPr lang="es-ES" sz="1600" b="1" spc="145" dirty="0">
                <a:solidFill>
                  <a:srgbClr val="231F20"/>
                </a:solidFill>
                <a:latin typeface="Century Gothic" pitchFamily="34" charset="0"/>
              </a:rPr>
              <a:t>Proponer un Manual de Gestión de la Comunicación Organizacional como herramienta estratégica para sistematizar los procesos comunicativos internos y externos de la Empresa GEOCUBA Villa Clara-Sancti Spíritus</a:t>
            </a:r>
            <a:r>
              <a:rPr lang="es-ES" sz="1600" b="1" spc="145" dirty="0" smtClean="0">
                <a:solidFill>
                  <a:srgbClr val="231F20"/>
                </a:solidFill>
                <a:latin typeface="Century Gothic" pitchFamily="34" charset="0"/>
              </a:rPr>
              <a:t>.</a:t>
            </a:r>
            <a:endParaRPr lang="en-US" sz="1600" b="1" spc="145" dirty="0">
              <a:solidFill>
                <a:srgbClr val="231F20"/>
              </a:solidFill>
              <a:latin typeface="Century Gothic" pitchFamily="34" charset="0"/>
            </a:endParaRPr>
          </a:p>
        </p:txBody>
      </p:sp>
      <p:sp>
        <p:nvSpPr>
          <p:cNvPr id="45" name="TextBox 45"/>
          <p:cNvSpPr txBox="1"/>
          <p:nvPr/>
        </p:nvSpPr>
        <p:spPr>
          <a:xfrm>
            <a:off x="1715696" y="4923362"/>
            <a:ext cx="3465904" cy="372538"/>
          </a:xfrm>
          <a:prstGeom prst="rect">
            <a:avLst/>
          </a:prstGeom>
        </p:spPr>
        <p:txBody>
          <a:bodyPr lIns="0" tIns="0" rIns="0" bIns="0" rtlCol="0" anchor="t">
            <a:spAutoFit/>
          </a:bodyPr>
          <a:lstStyle/>
          <a:p>
            <a:pPr marL="0" lvl="0" indent="0">
              <a:lnSpc>
                <a:spcPts val="3199"/>
              </a:lnSpc>
              <a:spcBef>
                <a:spcPct val="0"/>
              </a:spcBef>
            </a:pPr>
            <a:r>
              <a:rPr lang="en-US" sz="2318" b="1" spc="227" dirty="0" smtClean="0">
                <a:solidFill>
                  <a:srgbClr val="56983F"/>
                </a:solidFill>
                <a:latin typeface="Century Gothic" pitchFamily="34" charset="0"/>
              </a:rPr>
              <a:t>Específicos</a:t>
            </a:r>
            <a:endParaRPr lang="en-US" sz="2318" b="1" spc="227" dirty="0">
              <a:solidFill>
                <a:srgbClr val="56983F"/>
              </a:solidFill>
              <a:latin typeface="Century Gothic" pitchFamily="34" charset="0"/>
            </a:endParaRPr>
          </a:p>
        </p:txBody>
      </p:sp>
      <p:sp>
        <p:nvSpPr>
          <p:cNvPr id="46" name="TextBox 46"/>
          <p:cNvSpPr txBox="1"/>
          <p:nvPr/>
        </p:nvSpPr>
        <p:spPr>
          <a:xfrm>
            <a:off x="1715695" y="5448300"/>
            <a:ext cx="4482343" cy="4616648"/>
          </a:xfrm>
          <a:prstGeom prst="rect">
            <a:avLst/>
          </a:prstGeom>
        </p:spPr>
        <p:txBody>
          <a:bodyPr lIns="0" tIns="0" rIns="0" bIns="0" rtlCol="0" anchor="t">
            <a:spAutoFit/>
          </a:bodyPr>
          <a:lstStyle/>
          <a:p>
            <a:pPr marL="342900" lvl="0" indent="-342900">
              <a:lnSpc>
                <a:spcPts val="2055"/>
              </a:lnSpc>
              <a:spcBef>
                <a:spcPct val="0"/>
              </a:spcBef>
              <a:spcAft>
                <a:spcPts val="600"/>
              </a:spcAft>
              <a:buAutoNum type="arabicPeriod"/>
            </a:pPr>
            <a:r>
              <a:rPr lang="es-ES" sz="1489" spc="145" dirty="0" smtClean="0">
                <a:solidFill>
                  <a:srgbClr val="231F20"/>
                </a:solidFill>
                <a:latin typeface="Century Gothic" pitchFamily="34" charset="0"/>
              </a:rPr>
              <a:t>Diagnosticar </a:t>
            </a:r>
            <a:r>
              <a:rPr lang="es-ES" sz="1489" spc="145" dirty="0">
                <a:solidFill>
                  <a:srgbClr val="231F20"/>
                </a:solidFill>
                <a:latin typeface="Century Gothic" pitchFamily="34" charset="0"/>
              </a:rPr>
              <a:t>el estado actual de la comunicación interna y externa en la Empresa GEOCUBA Villa Clara- Sancti Spíritus</a:t>
            </a:r>
            <a:r>
              <a:rPr lang="es-ES" sz="1489" spc="145" dirty="0" smtClean="0">
                <a:solidFill>
                  <a:srgbClr val="231F20"/>
                </a:solidFill>
                <a:latin typeface="Century Gothic" pitchFamily="34" charset="0"/>
              </a:rPr>
              <a:t>.</a:t>
            </a:r>
          </a:p>
          <a:p>
            <a:pPr marL="342900" lvl="0" indent="-342900">
              <a:lnSpc>
                <a:spcPts val="2055"/>
              </a:lnSpc>
              <a:spcBef>
                <a:spcPct val="0"/>
              </a:spcBef>
              <a:spcAft>
                <a:spcPts val="600"/>
              </a:spcAft>
              <a:buAutoNum type="arabicPeriod"/>
            </a:pPr>
            <a:r>
              <a:rPr lang="es-ES" sz="1489" spc="145" dirty="0" smtClean="0">
                <a:solidFill>
                  <a:srgbClr val="231F20"/>
                </a:solidFill>
                <a:latin typeface="Century Gothic" pitchFamily="34" charset="0"/>
              </a:rPr>
              <a:t>Definir </a:t>
            </a:r>
            <a:r>
              <a:rPr lang="es-ES" sz="1489" spc="145" dirty="0">
                <a:solidFill>
                  <a:srgbClr val="231F20"/>
                </a:solidFill>
                <a:latin typeface="Century Gothic" pitchFamily="34" charset="0"/>
              </a:rPr>
              <a:t>los objetivos y políticas de comunicación en la organización.</a:t>
            </a:r>
          </a:p>
          <a:p>
            <a:pPr marL="342900" lvl="0" indent="-342900">
              <a:lnSpc>
                <a:spcPts val="2055"/>
              </a:lnSpc>
              <a:spcBef>
                <a:spcPct val="0"/>
              </a:spcBef>
              <a:spcAft>
                <a:spcPts val="600"/>
              </a:spcAft>
              <a:buAutoNum type="arabicPeriod"/>
            </a:pPr>
            <a:r>
              <a:rPr lang="es-ES" sz="1489" spc="145" dirty="0" smtClean="0">
                <a:solidFill>
                  <a:srgbClr val="231F20"/>
                </a:solidFill>
                <a:latin typeface="Century Gothic" pitchFamily="34" charset="0"/>
              </a:rPr>
              <a:t>Delimitar </a:t>
            </a:r>
            <a:r>
              <a:rPr lang="es-ES" sz="1489" spc="145" dirty="0">
                <a:solidFill>
                  <a:srgbClr val="231F20"/>
                </a:solidFill>
                <a:latin typeface="Century Gothic" pitchFamily="34" charset="0"/>
              </a:rPr>
              <a:t>las estrategias y procedimientos que regirán las acciones en materia de comunicación interna y externa en la empresa.</a:t>
            </a:r>
          </a:p>
          <a:p>
            <a:pPr marL="342900" lvl="0" indent="-342900">
              <a:lnSpc>
                <a:spcPts val="2055"/>
              </a:lnSpc>
              <a:spcBef>
                <a:spcPct val="0"/>
              </a:spcBef>
              <a:spcAft>
                <a:spcPts val="600"/>
              </a:spcAft>
              <a:buAutoNum type="arabicPeriod"/>
            </a:pPr>
            <a:r>
              <a:rPr lang="es-ES" sz="1489" spc="145" dirty="0" smtClean="0">
                <a:solidFill>
                  <a:srgbClr val="231F20"/>
                </a:solidFill>
                <a:latin typeface="Century Gothic" pitchFamily="34" charset="0"/>
              </a:rPr>
              <a:t>Evaluar </a:t>
            </a:r>
            <a:r>
              <a:rPr lang="es-ES" sz="1489" spc="145" dirty="0">
                <a:solidFill>
                  <a:srgbClr val="231F20"/>
                </a:solidFill>
                <a:latin typeface="Century Gothic" pitchFamily="34" charset="0"/>
              </a:rPr>
              <a:t>la propuesta de Manual de Gestión de la Comunicación mediante criterio de expertos. </a:t>
            </a:r>
          </a:p>
          <a:p>
            <a:pPr marL="342900" lvl="0" indent="-342900">
              <a:lnSpc>
                <a:spcPts val="2055"/>
              </a:lnSpc>
              <a:spcBef>
                <a:spcPct val="0"/>
              </a:spcBef>
              <a:buAutoNum type="arabicPeriod"/>
            </a:pPr>
            <a:endParaRPr lang="es-ES" sz="1489" spc="145" dirty="0" smtClean="0">
              <a:solidFill>
                <a:srgbClr val="231F20"/>
              </a:solidFill>
              <a:latin typeface="Century Gothic" pitchFamily="34" charset="0"/>
            </a:endParaRPr>
          </a:p>
          <a:p>
            <a:pPr marL="342900" lvl="0" indent="-342900">
              <a:lnSpc>
                <a:spcPts val="2055"/>
              </a:lnSpc>
              <a:spcBef>
                <a:spcPct val="0"/>
              </a:spcBef>
              <a:buAutoNum type="arabicPeriod"/>
            </a:pPr>
            <a:endParaRPr lang="en-US" sz="1489" spc="145" dirty="0">
              <a:solidFill>
                <a:srgbClr val="231F20"/>
              </a:solidFill>
              <a:latin typeface="Century Gothic" pitchFamily="34" charset="0"/>
            </a:endParaRPr>
          </a:p>
        </p:txBody>
      </p:sp>
      <p:sp>
        <p:nvSpPr>
          <p:cNvPr id="53" name="TextBox 24">
            <a:extLst>
              <a:ext uri="{FF2B5EF4-FFF2-40B4-BE49-F238E27FC236}">
                <a16:creationId xmlns:a16="http://schemas.microsoft.com/office/drawing/2014/main" xmlns="" id="{3C67F49F-D887-A6C8-EDD3-6D56C746D82A}"/>
              </a:ext>
            </a:extLst>
          </p:cNvPr>
          <p:cNvSpPr txBox="1"/>
          <p:nvPr/>
        </p:nvSpPr>
        <p:spPr>
          <a:xfrm>
            <a:off x="10761784" y="4666832"/>
            <a:ext cx="2634088" cy="930576"/>
          </a:xfrm>
          <a:prstGeom prst="rect">
            <a:avLst/>
          </a:prstGeom>
        </p:spPr>
        <p:txBody>
          <a:bodyPr wrap="square" lIns="0" tIns="0" rIns="0" bIns="0" rtlCol="0" anchor="t">
            <a:spAutoFit/>
          </a:bodyPr>
          <a:lstStyle/>
          <a:p>
            <a:pPr marL="0" lvl="0" indent="0" algn="l">
              <a:lnSpc>
                <a:spcPts val="7956"/>
              </a:lnSpc>
              <a:spcBef>
                <a:spcPct val="0"/>
              </a:spcBef>
            </a:pPr>
            <a:r>
              <a:rPr lang="en-US" sz="5765" b="1" spc="565" dirty="0">
                <a:solidFill>
                  <a:srgbClr val="56983F"/>
                </a:solidFill>
                <a:latin typeface="Century Gothic" pitchFamily="34" charset="0"/>
              </a:rPr>
              <a:t>LOGO</a:t>
            </a:r>
            <a:endParaRPr lang="en-US" sz="5765" b="1" u="none" spc="565" dirty="0">
              <a:solidFill>
                <a:srgbClr val="56983F"/>
              </a:solidFill>
              <a:latin typeface="Century Gothic" pitchFamily="34" charset="0"/>
            </a:endParaRPr>
          </a:p>
        </p:txBody>
      </p:sp>
      <p:pic>
        <p:nvPicPr>
          <p:cNvPr id="61" name="Picture 60">
            <a:extLst>
              <a:ext uri="{FF2B5EF4-FFF2-40B4-BE49-F238E27FC236}">
                <a16:creationId xmlns:a16="http://schemas.microsoft.com/office/drawing/2014/main" xmlns="" id="{47183B84-DBA7-0CE8-A204-5A69BEA0F2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086" y="-57872"/>
            <a:ext cx="2392685" cy="10058420"/>
          </a:xfrm>
          <a:prstGeom prst="rect">
            <a:avLst/>
          </a:prstGeom>
        </p:spPr>
      </p:pic>
      <p:grpSp>
        <p:nvGrpSpPr>
          <p:cNvPr id="8" name="Group 27">
            <a:extLst>
              <a:ext uri="{FF2B5EF4-FFF2-40B4-BE49-F238E27FC236}">
                <a16:creationId xmlns:a16="http://schemas.microsoft.com/office/drawing/2014/main" xmlns="" id="{D83F9E0C-FD0E-74BE-FBFD-89F92FBDC233}"/>
              </a:ext>
            </a:extLst>
          </p:cNvPr>
          <p:cNvGrpSpPr/>
          <p:nvPr/>
        </p:nvGrpSpPr>
        <p:grpSpPr>
          <a:xfrm>
            <a:off x="8888050" y="3924300"/>
            <a:ext cx="507082" cy="515722"/>
            <a:chOff x="0" y="0"/>
            <a:chExt cx="549360" cy="558720"/>
          </a:xfrm>
          <a:solidFill>
            <a:srgbClr val="56983F"/>
          </a:solidFill>
        </p:grpSpPr>
        <p:sp>
          <p:nvSpPr>
            <p:cNvPr id="9" name="Freeform 28">
              <a:extLst>
                <a:ext uri="{FF2B5EF4-FFF2-40B4-BE49-F238E27FC236}">
                  <a16:creationId xmlns:a16="http://schemas.microsoft.com/office/drawing/2014/main" xmlns="" id="{BE21A00B-2CDB-8E3E-B1A1-4C18A90EE858}"/>
                </a:ext>
              </a:extLst>
            </p:cNvPr>
            <p:cNvSpPr/>
            <p:nvPr/>
          </p:nvSpPr>
          <p:spPr>
            <a:xfrm>
              <a:off x="38100" y="38100"/>
              <a:ext cx="473075" cy="482473"/>
            </a:xfrm>
            <a:custGeom>
              <a:avLst/>
              <a:gdLst/>
              <a:ahLst/>
              <a:cxnLst/>
              <a:rect l="l" t="t" r="r" b="b"/>
              <a:pathLst>
                <a:path w="473075" h="482473">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grpFill/>
          </p:spPr>
          <p:txBody>
            <a:bodyPr/>
            <a:lstStyle/>
            <a:p>
              <a:endParaRPr lang="es-US"/>
            </a:p>
          </p:txBody>
        </p:sp>
        <p:sp>
          <p:nvSpPr>
            <p:cNvPr id="10" name="Freeform 29">
              <a:extLst>
                <a:ext uri="{FF2B5EF4-FFF2-40B4-BE49-F238E27FC236}">
                  <a16:creationId xmlns:a16="http://schemas.microsoft.com/office/drawing/2014/main" xmlns="" id="{5FE291ED-2A4F-5502-C731-762CB8026C47}"/>
                </a:ext>
              </a:extLst>
            </p:cNvPr>
            <p:cNvSpPr/>
            <p:nvPr/>
          </p:nvSpPr>
          <p:spPr>
            <a:xfrm>
              <a:off x="0" y="0"/>
              <a:ext cx="549402" cy="558800"/>
            </a:xfrm>
            <a:custGeom>
              <a:avLst/>
              <a:gdLst/>
              <a:ahLst/>
              <a:cxnLst/>
              <a:rect l="l" t="t" r="r" b="b"/>
              <a:pathLst>
                <a:path w="549402" h="558800">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grpFill/>
          </p:spPr>
          <p:txBody>
            <a:bodyPr/>
            <a:lstStyle/>
            <a:p>
              <a:endParaRPr lang="es-US"/>
            </a:p>
          </p:txBody>
        </p:sp>
      </p:grpSp>
      <p:grpSp>
        <p:nvGrpSpPr>
          <p:cNvPr id="11" name="Group 30">
            <a:extLst>
              <a:ext uri="{FF2B5EF4-FFF2-40B4-BE49-F238E27FC236}">
                <a16:creationId xmlns:a16="http://schemas.microsoft.com/office/drawing/2014/main" xmlns="" id="{B56F5C28-BFD5-9DD1-FCF7-8A13E023C9B4}"/>
              </a:ext>
            </a:extLst>
          </p:cNvPr>
          <p:cNvGrpSpPr/>
          <p:nvPr/>
        </p:nvGrpSpPr>
        <p:grpSpPr>
          <a:xfrm>
            <a:off x="8888050" y="6986731"/>
            <a:ext cx="507082" cy="515722"/>
            <a:chOff x="0" y="0"/>
            <a:chExt cx="549360" cy="558720"/>
          </a:xfrm>
        </p:grpSpPr>
        <p:sp>
          <p:nvSpPr>
            <p:cNvPr id="12" name="Freeform 31">
              <a:extLst>
                <a:ext uri="{FF2B5EF4-FFF2-40B4-BE49-F238E27FC236}">
                  <a16:creationId xmlns:a16="http://schemas.microsoft.com/office/drawing/2014/main" xmlns="" id="{1D4A88BC-61C4-558F-0E28-43FCE7018C93}"/>
                </a:ext>
              </a:extLst>
            </p:cNvPr>
            <p:cNvSpPr/>
            <p:nvPr/>
          </p:nvSpPr>
          <p:spPr>
            <a:xfrm>
              <a:off x="38100" y="38100"/>
              <a:ext cx="473075" cy="482473"/>
            </a:xfrm>
            <a:custGeom>
              <a:avLst/>
              <a:gdLst/>
              <a:ahLst/>
              <a:cxnLst/>
              <a:rect l="l" t="t" r="r" b="b"/>
              <a:pathLst>
                <a:path w="473075" h="482473">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56983F"/>
            </a:solidFill>
          </p:spPr>
          <p:txBody>
            <a:bodyPr/>
            <a:lstStyle/>
            <a:p>
              <a:endParaRPr lang="es-US"/>
            </a:p>
          </p:txBody>
        </p:sp>
        <p:sp>
          <p:nvSpPr>
            <p:cNvPr id="15" name="Freeform 32">
              <a:extLst>
                <a:ext uri="{FF2B5EF4-FFF2-40B4-BE49-F238E27FC236}">
                  <a16:creationId xmlns:a16="http://schemas.microsoft.com/office/drawing/2014/main" xmlns="" id="{082CBC4A-57E1-6665-0933-C55EE6F44915}"/>
                </a:ext>
              </a:extLst>
            </p:cNvPr>
            <p:cNvSpPr/>
            <p:nvPr/>
          </p:nvSpPr>
          <p:spPr>
            <a:xfrm>
              <a:off x="0" y="0"/>
              <a:ext cx="549402" cy="558800"/>
            </a:xfrm>
            <a:custGeom>
              <a:avLst/>
              <a:gdLst/>
              <a:ahLst/>
              <a:cxnLst/>
              <a:rect l="l" t="t" r="r" b="b"/>
              <a:pathLst>
                <a:path w="549402" h="558800">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56983F"/>
            </a:solidFill>
          </p:spPr>
          <p:txBody>
            <a:bodyPr/>
            <a:lstStyle/>
            <a:p>
              <a:endParaRPr lang="es-US"/>
            </a:p>
          </p:txBody>
        </p:sp>
      </p:grpSp>
      <p:sp>
        <p:nvSpPr>
          <p:cNvPr id="54" name="TextBox 45"/>
          <p:cNvSpPr txBox="1"/>
          <p:nvPr/>
        </p:nvSpPr>
        <p:spPr>
          <a:xfrm>
            <a:off x="1715695" y="2175201"/>
            <a:ext cx="3465904" cy="372538"/>
          </a:xfrm>
          <a:prstGeom prst="rect">
            <a:avLst/>
          </a:prstGeom>
        </p:spPr>
        <p:txBody>
          <a:bodyPr lIns="0" tIns="0" rIns="0" bIns="0" rtlCol="0" anchor="t">
            <a:spAutoFit/>
          </a:bodyPr>
          <a:lstStyle/>
          <a:p>
            <a:pPr marL="0" lvl="0" indent="0">
              <a:lnSpc>
                <a:spcPts val="3199"/>
              </a:lnSpc>
              <a:spcBef>
                <a:spcPct val="0"/>
              </a:spcBef>
            </a:pPr>
            <a:r>
              <a:rPr lang="en-US" sz="2318" b="1" spc="227" dirty="0" smtClean="0">
                <a:solidFill>
                  <a:srgbClr val="56983F"/>
                </a:solidFill>
                <a:latin typeface="Century Gothic" pitchFamily="34" charset="0"/>
              </a:rPr>
              <a:t>General</a:t>
            </a:r>
            <a:endParaRPr lang="en-US" sz="2318" b="1" spc="227" dirty="0">
              <a:solidFill>
                <a:srgbClr val="56983F"/>
              </a:solidFill>
              <a:latin typeface="Century Gothic" pitchFamily="34"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40912" y="4694738"/>
            <a:ext cx="3104991" cy="146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Freeform 54"/>
          <p:cNvSpPr/>
          <p:nvPr/>
        </p:nvSpPr>
        <p:spPr>
          <a:xfrm>
            <a:off x="15473616" y="7435470"/>
            <a:ext cx="1403283" cy="1365630"/>
          </a:xfrm>
          <a:custGeom>
            <a:avLst/>
            <a:gdLst/>
            <a:ahLst/>
            <a:cxnLst/>
            <a:rect l="l" t="t" r="r" b="b"/>
            <a:pathLst>
              <a:path w="926524" h="950724">
                <a:moveTo>
                  <a:pt x="0" y="0"/>
                </a:moveTo>
                <a:lnTo>
                  <a:pt x="926524" y="0"/>
                </a:lnTo>
                <a:lnTo>
                  <a:pt x="926524" y="950725"/>
                </a:lnTo>
                <a:lnTo>
                  <a:pt x="0" y="950725"/>
                </a:lnTo>
                <a:lnTo>
                  <a:pt x="0" y="0"/>
                </a:lnTo>
                <a:close/>
              </a:path>
            </a:pathLst>
          </a:custGeom>
          <a:blipFill>
            <a:blip r:embed="rId6">
              <a:extLst>
                <a:ext uri="{96DAC541-7B7A-43D3-8B79-37D633B846F1}">
                  <asvg:svgBlip xmlns:asvg="http://schemas.microsoft.com/office/drawing/2016/SVG/main" xmlns="" r:embed="rId107"/>
                </a:ext>
              </a:extLst>
            </a:blip>
            <a:stretch>
              <a:fillRect/>
            </a:stretch>
          </a:blipFill>
        </p:spPr>
        <p:txBody>
          <a:bodyPr/>
          <a:lstStyle/>
          <a:p>
            <a:endParaRPr lang="es-US"/>
          </a:p>
        </p:txBody>
      </p:sp>
      <p:sp>
        <p:nvSpPr>
          <p:cNvPr id="43" name="Freeform 40"/>
          <p:cNvSpPr/>
          <p:nvPr/>
        </p:nvSpPr>
        <p:spPr>
          <a:xfrm>
            <a:off x="7134551" y="7383920"/>
            <a:ext cx="1366583" cy="1292603"/>
          </a:xfrm>
          <a:custGeom>
            <a:avLst/>
            <a:gdLst/>
            <a:ahLst/>
            <a:cxnLst/>
            <a:rect l="l" t="t" r="r" b="b"/>
            <a:pathLst>
              <a:path w="833931" h="767216">
                <a:moveTo>
                  <a:pt x="0" y="0"/>
                </a:moveTo>
                <a:lnTo>
                  <a:pt x="833931" y="0"/>
                </a:lnTo>
                <a:lnTo>
                  <a:pt x="833931" y="767216"/>
                </a:lnTo>
                <a:lnTo>
                  <a:pt x="0" y="767216"/>
                </a:lnTo>
                <a:lnTo>
                  <a:pt x="0" y="0"/>
                </a:lnTo>
                <a:close/>
              </a:path>
            </a:pathLst>
          </a:custGeom>
          <a:blipFill>
            <a:blip r:embed="rId108">
              <a:extLst>
                <a:ext uri="{96DAC541-7B7A-43D3-8B79-37D633B846F1}">
                  <asvg:svgBlip xmlns:asvg="http://schemas.microsoft.com/office/drawing/2016/SVG/main" xmlns="" r:embed="rId79"/>
                </a:ext>
              </a:extLst>
            </a:blip>
            <a:stretch>
              <a:fillRect/>
            </a:stretch>
          </a:blipFill>
        </p:spPr>
        <p:txBody>
          <a:bodyPr/>
          <a:lstStyle/>
          <a:p>
            <a:endParaRPr lang="es-US"/>
          </a:p>
        </p:txBody>
      </p:sp>
      <p:pic>
        <p:nvPicPr>
          <p:cNvPr id="1030" name="Picture 6" descr="C:\Users\pc\Desktop\imágenes\1243553.png"/>
          <p:cNvPicPr>
            <a:picLocks noChangeAspect="1" noChangeArrowheads="1"/>
          </p:cNvPicPr>
          <p:nvPr/>
        </p:nvPicPr>
        <p:blipFill>
          <a:blip r:embed="rId109" cstate="print">
            <a:extLst>
              <a:ext uri="{28A0092B-C50C-407E-A947-70E740481C1C}">
                <a14:useLocalDpi xmlns:a14="http://schemas.microsoft.com/office/drawing/2010/main" val="0"/>
              </a:ext>
            </a:extLst>
          </a:blip>
          <a:srcRect/>
          <a:stretch>
            <a:fillRect/>
          </a:stretch>
        </p:blipFill>
        <p:spPr bwMode="auto">
          <a:xfrm>
            <a:off x="15473616" y="2633916"/>
            <a:ext cx="1366584" cy="136658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pc\Desktop\imágenes\59cfc4d2d3b1936210a5ddc7.png"/>
          <p:cNvPicPr>
            <a:picLocks noChangeAspect="1" noChangeArrowheads="1"/>
          </p:cNvPicPr>
          <p:nvPr/>
        </p:nvPicPr>
        <p:blipFill>
          <a:blip r:embed="rId110" cstate="print">
            <a:extLst>
              <a:ext uri="{28A0092B-C50C-407E-A947-70E740481C1C}">
                <a14:useLocalDpi xmlns:a14="http://schemas.microsoft.com/office/drawing/2010/main" val="0"/>
              </a:ext>
            </a:extLst>
          </a:blip>
          <a:srcRect/>
          <a:stretch>
            <a:fillRect/>
          </a:stretch>
        </p:blipFill>
        <p:spPr bwMode="auto">
          <a:xfrm>
            <a:off x="7027266" y="2607352"/>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3" name="2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1"/>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081"/>
    </mc:Choice>
    <mc:Fallback>
      <p:transition spd="slow" advTm="38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BFB">
            <a:alpha val="0"/>
          </a:srgbClr>
        </a:solidFill>
        <a:effectLst/>
      </p:bgPr>
    </p:bg>
    <p:spTree>
      <p:nvGrpSpPr>
        <p:cNvPr id="1" name=""/>
        <p:cNvGrpSpPr/>
        <p:nvPr/>
      </p:nvGrpSpPr>
      <p:grpSpPr>
        <a:xfrm>
          <a:off x="0" y="0"/>
          <a:ext cx="0" cy="0"/>
          <a:chOff x="0" y="0"/>
          <a:chExt cx="0" cy="0"/>
        </a:xfrm>
      </p:grpSpPr>
      <p:grpSp>
        <p:nvGrpSpPr>
          <p:cNvPr id="2" name="Group 2"/>
          <p:cNvGrpSpPr/>
          <p:nvPr/>
        </p:nvGrpSpPr>
        <p:grpSpPr>
          <a:xfrm>
            <a:off x="-1543050" y="-558218"/>
            <a:ext cx="3086100" cy="11299900"/>
            <a:chOff x="0" y="0"/>
            <a:chExt cx="812800" cy="2976105"/>
          </a:xfrm>
          <a:solidFill>
            <a:srgbClr val="56983F"/>
          </a:solidFill>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grpFill/>
          </p:spPr>
          <p:txBody>
            <a:bodyPr/>
            <a:lstStyle/>
            <a:p>
              <a:endParaRPr lang="es-US">
                <a:solidFill>
                  <a:srgbClr val="56983F"/>
                </a:solidFill>
              </a:endParaRPr>
            </a:p>
          </p:txBody>
        </p:sp>
        <p:sp>
          <p:nvSpPr>
            <p:cNvPr id="4" name="TextBox 4"/>
            <p:cNvSpPr txBox="1"/>
            <p:nvPr/>
          </p:nvSpPr>
          <p:spPr>
            <a:xfrm>
              <a:off x="0" y="-19050"/>
              <a:ext cx="812800" cy="2995155"/>
            </a:xfrm>
            <a:prstGeom prst="rect">
              <a:avLst/>
            </a:prstGeom>
            <a:grpFill/>
          </p:spPr>
          <p:txBody>
            <a:bodyPr lIns="50800" tIns="50800" rIns="50800" bIns="50800" rtlCol="0" anchor="ctr"/>
            <a:lstStyle/>
            <a:p>
              <a:pPr algn="ctr">
                <a:lnSpc>
                  <a:spcPts val="2859"/>
                </a:lnSpc>
              </a:pPr>
              <a:endParaRPr>
                <a:solidFill>
                  <a:srgbClr val="56983F"/>
                </a:solidFill>
              </a:endParaRPr>
            </a:p>
          </p:txBody>
        </p:sp>
      </p:grpSp>
      <p:sp>
        <p:nvSpPr>
          <p:cNvPr id="7" name="TextBox 7"/>
          <p:cNvSpPr txBox="1"/>
          <p:nvPr/>
        </p:nvSpPr>
        <p:spPr>
          <a:xfrm>
            <a:off x="5428033" y="1875198"/>
            <a:ext cx="7556841" cy="1397819"/>
          </a:xfrm>
          <a:prstGeom prst="rect">
            <a:avLst/>
          </a:prstGeom>
        </p:spPr>
        <p:txBody>
          <a:bodyPr wrap="square" lIns="0" tIns="0" rIns="0" bIns="0" rtlCol="0" anchor="t">
            <a:spAutoFit/>
          </a:bodyPr>
          <a:lstStyle/>
          <a:p>
            <a:pPr>
              <a:lnSpc>
                <a:spcPts val="10858"/>
              </a:lnSpc>
            </a:pPr>
            <a:r>
              <a:rPr lang="en-US" sz="7868" b="1" spc="771" dirty="0">
                <a:solidFill>
                  <a:srgbClr val="231F20"/>
                </a:solidFill>
                <a:latin typeface="Century Gothic" panose="020B0502020202020204" pitchFamily="34" charset="0"/>
              </a:rPr>
              <a:t>Metodología</a:t>
            </a:r>
          </a:p>
        </p:txBody>
      </p:sp>
      <p:sp>
        <p:nvSpPr>
          <p:cNvPr id="8" name="TextBox 8"/>
          <p:cNvSpPr txBox="1"/>
          <p:nvPr/>
        </p:nvSpPr>
        <p:spPr>
          <a:xfrm>
            <a:off x="4024659" y="3168035"/>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01</a:t>
            </a:r>
          </a:p>
        </p:txBody>
      </p:sp>
      <p:sp>
        <p:nvSpPr>
          <p:cNvPr id="9" name="TextBox 9"/>
          <p:cNvSpPr txBox="1"/>
          <p:nvPr/>
        </p:nvSpPr>
        <p:spPr>
          <a:xfrm>
            <a:off x="4024659" y="3965154"/>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02</a:t>
            </a:r>
          </a:p>
        </p:txBody>
      </p:sp>
      <p:sp>
        <p:nvSpPr>
          <p:cNvPr id="10" name="TextBox 10"/>
          <p:cNvSpPr txBox="1"/>
          <p:nvPr/>
        </p:nvSpPr>
        <p:spPr>
          <a:xfrm>
            <a:off x="4024659" y="4846311"/>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03</a:t>
            </a:r>
          </a:p>
        </p:txBody>
      </p:sp>
      <p:sp>
        <p:nvSpPr>
          <p:cNvPr id="11" name="TextBox 11"/>
          <p:cNvSpPr txBox="1"/>
          <p:nvPr/>
        </p:nvSpPr>
        <p:spPr>
          <a:xfrm>
            <a:off x="4024659" y="5643430"/>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04</a:t>
            </a:r>
          </a:p>
        </p:txBody>
      </p:sp>
      <p:sp>
        <p:nvSpPr>
          <p:cNvPr id="12" name="TextBox 12"/>
          <p:cNvSpPr txBox="1"/>
          <p:nvPr/>
        </p:nvSpPr>
        <p:spPr>
          <a:xfrm>
            <a:off x="4044260" y="6435807"/>
            <a:ext cx="937219" cy="714375"/>
          </a:xfrm>
          <a:prstGeom prst="rect">
            <a:avLst/>
          </a:prstGeom>
        </p:spPr>
        <p:txBody>
          <a:bodyPr lIns="0" tIns="0" rIns="0" bIns="0" rtlCol="0" anchor="t">
            <a:spAutoFit/>
          </a:bodyPr>
          <a:lstStyle/>
          <a:p>
            <a:pPr algn="ctr">
              <a:lnSpc>
                <a:spcPts val="5126"/>
              </a:lnSpc>
            </a:pPr>
            <a:r>
              <a:rPr lang="en-US" sz="4271" spc="350">
                <a:solidFill>
                  <a:srgbClr val="FFFFFF"/>
                </a:solidFill>
                <a:latin typeface="Codec Pro ExtraBold Italics"/>
              </a:rPr>
              <a:t>05</a:t>
            </a:r>
          </a:p>
        </p:txBody>
      </p:sp>
      <p:sp>
        <p:nvSpPr>
          <p:cNvPr id="15" name="TextBox 15"/>
          <p:cNvSpPr txBox="1"/>
          <p:nvPr/>
        </p:nvSpPr>
        <p:spPr>
          <a:xfrm>
            <a:off x="3048000" y="3741559"/>
            <a:ext cx="9342890" cy="2880789"/>
          </a:xfrm>
          <a:prstGeom prst="rect">
            <a:avLst/>
          </a:prstGeom>
        </p:spPr>
        <p:txBody>
          <a:bodyPr lIns="0" tIns="0" rIns="0" bIns="0" rtlCol="0" anchor="t">
            <a:spAutoFit/>
          </a:bodyPr>
          <a:lstStyle/>
          <a:p>
            <a:pPr algn="just">
              <a:lnSpc>
                <a:spcPts val="3818"/>
              </a:lnSpc>
            </a:pPr>
            <a:r>
              <a:rPr lang="es-ES" sz="2767" spc="271" dirty="0" smtClean="0">
                <a:solidFill>
                  <a:srgbClr val="231F20"/>
                </a:solidFill>
                <a:latin typeface="Century Gothic" pitchFamily="34" charset="0"/>
              </a:rPr>
              <a:t>El </a:t>
            </a:r>
            <a:r>
              <a:rPr lang="es-ES" sz="2767" spc="271" dirty="0">
                <a:solidFill>
                  <a:srgbClr val="231F20"/>
                </a:solidFill>
                <a:latin typeface="Century Gothic" pitchFamily="34" charset="0"/>
              </a:rPr>
              <a:t>estudio se apoya en el enfoque metodológico mixto. Se adopta el diseño anidado concurrente del modelo dominante (DIAC), donde el método cuantitativo es el que guía el proceso y el cualitativo se inserta de manera </a:t>
            </a:r>
            <a:r>
              <a:rPr lang="es-ES" sz="2767" spc="271" dirty="0" smtClean="0">
                <a:solidFill>
                  <a:srgbClr val="231F20"/>
                </a:solidFill>
                <a:latin typeface="Century Gothic" pitchFamily="34" charset="0"/>
              </a:rPr>
              <a:t>anidada.</a:t>
            </a:r>
          </a:p>
        </p:txBody>
      </p:sp>
      <p:grpSp>
        <p:nvGrpSpPr>
          <p:cNvPr id="18" name="Group 17">
            <a:extLst>
              <a:ext uri="{FF2B5EF4-FFF2-40B4-BE49-F238E27FC236}">
                <a16:creationId xmlns:a16="http://schemas.microsoft.com/office/drawing/2014/main" xmlns="" id="{25AB37FD-645A-37C9-161D-FB431A09D959}"/>
              </a:ext>
            </a:extLst>
          </p:cNvPr>
          <p:cNvGrpSpPr/>
          <p:nvPr/>
        </p:nvGrpSpPr>
        <p:grpSpPr>
          <a:xfrm>
            <a:off x="12984874" y="0"/>
            <a:ext cx="5303126" cy="10058420"/>
            <a:chOff x="12984874" y="0"/>
            <a:chExt cx="5303126" cy="10058420"/>
          </a:xfrm>
        </p:grpSpPr>
        <p:pic>
          <p:nvPicPr>
            <p:cNvPr id="16" name="Picture 15">
              <a:extLst>
                <a:ext uri="{FF2B5EF4-FFF2-40B4-BE49-F238E27FC236}">
                  <a16:creationId xmlns:a16="http://schemas.microsoft.com/office/drawing/2014/main" xmlns="" id="{602A286D-99C7-4BA8-4E79-1ACBD1018B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4874" y="2781300"/>
              <a:ext cx="3321926" cy="6450716"/>
            </a:xfrm>
            <a:prstGeom prst="rect">
              <a:avLst/>
            </a:prstGeom>
          </p:spPr>
        </p:pic>
        <p:pic>
          <p:nvPicPr>
            <p:cNvPr id="17" name="Picture 16">
              <a:extLst>
                <a:ext uri="{FF2B5EF4-FFF2-40B4-BE49-F238E27FC236}">
                  <a16:creationId xmlns:a16="http://schemas.microsoft.com/office/drawing/2014/main" xmlns="" id="{E2C0E73C-7870-1159-F794-C6E64DEF16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95315" y="0"/>
              <a:ext cx="2392685" cy="10058420"/>
            </a:xfrm>
            <a:prstGeom prst="rect">
              <a:avLst/>
            </a:prstGeom>
          </p:spPr>
        </p:pic>
      </p:grpSp>
      <p:pic>
        <p:nvPicPr>
          <p:cNvPr id="19" name="Picture 18">
            <a:extLst>
              <a:ext uri="{FF2B5EF4-FFF2-40B4-BE49-F238E27FC236}">
                <a16:creationId xmlns:a16="http://schemas.microsoft.com/office/drawing/2014/main" xmlns="" id="{16E2ECED-3D49-9E85-79A7-0D88A522E00A}"/>
              </a:ext>
            </a:extLst>
          </p:cNvPr>
          <p:cNvPicPr>
            <a:picLocks noChangeAspect="1"/>
          </p:cNvPicPr>
          <p:nvPr/>
        </p:nvPicPr>
        <p:blipFill>
          <a:blip r:embed="rId6">
            <a:alphaModFix amt="20000"/>
            <a:extLst>
              <a:ext uri="{28A0092B-C50C-407E-A947-70E740481C1C}">
                <a14:useLocalDpi xmlns:a14="http://schemas.microsoft.com/office/drawing/2010/main" val="0"/>
              </a:ext>
            </a:extLst>
          </a:blip>
          <a:stretch>
            <a:fillRect/>
          </a:stretch>
        </p:blipFill>
        <p:spPr>
          <a:xfrm>
            <a:off x="2673939" y="550072"/>
            <a:ext cx="2740642" cy="2778972"/>
          </a:xfrm>
          <a:prstGeom prst="rect">
            <a:avLst/>
          </a:prstGeom>
        </p:spPr>
      </p:pic>
      <p:sp>
        <p:nvSpPr>
          <p:cNvPr id="5" name="4 Rectángulo"/>
          <p:cNvSpPr/>
          <p:nvPr/>
        </p:nvSpPr>
        <p:spPr>
          <a:xfrm>
            <a:off x="3048000" y="6972300"/>
            <a:ext cx="9525000" cy="1569660"/>
          </a:xfrm>
          <a:prstGeom prst="rect">
            <a:avLst/>
          </a:prstGeom>
        </p:spPr>
        <p:txBody>
          <a:bodyPr wrap="square">
            <a:spAutoFit/>
          </a:bodyPr>
          <a:lstStyle/>
          <a:p>
            <a:pPr marL="457200" lvl="0" indent="-457200">
              <a:buFont typeface="Wingdings" pitchFamily="2" charset="2"/>
              <a:buChar char="ü"/>
            </a:pPr>
            <a:r>
              <a:rPr lang="es-ES" sz="2400" spc="271" dirty="0">
                <a:solidFill>
                  <a:srgbClr val="231F20"/>
                </a:solidFill>
                <a:latin typeface="Century Gothic" pitchFamily="34" charset="0"/>
              </a:rPr>
              <a:t>Revisión de documentos oficiales de la empresa.</a:t>
            </a:r>
          </a:p>
          <a:p>
            <a:pPr marL="457200" lvl="0" indent="-457200">
              <a:buFont typeface="Wingdings" pitchFamily="2" charset="2"/>
              <a:buChar char="ü"/>
            </a:pPr>
            <a:r>
              <a:rPr lang="es-ES" sz="2400" spc="271" dirty="0">
                <a:solidFill>
                  <a:srgbClr val="231F20"/>
                </a:solidFill>
                <a:latin typeface="Century Gothic" pitchFamily="34" charset="0"/>
              </a:rPr>
              <a:t>Observación no </a:t>
            </a:r>
            <a:r>
              <a:rPr lang="es-ES" sz="2400" spc="271" dirty="0" smtClean="0">
                <a:solidFill>
                  <a:srgbClr val="231F20"/>
                </a:solidFill>
                <a:latin typeface="Century Gothic" pitchFamily="34" charset="0"/>
              </a:rPr>
              <a:t>participante.</a:t>
            </a:r>
            <a:endParaRPr lang="es-ES" sz="2400" spc="271" dirty="0">
              <a:solidFill>
                <a:srgbClr val="231F20"/>
              </a:solidFill>
              <a:latin typeface="Century Gothic" pitchFamily="34" charset="0"/>
            </a:endParaRPr>
          </a:p>
          <a:p>
            <a:pPr marL="457200" lvl="0" indent="-457200">
              <a:buFont typeface="Wingdings" pitchFamily="2" charset="2"/>
              <a:buChar char="ü"/>
            </a:pPr>
            <a:r>
              <a:rPr lang="es-ES" sz="2400" spc="271" dirty="0">
                <a:solidFill>
                  <a:srgbClr val="231F20"/>
                </a:solidFill>
                <a:latin typeface="Century Gothic" pitchFamily="34" charset="0"/>
              </a:rPr>
              <a:t>Entrevista </a:t>
            </a:r>
            <a:r>
              <a:rPr lang="es-ES" sz="2400" spc="271" dirty="0" err="1" smtClean="0">
                <a:solidFill>
                  <a:srgbClr val="231F20"/>
                </a:solidFill>
                <a:latin typeface="Century Gothic" pitchFamily="34" charset="0"/>
              </a:rPr>
              <a:t>semiestructurada</a:t>
            </a:r>
            <a:r>
              <a:rPr lang="es-ES" sz="2400" spc="271" dirty="0" smtClean="0">
                <a:solidFill>
                  <a:srgbClr val="231F20"/>
                </a:solidFill>
                <a:latin typeface="Century Gothic" pitchFamily="34" charset="0"/>
              </a:rPr>
              <a:t>. </a:t>
            </a:r>
            <a:endParaRPr lang="es-ES" sz="2400" spc="271" dirty="0">
              <a:solidFill>
                <a:srgbClr val="231F20"/>
              </a:solidFill>
              <a:latin typeface="Century Gothic" pitchFamily="34" charset="0"/>
            </a:endParaRPr>
          </a:p>
          <a:p>
            <a:pPr marL="457200" indent="-457200">
              <a:buFont typeface="Wingdings" pitchFamily="2" charset="2"/>
              <a:buChar char="ü"/>
            </a:pPr>
            <a:r>
              <a:rPr lang="es-ES" sz="2400" spc="271" dirty="0" smtClean="0">
                <a:solidFill>
                  <a:srgbClr val="231F20"/>
                </a:solidFill>
                <a:latin typeface="Century Gothic" pitchFamily="34" charset="0"/>
              </a:rPr>
              <a:t>Cuestionario.</a:t>
            </a:r>
            <a:endParaRPr lang="es-ES" sz="2400" spc="271" dirty="0">
              <a:solidFill>
                <a:srgbClr val="231F20"/>
              </a:solidFill>
              <a:latin typeface="Century Gothic" pitchFamily="34" charset="0"/>
            </a:endParaRPr>
          </a:p>
        </p:txBody>
      </p:sp>
      <p:pic>
        <p:nvPicPr>
          <p:cNvPr id="23" name="22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353"/>
    </mc:Choice>
    <mc:Fallback>
      <p:transition spd="slow" advTm="43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pSp>
        <p:nvGrpSpPr>
          <p:cNvPr id="3" name="Group 3"/>
          <p:cNvGrpSpPr/>
          <p:nvPr/>
        </p:nvGrpSpPr>
        <p:grpSpPr>
          <a:xfrm>
            <a:off x="17994" y="-353717"/>
            <a:ext cx="18288000" cy="3086100"/>
            <a:chOff x="0" y="0"/>
            <a:chExt cx="5016842" cy="812800"/>
          </a:xfrm>
          <a:solidFill>
            <a:srgbClr val="56983F"/>
          </a:solidFill>
        </p:grpSpPr>
        <p:sp>
          <p:nvSpPr>
            <p:cNvPr id="4" name="Freeform 4"/>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grpFill/>
          </p:spPr>
          <p:txBody>
            <a:bodyPr/>
            <a:lstStyle/>
            <a:p>
              <a:endParaRPr lang="es-US"/>
            </a:p>
          </p:txBody>
        </p:sp>
        <p:sp>
          <p:nvSpPr>
            <p:cNvPr id="5" name="TextBox 5"/>
            <p:cNvSpPr txBox="1"/>
            <p:nvPr/>
          </p:nvSpPr>
          <p:spPr>
            <a:xfrm>
              <a:off x="0" y="-19050"/>
              <a:ext cx="5016842" cy="831850"/>
            </a:xfrm>
            <a:prstGeom prst="rect">
              <a:avLst/>
            </a:prstGeom>
            <a:grpFill/>
          </p:spPr>
          <p:txBody>
            <a:bodyPr lIns="50800" tIns="50800" rIns="50800" bIns="50800" rtlCol="0" anchor="ctr"/>
            <a:lstStyle/>
            <a:p>
              <a:pPr algn="ctr">
                <a:lnSpc>
                  <a:spcPts val="2859"/>
                </a:lnSpc>
              </a:pPr>
              <a:endParaRPr/>
            </a:p>
          </p:txBody>
        </p:sp>
      </p:grpSp>
      <p:sp>
        <p:nvSpPr>
          <p:cNvPr id="10" name="TextBox 10"/>
          <p:cNvSpPr txBox="1"/>
          <p:nvPr/>
        </p:nvSpPr>
        <p:spPr>
          <a:xfrm>
            <a:off x="4089974" y="842143"/>
            <a:ext cx="9245026" cy="1397819"/>
          </a:xfrm>
          <a:prstGeom prst="rect">
            <a:avLst/>
          </a:prstGeom>
        </p:spPr>
        <p:txBody>
          <a:bodyPr wrap="square" lIns="0" tIns="0" rIns="0" bIns="0" rtlCol="0" anchor="t">
            <a:spAutoFit/>
          </a:bodyPr>
          <a:lstStyle/>
          <a:p>
            <a:pPr algn="ctr">
              <a:lnSpc>
                <a:spcPts val="10886"/>
              </a:lnSpc>
            </a:pPr>
            <a:r>
              <a:rPr lang="es-ES" sz="7888" b="1" spc="773" dirty="0" smtClean="0">
                <a:solidFill>
                  <a:srgbClr val="FFFFFF"/>
                </a:solidFill>
                <a:latin typeface="Century Gothic" panose="020B0502020202020204" pitchFamily="34" charset="0"/>
              </a:rPr>
              <a:t>Diagnóstico</a:t>
            </a:r>
            <a:endParaRPr lang="en-US" sz="7888" b="1" spc="773" dirty="0">
              <a:solidFill>
                <a:srgbClr val="FFFFFF"/>
              </a:solidFill>
              <a:latin typeface="Century Gothic" panose="020B0502020202020204" pitchFamily="34" charset="0"/>
            </a:endParaRPr>
          </a:p>
        </p:txBody>
      </p:sp>
      <p:pic>
        <p:nvPicPr>
          <p:cNvPr id="30" name="Picture 29">
            <a:extLst>
              <a:ext uri="{FF2B5EF4-FFF2-40B4-BE49-F238E27FC236}">
                <a16:creationId xmlns:a16="http://schemas.microsoft.com/office/drawing/2014/main" xmlns="" id="{2803152A-167C-1D5D-5806-C33E2D9294F8}"/>
              </a:ext>
            </a:extLst>
          </p:cNvPr>
          <p:cNvPicPr>
            <a:picLocks noChangeAspect="1"/>
          </p:cNvPicPr>
          <p:nvPr/>
        </p:nvPicPr>
        <p:blipFill>
          <a:blip r:embed="rId4">
            <a:alphaModFix amt="34000"/>
            <a:extLst>
              <a:ext uri="{28A0092B-C50C-407E-A947-70E740481C1C}">
                <a14:useLocalDpi xmlns:a14="http://schemas.microsoft.com/office/drawing/2010/main" val="0"/>
              </a:ext>
            </a:extLst>
          </a:blip>
          <a:stretch>
            <a:fillRect/>
          </a:stretch>
        </p:blipFill>
        <p:spPr>
          <a:xfrm>
            <a:off x="1695451" y="201664"/>
            <a:ext cx="2514600" cy="2549769"/>
          </a:xfrm>
          <a:prstGeom prst="rect">
            <a:avLst/>
          </a:prstGeom>
        </p:spPr>
      </p:pic>
      <p:pic>
        <p:nvPicPr>
          <p:cNvPr id="6" name="Picture 5">
            <a:extLst>
              <a:ext uri="{FF2B5EF4-FFF2-40B4-BE49-F238E27FC236}">
                <a16:creationId xmlns:a16="http://schemas.microsoft.com/office/drawing/2014/main" xmlns="" id="{2D56294E-4A87-7482-BB5A-E694DFD17696}"/>
              </a:ext>
            </a:extLst>
          </p:cNvPr>
          <p:cNvPicPr>
            <a:picLocks noChangeAspect="1"/>
          </p:cNvPicPr>
          <p:nvPr/>
        </p:nvPicPr>
        <p:blipFill>
          <a:blip r:embed="rId5" cstate="print">
            <a:alphaModFix amt="20000"/>
            <a:extLst>
              <a:ext uri="{28A0092B-C50C-407E-A947-70E740481C1C}">
                <a14:useLocalDpi xmlns:a14="http://schemas.microsoft.com/office/drawing/2010/main" val="0"/>
              </a:ext>
            </a:extLst>
          </a:blip>
          <a:stretch>
            <a:fillRect/>
          </a:stretch>
        </p:blipFill>
        <p:spPr>
          <a:xfrm>
            <a:off x="4416124" y="5231380"/>
            <a:ext cx="1962464" cy="1446295"/>
          </a:xfrm>
          <a:prstGeom prst="rect">
            <a:avLst/>
          </a:prstGeom>
          <a:ln>
            <a:solidFill>
              <a:schemeClr val="accent1"/>
            </a:solidFill>
          </a:ln>
        </p:spPr>
      </p:pic>
      <p:pic>
        <p:nvPicPr>
          <p:cNvPr id="14" name="Picture 13">
            <a:extLst>
              <a:ext uri="{FF2B5EF4-FFF2-40B4-BE49-F238E27FC236}">
                <a16:creationId xmlns:a16="http://schemas.microsoft.com/office/drawing/2014/main" xmlns="" id="{AE6626C2-00C8-D840-A6FB-C57D9EBED146}"/>
              </a:ext>
            </a:extLst>
          </p:cNvPr>
          <p:cNvPicPr>
            <a:picLocks noChangeAspect="1"/>
          </p:cNvPicPr>
          <p:nvPr/>
        </p:nvPicPr>
        <p:blipFill>
          <a:blip r:embed="rId5" cstate="print">
            <a:alphaModFix amt="20000"/>
            <a:extLst>
              <a:ext uri="{28A0092B-C50C-407E-A947-70E740481C1C}">
                <a14:useLocalDpi xmlns:a14="http://schemas.microsoft.com/office/drawing/2010/main" val="0"/>
              </a:ext>
            </a:extLst>
          </a:blip>
          <a:stretch>
            <a:fillRect/>
          </a:stretch>
        </p:blipFill>
        <p:spPr>
          <a:xfrm>
            <a:off x="10431066" y="5204959"/>
            <a:ext cx="1962464" cy="1446295"/>
          </a:xfrm>
          <a:prstGeom prst="rect">
            <a:avLst/>
          </a:prstGeom>
          <a:ln>
            <a:solidFill>
              <a:schemeClr val="accent1"/>
            </a:solidFill>
          </a:ln>
        </p:spPr>
      </p:pic>
      <p:grpSp>
        <p:nvGrpSpPr>
          <p:cNvPr id="29" name="28 Grupo"/>
          <p:cNvGrpSpPr/>
          <p:nvPr/>
        </p:nvGrpSpPr>
        <p:grpSpPr>
          <a:xfrm>
            <a:off x="8908267" y="3261770"/>
            <a:ext cx="5625555" cy="5996530"/>
            <a:chOff x="8908267" y="3261770"/>
            <a:chExt cx="5625555" cy="5996530"/>
          </a:xfrm>
        </p:grpSpPr>
        <p:grpSp>
          <p:nvGrpSpPr>
            <p:cNvPr id="15" name="Group 15"/>
            <p:cNvGrpSpPr/>
            <p:nvPr/>
          </p:nvGrpSpPr>
          <p:grpSpPr>
            <a:xfrm>
              <a:off x="8908268" y="3261770"/>
              <a:ext cx="5625554" cy="817574"/>
              <a:chOff x="0" y="-47625"/>
              <a:chExt cx="1178269" cy="215328"/>
            </a:xfrm>
            <a:solidFill>
              <a:srgbClr val="56983F"/>
            </a:solidFill>
          </p:grpSpPr>
          <p:sp>
            <p:nvSpPr>
              <p:cNvPr id="16" name="Freeform 16"/>
              <p:cNvSpPr/>
              <p:nvPr/>
            </p:nvSpPr>
            <p:spPr>
              <a:xfrm>
                <a:off x="0" y="0"/>
                <a:ext cx="1178269" cy="167703"/>
              </a:xfrm>
              <a:custGeom>
                <a:avLst/>
                <a:gdLst/>
                <a:ahLst/>
                <a:cxnLst/>
                <a:rect l="l" t="t" r="r" b="b"/>
                <a:pathLst>
                  <a:path w="1178269" h="167703">
                    <a:moveTo>
                      <a:pt x="0" y="0"/>
                    </a:moveTo>
                    <a:lnTo>
                      <a:pt x="1178269" y="0"/>
                    </a:lnTo>
                    <a:lnTo>
                      <a:pt x="1178269" y="167703"/>
                    </a:lnTo>
                    <a:lnTo>
                      <a:pt x="0" y="167703"/>
                    </a:lnTo>
                    <a:close/>
                  </a:path>
                </a:pathLst>
              </a:custGeom>
              <a:grpFill/>
            </p:spPr>
            <p:txBody>
              <a:bodyPr/>
              <a:lstStyle/>
              <a:p>
                <a:endParaRPr lang="es-US"/>
              </a:p>
            </p:txBody>
          </p:sp>
          <p:sp>
            <p:nvSpPr>
              <p:cNvPr id="17" name="TextBox 17"/>
              <p:cNvSpPr txBox="1"/>
              <p:nvPr/>
            </p:nvSpPr>
            <p:spPr>
              <a:xfrm>
                <a:off x="0" y="-47625"/>
                <a:ext cx="1178269" cy="215328"/>
              </a:xfrm>
              <a:prstGeom prst="rect">
                <a:avLst/>
              </a:prstGeom>
              <a:grpFill/>
            </p:spPr>
            <p:txBody>
              <a:bodyPr lIns="50800" tIns="50800" rIns="50800" bIns="50800" rtlCol="0" anchor="ctr"/>
              <a:lstStyle/>
              <a:p>
                <a:pPr lvl="0" algn="ctr">
                  <a:lnSpc>
                    <a:spcPts val="3424"/>
                  </a:lnSpc>
                  <a:spcBef>
                    <a:spcPct val="0"/>
                  </a:spcBef>
                </a:pPr>
                <a:r>
                  <a:rPr lang="en-US" sz="2481" b="1" i="1" spc="24" dirty="0" smtClean="0">
                    <a:solidFill>
                      <a:srgbClr val="FFFFFF"/>
                    </a:solidFill>
                    <a:latin typeface="Century Gothic" pitchFamily="34" charset="0"/>
                  </a:rPr>
                  <a:t>Comunicación </a:t>
                </a:r>
                <a:r>
                  <a:rPr lang="en-US" sz="2481" b="1" i="1" spc="24" dirty="0">
                    <a:solidFill>
                      <a:srgbClr val="FFFFFF"/>
                    </a:solidFill>
                    <a:latin typeface="Century Gothic" pitchFamily="34" charset="0"/>
                  </a:rPr>
                  <a:t>externa. </a:t>
                </a:r>
              </a:p>
            </p:txBody>
          </p:sp>
        </p:grpSp>
        <p:grpSp>
          <p:nvGrpSpPr>
            <p:cNvPr id="18" name="Group 18"/>
            <p:cNvGrpSpPr/>
            <p:nvPr/>
          </p:nvGrpSpPr>
          <p:grpSpPr>
            <a:xfrm>
              <a:off x="8908268" y="7829713"/>
              <a:ext cx="5625553" cy="1428587"/>
              <a:chOff x="-328795" y="-19050"/>
              <a:chExt cx="1507064" cy="376254"/>
            </a:xfrm>
            <a:solidFill>
              <a:srgbClr val="56983F"/>
            </a:solidFill>
          </p:grpSpPr>
          <p:sp>
            <p:nvSpPr>
              <p:cNvPr id="19" name="Freeform 19"/>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grpFill/>
            </p:spPr>
            <p:txBody>
              <a:bodyPr/>
              <a:lstStyle/>
              <a:p>
                <a:endParaRPr lang="es-US"/>
              </a:p>
            </p:txBody>
          </p:sp>
          <p:sp>
            <p:nvSpPr>
              <p:cNvPr id="20" name="TextBox 20"/>
              <p:cNvSpPr txBox="1"/>
              <p:nvPr/>
            </p:nvSpPr>
            <p:spPr>
              <a:xfrm>
                <a:off x="-328795" y="-19050"/>
                <a:ext cx="1507064" cy="376254"/>
              </a:xfrm>
              <a:prstGeom prst="rect">
                <a:avLst/>
              </a:prstGeom>
              <a:grpFill/>
            </p:spPr>
            <p:txBody>
              <a:bodyPr lIns="114300" tIns="114300" rIns="114300" bIns="114300" rtlCol="0" anchor="ctr"/>
              <a:lstStyle/>
              <a:p>
                <a:pPr lvl="0" algn="ctr">
                  <a:lnSpc>
                    <a:spcPts val="2070"/>
                  </a:lnSpc>
                  <a:spcBef>
                    <a:spcPct val="0"/>
                  </a:spcBef>
                </a:pPr>
                <a:r>
                  <a:rPr lang="es-ES" sz="1500" spc="15" dirty="0">
                    <a:solidFill>
                      <a:srgbClr val="FFFFFF"/>
                    </a:solidFill>
                    <a:latin typeface="Century Gothic" pitchFamily="34" charset="0"/>
                  </a:rPr>
                  <a:t>Existe un uso limitado y no sistemático de medios digitales para la proyección institucional; así como una débil articulación con los públicos </a:t>
                </a:r>
                <a:r>
                  <a:rPr lang="es-ES" sz="1500" spc="15" dirty="0" smtClean="0">
                    <a:solidFill>
                      <a:srgbClr val="FFFFFF"/>
                    </a:solidFill>
                    <a:latin typeface="Century Gothic" pitchFamily="34" charset="0"/>
                  </a:rPr>
                  <a:t>externos.</a:t>
                </a:r>
                <a:endParaRPr lang="en-US" sz="1500" spc="15" dirty="0">
                  <a:solidFill>
                    <a:srgbClr val="FFFFFF"/>
                  </a:solidFill>
                  <a:latin typeface="Century Gothic" pitchFamily="34" charset="0"/>
                </a:endParaRPr>
              </a:p>
            </p:txBody>
          </p:sp>
        </p:gr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08267" y="4079344"/>
              <a:ext cx="5625554" cy="375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8" name="27 Grupo"/>
          <p:cNvGrpSpPr/>
          <p:nvPr/>
        </p:nvGrpSpPr>
        <p:grpSpPr>
          <a:xfrm>
            <a:off x="2755201" y="3227890"/>
            <a:ext cx="5626799" cy="6030410"/>
            <a:chOff x="2419350" y="3227890"/>
            <a:chExt cx="5626799" cy="6030410"/>
          </a:xfrm>
        </p:grpSpPr>
        <p:grpSp>
          <p:nvGrpSpPr>
            <p:cNvPr id="11" name="Group 11"/>
            <p:cNvGrpSpPr/>
            <p:nvPr/>
          </p:nvGrpSpPr>
          <p:grpSpPr>
            <a:xfrm>
              <a:off x="2419350" y="7902043"/>
              <a:ext cx="5626799" cy="1356257"/>
              <a:chOff x="0" y="0"/>
              <a:chExt cx="1178269" cy="357204"/>
            </a:xfrm>
            <a:solidFill>
              <a:srgbClr val="56983F"/>
            </a:solidFill>
          </p:grpSpPr>
          <p:sp>
            <p:nvSpPr>
              <p:cNvPr id="12" name="Freeform 12"/>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grpFill/>
            </p:spPr>
            <p:txBody>
              <a:bodyPr/>
              <a:lstStyle/>
              <a:p>
                <a:endParaRPr lang="es-US"/>
              </a:p>
            </p:txBody>
          </p:sp>
          <p:sp>
            <p:nvSpPr>
              <p:cNvPr id="13" name="TextBox 13"/>
              <p:cNvSpPr txBox="1"/>
              <p:nvPr/>
            </p:nvSpPr>
            <p:spPr>
              <a:xfrm>
                <a:off x="0" y="-19050"/>
                <a:ext cx="1178269" cy="376254"/>
              </a:xfrm>
              <a:prstGeom prst="rect">
                <a:avLst/>
              </a:prstGeom>
              <a:grpFill/>
            </p:spPr>
            <p:txBody>
              <a:bodyPr lIns="114300" tIns="114300" rIns="114300" bIns="114300" rtlCol="0" anchor="ctr"/>
              <a:lstStyle/>
              <a:p>
                <a:pPr lvl="0" algn="ctr">
                  <a:lnSpc>
                    <a:spcPts val="2070"/>
                  </a:lnSpc>
                  <a:spcBef>
                    <a:spcPct val="0"/>
                  </a:spcBef>
                </a:pPr>
                <a:r>
                  <a:rPr lang="es-ES" sz="1500" spc="15" dirty="0">
                    <a:solidFill>
                      <a:srgbClr val="FFFFFF"/>
                    </a:solidFill>
                    <a:latin typeface="Century Gothic" pitchFamily="34" charset="0"/>
                  </a:rPr>
                  <a:t>Predominan los flujos de comunicación vertical </a:t>
                </a:r>
                <a:r>
                  <a:rPr lang="es-ES" sz="1500" spc="15" dirty="0" smtClean="0">
                    <a:solidFill>
                      <a:srgbClr val="FFFFFF"/>
                    </a:solidFill>
                    <a:latin typeface="Century Gothic" pitchFamily="34" charset="0"/>
                  </a:rPr>
                  <a:t>descendente. </a:t>
                </a:r>
                <a:r>
                  <a:rPr lang="es-ES" sz="1500" spc="15" dirty="0">
                    <a:solidFill>
                      <a:srgbClr val="FFFFFF"/>
                    </a:solidFill>
                    <a:latin typeface="Century Gothic" pitchFamily="34" charset="0"/>
                  </a:rPr>
                  <a:t>Los canales y espacios formales para el intercambio son las reuniones y matutinos. </a:t>
                </a:r>
                <a:endParaRPr lang="en-US" sz="1500" spc="15" dirty="0">
                  <a:solidFill>
                    <a:srgbClr val="FFFFFF"/>
                  </a:solidFill>
                  <a:latin typeface="Century Gothic" pitchFamily="34" charset="0"/>
                </a:endParaRPr>
              </a:p>
            </p:txBody>
          </p:sp>
        </p:grpSp>
        <p:grpSp>
          <p:nvGrpSpPr>
            <p:cNvPr id="33" name="Group 15"/>
            <p:cNvGrpSpPr/>
            <p:nvPr/>
          </p:nvGrpSpPr>
          <p:grpSpPr>
            <a:xfrm>
              <a:off x="2419350" y="3227890"/>
              <a:ext cx="5626799" cy="817574"/>
              <a:chOff x="0" y="-47625"/>
              <a:chExt cx="1116713" cy="215328"/>
            </a:xfrm>
            <a:solidFill>
              <a:srgbClr val="56983F"/>
            </a:solidFill>
          </p:grpSpPr>
          <p:sp>
            <p:nvSpPr>
              <p:cNvPr id="34" name="Freeform 16"/>
              <p:cNvSpPr/>
              <p:nvPr/>
            </p:nvSpPr>
            <p:spPr>
              <a:xfrm>
                <a:off x="0" y="0"/>
                <a:ext cx="1116713" cy="167703"/>
              </a:xfrm>
              <a:custGeom>
                <a:avLst/>
                <a:gdLst/>
                <a:ahLst/>
                <a:cxnLst/>
                <a:rect l="l" t="t" r="r" b="b"/>
                <a:pathLst>
                  <a:path w="1178269" h="167703">
                    <a:moveTo>
                      <a:pt x="0" y="0"/>
                    </a:moveTo>
                    <a:lnTo>
                      <a:pt x="1178269" y="0"/>
                    </a:lnTo>
                    <a:lnTo>
                      <a:pt x="1178269" y="167703"/>
                    </a:lnTo>
                    <a:lnTo>
                      <a:pt x="0" y="167703"/>
                    </a:lnTo>
                    <a:close/>
                  </a:path>
                </a:pathLst>
              </a:custGeom>
              <a:grpFill/>
            </p:spPr>
            <p:txBody>
              <a:bodyPr/>
              <a:lstStyle/>
              <a:p>
                <a:endParaRPr lang="es-US"/>
              </a:p>
            </p:txBody>
          </p:sp>
          <p:sp>
            <p:nvSpPr>
              <p:cNvPr id="37" name="TextBox 17"/>
              <p:cNvSpPr txBox="1"/>
              <p:nvPr/>
            </p:nvSpPr>
            <p:spPr>
              <a:xfrm>
                <a:off x="0" y="-47625"/>
                <a:ext cx="1116713" cy="215328"/>
              </a:xfrm>
              <a:prstGeom prst="rect">
                <a:avLst/>
              </a:prstGeom>
              <a:grpFill/>
            </p:spPr>
            <p:txBody>
              <a:bodyPr lIns="50800" tIns="50800" rIns="50800" bIns="50800" rtlCol="0" anchor="ctr"/>
              <a:lstStyle/>
              <a:p>
                <a:pPr lvl="0" algn="ctr">
                  <a:lnSpc>
                    <a:spcPts val="3424"/>
                  </a:lnSpc>
                  <a:spcBef>
                    <a:spcPct val="0"/>
                  </a:spcBef>
                </a:pPr>
                <a:r>
                  <a:rPr lang="en-US" sz="2481" b="1" i="1" spc="24" dirty="0" smtClean="0">
                    <a:solidFill>
                      <a:srgbClr val="FFFFFF"/>
                    </a:solidFill>
                    <a:latin typeface="Century Gothic" pitchFamily="34" charset="0"/>
                  </a:rPr>
                  <a:t>Comunicación interna</a:t>
                </a:r>
                <a:r>
                  <a:rPr lang="en-US" sz="2481" b="1" i="1" spc="24" dirty="0">
                    <a:solidFill>
                      <a:srgbClr val="FFFFFF"/>
                    </a:solidFill>
                    <a:latin typeface="Century Gothic" pitchFamily="34" charset="0"/>
                  </a:rPr>
                  <a:t>. </a:t>
                </a:r>
              </a:p>
            </p:txBody>
          </p:sp>
        </p:grpSp>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9350" y="4045464"/>
              <a:ext cx="5626799" cy="3784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1" name="20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937"/>
    </mc:Choice>
    <mc:Fallback>
      <p:transition spd="slow" advTm="44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grpSp>
        <p:nvGrpSpPr>
          <p:cNvPr id="3" name="Group 3"/>
          <p:cNvGrpSpPr/>
          <p:nvPr/>
        </p:nvGrpSpPr>
        <p:grpSpPr>
          <a:xfrm>
            <a:off x="17994" y="-353717"/>
            <a:ext cx="18288000" cy="3086100"/>
            <a:chOff x="0" y="0"/>
            <a:chExt cx="5016842" cy="812800"/>
          </a:xfrm>
          <a:solidFill>
            <a:srgbClr val="56983F"/>
          </a:solidFill>
        </p:grpSpPr>
        <p:sp>
          <p:nvSpPr>
            <p:cNvPr id="4" name="Freeform 4"/>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grpFill/>
          </p:spPr>
          <p:txBody>
            <a:bodyPr/>
            <a:lstStyle/>
            <a:p>
              <a:endParaRPr lang="es-US"/>
            </a:p>
          </p:txBody>
        </p:sp>
        <p:sp>
          <p:nvSpPr>
            <p:cNvPr id="5" name="TextBox 5"/>
            <p:cNvSpPr txBox="1"/>
            <p:nvPr/>
          </p:nvSpPr>
          <p:spPr>
            <a:xfrm>
              <a:off x="0" y="-19050"/>
              <a:ext cx="5016842" cy="831850"/>
            </a:xfrm>
            <a:prstGeom prst="rect">
              <a:avLst/>
            </a:prstGeom>
            <a:grpFill/>
          </p:spPr>
          <p:txBody>
            <a:bodyPr lIns="50800" tIns="50800" rIns="50800" bIns="50800" rtlCol="0" anchor="ctr"/>
            <a:lstStyle/>
            <a:p>
              <a:pPr algn="ctr">
                <a:lnSpc>
                  <a:spcPts val="2859"/>
                </a:lnSpc>
              </a:pPr>
              <a:endParaRPr/>
            </a:p>
          </p:txBody>
        </p:sp>
      </p:grpSp>
      <p:sp>
        <p:nvSpPr>
          <p:cNvPr id="10" name="TextBox 10"/>
          <p:cNvSpPr txBox="1"/>
          <p:nvPr/>
        </p:nvSpPr>
        <p:spPr>
          <a:xfrm>
            <a:off x="4089974" y="842143"/>
            <a:ext cx="9245026" cy="1397819"/>
          </a:xfrm>
          <a:prstGeom prst="rect">
            <a:avLst/>
          </a:prstGeom>
        </p:spPr>
        <p:txBody>
          <a:bodyPr wrap="square" lIns="0" tIns="0" rIns="0" bIns="0" rtlCol="0" anchor="t">
            <a:spAutoFit/>
          </a:bodyPr>
          <a:lstStyle/>
          <a:p>
            <a:pPr algn="ctr">
              <a:lnSpc>
                <a:spcPts val="10886"/>
              </a:lnSpc>
            </a:pPr>
            <a:r>
              <a:rPr lang="es-ES" sz="7888" b="1" spc="773" dirty="0" smtClean="0">
                <a:solidFill>
                  <a:srgbClr val="FFFFFF"/>
                </a:solidFill>
                <a:latin typeface="Century Gothic" panose="020B0502020202020204" pitchFamily="34" charset="0"/>
              </a:rPr>
              <a:t>Diagnóstico</a:t>
            </a:r>
            <a:endParaRPr lang="en-US" sz="7888" b="1" spc="773" dirty="0">
              <a:solidFill>
                <a:srgbClr val="FFFFFF"/>
              </a:solidFill>
              <a:latin typeface="Century Gothic" panose="020B0502020202020204" pitchFamily="34" charset="0"/>
            </a:endParaRPr>
          </a:p>
        </p:txBody>
      </p:sp>
      <p:pic>
        <p:nvPicPr>
          <p:cNvPr id="30" name="Picture 29">
            <a:extLst>
              <a:ext uri="{FF2B5EF4-FFF2-40B4-BE49-F238E27FC236}">
                <a16:creationId xmlns:a16="http://schemas.microsoft.com/office/drawing/2014/main" xmlns="" id="{2803152A-167C-1D5D-5806-C33E2D9294F8}"/>
              </a:ext>
            </a:extLst>
          </p:cNvPr>
          <p:cNvPicPr>
            <a:picLocks noChangeAspect="1"/>
          </p:cNvPicPr>
          <p:nvPr/>
        </p:nvPicPr>
        <p:blipFill>
          <a:blip r:embed="rId4">
            <a:alphaModFix amt="34000"/>
            <a:extLst>
              <a:ext uri="{28A0092B-C50C-407E-A947-70E740481C1C}">
                <a14:useLocalDpi xmlns:a14="http://schemas.microsoft.com/office/drawing/2010/main" val="0"/>
              </a:ext>
            </a:extLst>
          </a:blip>
          <a:stretch>
            <a:fillRect/>
          </a:stretch>
        </p:blipFill>
        <p:spPr>
          <a:xfrm>
            <a:off x="1695451" y="201664"/>
            <a:ext cx="2514600" cy="2549769"/>
          </a:xfrm>
          <a:prstGeom prst="rect">
            <a:avLst/>
          </a:prstGeom>
        </p:spPr>
      </p:pic>
      <p:grpSp>
        <p:nvGrpSpPr>
          <p:cNvPr id="28" name="27 Grupo"/>
          <p:cNvGrpSpPr/>
          <p:nvPr/>
        </p:nvGrpSpPr>
        <p:grpSpPr>
          <a:xfrm>
            <a:off x="914400" y="3227890"/>
            <a:ext cx="5105400" cy="6030410"/>
            <a:chOff x="2419350" y="3227890"/>
            <a:chExt cx="5626799" cy="6030410"/>
          </a:xfrm>
        </p:grpSpPr>
        <p:grpSp>
          <p:nvGrpSpPr>
            <p:cNvPr id="11" name="Group 11"/>
            <p:cNvGrpSpPr/>
            <p:nvPr/>
          </p:nvGrpSpPr>
          <p:grpSpPr>
            <a:xfrm>
              <a:off x="2419350" y="7902043"/>
              <a:ext cx="5626799" cy="1356257"/>
              <a:chOff x="0" y="0"/>
              <a:chExt cx="1178269" cy="357204"/>
            </a:xfrm>
            <a:solidFill>
              <a:srgbClr val="56983F"/>
            </a:solidFill>
          </p:grpSpPr>
          <p:sp>
            <p:nvSpPr>
              <p:cNvPr id="12" name="Freeform 12"/>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grpFill/>
            </p:spPr>
            <p:txBody>
              <a:bodyPr/>
              <a:lstStyle/>
              <a:p>
                <a:endParaRPr lang="es-US"/>
              </a:p>
            </p:txBody>
          </p:sp>
          <p:sp>
            <p:nvSpPr>
              <p:cNvPr id="13" name="TextBox 13"/>
              <p:cNvSpPr txBox="1"/>
              <p:nvPr/>
            </p:nvSpPr>
            <p:spPr>
              <a:xfrm>
                <a:off x="0" y="-19050"/>
                <a:ext cx="1178269" cy="376254"/>
              </a:xfrm>
              <a:prstGeom prst="rect">
                <a:avLst/>
              </a:prstGeom>
              <a:grpFill/>
            </p:spPr>
            <p:txBody>
              <a:bodyPr lIns="114300" tIns="114300" rIns="114300" bIns="114300" rtlCol="0" anchor="ctr"/>
              <a:lstStyle/>
              <a:p>
                <a:pPr lvl="0" algn="ctr">
                  <a:lnSpc>
                    <a:spcPts val="2070"/>
                  </a:lnSpc>
                  <a:spcBef>
                    <a:spcPct val="0"/>
                  </a:spcBef>
                </a:pPr>
                <a:r>
                  <a:rPr lang="es-ES" sz="1500" spc="15" dirty="0">
                    <a:solidFill>
                      <a:srgbClr val="FFFFFF"/>
                    </a:solidFill>
                    <a:latin typeface="Century Gothic" pitchFamily="34" charset="0"/>
                  </a:rPr>
                  <a:t>B</a:t>
                </a:r>
                <a:r>
                  <a:rPr lang="es-ES" sz="1500" spc="15" dirty="0" smtClean="0">
                    <a:solidFill>
                      <a:srgbClr val="FFFFFF"/>
                    </a:solidFill>
                    <a:latin typeface="Century Gothic" pitchFamily="34" charset="0"/>
                  </a:rPr>
                  <a:t>asada </a:t>
                </a:r>
                <a:r>
                  <a:rPr lang="es-ES" sz="1500" spc="15" dirty="0">
                    <a:solidFill>
                      <a:srgbClr val="FFFFFF"/>
                    </a:solidFill>
                    <a:latin typeface="Century Gothic" pitchFamily="34" charset="0"/>
                  </a:rPr>
                  <a:t>en el rigor, la disciplina y la </a:t>
                </a:r>
                <a:r>
                  <a:rPr lang="es-ES" sz="1500" spc="15" dirty="0" smtClean="0">
                    <a:solidFill>
                      <a:srgbClr val="FFFFFF"/>
                    </a:solidFill>
                    <a:latin typeface="Century Gothic" pitchFamily="34" charset="0"/>
                  </a:rPr>
                  <a:t>experiencia </a:t>
                </a:r>
                <a:r>
                  <a:rPr lang="es-ES" sz="1500" spc="15" dirty="0">
                    <a:solidFill>
                      <a:srgbClr val="FFFFFF"/>
                    </a:solidFill>
                    <a:latin typeface="Century Gothic" pitchFamily="34" charset="0"/>
                  </a:rPr>
                  <a:t>de sus fundadores y trabajadores más antiguos. </a:t>
                </a:r>
                <a:endParaRPr lang="en-US" sz="1500" spc="15" dirty="0">
                  <a:solidFill>
                    <a:srgbClr val="FFFFFF"/>
                  </a:solidFill>
                  <a:latin typeface="Century Gothic" pitchFamily="34" charset="0"/>
                </a:endParaRPr>
              </a:p>
            </p:txBody>
          </p:sp>
        </p:grpSp>
        <p:grpSp>
          <p:nvGrpSpPr>
            <p:cNvPr id="33" name="Group 15"/>
            <p:cNvGrpSpPr/>
            <p:nvPr/>
          </p:nvGrpSpPr>
          <p:grpSpPr>
            <a:xfrm>
              <a:off x="2419350" y="3227890"/>
              <a:ext cx="5626799" cy="817574"/>
              <a:chOff x="0" y="-47625"/>
              <a:chExt cx="1116713" cy="215328"/>
            </a:xfrm>
            <a:solidFill>
              <a:srgbClr val="56983F"/>
            </a:solidFill>
          </p:grpSpPr>
          <p:sp>
            <p:nvSpPr>
              <p:cNvPr id="34" name="Freeform 16"/>
              <p:cNvSpPr/>
              <p:nvPr/>
            </p:nvSpPr>
            <p:spPr>
              <a:xfrm>
                <a:off x="0" y="0"/>
                <a:ext cx="1116713" cy="167703"/>
              </a:xfrm>
              <a:custGeom>
                <a:avLst/>
                <a:gdLst/>
                <a:ahLst/>
                <a:cxnLst/>
                <a:rect l="l" t="t" r="r" b="b"/>
                <a:pathLst>
                  <a:path w="1178269" h="167703">
                    <a:moveTo>
                      <a:pt x="0" y="0"/>
                    </a:moveTo>
                    <a:lnTo>
                      <a:pt x="1178269" y="0"/>
                    </a:lnTo>
                    <a:lnTo>
                      <a:pt x="1178269" y="167703"/>
                    </a:lnTo>
                    <a:lnTo>
                      <a:pt x="0" y="167703"/>
                    </a:lnTo>
                    <a:close/>
                  </a:path>
                </a:pathLst>
              </a:custGeom>
              <a:grpFill/>
            </p:spPr>
            <p:txBody>
              <a:bodyPr/>
              <a:lstStyle/>
              <a:p>
                <a:endParaRPr lang="es-US"/>
              </a:p>
            </p:txBody>
          </p:sp>
          <p:sp>
            <p:nvSpPr>
              <p:cNvPr id="37" name="TextBox 17"/>
              <p:cNvSpPr txBox="1"/>
              <p:nvPr/>
            </p:nvSpPr>
            <p:spPr>
              <a:xfrm>
                <a:off x="0" y="-47625"/>
                <a:ext cx="1116713" cy="215328"/>
              </a:xfrm>
              <a:prstGeom prst="rect">
                <a:avLst/>
              </a:prstGeom>
              <a:grpFill/>
            </p:spPr>
            <p:txBody>
              <a:bodyPr lIns="50800" tIns="50800" rIns="50800" bIns="50800" rtlCol="0" anchor="ctr"/>
              <a:lstStyle/>
              <a:p>
                <a:pPr lvl="0" algn="ctr">
                  <a:lnSpc>
                    <a:spcPts val="3424"/>
                  </a:lnSpc>
                  <a:spcBef>
                    <a:spcPct val="0"/>
                  </a:spcBef>
                </a:pPr>
                <a:r>
                  <a:rPr lang="en-US" sz="2481" b="1" i="1" spc="24" dirty="0" smtClean="0">
                    <a:solidFill>
                      <a:srgbClr val="FFFFFF"/>
                    </a:solidFill>
                    <a:latin typeface="Century Gothic" pitchFamily="34" charset="0"/>
                  </a:rPr>
                  <a:t>CULTURA</a:t>
                </a:r>
                <a:endParaRPr lang="en-US" sz="2481" b="1" i="1" spc="24" dirty="0">
                  <a:solidFill>
                    <a:srgbClr val="FFFFFF"/>
                  </a:solidFill>
                  <a:latin typeface="Century Gothic" pitchFamily="34" charset="0"/>
                </a:endParaRPr>
              </a:p>
            </p:txBody>
          </p:sp>
        </p:grpSp>
      </p:grpSp>
      <p:grpSp>
        <p:nvGrpSpPr>
          <p:cNvPr id="39" name="38 Grupo"/>
          <p:cNvGrpSpPr/>
          <p:nvPr/>
        </p:nvGrpSpPr>
        <p:grpSpPr>
          <a:xfrm>
            <a:off x="6324600" y="3227890"/>
            <a:ext cx="5105400" cy="6030410"/>
            <a:chOff x="2419350" y="3227890"/>
            <a:chExt cx="5626799" cy="6030410"/>
          </a:xfrm>
        </p:grpSpPr>
        <p:grpSp>
          <p:nvGrpSpPr>
            <p:cNvPr id="40" name="Group 11"/>
            <p:cNvGrpSpPr/>
            <p:nvPr/>
          </p:nvGrpSpPr>
          <p:grpSpPr>
            <a:xfrm>
              <a:off x="2419350" y="7902043"/>
              <a:ext cx="5626799" cy="1356257"/>
              <a:chOff x="0" y="0"/>
              <a:chExt cx="1178269" cy="357204"/>
            </a:xfrm>
            <a:solidFill>
              <a:srgbClr val="56983F"/>
            </a:solidFill>
          </p:grpSpPr>
          <p:sp>
            <p:nvSpPr>
              <p:cNvPr id="45" name="Freeform 12"/>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grpFill/>
            </p:spPr>
            <p:txBody>
              <a:bodyPr/>
              <a:lstStyle/>
              <a:p>
                <a:endParaRPr lang="es-US"/>
              </a:p>
            </p:txBody>
          </p:sp>
          <p:sp>
            <p:nvSpPr>
              <p:cNvPr id="46" name="TextBox 13"/>
              <p:cNvSpPr txBox="1"/>
              <p:nvPr/>
            </p:nvSpPr>
            <p:spPr>
              <a:xfrm>
                <a:off x="0" y="-19050"/>
                <a:ext cx="1178269" cy="376254"/>
              </a:xfrm>
              <a:prstGeom prst="rect">
                <a:avLst/>
              </a:prstGeom>
              <a:grpFill/>
            </p:spPr>
            <p:txBody>
              <a:bodyPr lIns="114300" tIns="114300" rIns="114300" bIns="114300" rtlCol="0" anchor="ctr"/>
              <a:lstStyle/>
              <a:p>
                <a:pPr lvl="0" algn="ctr">
                  <a:lnSpc>
                    <a:spcPts val="2070"/>
                  </a:lnSpc>
                  <a:spcBef>
                    <a:spcPct val="0"/>
                  </a:spcBef>
                </a:pPr>
                <a:r>
                  <a:rPr lang="es-ES" sz="1500" spc="15" dirty="0" smtClean="0">
                    <a:solidFill>
                      <a:srgbClr val="FFFFFF"/>
                    </a:solidFill>
                    <a:latin typeface="Century Gothic" pitchFamily="34" charset="0"/>
                  </a:rPr>
                  <a:t>Alto </a:t>
                </a:r>
                <a:r>
                  <a:rPr lang="es-ES" sz="1500" spc="15" dirty="0">
                    <a:solidFill>
                      <a:srgbClr val="FFFFFF"/>
                    </a:solidFill>
                    <a:latin typeface="Century Gothic" pitchFamily="34" charset="0"/>
                  </a:rPr>
                  <a:t>nivel técnico-científico, </a:t>
                </a:r>
                <a:r>
                  <a:rPr lang="es-ES" sz="1500" spc="15" dirty="0" smtClean="0">
                    <a:solidFill>
                      <a:srgbClr val="FFFFFF"/>
                    </a:solidFill>
                    <a:latin typeface="Century Gothic" pitchFamily="34" charset="0"/>
                  </a:rPr>
                  <a:t>seriedad </a:t>
                </a:r>
                <a:r>
                  <a:rPr lang="es-ES" sz="1500" spc="15" dirty="0">
                    <a:solidFill>
                      <a:srgbClr val="FFFFFF"/>
                    </a:solidFill>
                    <a:latin typeface="Century Gothic" pitchFamily="34" charset="0"/>
                  </a:rPr>
                  <a:t>y </a:t>
                </a:r>
                <a:r>
                  <a:rPr lang="es-ES" sz="1500" spc="15" dirty="0" smtClean="0">
                    <a:solidFill>
                      <a:srgbClr val="FFFFFF"/>
                    </a:solidFill>
                    <a:latin typeface="Century Gothic" pitchFamily="34" charset="0"/>
                  </a:rPr>
                  <a:t>contribución </a:t>
                </a:r>
                <a:r>
                  <a:rPr lang="es-ES" sz="1500" spc="15" dirty="0">
                    <a:solidFill>
                      <a:srgbClr val="FFFFFF"/>
                    </a:solidFill>
                    <a:latin typeface="Century Gothic" pitchFamily="34" charset="0"/>
                  </a:rPr>
                  <a:t>nacional. </a:t>
                </a:r>
                <a:endParaRPr lang="en-US" sz="1500" spc="15" dirty="0">
                  <a:solidFill>
                    <a:srgbClr val="FFFFFF"/>
                  </a:solidFill>
                  <a:latin typeface="Century Gothic" pitchFamily="34" charset="0"/>
                </a:endParaRPr>
              </a:p>
            </p:txBody>
          </p:sp>
        </p:grpSp>
        <p:grpSp>
          <p:nvGrpSpPr>
            <p:cNvPr id="41" name="Group 15"/>
            <p:cNvGrpSpPr/>
            <p:nvPr/>
          </p:nvGrpSpPr>
          <p:grpSpPr>
            <a:xfrm>
              <a:off x="2419350" y="3227890"/>
              <a:ext cx="5626799" cy="817574"/>
              <a:chOff x="0" y="-47625"/>
              <a:chExt cx="1116713" cy="215328"/>
            </a:xfrm>
            <a:solidFill>
              <a:srgbClr val="56983F"/>
            </a:solidFill>
          </p:grpSpPr>
          <p:sp>
            <p:nvSpPr>
              <p:cNvPr id="43" name="Freeform 16"/>
              <p:cNvSpPr/>
              <p:nvPr/>
            </p:nvSpPr>
            <p:spPr>
              <a:xfrm>
                <a:off x="0" y="0"/>
                <a:ext cx="1116713" cy="167703"/>
              </a:xfrm>
              <a:custGeom>
                <a:avLst/>
                <a:gdLst/>
                <a:ahLst/>
                <a:cxnLst/>
                <a:rect l="l" t="t" r="r" b="b"/>
                <a:pathLst>
                  <a:path w="1178269" h="167703">
                    <a:moveTo>
                      <a:pt x="0" y="0"/>
                    </a:moveTo>
                    <a:lnTo>
                      <a:pt x="1178269" y="0"/>
                    </a:lnTo>
                    <a:lnTo>
                      <a:pt x="1178269" y="167703"/>
                    </a:lnTo>
                    <a:lnTo>
                      <a:pt x="0" y="167703"/>
                    </a:lnTo>
                    <a:close/>
                  </a:path>
                </a:pathLst>
              </a:custGeom>
              <a:grpFill/>
            </p:spPr>
            <p:txBody>
              <a:bodyPr/>
              <a:lstStyle/>
              <a:p>
                <a:endParaRPr lang="es-US"/>
              </a:p>
            </p:txBody>
          </p:sp>
          <p:sp>
            <p:nvSpPr>
              <p:cNvPr id="44" name="TextBox 17"/>
              <p:cNvSpPr txBox="1"/>
              <p:nvPr/>
            </p:nvSpPr>
            <p:spPr>
              <a:xfrm>
                <a:off x="0" y="-47625"/>
                <a:ext cx="1116713" cy="215328"/>
              </a:xfrm>
              <a:prstGeom prst="rect">
                <a:avLst/>
              </a:prstGeom>
              <a:grpFill/>
            </p:spPr>
            <p:txBody>
              <a:bodyPr lIns="50800" tIns="50800" rIns="50800" bIns="50800" rtlCol="0" anchor="ctr"/>
              <a:lstStyle/>
              <a:p>
                <a:pPr lvl="0" algn="ctr">
                  <a:lnSpc>
                    <a:spcPts val="3424"/>
                  </a:lnSpc>
                  <a:spcBef>
                    <a:spcPct val="0"/>
                  </a:spcBef>
                </a:pPr>
                <a:r>
                  <a:rPr lang="en-US" sz="2481" b="1" i="1" spc="24" dirty="0" smtClean="0">
                    <a:solidFill>
                      <a:srgbClr val="FFFFFF"/>
                    </a:solidFill>
                    <a:latin typeface="Century Gothic" pitchFamily="34" charset="0"/>
                  </a:rPr>
                  <a:t>IDENTIDAD</a:t>
                </a:r>
                <a:endParaRPr lang="en-US" sz="2481" b="1" i="1" spc="24" dirty="0">
                  <a:solidFill>
                    <a:srgbClr val="FFFFFF"/>
                  </a:solidFill>
                  <a:latin typeface="Century Gothic" pitchFamily="34" charset="0"/>
                </a:endParaRPr>
              </a:p>
            </p:txBody>
          </p:sp>
        </p:grpSp>
      </p:grpSp>
      <p:grpSp>
        <p:nvGrpSpPr>
          <p:cNvPr id="2" name="1 Grupo"/>
          <p:cNvGrpSpPr/>
          <p:nvPr/>
        </p:nvGrpSpPr>
        <p:grpSpPr>
          <a:xfrm>
            <a:off x="11715750" y="3227890"/>
            <a:ext cx="5105400" cy="6030410"/>
            <a:chOff x="11734800" y="3227890"/>
            <a:chExt cx="5105400" cy="6030410"/>
          </a:xfrm>
        </p:grpSpPr>
        <p:grpSp>
          <p:nvGrpSpPr>
            <p:cNvPr id="47" name="46 Grupo"/>
            <p:cNvGrpSpPr/>
            <p:nvPr/>
          </p:nvGrpSpPr>
          <p:grpSpPr>
            <a:xfrm>
              <a:off x="11734800" y="3227890"/>
              <a:ext cx="5105400" cy="6030410"/>
              <a:chOff x="2419350" y="3227890"/>
              <a:chExt cx="5626799" cy="6030410"/>
            </a:xfrm>
          </p:grpSpPr>
          <p:grpSp>
            <p:nvGrpSpPr>
              <p:cNvPr id="48" name="Group 11"/>
              <p:cNvGrpSpPr/>
              <p:nvPr/>
            </p:nvGrpSpPr>
            <p:grpSpPr>
              <a:xfrm>
                <a:off x="2419350" y="7829712"/>
                <a:ext cx="5626799" cy="1428588"/>
                <a:chOff x="0" y="-19050"/>
                <a:chExt cx="1178269" cy="376254"/>
              </a:xfrm>
              <a:solidFill>
                <a:srgbClr val="56983F"/>
              </a:solidFill>
            </p:grpSpPr>
            <p:sp>
              <p:nvSpPr>
                <p:cNvPr id="53" name="Freeform 12"/>
                <p:cNvSpPr/>
                <p:nvPr/>
              </p:nvSpPr>
              <p:spPr>
                <a:xfrm>
                  <a:off x="0" y="0"/>
                  <a:ext cx="1178269" cy="357204"/>
                </a:xfrm>
                <a:custGeom>
                  <a:avLst/>
                  <a:gdLst/>
                  <a:ahLst/>
                  <a:cxnLst/>
                  <a:rect l="l" t="t" r="r" b="b"/>
                  <a:pathLst>
                    <a:path w="1178269" h="357204">
                      <a:moveTo>
                        <a:pt x="0" y="0"/>
                      </a:moveTo>
                      <a:lnTo>
                        <a:pt x="1178269" y="0"/>
                      </a:lnTo>
                      <a:lnTo>
                        <a:pt x="1178269" y="357204"/>
                      </a:lnTo>
                      <a:lnTo>
                        <a:pt x="0" y="357204"/>
                      </a:lnTo>
                      <a:close/>
                    </a:path>
                  </a:pathLst>
                </a:custGeom>
                <a:grpFill/>
              </p:spPr>
              <p:txBody>
                <a:bodyPr/>
                <a:lstStyle/>
                <a:p>
                  <a:endParaRPr lang="es-US"/>
                </a:p>
              </p:txBody>
            </p:sp>
            <p:sp>
              <p:nvSpPr>
                <p:cNvPr id="54" name="TextBox 13"/>
                <p:cNvSpPr txBox="1"/>
                <p:nvPr/>
              </p:nvSpPr>
              <p:spPr>
                <a:xfrm>
                  <a:off x="0" y="-19050"/>
                  <a:ext cx="1178269" cy="376254"/>
                </a:xfrm>
                <a:prstGeom prst="rect">
                  <a:avLst/>
                </a:prstGeom>
                <a:grpFill/>
              </p:spPr>
              <p:txBody>
                <a:bodyPr lIns="114300" tIns="114300" rIns="114300" bIns="114300" rtlCol="0" anchor="ctr"/>
                <a:lstStyle/>
                <a:p>
                  <a:pPr lvl="0" algn="ctr">
                    <a:lnSpc>
                      <a:spcPts val="2070"/>
                    </a:lnSpc>
                    <a:spcBef>
                      <a:spcPct val="0"/>
                    </a:spcBef>
                  </a:pPr>
                  <a:r>
                    <a:rPr lang="es-ES" sz="1500" spc="15" dirty="0" smtClean="0">
                      <a:solidFill>
                        <a:srgbClr val="FFFFFF"/>
                      </a:solidFill>
                      <a:latin typeface="Century Gothic" pitchFamily="34" charset="0"/>
                    </a:rPr>
                    <a:t>Imagen </a:t>
                  </a:r>
                  <a:r>
                    <a:rPr lang="es-ES" sz="1500" spc="15" dirty="0">
                      <a:solidFill>
                        <a:srgbClr val="FFFFFF"/>
                      </a:solidFill>
                      <a:latin typeface="Century Gothic" pitchFamily="34" charset="0"/>
                    </a:rPr>
                    <a:t>pública </a:t>
                  </a:r>
                  <a:r>
                    <a:rPr lang="es-ES" sz="1500" spc="15" dirty="0" smtClean="0">
                      <a:solidFill>
                        <a:srgbClr val="FFFFFF"/>
                      </a:solidFill>
                      <a:latin typeface="Century Gothic" pitchFamily="34" charset="0"/>
                    </a:rPr>
                    <a:t>favorable en </a:t>
                  </a:r>
                  <a:r>
                    <a:rPr lang="es-ES" sz="1500" spc="15" dirty="0">
                      <a:solidFill>
                        <a:srgbClr val="FFFFFF"/>
                      </a:solidFill>
                      <a:latin typeface="Century Gothic" pitchFamily="34" charset="0"/>
                    </a:rPr>
                    <a:t>cuanto a la </a:t>
                  </a:r>
                  <a:r>
                    <a:rPr lang="es-ES" sz="1500" spc="15" dirty="0" smtClean="0">
                      <a:solidFill>
                        <a:srgbClr val="FFFFFF"/>
                      </a:solidFill>
                      <a:latin typeface="Century Gothic" pitchFamily="34" charset="0"/>
                    </a:rPr>
                    <a:t>confiabilidad </a:t>
                  </a:r>
                  <a:r>
                    <a:rPr lang="es-ES" sz="1500" spc="15" dirty="0">
                      <a:solidFill>
                        <a:srgbClr val="FFFFFF"/>
                      </a:solidFill>
                      <a:latin typeface="Century Gothic" pitchFamily="34" charset="0"/>
                    </a:rPr>
                    <a:t>y calidad </a:t>
                  </a:r>
                  <a:r>
                    <a:rPr lang="es-ES" sz="1500" spc="15" dirty="0" smtClean="0">
                      <a:solidFill>
                        <a:srgbClr val="FFFFFF"/>
                      </a:solidFill>
                      <a:latin typeface="Century Gothic" pitchFamily="34" charset="0"/>
                    </a:rPr>
                    <a:t>de </a:t>
                  </a:r>
                  <a:r>
                    <a:rPr lang="es-ES" sz="1500" spc="15" dirty="0">
                      <a:solidFill>
                        <a:srgbClr val="FFFFFF"/>
                      </a:solidFill>
                      <a:latin typeface="Century Gothic" pitchFamily="34" charset="0"/>
                    </a:rPr>
                    <a:t>sus servicios. La imagen intencional no está claramente </a:t>
                  </a:r>
                  <a:r>
                    <a:rPr lang="es-ES" sz="1500" spc="15" dirty="0" smtClean="0">
                      <a:solidFill>
                        <a:srgbClr val="FFFFFF"/>
                      </a:solidFill>
                      <a:latin typeface="Century Gothic" pitchFamily="34" charset="0"/>
                    </a:rPr>
                    <a:t>definida.  </a:t>
                  </a:r>
                  <a:endParaRPr lang="en-US" sz="1500" spc="15" dirty="0">
                    <a:solidFill>
                      <a:srgbClr val="FFFFFF"/>
                    </a:solidFill>
                    <a:latin typeface="Century Gothic" pitchFamily="34" charset="0"/>
                  </a:endParaRPr>
                </a:p>
              </p:txBody>
            </p:sp>
          </p:grpSp>
          <p:grpSp>
            <p:nvGrpSpPr>
              <p:cNvPr id="49" name="Group 15"/>
              <p:cNvGrpSpPr/>
              <p:nvPr/>
            </p:nvGrpSpPr>
            <p:grpSpPr>
              <a:xfrm>
                <a:off x="2419350" y="3227890"/>
                <a:ext cx="5626799" cy="817574"/>
                <a:chOff x="0" y="-47625"/>
                <a:chExt cx="1116713" cy="215328"/>
              </a:xfrm>
              <a:solidFill>
                <a:srgbClr val="56983F"/>
              </a:solidFill>
            </p:grpSpPr>
            <p:sp>
              <p:nvSpPr>
                <p:cNvPr id="51" name="Freeform 16"/>
                <p:cNvSpPr/>
                <p:nvPr/>
              </p:nvSpPr>
              <p:spPr>
                <a:xfrm>
                  <a:off x="0" y="0"/>
                  <a:ext cx="1116713" cy="167703"/>
                </a:xfrm>
                <a:custGeom>
                  <a:avLst/>
                  <a:gdLst/>
                  <a:ahLst/>
                  <a:cxnLst/>
                  <a:rect l="l" t="t" r="r" b="b"/>
                  <a:pathLst>
                    <a:path w="1178269" h="167703">
                      <a:moveTo>
                        <a:pt x="0" y="0"/>
                      </a:moveTo>
                      <a:lnTo>
                        <a:pt x="1178269" y="0"/>
                      </a:lnTo>
                      <a:lnTo>
                        <a:pt x="1178269" y="167703"/>
                      </a:lnTo>
                      <a:lnTo>
                        <a:pt x="0" y="167703"/>
                      </a:lnTo>
                      <a:close/>
                    </a:path>
                  </a:pathLst>
                </a:custGeom>
                <a:grpFill/>
              </p:spPr>
              <p:txBody>
                <a:bodyPr/>
                <a:lstStyle/>
                <a:p>
                  <a:endParaRPr lang="es-US"/>
                </a:p>
              </p:txBody>
            </p:sp>
            <p:sp>
              <p:nvSpPr>
                <p:cNvPr id="52" name="TextBox 17"/>
                <p:cNvSpPr txBox="1"/>
                <p:nvPr/>
              </p:nvSpPr>
              <p:spPr>
                <a:xfrm>
                  <a:off x="0" y="-47625"/>
                  <a:ext cx="1116713" cy="215328"/>
                </a:xfrm>
                <a:prstGeom prst="rect">
                  <a:avLst/>
                </a:prstGeom>
                <a:grpFill/>
              </p:spPr>
              <p:txBody>
                <a:bodyPr lIns="50800" tIns="50800" rIns="50800" bIns="50800" rtlCol="0" anchor="ctr"/>
                <a:lstStyle/>
                <a:p>
                  <a:pPr lvl="0" algn="ctr">
                    <a:lnSpc>
                      <a:spcPts val="3424"/>
                    </a:lnSpc>
                    <a:spcBef>
                      <a:spcPct val="0"/>
                    </a:spcBef>
                  </a:pPr>
                  <a:r>
                    <a:rPr lang="en-US" sz="2481" b="1" i="1" spc="24" dirty="0" smtClean="0">
                      <a:solidFill>
                        <a:srgbClr val="FFFFFF"/>
                      </a:solidFill>
                      <a:latin typeface="Century Gothic" pitchFamily="34" charset="0"/>
                    </a:rPr>
                    <a:t>IMAGEN</a:t>
                  </a:r>
                  <a:endParaRPr lang="en-US" sz="2481" b="1" i="1" spc="24" dirty="0">
                    <a:solidFill>
                      <a:srgbClr val="FFFFFF"/>
                    </a:solidFill>
                    <a:latin typeface="Century Gothic" pitchFamily="34" charset="0"/>
                  </a:endParaRPr>
                </a:p>
              </p:txBody>
            </p:sp>
          </p:grpSp>
        </p:grpSp>
        <p:pic>
          <p:nvPicPr>
            <p:cNvPr id="1026" name="Picture 2" descr="C:\Users\srodriguez\Desktop\imágenes\geocuba-expocaribe-p.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565" r="2110"/>
            <a:stretch/>
          </p:blipFill>
          <p:spPr bwMode="auto">
            <a:xfrm>
              <a:off x="11734800" y="4152900"/>
              <a:ext cx="5105400" cy="3482894"/>
            </a:xfrm>
            <a:prstGeom prst="rect">
              <a:avLst/>
            </a:prstGeom>
            <a:noFill/>
            <a:extLst>
              <a:ext uri="{909E8E84-426E-40DD-AFC4-6F175D3DCCD1}">
                <a14:hiddenFill xmlns:a14="http://schemas.microsoft.com/office/drawing/2010/main">
                  <a:solidFill>
                    <a:srgbClr val="FFFFFF"/>
                  </a:solidFill>
                </a14:hiddenFill>
              </a:ext>
            </a:extLst>
          </p:spPr>
        </p:pic>
      </p:grpSp>
      <p:pic>
        <p:nvPicPr>
          <p:cNvPr id="1027" name="Picture 3" descr="C:\Users\srodriguez\Desktop\imágenes\reconocimiento-30-anno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4152900"/>
            <a:ext cx="5105400" cy="3482894"/>
          </a:xfrm>
          <a:prstGeom prst="rect">
            <a:avLst/>
          </a:prstGeom>
          <a:noFill/>
          <a:extLst>
            <a:ext uri="{909E8E84-426E-40DD-AFC4-6F175D3DCCD1}">
              <a14:hiddenFill xmlns:a14="http://schemas.microsoft.com/office/drawing/2010/main">
                <a:solidFill>
                  <a:srgbClr val="FFFFFF"/>
                </a:solidFill>
              </a14:hiddenFill>
            </a:ext>
          </a:extLst>
        </p:spPr>
      </p:pic>
      <p:pic>
        <p:nvPicPr>
          <p:cNvPr id="31" name="30 Imagen"/>
          <p:cNvPicPr/>
          <p:nvPr/>
        </p:nvPicPr>
        <p:blipFill rotWithShape="1">
          <a:blip r:embed="rId7"/>
          <a:srcRect l="27690" t="25409" r="25397" b="10598"/>
          <a:stretch/>
        </p:blipFill>
        <p:spPr bwMode="auto">
          <a:xfrm>
            <a:off x="6343650" y="4152900"/>
            <a:ext cx="5086350" cy="3482894"/>
          </a:xfrm>
          <a:prstGeom prst="rect">
            <a:avLst/>
          </a:prstGeom>
          <a:ln>
            <a:noFill/>
          </a:ln>
          <a:extLst>
            <a:ext uri="{53640926-AAD7-44D8-BBD7-CCE9431645EC}">
              <a14:shadowObscured xmlns:a14="http://schemas.microsoft.com/office/drawing/2010/main"/>
            </a:ext>
          </a:extLst>
        </p:spPr>
      </p:pic>
      <p:pic>
        <p:nvPicPr>
          <p:cNvPr id="17" name="16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1327856811"/>
      </p:ext>
    </p:extLst>
  </p:cSld>
  <p:clrMapOvr>
    <a:masterClrMapping/>
  </p:clrMapOvr>
  <mc:AlternateContent xmlns:mc="http://schemas.openxmlformats.org/markup-compatibility/2006">
    <mc:Choice xmlns:p14="http://schemas.microsoft.com/office/powerpoint/2010/main" Requires="p14">
      <p:transition spd="slow" p14:dur="2000" advTm="72916"/>
    </mc:Choice>
    <mc:Fallback>
      <p:transition spd="slow" advTm="72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2667000" y="1866900"/>
            <a:ext cx="8518474" cy="1897955"/>
          </a:xfrm>
          <a:prstGeom prst="rect">
            <a:avLst/>
          </a:prstGeom>
        </p:spPr>
        <p:txBody>
          <a:bodyPr wrap="square" lIns="0" tIns="0" rIns="0" bIns="0" rtlCol="0" anchor="t">
            <a:spAutoFit/>
          </a:bodyPr>
          <a:lstStyle/>
          <a:p>
            <a:pPr>
              <a:lnSpc>
                <a:spcPts val="14776"/>
              </a:lnSpc>
            </a:pPr>
            <a:r>
              <a:rPr lang="es-ES" sz="9600" b="1" spc="1049" dirty="0" smtClean="0">
                <a:latin typeface="Century Gothic" panose="020B0502020202020204" pitchFamily="34" charset="0"/>
              </a:rPr>
              <a:t>Propuesta</a:t>
            </a:r>
            <a:endParaRPr lang="es-ES" sz="9600" b="1" spc="1049" dirty="0">
              <a:latin typeface="Century Gothic" panose="020B0502020202020204" pitchFamily="34" charset="0"/>
            </a:endParaRPr>
          </a:p>
        </p:txBody>
      </p:sp>
      <p:sp>
        <p:nvSpPr>
          <p:cNvPr id="4" name="TextBox 4"/>
          <p:cNvSpPr txBox="1"/>
          <p:nvPr/>
        </p:nvSpPr>
        <p:spPr>
          <a:xfrm>
            <a:off x="2667000" y="3924300"/>
            <a:ext cx="9220200" cy="5386090"/>
          </a:xfrm>
          <a:prstGeom prst="rect">
            <a:avLst/>
          </a:prstGeom>
        </p:spPr>
        <p:txBody>
          <a:bodyPr wrap="square" lIns="0" tIns="0" rIns="0" bIns="0" rtlCol="0" anchor="t">
            <a:spAutoFit/>
          </a:bodyPr>
          <a:lstStyle/>
          <a:p>
            <a:pPr>
              <a:lnSpc>
                <a:spcPts val="4216"/>
              </a:lnSpc>
            </a:pPr>
            <a:r>
              <a:rPr lang="es-ES" sz="3055" spc="299" dirty="0" smtClean="0">
                <a:solidFill>
                  <a:srgbClr val="7F7F7F"/>
                </a:solidFill>
                <a:latin typeface="Century Gothic" pitchFamily="34" charset="0"/>
              </a:rPr>
              <a:t>La </a:t>
            </a:r>
            <a:r>
              <a:rPr lang="es-ES" sz="3055" spc="299" dirty="0">
                <a:solidFill>
                  <a:srgbClr val="7F7F7F"/>
                </a:solidFill>
                <a:latin typeface="Century Gothic" pitchFamily="34" charset="0"/>
              </a:rPr>
              <a:t>propuesta de MGC se estructuró siguiendo el modelo contextualizado de Martínez (2009), el cual fue seleccionado por su funcionalidad y adaptación al entorno empresarial cubano</a:t>
            </a:r>
            <a:r>
              <a:rPr lang="es-ES" sz="3055" spc="299" dirty="0" smtClean="0">
                <a:solidFill>
                  <a:srgbClr val="7F7F7F"/>
                </a:solidFill>
                <a:latin typeface="Century Gothic" pitchFamily="34" charset="0"/>
              </a:rPr>
              <a:t>.</a:t>
            </a:r>
          </a:p>
          <a:p>
            <a:pPr>
              <a:lnSpc>
                <a:spcPts val="4216"/>
              </a:lnSpc>
            </a:pPr>
            <a:r>
              <a:rPr lang="es-ES" sz="3055" spc="299" dirty="0" smtClean="0">
                <a:solidFill>
                  <a:srgbClr val="7F7F7F"/>
                </a:solidFill>
                <a:latin typeface="Century Gothic" pitchFamily="34" charset="0"/>
              </a:rPr>
              <a:t>El </a:t>
            </a:r>
            <a:r>
              <a:rPr lang="es-ES" sz="3055" spc="299" dirty="0">
                <a:solidFill>
                  <a:srgbClr val="7F7F7F"/>
                </a:solidFill>
                <a:latin typeface="Century Gothic" pitchFamily="34" charset="0"/>
              </a:rPr>
              <a:t>manual se compone de 15 acápites que articulan coherentemente la identidad y la estrategia de la empresa con sus acciones comunicativas.</a:t>
            </a:r>
            <a:endParaRPr lang="en-US" sz="3055" spc="299" dirty="0">
              <a:solidFill>
                <a:srgbClr val="7F7F7F"/>
              </a:solidFill>
              <a:latin typeface="Century Gothic" pitchFamily="34" charset="0"/>
            </a:endParaRPr>
          </a:p>
        </p:txBody>
      </p:sp>
      <p:pic>
        <p:nvPicPr>
          <p:cNvPr id="7" name="Picture 6">
            <a:extLst>
              <a:ext uri="{FF2B5EF4-FFF2-40B4-BE49-F238E27FC236}">
                <a16:creationId xmlns:a16="http://schemas.microsoft.com/office/drawing/2014/main" xmlns="" id="{83C3E36B-8924-C532-DA74-3FD87DEA7C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95315" y="0"/>
            <a:ext cx="2392685" cy="10058420"/>
          </a:xfrm>
          <a:prstGeom prst="rect">
            <a:avLst/>
          </a:prstGeom>
        </p:spPr>
      </p:pic>
      <p:pic>
        <p:nvPicPr>
          <p:cNvPr id="8" name="Picture 7">
            <a:extLst>
              <a:ext uri="{FF2B5EF4-FFF2-40B4-BE49-F238E27FC236}">
                <a16:creationId xmlns:a16="http://schemas.microsoft.com/office/drawing/2014/main" xmlns="" id="{53DE322C-1E24-C9DA-90C6-9596D17E0A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41" y="3464"/>
            <a:ext cx="2392685" cy="10058420"/>
          </a:xfrm>
          <a:prstGeom prst="rect">
            <a:avLst/>
          </a:prstGeom>
        </p:spPr>
      </p:pic>
      <p:pic>
        <p:nvPicPr>
          <p:cNvPr id="9" name="Picture 8">
            <a:extLst>
              <a:ext uri="{FF2B5EF4-FFF2-40B4-BE49-F238E27FC236}">
                <a16:creationId xmlns:a16="http://schemas.microsoft.com/office/drawing/2014/main" xmlns="" id="{A39B8238-B73B-DEF4-7198-55C2C0526886}"/>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12695312" y="1638300"/>
            <a:ext cx="3321926" cy="6450716"/>
          </a:xfrm>
          <a:prstGeom prst="rect">
            <a:avLst/>
          </a:prstGeom>
        </p:spPr>
      </p:pic>
      <p:pic>
        <p:nvPicPr>
          <p:cNvPr id="6" name="5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868"/>
    </mc:Choice>
    <mc:Fallback>
      <p:transition spd="slow" advTm="24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4"/>
            <a:stretch>
              <a:fillRect t="-38888" b="-38888"/>
            </a:stretch>
          </a:blipFill>
        </p:spPr>
        <p:txBody>
          <a:bodyPr/>
          <a:lstStyle/>
          <a:p>
            <a:endParaRPr lang="es-US"/>
          </a:p>
        </p:txBody>
      </p:sp>
      <p:grpSp>
        <p:nvGrpSpPr>
          <p:cNvPr id="3" name="Group 3"/>
          <p:cNvGrpSpPr/>
          <p:nvPr/>
        </p:nvGrpSpPr>
        <p:grpSpPr>
          <a:xfrm>
            <a:off x="633448" y="374453"/>
            <a:ext cx="17021103" cy="3970203"/>
            <a:chOff x="0" y="0"/>
            <a:chExt cx="4482924" cy="1045650"/>
          </a:xfrm>
        </p:grpSpPr>
        <p:sp>
          <p:nvSpPr>
            <p:cNvPr id="4" name="Freeform 4"/>
            <p:cNvSpPr/>
            <p:nvPr/>
          </p:nvSpPr>
          <p:spPr>
            <a:xfrm>
              <a:off x="0" y="0"/>
              <a:ext cx="4482924" cy="1045650"/>
            </a:xfrm>
            <a:custGeom>
              <a:avLst/>
              <a:gdLst/>
              <a:ahLst/>
              <a:cxnLst/>
              <a:rect l="l" t="t" r="r" b="b"/>
              <a:pathLst>
                <a:path w="4482924" h="1045650">
                  <a:moveTo>
                    <a:pt x="0" y="0"/>
                  </a:moveTo>
                  <a:lnTo>
                    <a:pt x="4482924" y="0"/>
                  </a:lnTo>
                  <a:lnTo>
                    <a:pt x="4482924" y="1045650"/>
                  </a:lnTo>
                  <a:lnTo>
                    <a:pt x="0" y="1045650"/>
                  </a:lnTo>
                  <a:close/>
                </a:path>
              </a:pathLst>
            </a:custGeom>
            <a:solidFill>
              <a:srgbClr val="56983F"/>
            </a:solidFill>
          </p:spPr>
          <p:txBody>
            <a:bodyPr/>
            <a:lstStyle/>
            <a:p>
              <a:endParaRPr lang="es-US"/>
            </a:p>
          </p:txBody>
        </p:sp>
        <p:sp>
          <p:nvSpPr>
            <p:cNvPr id="5" name="TextBox 5"/>
            <p:cNvSpPr txBox="1"/>
            <p:nvPr/>
          </p:nvSpPr>
          <p:spPr>
            <a:xfrm>
              <a:off x="0" y="-19050"/>
              <a:ext cx="4482924" cy="1064700"/>
            </a:xfrm>
            <a:prstGeom prst="rect">
              <a:avLst/>
            </a:prstGeom>
          </p:spPr>
          <p:txBody>
            <a:bodyPr lIns="50800" tIns="50800" rIns="50800" bIns="50800" rtlCol="0" anchor="ctr"/>
            <a:lstStyle/>
            <a:p>
              <a:pPr algn="ctr">
                <a:lnSpc>
                  <a:spcPts val="2859"/>
                </a:lnSpc>
              </a:pPr>
              <a:endParaRPr/>
            </a:p>
            <a:p>
              <a:pPr algn="ctr">
                <a:lnSpc>
                  <a:spcPts val="2859"/>
                </a:lnSpc>
              </a:pPr>
              <a:endParaRPr/>
            </a:p>
          </p:txBody>
        </p:sp>
      </p:grpSp>
      <p:grpSp>
        <p:nvGrpSpPr>
          <p:cNvPr id="10" name="Group 10"/>
          <p:cNvGrpSpPr/>
          <p:nvPr/>
        </p:nvGrpSpPr>
        <p:grpSpPr>
          <a:xfrm>
            <a:off x="6596044" y="4621028"/>
            <a:ext cx="47625" cy="4637272"/>
            <a:chOff x="0" y="0"/>
            <a:chExt cx="12543" cy="1221339"/>
          </a:xfrm>
          <a:solidFill>
            <a:srgbClr val="56983F"/>
          </a:solidFill>
        </p:grpSpPr>
        <p:sp>
          <p:nvSpPr>
            <p:cNvPr id="11" name="Freeform 11"/>
            <p:cNvSpPr/>
            <p:nvPr/>
          </p:nvSpPr>
          <p:spPr>
            <a:xfrm>
              <a:off x="0" y="0"/>
              <a:ext cx="12543" cy="1221339"/>
            </a:xfrm>
            <a:custGeom>
              <a:avLst/>
              <a:gdLst/>
              <a:ahLst/>
              <a:cxnLst/>
              <a:rect l="l" t="t" r="r" b="b"/>
              <a:pathLst>
                <a:path w="12543" h="1221339">
                  <a:moveTo>
                    <a:pt x="0" y="0"/>
                  </a:moveTo>
                  <a:lnTo>
                    <a:pt x="12543" y="0"/>
                  </a:lnTo>
                  <a:lnTo>
                    <a:pt x="12543" y="1221339"/>
                  </a:lnTo>
                  <a:lnTo>
                    <a:pt x="0" y="1221339"/>
                  </a:lnTo>
                  <a:close/>
                </a:path>
              </a:pathLst>
            </a:custGeom>
            <a:grpFill/>
          </p:spPr>
          <p:txBody>
            <a:bodyPr/>
            <a:lstStyle/>
            <a:p>
              <a:endParaRPr lang="es-US"/>
            </a:p>
          </p:txBody>
        </p:sp>
        <p:sp>
          <p:nvSpPr>
            <p:cNvPr id="12" name="TextBox 12"/>
            <p:cNvSpPr txBox="1"/>
            <p:nvPr/>
          </p:nvSpPr>
          <p:spPr>
            <a:xfrm>
              <a:off x="0" y="-19050"/>
              <a:ext cx="12543" cy="1240389"/>
            </a:xfrm>
            <a:prstGeom prst="rect">
              <a:avLst/>
            </a:prstGeom>
            <a:grpFill/>
          </p:spPr>
          <p:txBody>
            <a:bodyPr lIns="50800" tIns="50800" rIns="50800" bIns="50800" rtlCol="0" anchor="ctr"/>
            <a:lstStyle/>
            <a:p>
              <a:pPr algn="ctr">
                <a:lnSpc>
                  <a:spcPts val="2859"/>
                </a:lnSpc>
              </a:pPr>
              <a:endParaRPr/>
            </a:p>
          </p:txBody>
        </p:sp>
      </p:grpSp>
      <p:sp>
        <p:nvSpPr>
          <p:cNvPr id="13" name="TextBox 13"/>
          <p:cNvSpPr txBox="1"/>
          <p:nvPr/>
        </p:nvSpPr>
        <p:spPr>
          <a:xfrm>
            <a:off x="5268860" y="1123512"/>
            <a:ext cx="7750281" cy="1474763"/>
          </a:xfrm>
          <a:prstGeom prst="rect">
            <a:avLst/>
          </a:prstGeom>
        </p:spPr>
        <p:txBody>
          <a:bodyPr lIns="0" tIns="0" rIns="0" bIns="0" rtlCol="0" anchor="t">
            <a:spAutoFit/>
          </a:bodyPr>
          <a:lstStyle/>
          <a:p>
            <a:pPr marL="0" lvl="0" indent="0" algn="ctr">
              <a:lnSpc>
                <a:spcPts val="11502"/>
              </a:lnSpc>
              <a:spcBef>
                <a:spcPct val="0"/>
              </a:spcBef>
            </a:pPr>
            <a:r>
              <a:rPr lang="en-US" sz="6600" b="1" u="none" spc="816" dirty="0" smtClean="0">
                <a:solidFill>
                  <a:srgbClr val="FFFFFF"/>
                </a:solidFill>
                <a:latin typeface="Century Gothic" panose="020B0502020202020204" pitchFamily="34" charset="0"/>
              </a:rPr>
              <a:t>CONCLUSIONES</a:t>
            </a:r>
            <a:endParaRPr lang="en-US" sz="6600" b="1" u="none" spc="816" dirty="0">
              <a:solidFill>
                <a:srgbClr val="FFFFFF"/>
              </a:solidFill>
              <a:latin typeface="Century Gothic" panose="020B0502020202020204" pitchFamily="34" charset="0"/>
            </a:endParaRPr>
          </a:p>
        </p:txBody>
      </p:sp>
      <p:grpSp>
        <p:nvGrpSpPr>
          <p:cNvPr id="15" name="Group 15"/>
          <p:cNvGrpSpPr/>
          <p:nvPr/>
        </p:nvGrpSpPr>
        <p:grpSpPr>
          <a:xfrm>
            <a:off x="11644331" y="4621028"/>
            <a:ext cx="47625" cy="4637272"/>
            <a:chOff x="0" y="0"/>
            <a:chExt cx="12543" cy="1221339"/>
          </a:xfrm>
          <a:solidFill>
            <a:srgbClr val="56983F"/>
          </a:solidFill>
        </p:grpSpPr>
        <p:sp>
          <p:nvSpPr>
            <p:cNvPr id="16" name="Freeform 16"/>
            <p:cNvSpPr/>
            <p:nvPr/>
          </p:nvSpPr>
          <p:spPr>
            <a:xfrm>
              <a:off x="0" y="0"/>
              <a:ext cx="12543" cy="1221339"/>
            </a:xfrm>
            <a:custGeom>
              <a:avLst/>
              <a:gdLst/>
              <a:ahLst/>
              <a:cxnLst/>
              <a:rect l="l" t="t" r="r" b="b"/>
              <a:pathLst>
                <a:path w="12543" h="1221339">
                  <a:moveTo>
                    <a:pt x="0" y="0"/>
                  </a:moveTo>
                  <a:lnTo>
                    <a:pt x="12543" y="0"/>
                  </a:lnTo>
                  <a:lnTo>
                    <a:pt x="12543" y="1221339"/>
                  </a:lnTo>
                  <a:lnTo>
                    <a:pt x="0" y="1221339"/>
                  </a:lnTo>
                  <a:close/>
                </a:path>
              </a:pathLst>
            </a:custGeom>
            <a:grpFill/>
          </p:spPr>
          <p:txBody>
            <a:bodyPr/>
            <a:lstStyle/>
            <a:p>
              <a:endParaRPr lang="es-US"/>
            </a:p>
          </p:txBody>
        </p:sp>
        <p:sp>
          <p:nvSpPr>
            <p:cNvPr id="17" name="TextBox 17"/>
            <p:cNvSpPr txBox="1"/>
            <p:nvPr/>
          </p:nvSpPr>
          <p:spPr>
            <a:xfrm>
              <a:off x="0" y="-19050"/>
              <a:ext cx="12543" cy="1240389"/>
            </a:xfrm>
            <a:prstGeom prst="rect">
              <a:avLst/>
            </a:prstGeom>
            <a:grpFill/>
          </p:spPr>
          <p:txBody>
            <a:bodyPr lIns="50800" tIns="50800" rIns="50800" bIns="50800" rtlCol="0" anchor="ctr"/>
            <a:lstStyle/>
            <a:p>
              <a:pPr algn="ctr">
                <a:lnSpc>
                  <a:spcPts val="2859"/>
                </a:lnSpc>
              </a:pPr>
              <a:endParaRPr/>
            </a:p>
          </p:txBody>
        </p:sp>
      </p:grpSp>
      <p:sp>
        <p:nvSpPr>
          <p:cNvPr id="21" name="TextBox 21"/>
          <p:cNvSpPr txBox="1"/>
          <p:nvPr/>
        </p:nvSpPr>
        <p:spPr>
          <a:xfrm>
            <a:off x="1676400" y="6368655"/>
            <a:ext cx="4468000" cy="3206006"/>
          </a:xfrm>
          <a:prstGeom prst="rect">
            <a:avLst/>
          </a:prstGeom>
        </p:spPr>
        <p:txBody>
          <a:bodyPr lIns="0" tIns="0" rIns="0" bIns="0" rtlCol="0" anchor="t">
            <a:spAutoFit/>
          </a:bodyPr>
          <a:lstStyle/>
          <a:p>
            <a:pPr algn="ctr">
              <a:lnSpc>
                <a:spcPts val="2545"/>
              </a:lnSpc>
            </a:pPr>
            <a:r>
              <a:rPr lang="es-ES" sz="1844" spc="180" dirty="0" smtClean="0">
                <a:solidFill>
                  <a:srgbClr val="231F20"/>
                </a:solidFill>
                <a:latin typeface="Century Gothic" pitchFamily="34" charset="0"/>
              </a:rPr>
              <a:t>El </a:t>
            </a:r>
            <a:r>
              <a:rPr lang="es-ES" sz="1844" spc="180" dirty="0">
                <a:solidFill>
                  <a:srgbClr val="231F20"/>
                </a:solidFill>
                <a:latin typeface="Century Gothic" pitchFamily="34" charset="0"/>
              </a:rPr>
              <a:t>diagnóstico confirmó la necesidad de un instrumento como el Manual de Gestión de la Comunicación en la Empresa GEOCUBA VC-SS, al evidenciar un sistema de comunicación informal, vertical y carente de planificación estratégica, lo que limita su eficacia y potencial </a:t>
            </a:r>
            <a:r>
              <a:rPr lang="es-ES" sz="1844" spc="180" dirty="0" smtClean="0">
                <a:solidFill>
                  <a:srgbClr val="231F20"/>
                </a:solidFill>
                <a:latin typeface="Century Gothic" pitchFamily="34" charset="0"/>
              </a:rPr>
              <a:t>transformador</a:t>
            </a:r>
            <a:r>
              <a:rPr lang="en-US" sz="1844" spc="180" dirty="0" smtClean="0">
                <a:solidFill>
                  <a:srgbClr val="231F20"/>
                </a:solidFill>
                <a:latin typeface="Century Gothic" pitchFamily="34" charset="0"/>
              </a:rPr>
              <a:t>.</a:t>
            </a:r>
            <a:endParaRPr lang="en-US" sz="1844" spc="180" dirty="0">
              <a:solidFill>
                <a:srgbClr val="231F20"/>
              </a:solidFill>
              <a:latin typeface="Century Gothic" pitchFamily="34" charset="0"/>
            </a:endParaRPr>
          </a:p>
        </p:txBody>
      </p:sp>
      <p:sp>
        <p:nvSpPr>
          <p:cNvPr id="22" name="TextBox 22"/>
          <p:cNvSpPr txBox="1"/>
          <p:nvPr/>
        </p:nvSpPr>
        <p:spPr>
          <a:xfrm>
            <a:off x="6910000" y="6344406"/>
            <a:ext cx="4468000" cy="3178306"/>
          </a:xfrm>
          <a:prstGeom prst="rect">
            <a:avLst/>
          </a:prstGeom>
        </p:spPr>
        <p:txBody>
          <a:bodyPr lIns="0" tIns="0" rIns="0" bIns="0" rtlCol="0" anchor="t">
            <a:spAutoFit/>
          </a:bodyPr>
          <a:lstStyle/>
          <a:p>
            <a:pPr algn="ctr">
              <a:lnSpc>
                <a:spcPts val="2545"/>
              </a:lnSpc>
            </a:pPr>
            <a:r>
              <a:rPr lang="es-ES" sz="1844" spc="180" dirty="0" smtClean="0">
                <a:solidFill>
                  <a:srgbClr val="231F20"/>
                </a:solidFill>
                <a:latin typeface="Century Gothic" pitchFamily="34" charset="0"/>
              </a:rPr>
              <a:t>La </a:t>
            </a:r>
            <a:r>
              <a:rPr lang="es-ES" sz="1844" spc="180" dirty="0">
                <a:solidFill>
                  <a:srgbClr val="231F20"/>
                </a:solidFill>
                <a:latin typeface="Century Gothic" pitchFamily="34" charset="0"/>
              </a:rPr>
              <a:t>propuesta de </a:t>
            </a:r>
            <a:r>
              <a:rPr lang="es-ES" sz="1844" spc="180" dirty="0" smtClean="0">
                <a:solidFill>
                  <a:srgbClr val="231F20"/>
                </a:solidFill>
                <a:latin typeface="Century Gothic" pitchFamily="34" charset="0"/>
              </a:rPr>
              <a:t>MGC, </a:t>
            </a:r>
            <a:r>
              <a:rPr lang="es-ES" sz="1844" spc="180" dirty="0">
                <a:solidFill>
                  <a:srgbClr val="231F20"/>
                </a:solidFill>
                <a:latin typeface="Century Gothic" pitchFamily="34" charset="0"/>
              </a:rPr>
              <a:t>estructurada a partir de un referente teórico- metodológico sólido y contextualizado, responde efectivamente al problema de investigación y a los objetivos planteados, ofreciendo una herramienta práctica para la sistematización de los procesos comunicativos</a:t>
            </a:r>
            <a:r>
              <a:rPr lang="es-ES" sz="1844" spc="180" dirty="0" smtClean="0">
                <a:solidFill>
                  <a:srgbClr val="231F20"/>
                </a:solidFill>
                <a:latin typeface="Century Gothic" pitchFamily="34" charset="0"/>
              </a:rPr>
              <a:t>.</a:t>
            </a:r>
            <a:endParaRPr lang="en-US" sz="1844" spc="180" dirty="0">
              <a:solidFill>
                <a:srgbClr val="231F20"/>
              </a:solidFill>
              <a:latin typeface="Century Gothic" pitchFamily="34" charset="0"/>
            </a:endParaRPr>
          </a:p>
        </p:txBody>
      </p:sp>
      <p:sp>
        <p:nvSpPr>
          <p:cNvPr id="23" name="TextBox 23"/>
          <p:cNvSpPr txBox="1"/>
          <p:nvPr/>
        </p:nvSpPr>
        <p:spPr>
          <a:xfrm>
            <a:off x="12192000" y="6344406"/>
            <a:ext cx="5181600" cy="3526606"/>
          </a:xfrm>
          <a:prstGeom prst="rect">
            <a:avLst/>
          </a:prstGeom>
        </p:spPr>
        <p:txBody>
          <a:bodyPr wrap="square" lIns="0" tIns="0" rIns="0" bIns="0" rtlCol="0" anchor="t">
            <a:spAutoFit/>
          </a:bodyPr>
          <a:lstStyle/>
          <a:p>
            <a:pPr algn="ctr">
              <a:lnSpc>
                <a:spcPts val="2545"/>
              </a:lnSpc>
            </a:pPr>
            <a:r>
              <a:rPr lang="es-ES" sz="1844" spc="180" dirty="0" smtClean="0">
                <a:solidFill>
                  <a:srgbClr val="231F20"/>
                </a:solidFill>
                <a:latin typeface="Century Gothic" pitchFamily="34" charset="0"/>
              </a:rPr>
              <a:t>La </a:t>
            </a:r>
            <a:r>
              <a:rPr lang="es-ES" sz="1844" spc="180" dirty="0">
                <a:solidFill>
                  <a:srgbClr val="231F20"/>
                </a:solidFill>
                <a:latin typeface="Century Gothic" pitchFamily="34" charset="0"/>
              </a:rPr>
              <a:t>implementación del MGC representa un avance significativo en el campo de la comunicación organizacional cubana, ya que trasciende el cumplimiento legal para posicionarse como un instrumento de gestión que favorece la cohesión interna, proyecta una imagen coherente y facilita la adaptación de la organización a un entorno dinámico.</a:t>
            </a:r>
            <a:endParaRPr lang="en-US" sz="1844" spc="180" dirty="0">
              <a:solidFill>
                <a:srgbClr val="231F20"/>
              </a:solidFill>
              <a:latin typeface="Century Gothic" pitchFamily="34" charset="0"/>
            </a:endParaRPr>
          </a:p>
        </p:txBody>
      </p:sp>
      <p:pic>
        <p:nvPicPr>
          <p:cNvPr id="9" name="Picture 7">
            <a:extLst>
              <a:ext uri="{FF2B5EF4-FFF2-40B4-BE49-F238E27FC236}">
                <a16:creationId xmlns:a16="http://schemas.microsoft.com/office/drawing/2014/main" xmlns="" id="{CBD16F7C-5B50-7968-677A-CE82CBCBE999}"/>
              </a:ext>
            </a:extLst>
          </p:cNvPr>
          <p:cNvPicPr>
            <a:picLocks noChangeAspect="1"/>
          </p:cNvPicPr>
          <p:nvPr/>
        </p:nvPicPr>
        <p:blipFill>
          <a:blip r:embed="rId5" cstate="print">
            <a:alphaModFix/>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t="49396"/>
          <a:stretch/>
        </p:blipFill>
        <p:spPr>
          <a:xfrm rot="16200000">
            <a:off x="1982124" y="-749946"/>
            <a:ext cx="2392685" cy="5090039"/>
          </a:xfrm>
          <a:prstGeom prst="rect">
            <a:avLst/>
          </a:prstGeom>
        </p:spPr>
      </p:pic>
      <p:pic>
        <p:nvPicPr>
          <p:cNvPr id="24" name="Picture 7">
            <a:extLst>
              <a:ext uri="{FF2B5EF4-FFF2-40B4-BE49-F238E27FC236}">
                <a16:creationId xmlns:a16="http://schemas.microsoft.com/office/drawing/2014/main" xmlns="" id="{B6973FE2-D2C1-87EB-8EFD-3B19056E86B9}"/>
              </a:ext>
            </a:extLst>
          </p:cNvPr>
          <p:cNvPicPr>
            <a:picLocks noChangeAspect="1"/>
          </p:cNvPicPr>
          <p:nvPr/>
        </p:nvPicPr>
        <p:blipFill>
          <a:blip r:embed="rId5" cstate="print">
            <a:alphaModFix/>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t="47454"/>
          <a:stretch/>
        </p:blipFill>
        <p:spPr>
          <a:xfrm rot="5400000">
            <a:off x="13815500" y="-702552"/>
            <a:ext cx="2392685" cy="5285420"/>
          </a:xfrm>
          <a:prstGeom prst="rect">
            <a:avLst/>
          </a:prstGeom>
        </p:spPr>
      </p:pic>
      <p:sp>
        <p:nvSpPr>
          <p:cNvPr id="26" name="25 Octágono"/>
          <p:cNvSpPr/>
          <p:nvPr/>
        </p:nvSpPr>
        <p:spPr>
          <a:xfrm>
            <a:off x="2895600" y="4548698"/>
            <a:ext cx="1545934" cy="1509202"/>
          </a:xfrm>
          <a:prstGeom prst="octagon">
            <a:avLst/>
          </a:prstGeom>
          <a:solidFill>
            <a:srgbClr val="5698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a:t>
            </a:r>
            <a:endParaRPr lang="es-ES" sz="7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7" name="26 Octágono"/>
          <p:cNvSpPr/>
          <p:nvPr/>
        </p:nvSpPr>
        <p:spPr>
          <a:xfrm>
            <a:off x="8371032" y="4533900"/>
            <a:ext cx="1545934" cy="1509202"/>
          </a:xfrm>
          <a:prstGeom prst="octagon">
            <a:avLst/>
          </a:prstGeom>
          <a:solidFill>
            <a:srgbClr val="5698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a:t>
            </a:r>
            <a:endParaRPr lang="es-ES" sz="7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8" name="27 Octágono"/>
          <p:cNvSpPr/>
          <p:nvPr/>
        </p:nvSpPr>
        <p:spPr>
          <a:xfrm>
            <a:off x="13868400" y="4548698"/>
            <a:ext cx="1545934" cy="1509202"/>
          </a:xfrm>
          <a:prstGeom prst="octagon">
            <a:avLst/>
          </a:prstGeom>
          <a:solidFill>
            <a:srgbClr val="5698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7200" dirty="0">
                <a:ln w="18415" cmpd="sng">
                  <a:solidFill>
                    <a:srgbClr val="FFFFFF"/>
                  </a:solidFill>
                  <a:prstDash val="solid"/>
                </a:ln>
                <a:solidFill>
                  <a:srgbClr val="FFFFFF"/>
                </a:solidFill>
                <a:effectLst>
                  <a:outerShdw blurRad="63500" dir="3600000" algn="tl" rotWithShape="0">
                    <a:srgbClr val="000000">
                      <a:alpha val="70000"/>
                    </a:srgbClr>
                  </a:outerShdw>
                </a:effectLst>
              </a:rPr>
              <a:t>3</a:t>
            </a:r>
          </a:p>
        </p:txBody>
      </p:sp>
      <p:pic>
        <p:nvPicPr>
          <p:cNvPr id="18" name="17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220"/>
    </mc:Choice>
    <mc:Fallback>
      <p:transition spd="slow" advTm="70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590</TotalTime>
  <Words>621</Words>
  <Application>Microsoft Office PowerPoint</Application>
  <PresentationFormat>Personalizado</PresentationFormat>
  <Paragraphs>71</Paragraphs>
  <Slides>10</Slides>
  <Notes>0</Notes>
  <HiddenSlides>0</HiddenSlides>
  <MMClips>10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10</vt:i4>
      </vt:variant>
    </vt:vector>
  </HeadingPairs>
  <TitlesOfParts>
    <vt:vector size="17" baseType="lpstr">
      <vt:lpstr>Arial</vt:lpstr>
      <vt:lpstr>Century Gothic</vt:lpstr>
      <vt:lpstr>Wingdings</vt:lpstr>
      <vt:lpstr>Open Sauce</vt:lpstr>
      <vt:lpstr>Codec Pro ExtraBold Italics</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Proyecto de construcción inmobilaria</dc:title>
  <cp:lastModifiedBy>pc</cp:lastModifiedBy>
  <cp:revision>80</cp:revision>
  <dcterms:created xsi:type="dcterms:W3CDTF">2006-08-16T00:00:00Z</dcterms:created>
  <dcterms:modified xsi:type="dcterms:W3CDTF">2025-10-09T19:51:42Z</dcterms:modified>
  <dc:identifier>DAFyL5LKaVw</dc:identifier>
</cp:coreProperties>
</file>