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0" r:id="rId13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Black" pitchFamily="34" charset="0"/>
      <p:bold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Batang" pitchFamily="18" charset="-127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983F"/>
    <a:srgbClr val="DFF6FC"/>
    <a:srgbClr val="7F7F7F"/>
    <a:srgbClr val="CAC9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432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0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EE9FA602-3765-24F5-CD5B-2BA6BC452749}"/>
              </a:ext>
            </a:extLst>
          </p:cNvPr>
          <p:cNvSpPr txBox="1"/>
          <p:nvPr/>
        </p:nvSpPr>
        <p:spPr>
          <a:xfrm>
            <a:off x="15232847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5262512" y="-67956"/>
            <a:ext cx="3086100" cy="106842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352800" y="8343900"/>
            <a:ext cx="855385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3200" b="1" dirty="0" smtClean="0"/>
              <a:t>Jorge Luis Pérez </a:t>
            </a:r>
            <a:r>
              <a:rPr lang="es-ES" sz="3200" b="1" dirty="0" err="1" smtClean="0"/>
              <a:t>Pérez</a:t>
            </a:r>
            <a:r>
              <a:rPr lang="es-ES" sz="3200" b="1" dirty="0" smtClean="0"/>
              <a:t>, </a:t>
            </a:r>
            <a:r>
              <a:rPr lang="es-ES" sz="3200" dirty="0" smtClean="0"/>
              <a:t>UCLV, Cuba</a:t>
            </a:r>
          </a:p>
          <a:p>
            <a:r>
              <a:rPr lang="es-ES_tradnl" sz="3200" b="1" dirty="0" smtClean="0"/>
              <a:t>Juan Carlos Alonso Salazar</a:t>
            </a:r>
            <a:r>
              <a:rPr lang="es-ES_tradnl" sz="3200" dirty="0" smtClean="0"/>
              <a:t>. UCLV. Cuba</a:t>
            </a:r>
            <a:endParaRPr lang="es-ES" sz="3200" dirty="0" smtClean="0"/>
          </a:p>
          <a:p>
            <a:r>
              <a:rPr lang="es-ES" sz="3200" b="1" dirty="0" smtClean="0"/>
              <a:t>Román Díaz </a:t>
            </a:r>
            <a:r>
              <a:rPr lang="es-ES" sz="3200" b="1" dirty="0" err="1" smtClean="0"/>
              <a:t>Veitia</a:t>
            </a:r>
            <a:r>
              <a:rPr lang="es-ES" sz="3200" b="1" dirty="0" smtClean="0"/>
              <a:t> </a:t>
            </a:r>
            <a:r>
              <a:rPr lang="es-ES_tradnl" sz="3200" dirty="0" smtClean="0"/>
              <a:t>UCLV. Cuba</a:t>
            </a:r>
            <a:r>
              <a:rPr lang="en-US" sz="3089" spc="154" dirty="0" smtClean="0">
                <a:solidFill>
                  <a:srgbClr val="7F7F7F"/>
                </a:solidFill>
                <a:latin typeface="Open Sauce"/>
              </a:rPr>
              <a:t> </a:t>
            </a:r>
            <a:endParaRPr lang="en-US" sz="3089" spc="154" dirty="0">
              <a:solidFill>
                <a:srgbClr val="7F7F7F"/>
              </a:solidFill>
              <a:latin typeface="Open Sau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57600" y="800100"/>
            <a:ext cx="9122221" cy="549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Título: </a:t>
            </a:r>
            <a:endParaRPr lang="es-ES" sz="44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x-none" sz="44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DESARROLLO DEPORTIVO INTEGRAL TERRITORIAL, ALTERNATIVA HACIA </a:t>
            </a:r>
            <a:r>
              <a:rPr lang="es-MX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  <a:r>
              <a:rPr lang="es-MX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COMPETITIVOS </a:t>
            </a:r>
            <a:r>
              <a:rPr lang="es-MX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SOSTENIBLES</a:t>
            </a:r>
            <a:r>
              <a:rPr lang="es-MX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NACIONALES E INTERNACIONALES</a:t>
            </a:r>
            <a:endParaRPr lang="es-ES" sz="4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65611" y="3270696"/>
            <a:ext cx="9122221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23"/>
              </a:lnSpc>
            </a:pPr>
            <a:endParaRPr lang="en-US" sz="10436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7400" y="952500"/>
            <a:ext cx="4038600" cy="78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068" y="-62879"/>
            <a:ext cx="2392685" cy="1005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C438B9B5-B2BF-F31D-B814-FF82A545730C}"/>
              </a:ext>
            </a:extLst>
          </p:cNvPr>
          <p:cNvSpPr/>
          <p:nvPr/>
        </p:nvSpPr>
        <p:spPr>
          <a:xfrm>
            <a:off x="0" y="1028700"/>
            <a:ext cx="5287413" cy="9258300"/>
          </a:xfrm>
          <a:custGeom>
            <a:avLst/>
            <a:gdLst/>
            <a:ahLst/>
            <a:cxnLst/>
            <a:rect l="l" t="t" r="r" b="b"/>
            <a:pathLst>
              <a:path w="1178269" h="167703">
                <a:moveTo>
                  <a:pt x="0" y="0"/>
                </a:moveTo>
                <a:lnTo>
                  <a:pt x="1178269" y="0"/>
                </a:lnTo>
                <a:lnTo>
                  <a:pt x="1178269" y="167703"/>
                </a:lnTo>
                <a:lnTo>
                  <a:pt x="0" y="167703"/>
                </a:lnTo>
                <a:close/>
              </a:path>
            </a:pathLst>
          </a:custGeom>
          <a:solidFill>
            <a:srgbClr val="CAC9C9"/>
          </a:solidFill>
        </p:spPr>
        <p:txBody>
          <a:bodyPr/>
          <a:lstStyle/>
          <a:p>
            <a:endParaRPr lang="es-US"/>
          </a:p>
        </p:txBody>
      </p:sp>
      <p:grpSp>
        <p:nvGrpSpPr>
          <p:cNvPr id="9" name="Group 9"/>
          <p:cNvGrpSpPr/>
          <p:nvPr/>
        </p:nvGrpSpPr>
        <p:grpSpPr>
          <a:xfrm>
            <a:off x="609600" y="8801100"/>
            <a:ext cx="4492572" cy="764287"/>
            <a:chOff x="0" y="0"/>
            <a:chExt cx="5990096" cy="1019049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5990096" cy="1019049"/>
              <a:chOff x="0" y="0"/>
              <a:chExt cx="13271500" cy="22577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" y="0"/>
                <a:ext cx="10579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10579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  <a:moveTo>
                      <a:pt x="3289300" y="0"/>
                    </a:moveTo>
                    <a:cubicBezTo>
                      <a:pt x="3175000" y="0"/>
                      <a:pt x="3073400" y="88900"/>
                      <a:pt x="3073400" y="215900"/>
                    </a:cubicBezTo>
                    <a:lnTo>
                      <a:pt x="3073400" y="279400"/>
                    </a:lnTo>
                    <a:cubicBezTo>
                      <a:pt x="3073400" y="393700"/>
                      <a:pt x="3175000" y="495300"/>
                      <a:pt x="3289300" y="495300"/>
                    </a:cubicBezTo>
                    <a:cubicBezTo>
                      <a:pt x="3403600" y="495300"/>
                      <a:pt x="3505200" y="393700"/>
                      <a:pt x="3505200" y="279400"/>
                    </a:cubicBezTo>
                    <a:lnTo>
                      <a:pt x="3505200" y="215900"/>
                    </a:lnTo>
                    <a:cubicBezTo>
                      <a:pt x="3505200" y="88900"/>
                      <a:pt x="3403600" y="0"/>
                      <a:pt x="3289300" y="0"/>
                    </a:cubicBezTo>
                    <a:moveTo>
                      <a:pt x="3073400" y="965200"/>
                    </a:moveTo>
                    <a:cubicBezTo>
                      <a:pt x="3073400" y="965200"/>
                      <a:pt x="3060700" y="952500"/>
                      <a:pt x="3060700" y="965200"/>
                    </a:cubicBezTo>
                    <a:lnTo>
                      <a:pt x="2908300" y="1320800"/>
                    </a:lnTo>
                    <a:cubicBezTo>
                      <a:pt x="2882900" y="1371600"/>
                      <a:pt x="2832100" y="1409700"/>
                      <a:pt x="2768600" y="1409700"/>
                    </a:cubicBezTo>
                    <a:lnTo>
                      <a:pt x="2705100" y="1409700"/>
                    </a:lnTo>
                    <a:cubicBezTo>
                      <a:pt x="2692400" y="1409700"/>
                      <a:pt x="2679700" y="1409700"/>
                      <a:pt x="2679700" y="1397000"/>
                    </a:cubicBezTo>
                    <a:cubicBezTo>
                      <a:pt x="2667000" y="1384300"/>
                      <a:pt x="2667000" y="1371600"/>
                      <a:pt x="2679700" y="1358900"/>
                    </a:cubicBezTo>
                    <a:lnTo>
                      <a:pt x="2870200" y="914400"/>
                    </a:lnTo>
                    <a:lnTo>
                      <a:pt x="2933700" y="736600"/>
                    </a:lnTo>
                    <a:cubicBezTo>
                      <a:pt x="2984500" y="635000"/>
                      <a:pt x="3086100" y="558800"/>
                      <a:pt x="3200400" y="558800"/>
                    </a:cubicBezTo>
                    <a:lnTo>
                      <a:pt x="3378200" y="558800"/>
                    </a:lnTo>
                    <a:cubicBezTo>
                      <a:pt x="3492500" y="558800"/>
                      <a:pt x="3594100" y="635000"/>
                      <a:pt x="3644900" y="736600"/>
                    </a:cubicBezTo>
                    <a:lnTo>
                      <a:pt x="3708400" y="914400"/>
                    </a:lnTo>
                    <a:lnTo>
                      <a:pt x="3898900" y="1358900"/>
                    </a:lnTo>
                    <a:cubicBezTo>
                      <a:pt x="3911600" y="1371600"/>
                      <a:pt x="3911600" y="1384300"/>
                      <a:pt x="3898900" y="1397000"/>
                    </a:cubicBezTo>
                    <a:cubicBezTo>
                      <a:pt x="3898900" y="1409700"/>
                      <a:pt x="3886200" y="1409700"/>
                      <a:pt x="3873500" y="1409700"/>
                    </a:cubicBezTo>
                    <a:lnTo>
                      <a:pt x="3810000" y="1409700"/>
                    </a:lnTo>
                    <a:cubicBezTo>
                      <a:pt x="3746500" y="1409700"/>
                      <a:pt x="3695700" y="1371600"/>
                      <a:pt x="3670300" y="1320800"/>
                    </a:cubicBezTo>
                    <a:lnTo>
                      <a:pt x="3517900" y="965200"/>
                    </a:lnTo>
                    <a:cubicBezTo>
                      <a:pt x="3517900" y="952500"/>
                      <a:pt x="3505200" y="965200"/>
                      <a:pt x="3505200" y="965200"/>
                    </a:cubicBezTo>
                    <a:lnTo>
                      <a:pt x="3568700" y="1409700"/>
                    </a:lnTo>
                    <a:lnTo>
                      <a:pt x="3644900" y="2222500"/>
                    </a:lnTo>
                    <a:cubicBezTo>
                      <a:pt x="3644900" y="2235200"/>
                      <a:pt x="3632200" y="2235200"/>
                      <a:pt x="3632200" y="2247900"/>
                    </a:cubicBezTo>
                    <a:cubicBezTo>
                      <a:pt x="3619500" y="2247900"/>
                      <a:pt x="3619500" y="2260600"/>
                      <a:pt x="3606800" y="2260600"/>
                    </a:cubicBezTo>
                    <a:lnTo>
                      <a:pt x="3556000" y="2260600"/>
                    </a:lnTo>
                    <a:cubicBezTo>
                      <a:pt x="3479800" y="2260600"/>
                      <a:pt x="3416300" y="2209800"/>
                      <a:pt x="3416300" y="2133600"/>
                    </a:cubicBezTo>
                    <a:lnTo>
                      <a:pt x="3302000" y="1447800"/>
                    </a:lnTo>
                    <a:cubicBezTo>
                      <a:pt x="3289300" y="1447800"/>
                      <a:pt x="3289300" y="1447800"/>
                      <a:pt x="3276600" y="1447800"/>
                    </a:cubicBezTo>
                    <a:lnTo>
                      <a:pt x="3162300" y="2133600"/>
                    </a:lnTo>
                    <a:cubicBezTo>
                      <a:pt x="3162300" y="2209800"/>
                      <a:pt x="3098800" y="2260600"/>
                      <a:pt x="3022600" y="2260600"/>
                    </a:cubicBezTo>
                    <a:lnTo>
                      <a:pt x="2971800" y="2260600"/>
                    </a:lnTo>
                    <a:cubicBezTo>
                      <a:pt x="2959100" y="2260600"/>
                      <a:pt x="2959100" y="2247900"/>
                      <a:pt x="2946400" y="2247900"/>
                    </a:cubicBezTo>
                    <a:cubicBezTo>
                      <a:pt x="2946400" y="2235200"/>
                      <a:pt x="2933700" y="2235200"/>
                      <a:pt x="2933700" y="2222500"/>
                    </a:cubicBezTo>
                    <a:lnTo>
                      <a:pt x="3009900" y="1409700"/>
                    </a:lnTo>
                    <a:lnTo>
                      <a:pt x="3073400" y="965200"/>
                    </a:lnTo>
                    <a:moveTo>
                      <a:pt x="4622800" y="0"/>
                    </a:moveTo>
                    <a:cubicBezTo>
                      <a:pt x="4508500" y="0"/>
                      <a:pt x="4406900" y="88900"/>
                      <a:pt x="4406900" y="215900"/>
                    </a:cubicBezTo>
                    <a:lnTo>
                      <a:pt x="4406900" y="279400"/>
                    </a:lnTo>
                    <a:cubicBezTo>
                      <a:pt x="4406900" y="393700"/>
                      <a:pt x="4508500" y="495300"/>
                      <a:pt x="4622800" y="495300"/>
                    </a:cubicBezTo>
                    <a:cubicBezTo>
                      <a:pt x="4737100" y="495300"/>
                      <a:pt x="4838700" y="393700"/>
                      <a:pt x="4838700" y="279400"/>
                    </a:cubicBezTo>
                    <a:lnTo>
                      <a:pt x="4838700" y="215900"/>
                    </a:lnTo>
                    <a:cubicBezTo>
                      <a:pt x="4838700" y="88900"/>
                      <a:pt x="4737100" y="0"/>
                      <a:pt x="4622800" y="0"/>
                    </a:cubicBezTo>
                    <a:moveTo>
                      <a:pt x="4406900" y="965200"/>
                    </a:moveTo>
                    <a:cubicBezTo>
                      <a:pt x="4406900" y="965200"/>
                      <a:pt x="4394200" y="952500"/>
                      <a:pt x="4394200" y="965200"/>
                    </a:cubicBezTo>
                    <a:lnTo>
                      <a:pt x="4241800" y="1320800"/>
                    </a:lnTo>
                    <a:cubicBezTo>
                      <a:pt x="4216400" y="1371600"/>
                      <a:pt x="4165600" y="1409700"/>
                      <a:pt x="4102100" y="1409700"/>
                    </a:cubicBezTo>
                    <a:lnTo>
                      <a:pt x="4038600" y="1409700"/>
                    </a:lnTo>
                    <a:cubicBezTo>
                      <a:pt x="4025900" y="1409700"/>
                      <a:pt x="4013200" y="1409700"/>
                      <a:pt x="4013200" y="1397000"/>
                    </a:cubicBezTo>
                    <a:cubicBezTo>
                      <a:pt x="4000500" y="1384300"/>
                      <a:pt x="4000500" y="1371600"/>
                      <a:pt x="4013200" y="1358900"/>
                    </a:cubicBezTo>
                    <a:lnTo>
                      <a:pt x="4203700" y="914400"/>
                    </a:lnTo>
                    <a:lnTo>
                      <a:pt x="4267200" y="736600"/>
                    </a:lnTo>
                    <a:cubicBezTo>
                      <a:pt x="4318000" y="635000"/>
                      <a:pt x="4419600" y="558800"/>
                      <a:pt x="4533900" y="558800"/>
                    </a:cubicBezTo>
                    <a:lnTo>
                      <a:pt x="4711700" y="558800"/>
                    </a:lnTo>
                    <a:cubicBezTo>
                      <a:pt x="4826000" y="558800"/>
                      <a:pt x="4927600" y="635000"/>
                      <a:pt x="4978400" y="736600"/>
                    </a:cubicBezTo>
                    <a:lnTo>
                      <a:pt x="5041900" y="914400"/>
                    </a:lnTo>
                    <a:lnTo>
                      <a:pt x="5232400" y="1358900"/>
                    </a:lnTo>
                    <a:cubicBezTo>
                      <a:pt x="5245100" y="1371600"/>
                      <a:pt x="5245100" y="1384300"/>
                      <a:pt x="5232400" y="1397000"/>
                    </a:cubicBezTo>
                    <a:cubicBezTo>
                      <a:pt x="5232400" y="1409700"/>
                      <a:pt x="5219700" y="1409700"/>
                      <a:pt x="5207000" y="1409700"/>
                    </a:cubicBezTo>
                    <a:lnTo>
                      <a:pt x="5143500" y="1409700"/>
                    </a:lnTo>
                    <a:cubicBezTo>
                      <a:pt x="5080000" y="1409700"/>
                      <a:pt x="5029200" y="1371600"/>
                      <a:pt x="5003800" y="1320800"/>
                    </a:cubicBezTo>
                    <a:lnTo>
                      <a:pt x="4851400" y="965200"/>
                    </a:lnTo>
                    <a:cubicBezTo>
                      <a:pt x="4851400" y="952500"/>
                      <a:pt x="4838700" y="965200"/>
                      <a:pt x="4838700" y="965200"/>
                    </a:cubicBezTo>
                    <a:lnTo>
                      <a:pt x="4902200" y="1409700"/>
                    </a:lnTo>
                    <a:lnTo>
                      <a:pt x="4978400" y="2222500"/>
                    </a:lnTo>
                    <a:cubicBezTo>
                      <a:pt x="4978400" y="2235200"/>
                      <a:pt x="4965700" y="2235200"/>
                      <a:pt x="4965700" y="2247900"/>
                    </a:cubicBezTo>
                    <a:cubicBezTo>
                      <a:pt x="4953000" y="2247900"/>
                      <a:pt x="4953000" y="2260600"/>
                      <a:pt x="4940300" y="2260600"/>
                    </a:cubicBezTo>
                    <a:lnTo>
                      <a:pt x="4889500" y="2260600"/>
                    </a:lnTo>
                    <a:cubicBezTo>
                      <a:pt x="4813300" y="2260600"/>
                      <a:pt x="4749800" y="2209800"/>
                      <a:pt x="4749800" y="2133600"/>
                    </a:cubicBezTo>
                    <a:lnTo>
                      <a:pt x="4635500" y="1447800"/>
                    </a:lnTo>
                    <a:cubicBezTo>
                      <a:pt x="4622800" y="1447800"/>
                      <a:pt x="4622800" y="1447800"/>
                      <a:pt x="4610100" y="1447800"/>
                    </a:cubicBezTo>
                    <a:lnTo>
                      <a:pt x="4495800" y="2133600"/>
                    </a:lnTo>
                    <a:cubicBezTo>
                      <a:pt x="4495800" y="2209800"/>
                      <a:pt x="4432300" y="2260600"/>
                      <a:pt x="4356100" y="2260600"/>
                    </a:cubicBezTo>
                    <a:lnTo>
                      <a:pt x="4305300" y="2260600"/>
                    </a:lnTo>
                    <a:cubicBezTo>
                      <a:pt x="4292600" y="2260600"/>
                      <a:pt x="4292600" y="2247900"/>
                      <a:pt x="4279900" y="2247900"/>
                    </a:cubicBezTo>
                    <a:cubicBezTo>
                      <a:pt x="4279900" y="2235200"/>
                      <a:pt x="4267200" y="2235200"/>
                      <a:pt x="4267200" y="2222500"/>
                    </a:cubicBezTo>
                    <a:lnTo>
                      <a:pt x="4343400" y="1409700"/>
                    </a:lnTo>
                    <a:lnTo>
                      <a:pt x="4406900" y="965200"/>
                    </a:lnTo>
                    <a:moveTo>
                      <a:pt x="5956300" y="0"/>
                    </a:moveTo>
                    <a:cubicBezTo>
                      <a:pt x="5842000" y="0"/>
                      <a:pt x="5740400" y="88900"/>
                      <a:pt x="5740400" y="215900"/>
                    </a:cubicBezTo>
                    <a:lnTo>
                      <a:pt x="5740400" y="279400"/>
                    </a:lnTo>
                    <a:cubicBezTo>
                      <a:pt x="5740400" y="393700"/>
                      <a:pt x="5842000" y="495300"/>
                      <a:pt x="5956300" y="495300"/>
                    </a:cubicBezTo>
                    <a:cubicBezTo>
                      <a:pt x="6070600" y="495300"/>
                      <a:pt x="6172200" y="393700"/>
                      <a:pt x="6172200" y="279400"/>
                    </a:cubicBezTo>
                    <a:lnTo>
                      <a:pt x="6172200" y="215900"/>
                    </a:lnTo>
                    <a:cubicBezTo>
                      <a:pt x="6172200" y="88900"/>
                      <a:pt x="6070600" y="0"/>
                      <a:pt x="5956300" y="0"/>
                    </a:cubicBezTo>
                    <a:moveTo>
                      <a:pt x="5740400" y="965200"/>
                    </a:moveTo>
                    <a:cubicBezTo>
                      <a:pt x="5740400" y="965200"/>
                      <a:pt x="5727700" y="952500"/>
                      <a:pt x="5727700" y="965200"/>
                    </a:cubicBezTo>
                    <a:lnTo>
                      <a:pt x="5575300" y="1320800"/>
                    </a:lnTo>
                    <a:cubicBezTo>
                      <a:pt x="5549900" y="1371600"/>
                      <a:pt x="5499100" y="1409700"/>
                      <a:pt x="5435600" y="1409700"/>
                    </a:cubicBezTo>
                    <a:lnTo>
                      <a:pt x="5372100" y="1409700"/>
                    </a:lnTo>
                    <a:cubicBezTo>
                      <a:pt x="5359400" y="1409700"/>
                      <a:pt x="5346700" y="1409700"/>
                      <a:pt x="5346700" y="1397000"/>
                    </a:cubicBezTo>
                    <a:cubicBezTo>
                      <a:pt x="5334000" y="1384300"/>
                      <a:pt x="5334000" y="1371600"/>
                      <a:pt x="5346700" y="1358900"/>
                    </a:cubicBezTo>
                    <a:lnTo>
                      <a:pt x="5537200" y="914400"/>
                    </a:lnTo>
                    <a:lnTo>
                      <a:pt x="5600700" y="736600"/>
                    </a:lnTo>
                    <a:cubicBezTo>
                      <a:pt x="5651500" y="635000"/>
                      <a:pt x="5753100" y="558800"/>
                      <a:pt x="5867400" y="558800"/>
                    </a:cubicBezTo>
                    <a:lnTo>
                      <a:pt x="6045200" y="558800"/>
                    </a:lnTo>
                    <a:cubicBezTo>
                      <a:pt x="6159500" y="558800"/>
                      <a:pt x="6261100" y="635000"/>
                      <a:pt x="6311900" y="736600"/>
                    </a:cubicBezTo>
                    <a:lnTo>
                      <a:pt x="6375400" y="914400"/>
                    </a:lnTo>
                    <a:lnTo>
                      <a:pt x="6565900" y="1358900"/>
                    </a:lnTo>
                    <a:cubicBezTo>
                      <a:pt x="6578600" y="1371600"/>
                      <a:pt x="6578600" y="1384300"/>
                      <a:pt x="6565900" y="1397000"/>
                    </a:cubicBezTo>
                    <a:cubicBezTo>
                      <a:pt x="6565900" y="1409700"/>
                      <a:pt x="6553200" y="1409700"/>
                      <a:pt x="6540500" y="1409700"/>
                    </a:cubicBezTo>
                    <a:lnTo>
                      <a:pt x="6477000" y="1409700"/>
                    </a:lnTo>
                    <a:cubicBezTo>
                      <a:pt x="6413500" y="1409700"/>
                      <a:pt x="6362700" y="1371600"/>
                      <a:pt x="6337300" y="1320800"/>
                    </a:cubicBezTo>
                    <a:lnTo>
                      <a:pt x="6184900" y="965200"/>
                    </a:lnTo>
                    <a:cubicBezTo>
                      <a:pt x="6184900" y="952500"/>
                      <a:pt x="6172200" y="965200"/>
                      <a:pt x="6172200" y="965200"/>
                    </a:cubicBezTo>
                    <a:lnTo>
                      <a:pt x="6235700" y="1409700"/>
                    </a:lnTo>
                    <a:lnTo>
                      <a:pt x="6311900" y="2222500"/>
                    </a:lnTo>
                    <a:cubicBezTo>
                      <a:pt x="6311900" y="2235200"/>
                      <a:pt x="6299200" y="2235200"/>
                      <a:pt x="6299200" y="2247900"/>
                    </a:cubicBezTo>
                    <a:cubicBezTo>
                      <a:pt x="6286500" y="2247900"/>
                      <a:pt x="6286500" y="2260600"/>
                      <a:pt x="6273800" y="2260600"/>
                    </a:cubicBezTo>
                    <a:lnTo>
                      <a:pt x="6223000" y="2260600"/>
                    </a:lnTo>
                    <a:cubicBezTo>
                      <a:pt x="6146800" y="2260600"/>
                      <a:pt x="6083300" y="2209800"/>
                      <a:pt x="6083300" y="2133600"/>
                    </a:cubicBezTo>
                    <a:lnTo>
                      <a:pt x="5969000" y="1447800"/>
                    </a:lnTo>
                    <a:cubicBezTo>
                      <a:pt x="5956300" y="1447800"/>
                      <a:pt x="5956300" y="1447800"/>
                      <a:pt x="5943600" y="1447800"/>
                    </a:cubicBezTo>
                    <a:lnTo>
                      <a:pt x="5829300" y="2133600"/>
                    </a:lnTo>
                    <a:cubicBezTo>
                      <a:pt x="5829300" y="2209800"/>
                      <a:pt x="5765800" y="2260600"/>
                      <a:pt x="5689600" y="2260600"/>
                    </a:cubicBezTo>
                    <a:lnTo>
                      <a:pt x="5638800" y="2260600"/>
                    </a:lnTo>
                    <a:cubicBezTo>
                      <a:pt x="5626100" y="2260600"/>
                      <a:pt x="5626100" y="2247900"/>
                      <a:pt x="5613400" y="2247900"/>
                    </a:cubicBezTo>
                    <a:cubicBezTo>
                      <a:pt x="5613400" y="2235200"/>
                      <a:pt x="5600700" y="2235200"/>
                      <a:pt x="5600700" y="2222500"/>
                    </a:cubicBezTo>
                    <a:lnTo>
                      <a:pt x="5676900" y="1409700"/>
                    </a:lnTo>
                    <a:lnTo>
                      <a:pt x="5740400" y="965200"/>
                    </a:lnTo>
                    <a:moveTo>
                      <a:pt x="7289800" y="0"/>
                    </a:moveTo>
                    <a:cubicBezTo>
                      <a:pt x="7175500" y="0"/>
                      <a:pt x="7073900" y="88900"/>
                      <a:pt x="7073900" y="215900"/>
                    </a:cubicBezTo>
                    <a:lnTo>
                      <a:pt x="7073900" y="279400"/>
                    </a:lnTo>
                    <a:cubicBezTo>
                      <a:pt x="7073900" y="393700"/>
                      <a:pt x="7175500" y="495300"/>
                      <a:pt x="7289800" y="495300"/>
                    </a:cubicBezTo>
                    <a:cubicBezTo>
                      <a:pt x="7404100" y="495300"/>
                      <a:pt x="7505700" y="393700"/>
                      <a:pt x="7505700" y="279400"/>
                    </a:cubicBezTo>
                    <a:lnTo>
                      <a:pt x="7505700" y="215900"/>
                    </a:lnTo>
                    <a:cubicBezTo>
                      <a:pt x="7505700" y="88900"/>
                      <a:pt x="7404100" y="0"/>
                      <a:pt x="7289800" y="0"/>
                    </a:cubicBezTo>
                    <a:moveTo>
                      <a:pt x="7073900" y="965200"/>
                    </a:moveTo>
                    <a:cubicBezTo>
                      <a:pt x="7073900" y="965200"/>
                      <a:pt x="7061200" y="952500"/>
                      <a:pt x="7061200" y="965200"/>
                    </a:cubicBezTo>
                    <a:lnTo>
                      <a:pt x="6908800" y="1320800"/>
                    </a:lnTo>
                    <a:cubicBezTo>
                      <a:pt x="6883400" y="1371600"/>
                      <a:pt x="6832600" y="1409700"/>
                      <a:pt x="6769100" y="1409700"/>
                    </a:cubicBezTo>
                    <a:lnTo>
                      <a:pt x="6705600" y="1409700"/>
                    </a:lnTo>
                    <a:cubicBezTo>
                      <a:pt x="6692900" y="1409700"/>
                      <a:pt x="6680200" y="1409700"/>
                      <a:pt x="6680200" y="1397000"/>
                    </a:cubicBezTo>
                    <a:cubicBezTo>
                      <a:pt x="6667500" y="1384300"/>
                      <a:pt x="6667500" y="1371600"/>
                      <a:pt x="6680200" y="1358900"/>
                    </a:cubicBezTo>
                    <a:lnTo>
                      <a:pt x="6870700" y="914400"/>
                    </a:lnTo>
                    <a:lnTo>
                      <a:pt x="6934200" y="736600"/>
                    </a:lnTo>
                    <a:cubicBezTo>
                      <a:pt x="6985000" y="635000"/>
                      <a:pt x="7086600" y="558800"/>
                      <a:pt x="7200900" y="558800"/>
                    </a:cubicBezTo>
                    <a:lnTo>
                      <a:pt x="7378700" y="558800"/>
                    </a:lnTo>
                    <a:cubicBezTo>
                      <a:pt x="7493000" y="558800"/>
                      <a:pt x="7594600" y="635000"/>
                      <a:pt x="7645400" y="736600"/>
                    </a:cubicBezTo>
                    <a:lnTo>
                      <a:pt x="7708900" y="914400"/>
                    </a:lnTo>
                    <a:lnTo>
                      <a:pt x="7899400" y="1358900"/>
                    </a:lnTo>
                    <a:cubicBezTo>
                      <a:pt x="7912100" y="1371600"/>
                      <a:pt x="7912100" y="1384300"/>
                      <a:pt x="7899400" y="1397000"/>
                    </a:cubicBezTo>
                    <a:cubicBezTo>
                      <a:pt x="7899400" y="1409700"/>
                      <a:pt x="7886700" y="1409700"/>
                      <a:pt x="7874000" y="1409700"/>
                    </a:cubicBezTo>
                    <a:lnTo>
                      <a:pt x="7810500" y="1409700"/>
                    </a:lnTo>
                    <a:cubicBezTo>
                      <a:pt x="7747000" y="1409700"/>
                      <a:pt x="7696200" y="1371600"/>
                      <a:pt x="7670800" y="1320800"/>
                    </a:cubicBezTo>
                    <a:lnTo>
                      <a:pt x="7518400" y="965200"/>
                    </a:lnTo>
                    <a:cubicBezTo>
                      <a:pt x="7518400" y="952500"/>
                      <a:pt x="7505700" y="965200"/>
                      <a:pt x="7505700" y="965200"/>
                    </a:cubicBezTo>
                    <a:lnTo>
                      <a:pt x="7569200" y="1409700"/>
                    </a:lnTo>
                    <a:lnTo>
                      <a:pt x="7645400" y="2222500"/>
                    </a:lnTo>
                    <a:cubicBezTo>
                      <a:pt x="7645400" y="2235200"/>
                      <a:pt x="7632700" y="2235200"/>
                      <a:pt x="7632700" y="2247900"/>
                    </a:cubicBezTo>
                    <a:cubicBezTo>
                      <a:pt x="7620000" y="2247900"/>
                      <a:pt x="7620000" y="2260600"/>
                      <a:pt x="7607300" y="2260600"/>
                    </a:cubicBezTo>
                    <a:lnTo>
                      <a:pt x="7556500" y="2260600"/>
                    </a:lnTo>
                    <a:cubicBezTo>
                      <a:pt x="7480300" y="2260600"/>
                      <a:pt x="7416800" y="2209800"/>
                      <a:pt x="7416800" y="2133600"/>
                    </a:cubicBezTo>
                    <a:lnTo>
                      <a:pt x="7302500" y="1447800"/>
                    </a:lnTo>
                    <a:cubicBezTo>
                      <a:pt x="7289800" y="1447800"/>
                      <a:pt x="7289800" y="1447800"/>
                      <a:pt x="7277100" y="1447800"/>
                    </a:cubicBezTo>
                    <a:lnTo>
                      <a:pt x="7162800" y="2133600"/>
                    </a:lnTo>
                    <a:cubicBezTo>
                      <a:pt x="7162800" y="2209800"/>
                      <a:pt x="7099300" y="2260600"/>
                      <a:pt x="7023100" y="2260600"/>
                    </a:cubicBezTo>
                    <a:lnTo>
                      <a:pt x="6972300" y="2260600"/>
                    </a:lnTo>
                    <a:cubicBezTo>
                      <a:pt x="6959600" y="2260600"/>
                      <a:pt x="6959600" y="2247900"/>
                      <a:pt x="6946900" y="2247900"/>
                    </a:cubicBezTo>
                    <a:cubicBezTo>
                      <a:pt x="6946900" y="2235200"/>
                      <a:pt x="6934200" y="2235200"/>
                      <a:pt x="6934200" y="2222500"/>
                    </a:cubicBezTo>
                    <a:lnTo>
                      <a:pt x="7010400" y="1409700"/>
                    </a:lnTo>
                    <a:lnTo>
                      <a:pt x="7073900" y="965200"/>
                    </a:lnTo>
                    <a:moveTo>
                      <a:pt x="8623300" y="0"/>
                    </a:moveTo>
                    <a:cubicBezTo>
                      <a:pt x="8509000" y="0"/>
                      <a:pt x="8407400" y="88900"/>
                      <a:pt x="8407400" y="215900"/>
                    </a:cubicBezTo>
                    <a:lnTo>
                      <a:pt x="8407400" y="279400"/>
                    </a:lnTo>
                    <a:cubicBezTo>
                      <a:pt x="8407400" y="393700"/>
                      <a:pt x="8509000" y="495300"/>
                      <a:pt x="8623300" y="495300"/>
                    </a:cubicBezTo>
                    <a:cubicBezTo>
                      <a:pt x="8737600" y="495300"/>
                      <a:pt x="8839200" y="393700"/>
                      <a:pt x="8839200" y="279400"/>
                    </a:cubicBezTo>
                    <a:lnTo>
                      <a:pt x="8839200" y="215900"/>
                    </a:lnTo>
                    <a:cubicBezTo>
                      <a:pt x="8839200" y="88900"/>
                      <a:pt x="8737600" y="0"/>
                      <a:pt x="8623300" y="0"/>
                    </a:cubicBezTo>
                    <a:moveTo>
                      <a:pt x="8407400" y="965200"/>
                    </a:moveTo>
                    <a:cubicBezTo>
                      <a:pt x="8407400" y="965200"/>
                      <a:pt x="8394700" y="952500"/>
                      <a:pt x="8394700" y="965200"/>
                    </a:cubicBezTo>
                    <a:lnTo>
                      <a:pt x="8242300" y="1320800"/>
                    </a:lnTo>
                    <a:cubicBezTo>
                      <a:pt x="8216900" y="1371600"/>
                      <a:pt x="8166100" y="1409700"/>
                      <a:pt x="8102600" y="1409700"/>
                    </a:cubicBezTo>
                    <a:lnTo>
                      <a:pt x="8039100" y="1409700"/>
                    </a:lnTo>
                    <a:cubicBezTo>
                      <a:pt x="8026400" y="1409700"/>
                      <a:pt x="8013700" y="1409700"/>
                      <a:pt x="8013700" y="1397000"/>
                    </a:cubicBezTo>
                    <a:cubicBezTo>
                      <a:pt x="8001000" y="1384300"/>
                      <a:pt x="8001000" y="1371600"/>
                      <a:pt x="8013700" y="1358900"/>
                    </a:cubicBezTo>
                    <a:lnTo>
                      <a:pt x="8204200" y="914400"/>
                    </a:lnTo>
                    <a:lnTo>
                      <a:pt x="8267700" y="736600"/>
                    </a:lnTo>
                    <a:cubicBezTo>
                      <a:pt x="8318500" y="635000"/>
                      <a:pt x="8420100" y="558800"/>
                      <a:pt x="8534400" y="558800"/>
                    </a:cubicBezTo>
                    <a:lnTo>
                      <a:pt x="8712200" y="558800"/>
                    </a:lnTo>
                    <a:cubicBezTo>
                      <a:pt x="8826500" y="558800"/>
                      <a:pt x="8928100" y="635000"/>
                      <a:pt x="8978900" y="736600"/>
                    </a:cubicBezTo>
                    <a:lnTo>
                      <a:pt x="9042400" y="914400"/>
                    </a:lnTo>
                    <a:lnTo>
                      <a:pt x="9232900" y="1358900"/>
                    </a:lnTo>
                    <a:cubicBezTo>
                      <a:pt x="9245600" y="1371600"/>
                      <a:pt x="9245600" y="1384300"/>
                      <a:pt x="9232900" y="1397000"/>
                    </a:cubicBezTo>
                    <a:cubicBezTo>
                      <a:pt x="9232900" y="1409700"/>
                      <a:pt x="9220200" y="1409700"/>
                      <a:pt x="9207500" y="1409700"/>
                    </a:cubicBezTo>
                    <a:lnTo>
                      <a:pt x="9144000" y="1409700"/>
                    </a:lnTo>
                    <a:cubicBezTo>
                      <a:pt x="9080500" y="1409700"/>
                      <a:pt x="9029700" y="1371600"/>
                      <a:pt x="9004300" y="1320800"/>
                    </a:cubicBezTo>
                    <a:lnTo>
                      <a:pt x="8851900" y="965200"/>
                    </a:lnTo>
                    <a:cubicBezTo>
                      <a:pt x="8851900" y="952500"/>
                      <a:pt x="8839200" y="965200"/>
                      <a:pt x="8839200" y="965200"/>
                    </a:cubicBezTo>
                    <a:lnTo>
                      <a:pt x="8902700" y="1409700"/>
                    </a:lnTo>
                    <a:lnTo>
                      <a:pt x="8978900" y="2222500"/>
                    </a:lnTo>
                    <a:cubicBezTo>
                      <a:pt x="8978900" y="2235200"/>
                      <a:pt x="8966200" y="2235200"/>
                      <a:pt x="8966200" y="2247900"/>
                    </a:cubicBezTo>
                    <a:cubicBezTo>
                      <a:pt x="8953500" y="2247900"/>
                      <a:pt x="8953500" y="2260600"/>
                      <a:pt x="8940800" y="2260600"/>
                    </a:cubicBezTo>
                    <a:lnTo>
                      <a:pt x="8890000" y="2260600"/>
                    </a:lnTo>
                    <a:cubicBezTo>
                      <a:pt x="8813800" y="2260600"/>
                      <a:pt x="8750300" y="2209800"/>
                      <a:pt x="8750300" y="2133600"/>
                    </a:cubicBezTo>
                    <a:lnTo>
                      <a:pt x="8636000" y="1447800"/>
                    </a:lnTo>
                    <a:cubicBezTo>
                      <a:pt x="8623300" y="1447800"/>
                      <a:pt x="8623300" y="1447800"/>
                      <a:pt x="8610600" y="1447800"/>
                    </a:cubicBezTo>
                    <a:lnTo>
                      <a:pt x="8496300" y="2133600"/>
                    </a:lnTo>
                    <a:cubicBezTo>
                      <a:pt x="8496300" y="2209800"/>
                      <a:pt x="8432800" y="2260600"/>
                      <a:pt x="8356600" y="2260600"/>
                    </a:cubicBezTo>
                    <a:lnTo>
                      <a:pt x="8305800" y="2260600"/>
                    </a:lnTo>
                    <a:cubicBezTo>
                      <a:pt x="8293100" y="2260600"/>
                      <a:pt x="8293100" y="2247900"/>
                      <a:pt x="8280400" y="2247900"/>
                    </a:cubicBezTo>
                    <a:cubicBezTo>
                      <a:pt x="8280400" y="2235200"/>
                      <a:pt x="8267700" y="2235200"/>
                      <a:pt x="8267700" y="2222500"/>
                    </a:cubicBezTo>
                    <a:lnTo>
                      <a:pt x="8343900" y="1409700"/>
                    </a:lnTo>
                    <a:lnTo>
                      <a:pt x="8407400" y="965200"/>
                    </a:lnTo>
                    <a:moveTo>
                      <a:pt x="9956800" y="0"/>
                    </a:moveTo>
                    <a:cubicBezTo>
                      <a:pt x="9842500" y="0"/>
                      <a:pt x="9740900" y="88900"/>
                      <a:pt x="9740900" y="215900"/>
                    </a:cubicBezTo>
                    <a:lnTo>
                      <a:pt x="9740900" y="279400"/>
                    </a:lnTo>
                    <a:cubicBezTo>
                      <a:pt x="9740900" y="393700"/>
                      <a:pt x="9842500" y="495300"/>
                      <a:pt x="9956800" y="495300"/>
                    </a:cubicBezTo>
                    <a:cubicBezTo>
                      <a:pt x="10071100" y="495300"/>
                      <a:pt x="10172700" y="393700"/>
                      <a:pt x="10172700" y="279400"/>
                    </a:cubicBezTo>
                    <a:lnTo>
                      <a:pt x="10172700" y="215900"/>
                    </a:lnTo>
                    <a:cubicBezTo>
                      <a:pt x="10172700" y="88900"/>
                      <a:pt x="10071100" y="0"/>
                      <a:pt x="9956800" y="0"/>
                    </a:cubicBezTo>
                    <a:moveTo>
                      <a:pt x="9740900" y="965200"/>
                    </a:moveTo>
                    <a:cubicBezTo>
                      <a:pt x="9740900" y="965200"/>
                      <a:pt x="9728200" y="952500"/>
                      <a:pt x="9728200" y="965200"/>
                    </a:cubicBezTo>
                    <a:lnTo>
                      <a:pt x="9575800" y="1320800"/>
                    </a:lnTo>
                    <a:cubicBezTo>
                      <a:pt x="9550400" y="1371600"/>
                      <a:pt x="9499600" y="1409700"/>
                      <a:pt x="9436100" y="1409700"/>
                    </a:cubicBezTo>
                    <a:lnTo>
                      <a:pt x="9372600" y="1409700"/>
                    </a:lnTo>
                    <a:cubicBezTo>
                      <a:pt x="9359900" y="1409700"/>
                      <a:pt x="9347200" y="1409700"/>
                      <a:pt x="9347200" y="1397000"/>
                    </a:cubicBezTo>
                    <a:cubicBezTo>
                      <a:pt x="9334500" y="1384300"/>
                      <a:pt x="9334500" y="1371600"/>
                      <a:pt x="9347200" y="1358900"/>
                    </a:cubicBezTo>
                    <a:lnTo>
                      <a:pt x="9537700" y="914400"/>
                    </a:lnTo>
                    <a:lnTo>
                      <a:pt x="9601200" y="736600"/>
                    </a:lnTo>
                    <a:cubicBezTo>
                      <a:pt x="9652000" y="635000"/>
                      <a:pt x="9753600" y="558800"/>
                      <a:pt x="9867900" y="558800"/>
                    </a:cubicBezTo>
                    <a:lnTo>
                      <a:pt x="10045700" y="558800"/>
                    </a:lnTo>
                    <a:cubicBezTo>
                      <a:pt x="10160000" y="558800"/>
                      <a:pt x="10261600" y="635000"/>
                      <a:pt x="10312400" y="736600"/>
                    </a:cubicBezTo>
                    <a:lnTo>
                      <a:pt x="10375900" y="914400"/>
                    </a:lnTo>
                    <a:lnTo>
                      <a:pt x="10566400" y="1358900"/>
                    </a:lnTo>
                    <a:cubicBezTo>
                      <a:pt x="10579100" y="1371600"/>
                      <a:pt x="10579100" y="1384300"/>
                      <a:pt x="10566400" y="1397000"/>
                    </a:cubicBezTo>
                    <a:cubicBezTo>
                      <a:pt x="10566400" y="1409700"/>
                      <a:pt x="10553700" y="1409700"/>
                      <a:pt x="10541000" y="1409700"/>
                    </a:cubicBezTo>
                    <a:lnTo>
                      <a:pt x="10477500" y="1409700"/>
                    </a:lnTo>
                    <a:cubicBezTo>
                      <a:pt x="10414000" y="1409700"/>
                      <a:pt x="10363200" y="1371600"/>
                      <a:pt x="10337800" y="1320800"/>
                    </a:cubicBezTo>
                    <a:lnTo>
                      <a:pt x="10185400" y="965200"/>
                    </a:lnTo>
                    <a:cubicBezTo>
                      <a:pt x="10185400" y="952500"/>
                      <a:pt x="10172700" y="965200"/>
                      <a:pt x="10172700" y="965200"/>
                    </a:cubicBezTo>
                    <a:lnTo>
                      <a:pt x="10236200" y="1409700"/>
                    </a:lnTo>
                    <a:lnTo>
                      <a:pt x="10312400" y="2222500"/>
                    </a:lnTo>
                    <a:cubicBezTo>
                      <a:pt x="10312400" y="2235200"/>
                      <a:pt x="10299700" y="2235200"/>
                      <a:pt x="10299700" y="2247900"/>
                    </a:cubicBezTo>
                    <a:cubicBezTo>
                      <a:pt x="10287000" y="2247900"/>
                      <a:pt x="10287000" y="2260600"/>
                      <a:pt x="10274300" y="2260600"/>
                    </a:cubicBezTo>
                    <a:lnTo>
                      <a:pt x="10223500" y="2260600"/>
                    </a:lnTo>
                    <a:cubicBezTo>
                      <a:pt x="10147300" y="2260600"/>
                      <a:pt x="10083800" y="2209800"/>
                      <a:pt x="10083800" y="2133600"/>
                    </a:cubicBezTo>
                    <a:lnTo>
                      <a:pt x="9969500" y="1447800"/>
                    </a:lnTo>
                    <a:cubicBezTo>
                      <a:pt x="9956800" y="1447800"/>
                      <a:pt x="9956800" y="1447800"/>
                      <a:pt x="9944100" y="1447800"/>
                    </a:cubicBezTo>
                    <a:lnTo>
                      <a:pt x="9829800" y="2133600"/>
                    </a:lnTo>
                    <a:cubicBezTo>
                      <a:pt x="9829800" y="2209800"/>
                      <a:pt x="9766300" y="2260600"/>
                      <a:pt x="9690100" y="2260600"/>
                    </a:cubicBezTo>
                    <a:lnTo>
                      <a:pt x="9639300" y="2260600"/>
                    </a:lnTo>
                    <a:cubicBezTo>
                      <a:pt x="9626600" y="2260600"/>
                      <a:pt x="9626600" y="2247900"/>
                      <a:pt x="9613900" y="2247900"/>
                    </a:cubicBezTo>
                    <a:cubicBezTo>
                      <a:pt x="9613900" y="2235200"/>
                      <a:pt x="9601200" y="2235200"/>
                      <a:pt x="9601200" y="2222500"/>
                    </a:cubicBezTo>
                    <a:lnTo>
                      <a:pt x="9677400" y="1409700"/>
                    </a:lnTo>
                    <a:lnTo>
                      <a:pt x="9740900" y="96520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0680700" y="0"/>
                <a:ext cx="257810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2578100" h="2260600">
                    <a:moveTo>
                      <a:pt x="622300" y="0"/>
                    </a:moveTo>
                    <a:cubicBezTo>
                      <a:pt x="508000" y="0"/>
                      <a:pt x="406400" y="88900"/>
                      <a:pt x="406400" y="215900"/>
                    </a:cubicBezTo>
                    <a:lnTo>
                      <a:pt x="406400" y="279400"/>
                    </a:lnTo>
                    <a:cubicBezTo>
                      <a:pt x="406400" y="393700"/>
                      <a:pt x="508000" y="495300"/>
                      <a:pt x="622300" y="495300"/>
                    </a:cubicBezTo>
                    <a:cubicBezTo>
                      <a:pt x="736600" y="495300"/>
                      <a:pt x="838200" y="393700"/>
                      <a:pt x="838200" y="279400"/>
                    </a:cubicBezTo>
                    <a:lnTo>
                      <a:pt x="838200" y="215900"/>
                    </a:lnTo>
                    <a:cubicBezTo>
                      <a:pt x="838200" y="88900"/>
                      <a:pt x="736600" y="0"/>
                      <a:pt x="622300" y="0"/>
                    </a:cubicBezTo>
                    <a:moveTo>
                      <a:pt x="406400" y="965200"/>
                    </a:moveTo>
                    <a:cubicBezTo>
                      <a:pt x="406400" y="965200"/>
                      <a:pt x="393700" y="952500"/>
                      <a:pt x="393700" y="965200"/>
                    </a:cubicBezTo>
                    <a:lnTo>
                      <a:pt x="241300" y="1320800"/>
                    </a:lnTo>
                    <a:cubicBezTo>
                      <a:pt x="215900" y="1371600"/>
                      <a:pt x="165100" y="1409700"/>
                      <a:pt x="101600" y="1409700"/>
                    </a:cubicBezTo>
                    <a:lnTo>
                      <a:pt x="38100" y="1409700"/>
                    </a:lnTo>
                    <a:cubicBezTo>
                      <a:pt x="25400" y="1409700"/>
                      <a:pt x="12700" y="1409700"/>
                      <a:pt x="12700" y="1397000"/>
                    </a:cubicBezTo>
                    <a:cubicBezTo>
                      <a:pt x="0" y="1384300"/>
                      <a:pt x="0" y="1371600"/>
                      <a:pt x="12700" y="1358900"/>
                    </a:cubicBezTo>
                    <a:lnTo>
                      <a:pt x="203200" y="914400"/>
                    </a:lnTo>
                    <a:lnTo>
                      <a:pt x="266700" y="736600"/>
                    </a:lnTo>
                    <a:cubicBezTo>
                      <a:pt x="317500" y="635000"/>
                      <a:pt x="419100" y="558800"/>
                      <a:pt x="533400" y="558800"/>
                    </a:cubicBezTo>
                    <a:lnTo>
                      <a:pt x="711200" y="558800"/>
                    </a:lnTo>
                    <a:cubicBezTo>
                      <a:pt x="825500" y="558800"/>
                      <a:pt x="927100" y="635000"/>
                      <a:pt x="977900" y="736600"/>
                    </a:cubicBezTo>
                    <a:lnTo>
                      <a:pt x="1041400" y="914400"/>
                    </a:lnTo>
                    <a:lnTo>
                      <a:pt x="1231900" y="1358900"/>
                    </a:lnTo>
                    <a:cubicBezTo>
                      <a:pt x="1244600" y="1371600"/>
                      <a:pt x="1244600" y="1384300"/>
                      <a:pt x="1231900" y="1397000"/>
                    </a:cubicBezTo>
                    <a:cubicBezTo>
                      <a:pt x="1231900" y="1409700"/>
                      <a:pt x="1219200" y="1409700"/>
                      <a:pt x="1206500" y="1409700"/>
                    </a:cubicBezTo>
                    <a:lnTo>
                      <a:pt x="1143000" y="1409700"/>
                    </a:lnTo>
                    <a:cubicBezTo>
                      <a:pt x="1079500" y="1409700"/>
                      <a:pt x="1028700" y="1371600"/>
                      <a:pt x="1003300" y="1320800"/>
                    </a:cubicBezTo>
                    <a:lnTo>
                      <a:pt x="850900" y="965200"/>
                    </a:lnTo>
                    <a:cubicBezTo>
                      <a:pt x="850900" y="952500"/>
                      <a:pt x="838200" y="965200"/>
                      <a:pt x="838200" y="965200"/>
                    </a:cubicBezTo>
                    <a:lnTo>
                      <a:pt x="901700" y="1409700"/>
                    </a:lnTo>
                    <a:lnTo>
                      <a:pt x="977900" y="2222500"/>
                    </a:lnTo>
                    <a:cubicBezTo>
                      <a:pt x="977900" y="2235200"/>
                      <a:pt x="965200" y="2235200"/>
                      <a:pt x="965200" y="2247900"/>
                    </a:cubicBezTo>
                    <a:cubicBezTo>
                      <a:pt x="952500" y="2247900"/>
                      <a:pt x="952500" y="2260600"/>
                      <a:pt x="939800" y="2260600"/>
                    </a:cubicBezTo>
                    <a:lnTo>
                      <a:pt x="889000" y="2260600"/>
                    </a:lnTo>
                    <a:cubicBezTo>
                      <a:pt x="812800" y="2260600"/>
                      <a:pt x="749300" y="2209800"/>
                      <a:pt x="749300" y="2133600"/>
                    </a:cubicBezTo>
                    <a:lnTo>
                      <a:pt x="635000" y="1447800"/>
                    </a:lnTo>
                    <a:cubicBezTo>
                      <a:pt x="622300" y="1447800"/>
                      <a:pt x="622300" y="1447800"/>
                      <a:pt x="609600" y="1447800"/>
                    </a:cubicBezTo>
                    <a:lnTo>
                      <a:pt x="495300" y="2133600"/>
                    </a:lnTo>
                    <a:cubicBezTo>
                      <a:pt x="495300" y="2209800"/>
                      <a:pt x="431800" y="2260600"/>
                      <a:pt x="355600" y="2260600"/>
                    </a:cubicBezTo>
                    <a:lnTo>
                      <a:pt x="304800" y="2260600"/>
                    </a:lnTo>
                    <a:cubicBezTo>
                      <a:pt x="292100" y="2260600"/>
                      <a:pt x="292100" y="2247900"/>
                      <a:pt x="279400" y="2247900"/>
                    </a:cubicBezTo>
                    <a:cubicBezTo>
                      <a:pt x="279400" y="2235200"/>
                      <a:pt x="266700" y="2235200"/>
                      <a:pt x="266700" y="2222500"/>
                    </a:cubicBezTo>
                    <a:lnTo>
                      <a:pt x="342900" y="1409700"/>
                    </a:lnTo>
                    <a:lnTo>
                      <a:pt x="406400" y="965200"/>
                    </a:lnTo>
                    <a:moveTo>
                      <a:pt x="1955800" y="0"/>
                    </a:moveTo>
                    <a:cubicBezTo>
                      <a:pt x="1841500" y="0"/>
                      <a:pt x="1739900" y="88900"/>
                      <a:pt x="1739900" y="215900"/>
                    </a:cubicBezTo>
                    <a:lnTo>
                      <a:pt x="1739900" y="279400"/>
                    </a:lnTo>
                    <a:cubicBezTo>
                      <a:pt x="1739900" y="393700"/>
                      <a:pt x="1841500" y="495300"/>
                      <a:pt x="1955800" y="495300"/>
                    </a:cubicBezTo>
                    <a:cubicBezTo>
                      <a:pt x="2070100" y="495300"/>
                      <a:pt x="2171700" y="393700"/>
                      <a:pt x="2171700" y="279400"/>
                    </a:cubicBezTo>
                    <a:lnTo>
                      <a:pt x="2171700" y="215900"/>
                    </a:lnTo>
                    <a:cubicBezTo>
                      <a:pt x="2171700" y="88900"/>
                      <a:pt x="2070100" y="0"/>
                      <a:pt x="1955800" y="0"/>
                    </a:cubicBezTo>
                    <a:moveTo>
                      <a:pt x="1739900" y="965200"/>
                    </a:moveTo>
                    <a:cubicBezTo>
                      <a:pt x="1739900" y="965200"/>
                      <a:pt x="1727200" y="952500"/>
                      <a:pt x="1727200" y="965200"/>
                    </a:cubicBezTo>
                    <a:lnTo>
                      <a:pt x="1574800" y="1320800"/>
                    </a:lnTo>
                    <a:cubicBezTo>
                      <a:pt x="1549400" y="1371600"/>
                      <a:pt x="1498600" y="1409700"/>
                      <a:pt x="1435100" y="1409700"/>
                    </a:cubicBezTo>
                    <a:lnTo>
                      <a:pt x="1371600" y="1409700"/>
                    </a:lnTo>
                    <a:cubicBezTo>
                      <a:pt x="1358900" y="1409700"/>
                      <a:pt x="1346200" y="1409700"/>
                      <a:pt x="1346200" y="1397000"/>
                    </a:cubicBezTo>
                    <a:cubicBezTo>
                      <a:pt x="1333500" y="1384300"/>
                      <a:pt x="1333500" y="1371600"/>
                      <a:pt x="1346200" y="1358900"/>
                    </a:cubicBezTo>
                    <a:lnTo>
                      <a:pt x="1536700" y="914400"/>
                    </a:lnTo>
                    <a:lnTo>
                      <a:pt x="1600200" y="736600"/>
                    </a:lnTo>
                    <a:cubicBezTo>
                      <a:pt x="1651000" y="635000"/>
                      <a:pt x="1752600" y="558800"/>
                      <a:pt x="1866900" y="558800"/>
                    </a:cubicBezTo>
                    <a:lnTo>
                      <a:pt x="2044700" y="558800"/>
                    </a:lnTo>
                    <a:cubicBezTo>
                      <a:pt x="2159000" y="558800"/>
                      <a:pt x="2260600" y="635000"/>
                      <a:pt x="2311400" y="736600"/>
                    </a:cubicBezTo>
                    <a:lnTo>
                      <a:pt x="2374900" y="914400"/>
                    </a:lnTo>
                    <a:lnTo>
                      <a:pt x="2565400" y="1358900"/>
                    </a:lnTo>
                    <a:cubicBezTo>
                      <a:pt x="2578100" y="1371600"/>
                      <a:pt x="2578100" y="1384300"/>
                      <a:pt x="2565400" y="1397000"/>
                    </a:cubicBezTo>
                    <a:cubicBezTo>
                      <a:pt x="2565400" y="1409700"/>
                      <a:pt x="2552700" y="1409700"/>
                      <a:pt x="2540000" y="1409700"/>
                    </a:cubicBezTo>
                    <a:lnTo>
                      <a:pt x="2476500" y="1409700"/>
                    </a:lnTo>
                    <a:cubicBezTo>
                      <a:pt x="2413000" y="1409700"/>
                      <a:pt x="2362200" y="1371600"/>
                      <a:pt x="2336800" y="1320800"/>
                    </a:cubicBezTo>
                    <a:lnTo>
                      <a:pt x="2184400" y="965200"/>
                    </a:lnTo>
                    <a:cubicBezTo>
                      <a:pt x="2184400" y="952500"/>
                      <a:pt x="2171700" y="965200"/>
                      <a:pt x="2171700" y="965200"/>
                    </a:cubicBezTo>
                    <a:lnTo>
                      <a:pt x="2235200" y="1409700"/>
                    </a:lnTo>
                    <a:lnTo>
                      <a:pt x="2311400" y="2222500"/>
                    </a:lnTo>
                    <a:cubicBezTo>
                      <a:pt x="2311400" y="2235200"/>
                      <a:pt x="2298700" y="2235200"/>
                      <a:pt x="2298700" y="2247900"/>
                    </a:cubicBezTo>
                    <a:cubicBezTo>
                      <a:pt x="2286000" y="2247900"/>
                      <a:pt x="2286000" y="2260600"/>
                      <a:pt x="2273300" y="2260600"/>
                    </a:cubicBezTo>
                    <a:lnTo>
                      <a:pt x="2222500" y="2260600"/>
                    </a:lnTo>
                    <a:cubicBezTo>
                      <a:pt x="2146300" y="2260600"/>
                      <a:pt x="2082800" y="2209800"/>
                      <a:pt x="2082800" y="2133600"/>
                    </a:cubicBezTo>
                    <a:lnTo>
                      <a:pt x="1968500" y="1447800"/>
                    </a:lnTo>
                    <a:cubicBezTo>
                      <a:pt x="1955800" y="1447800"/>
                      <a:pt x="1955800" y="1447800"/>
                      <a:pt x="1943100" y="1447800"/>
                    </a:cubicBezTo>
                    <a:lnTo>
                      <a:pt x="1828800" y="2133600"/>
                    </a:lnTo>
                    <a:cubicBezTo>
                      <a:pt x="1828800" y="2209800"/>
                      <a:pt x="1765300" y="2260600"/>
                      <a:pt x="1689100" y="2260600"/>
                    </a:cubicBezTo>
                    <a:lnTo>
                      <a:pt x="1638300" y="2260600"/>
                    </a:lnTo>
                    <a:cubicBezTo>
                      <a:pt x="1625600" y="2260600"/>
                      <a:pt x="1625600" y="2247900"/>
                      <a:pt x="1612900" y="2247900"/>
                    </a:cubicBezTo>
                    <a:cubicBezTo>
                      <a:pt x="1612900" y="2235200"/>
                      <a:pt x="1600200" y="2235200"/>
                      <a:pt x="1600200" y="2222500"/>
                    </a:cubicBezTo>
                    <a:lnTo>
                      <a:pt x="1676400" y="1409700"/>
                    </a:lnTo>
                    <a:lnTo>
                      <a:pt x="1739900" y="965200"/>
                    </a:lnTo>
                  </a:path>
                </a:pathLst>
              </a:custGeom>
              <a:solidFill>
                <a:srgbClr val="66BB6A"/>
              </a:solidFill>
            </p:spPr>
            <p:txBody>
              <a:bodyPr/>
              <a:lstStyle/>
              <a:p>
                <a:endParaRPr lang="es-US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9220200" y="4229100"/>
            <a:ext cx="4525824" cy="187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LA CREACIÓN EN EL TERRITORIO DE LAS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MIPYMES PARA LA CONFECCIÓN DE ROPA DEPORTIVA,  IMPLEMENTOS DEPORTIVOS Y CALZADO DEPORTIVO CRIOLLOS </a:t>
            </a:r>
            <a:r>
              <a:rPr lang="en-US" spc="278" dirty="0" smtClean="0">
                <a:solidFill>
                  <a:srgbClr val="FFFFFF"/>
                </a:solidFill>
                <a:latin typeface="Open Sauce"/>
              </a:rPr>
              <a:t>s</a:t>
            </a:r>
            <a:endParaRPr lang="en-US" spc="278" dirty="0">
              <a:solidFill>
                <a:srgbClr val="FFFFFF"/>
              </a:solidFill>
              <a:latin typeface="Open Sauc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26EF732-26E2-5BE7-BC44-4B565FFB5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64369" cy="2498835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638800" y="1905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                           1</a:t>
            </a:r>
          </a:p>
          <a:p>
            <a:pPr algn="ctr"/>
            <a:r>
              <a:rPr lang="es-ES" b="1" dirty="0" smtClean="0">
                <a:latin typeface="Arial Black" pitchFamily="34" charset="0"/>
                <a:cs typeface="Arial" pitchFamily="34" charset="0"/>
              </a:rPr>
              <a:t>DESCENTRALIZACIÓN DE LAS PRESELECCIONES NACIONALES PERMANENTES, SINO EN LOS TERRITORIOS</a:t>
            </a:r>
            <a:endParaRPr lang="es-ES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0134600" y="3429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 DEPORTIVO MÁS SÓLIDO EN EL MUNICIPIO Y  TERRITORIO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858000" y="2019300"/>
            <a:ext cx="3581400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432" indent="-402432" algn="ctr" defTabSz="1371600">
              <a:spcAft>
                <a:spcPts val="45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6</a:t>
            </a:r>
          </a:p>
          <a:p>
            <a:pPr marL="402432" indent="-402432" algn="ctr" defTabSz="1371600">
              <a:spcAft>
                <a:spcPts val="45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MEJORA DE TODOS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SERVICIOS PARA LOS DEPORTISTAS, ENTRENADORES Y POBLACIÓN EN GENERAL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4478000" y="190500"/>
            <a:ext cx="381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432" indent="-402432" algn="ctr" defTabSz="1371600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3</a:t>
            </a:r>
          </a:p>
          <a:p>
            <a:pPr marL="402432" indent="-402432" algn="ctr" defTabSz="1371600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ENTRENADORES CATEGORIZADOS  COMPROMETIDOS CON </a:t>
            </a:r>
          </a:p>
          <a:p>
            <a:pPr marL="402432" indent="-402432" algn="ctr" defTabSz="1371600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SUS DEPORTISTAS HACIA MEJORES RESULTADOS </a:t>
            </a:r>
          </a:p>
          <a:p>
            <a:pPr marL="402432" indent="-402432" algn="ctr" defTabSz="1371600">
              <a:defRPr/>
            </a:pPr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CALC </a:t>
            </a:r>
            <a:r>
              <a:rPr lang="es-ES" b="1" dirty="0" smtClean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Y EN EL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ARC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0439400" y="2019300"/>
            <a:ext cx="3657600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2432" indent="-402432" algn="ctr" defTabSz="1371600">
              <a:spcAft>
                <a:spcPts val="45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  <a:p>
            <a:pPr marL="402432" indent="-402432" algn="ctr" defTabSz="1371600">
              <a:spcAft>
                <a:spcPts val="45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MEJORAMIENTO DE LA CALIDAD PROFESIONAL Y COMPETITIVA DEL TERRITORIO, (ENTRENADORES-DEPORTISTAS)</a:t>
            </a:r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14325600" y="24765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MEJORA Y MODERNIZACIÓN DE LA INFRAESTRUCTURA DEPORTIVA DEL MUNICIPIO Y EL TERRITORIO,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5181600" y="4076700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A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PORTE DESDE LA CIENCIA EN LAS 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UCCFD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ASÍ COMO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CIENCIAS APLICADAS,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IMD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 CIENCIAS APLICADAS Y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SOCIALES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04800" y="3467100"/>
            <a:ext cx="48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TRANSFORMACIONES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PUEDE PRODUCIR EL DDIT, EN LOS TERRITORIOS, TANTO PARA EL DEPORTE CONVENCIONAL Y PARALÍMPICO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4020800" y="42291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Black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s-ES" b="1" dirty="0" smtClean="0">
                <a:latin typeface="Arial Black" pitchFamily="34" charset="0"/>
                <a:cs typeface="Arial" panose="020B0604020202020204" pitchFamily="34" charset="0"/>
              </a:rPr>
              <a:t>LA CREACIÓN DE </a:t>
            </a:r>
            <a:r>
              <a:rPr lang="es-ES" b="1" dirty="0" smtClean="0"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MIPYMES, PARA LA  GASTRONOMÍA EN LAS INSTALACIONES DEPORTIVAS, CON UN SERVICIO “MULTIFUNCIONAL” A FAVOR DEL ARTE, CONOCIMIENTO, LA RECREACIÓN, EL DESCANSO, CON UN SERVICIO DE CALIDAD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4782800" y="75819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TRANSFORMAR LAS INSTALACIONES DEPORTIVAS TERRITORIALES, EN MICROCENTROS DE ENERGÍA RENOVABLE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1430000" y="67437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</a:p>
          <a:p>
            <a:pPr algn="ctr"/>
            <a:r>
              <a:rPr lang="es-ES" b="1" dirty="0" smtClean="0"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CREARÁ EL </a:t>
            </a:r>
            <a:r>
              <a:rPr lang="x-none" b="1" smtClean="0"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DPTO. PARA EL SISTEMA DE PLANIFICACIÓN COMPETITIVA TERRITORIAL </a:t>
            </a:r>
            <a:r>
              <a:rPr lang="x-none" b="1" smtClean="0">
                <a:solidFill>
                  <a:srgbClr val="FF0000"/>
                </a:solidFill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(DSPCT)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610600" y="64389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s-ES" b="1" dirty="0" smtClean="0"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  <a:p>
            <a:pPr algn="ctr" defTabSz="1371600">
              <a:defRPr/>
            </a:pPr>
            <a:r>
              <a:rPr lang="es-ES" b="1" dirty="0" smtClean="0"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CREACIÓN D</a:t>
            </a:r>
            <a:r>
              <a:rPr lang="es-ES" b="1" dirty="0" smtClean="0"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SISTEMA COMPUTARIZADO DE VERIFICACIÓN DE LA PREPARACIÓN COMPETITIVA TERRITORIAL </a:t>
            </a:r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(SCVPCT)</a:t>
            </a:r>
            <a:endParaRPr lang="es-ES" b="1" dirty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486400" y="6515100"/>
            <a:ext cx="304800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2432" indent="-402432" algn="ctr" defTabSz="1371600">
              <a:spcAft>
                <a:spcPts val="450"/>
              </a:spcAft>
              <a:tabLst>
                <a:tab pos="664370" algn="l"/>
              </a:tabLs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</a:p>
          <a:p>
            <a:pPr algn="ctr" defTabSz="1371600">
              <a:tabLst>
                <a:tab pos="664370" algn="l"/>
              </a:tabLst>
              <a:defRPr/>
            </a:pPr>
            <a:r>
              <a:rPr lang="es-ES" b="1" dirty="0" smtClean="0">
                <a:latin typeface="Arial Black" pitchFamily="34" charset="0"/>
                <a:cs typeface="Arial" panose="020B0604020202020204" pitchFamily="34" charset="0"/>
              </a:rPr>
              <a:t>LA CREACIÓN DE </a:t>
            </a:r>
            <a:r>
              <a:rPr lang="es-ES" b="1" dirty="0" smtClean="0"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MIPYME PARA EL  MANTENIMIENTO  DE LAS INSTALACIONES</a:t>
            </a:r>
          </a:p>
          <a:p>
            <a:pPr algn="ctr" defTabSz="1371600">
              <a:tabLst>
                <a:tab pos="664370" algn="l"/>
              </a:tabLst>
              <a:defRPr/>
            </a:pPr>
            <a:r>
              <a:rPr lang="es-ES" b="1" dirty="0" smtClean="0"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DEPORTIVAS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17">
            <a:extLst>
              <a:ext uri="{FF2B5EF4-FFF2-40B4-BE49-F238E27FC236}">
                <a16:creationId xmlns:a16="http://schemas.microsoft.com/office/drawing/2014/main" xmlns="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334000" cy="29337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7055029">
            <a:off x="-1382202" y="3747329"/>
            <a:ext cx="5002643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35"/>
              </a:lnSpc>
              <a:spcBef>
                <a:spcPct val="0"/>
              </a:spcBef>
            </a:pPr>
            <a:r>
              <a:rPr lang="en-US" sz="4000" b="1" u="none" spc="577" dirty="0" smtClean="0">
                <a:solidFill>
                  <a:srgbClr val="231F20"/>
                </a:solidFill>
                <a:latin typeface="Codec Pro ExtraBold"/>
              </a:rPr>
              <a:t>CONCLUSIONES</a:t>
            </a:r>
            <a:endParaRPr lang="en-US" sz="4000" b="1" u="none" spc="577" dirty="0">
              <a:solidFill>
                <a:srgbClr val="231F20"/>
              </a:solidFill>
              <a:latin typeface="Codec Pro ExtraBold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2819400" y="0"/>
          <a:ext cx="15011400" cy="10287342"/>
        </p:xfrm>
        <a:graphic>
          <a:graphicData uri="http://schemas.openxmlformats.org/drawingml/2006/table">
            <a:tbl>
              <a:tblPr/>
              <a:tblGrid>
                <a:gridCol w="1501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 LA PROPUESTA DE TRASLADAR LA RESPONSABILIDAD DEL DESARROLLO DEPORTIVO A LOS TERRITORIOS, SE GARANTIZA LA DESCENTRALIZACIÓN DEPORTIVA, EXISTIENDO 16 PRESELECCIONES TERRITORIALES POR DEPORTE, PERMITIENDO EL PLENO ACCESO AL DEPORTE DE ALTO RENDIMIENTO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DIRECCIÓN METODOLÓGICA DEL DEPORTE EN LOS TERRITORIOS, ESTARÁ A CARGO DEL DPCT, QUIEN GUIARÁ TODO EL PROCESO PREPARATORIO COMPETITIVO DE FORMA AUTÓNOMA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DPCT EL CAM, Y LA DIRECCIÓN DEL INDER, PODRÁN SEGUIR TODO EL PROCESO PREPARATORIO COMPETITIVO DE LAS PRINCIPALES DEPORTISTAS DEL TERRITORIO, MEDIANTE EL SCVPCT, PARA VERIFICAR Y EVALUAR LA PREPARACIÓN COMPETITIVA DEL DEPORTE EN GENERAL. </a:t>
                      </a:r>
                      <a:endParaRPr lang="en-US" sz="1600" b="1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INDER A NIVEL NACIONAL SERÁ LA INSTITUCIÓN RECTORA DEL DEPORTE CUBANO, SUBORDINANDO DESDE EL PUNTO DE VISTA ADMINISTRATIVO LOS INDER TERRITORIALES, LOS CUALES TENDRÁN SUFICIENTE AUTONOMÍA EN LA CAPTACIÓN, SELECCIÓN Y PREPARACIÓN DE SUS ATLETAS A TODOS LOS NIVELES. LAS COMISIONES NACIONALES CONSULTARAN CON EL DPCT PARA INTERÉS DE ALGÚN DEPORTISTA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780"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Open Sauce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SELECCIÓN DE LOS ATLETAS Y ENTRENADORES DE CADA DEPORTE, CON VISTA A COMPETENCIAS INTERNACIONALES, SE REALIZARÁ EN CORRESPONDENCIA A SUS RESULTADOS EN COMPETENCIAS NACIONALES O ANTE CONVOCATORIAS ESPECIALES, PARA TAL GIRA COMPETITIVA..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361950" marR="0" lvl="0" indent="-361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Open Sauce"/>
                        </a:rPr>
                        <a:t>6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PARA EL DDIT, SERÁ NECESARIO EL ENCADENAMIENTO DE ESTRUCTURAS PRODUCTIVAS CON LOS INDER TERRITORIALES Y LOS CAM, LO QUE CONTRIBUIRÁ AL DESARROLLO DE INFRAESTRUCTURA DEPORTIVA, LOGÍSTICA DE LOS DEPORTISTAS Y SERVICIOS DE APOYO</a:t>
                      </a:r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n-US" sz="2100" b="1" dirty="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61969"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000000"/>
                          </a:solidFill>
                          <a:latin typeface="Open Sauce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Open Sauce"/>
                        </a:rPr>
                        <a:t>.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LOS ENCADENAMIENTOS Y LOS PATROCINIOS DEPORTIVOS TIENEN EN EL CAM E INDER, EL ENTE ECONÓMICO DEL DEPORTE, MEDIANTE RELACIONES CONTRACTUALES CON LA EMPRESA ESTATAL SOCIALISTA, LA EMPRESA PRIVADA Y LAS DIFERENTES MIPYMES, TANTO. DEPORTIVAS, COMO DE: - CONFECCIONES DEPORTIVAS, - IMPLEMENTOS DEPORTIVOS, CALZADO CRIOLLOS, QUE EN ALIANZAS CON OTROS ACTORES DEL TERRITORIO, PERMITIRÁN DESARROLLAR EL DEPORTE, Y MEJORAR LA INFRAESTRUCTURA DEPORTIVA DEL MUNICIPIO CABECERA, ASÍ COMO LA CREACIÓN DE LA MIPYMES DE MANTENIMIENTO PARA DICHAS INSTALACIONES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DEPORTIVAS.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Open Sauce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442">
                <a:tc>
                  <a:txBody>
                    <a:bodyPr/>
                    <a:lstStyle/>
                    <a:p>
                      <a:pPr marL="171450" lvl="0" indent="-171450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s-E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 GOBIERNO Y EL INDER DE LOS TERRITORIOS, TRABAJARAN PARA LA MEJORA DE LAS ÁREAS GASTRONÓMICA EN LAS INSTALACIONES DEPORTIVAS, MEDIANTE UNA VISIÓN DE MULTISERVICIOS, CUANDO HAYAN O NO COMPETENCIAS, CON UN ENFOQUE INNOVADOR Y SOSTENIBLE UTILIZANDO LA ENERGÍAS RENOVABLES, APROVECHANDO LOS ESPACIOS PARA UNA RECREACIÓN SANA, EDUCATIVA Y DE RESCATE DE LA HISTORIA, Y LA POSIBILIDAD DEL AUTOFINANCIAMIENTO AL 50%.</a:t>
                      </a:r>
                      <a:endParaRPr lang="es-E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 rot="17024281">
            <a:off x="-989984" y="5443363"/>
            <a:ext cx="53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Luego del análisis sobre el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PADIT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 la propuesta para el DDIT,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exponen: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8">
            <a:extLst>
              <a:ext uri="{FF2B5EF4-FFF2-40B4-BE49-F238E27FC236}">
                <a16:creationId xmlns:a16="http://schemas.microsoft.com/office/drawing/2014/main" xmlns="" id="{EE9FA602-3765-24F5-CD5B-2BA6BC452749}"/>
              </a:ext>
            </a:extLst>
          </p:cNvPr>
          <p:cNvSpPr txBox="1"/>
          <p:nvPr/>
        </p:nvSpPr>
        <p:spPr>
          <a:xfrm>
            <a:off x="15232847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5262512" y="-67956"/>
            <a:ext cx="3086100" cy="106842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0" y="0"/>
            <a:ext cx="3086100" cy="10287000"/>
          </a:xfrm>
          <a:prstGeom prst="rect">
            <a:avLst/>
          </a:prstGeom>
          <a:solidFill>
            <a:srgbClr val="56983F"/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3575266" y="4120426"/>
            <a:ext cx="10036621" cy="169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831"/>
              </a:lnSpc>
            </a:pPr>
            <a:r>
              <a:rPr lang="en-US" sz="9600" b="1" dirty="0" err="1">
                <a:latin typeface="Century Gothic" panose="020B0502020202020204" pitchFamily="34" charset="0"/>
              </a:rPr>
              <a:t>Muchas</a:t>
            </a:r>
            <a:r>
              <a:rPr lang="en-US" sz="9600" b="1" dirty="0">
                <a:latin typeface="Century Gothic" panose="020B0502020202020204" pitchFamily="34" charset="0"/>
              </a:rPr>
              <a:t> gracias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4A0223-1BF4-32C5-A14B-5BB70CC90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7400" y="952500"/>
            <a:ext cx="4038600" cy="784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9ACBF8B-4813-4EED-02B1-B15BEF7C9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068" y="-62879"/>
            <a:ext cx="2392685" cy="10058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AABF63-14D3-5957-EB67-61D0ED9A6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266" y="6896100"/>
            <a:ext cx="89154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9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543050" cy="102870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>
                <a:solidFill>
                  <a:srgbClr val="7F7F7F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7F7F7F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44260" y="726677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44260" y="811706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07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C5CC2F9-4F41-D4AE-7470-63F588A65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2800" y="2095500"/>
            <a:ext cx="2559926" cy="6450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C980B77-7E4B-4563-1325-ED8FD119F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0200" y="0"/>
            <a:ext cx="1447800" cy="10058420"/>
          </a:xfrm>
          <a:prstGeom prst="rect">
            <a:avLst/>
          </a:prstGeom>
        </p:spPr>
      </p:pic>
      <p:sp>
        <p:nvSpPr>
          <p:cNvPr id="26" name="Rectángulo: esquinas redondeadas 7">
            <a:extLst>
              <a:ext uri="{FF2B5EF4-FFF2-40B4-BE49-F238E27FC236}">
                <a16:creationId xmlns:a16="http://schemas.microsoft.com/office/drawing/2014/main" xmlns="" id="{B49A78FD-7356-DC24-16CD-F34E1C523496}"/>
              </a:ext>
            </a:extLst>
          </p:cNvPr>
          <p:cNvSpPr/>
          <p:nvPr/>
        </p:nvSpPr>
        <p:spPr>
          <a:xfrm>
            <a:off x="1524000" y="-38100"/>
            <a:ext cx="15621000" cy="106811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ATENDIENDO A LOS AÑOS DE</a:t>
            </a:r>
            <a:r>
              <a:rPr lang="x-none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BAJOS REND</a:t>
            </a:r>
            <a:r>
              <a:rPr lang="x-none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IMIENTO</a:t>
            </a:r>
            <a:r>
              <a:rPr lang="x-none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COMPETITIVOS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NIVEL NACIONAL E INTERNACIONAL, SE EXPONER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SIGUIENTE: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962400" y="1181100"/>
            <a:ext cx="7391400" cy="692497"/>
          </a:xfrm>
          <a:prstGeom prst="rect">
            <a:avLst/>
          </a:prstGeom>
          <a:solidFill>
            <a:srgbClr val="C00000"/>
          </a:solidFill>
        </p:spPr>
        <p:txBody>
          <a:bodyPr wrap="square" lIns="137160" tIns="68580" rIns="137160" bIns="68580" rtlCol="0">
            <a:spAutoFit/>
          </a:bodyPr>
          <a:lstStyle/>
          <a:p>
            <a:pPr marR="5715" algn="ctr">
              <a:defRPr/>
            </a:pPr>
            <a:r>
              <a:rPr lang="es-E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 CIENTÍFICO</a:t>
            </a:r>
          </a:p>
        </p:txBody>
      </p:sp>
      <p:sp>
        <p:nvSpPr>
          <p:cNvPr id="29" name="CuadroTexto 2">
            <a:extLst>
              <a:ext uri="{FF2B5EF4-FFF2-40B4-BE49-F238E27FC236}">
                <a16:creationId xmlns:a16="http://schemas.microsoft.com/office/drawing/2014/main" xmlns="" id="{D8674050-FA03-C144-DE2A-07DCD46F012A}"/>
              </a:ext>
            </a:extLst>
          </p:cNvPr>
          <p:cNvSpPr txBox="1"/>
          <p:nvPr/>
        </p:nvSpPr>
        <p:spPr>
          <a:xfrm>
            <a:off x="0" y="2095500"/>
            <a:ext cx="15087600" cy="720599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Black" pitchFamily="34" charset="0"/>
              </a:rPr>
              <a:t>¿Cómo desencadenar el desarrollo deportivo cubano, desde la innovación como una alternativa científica, que permita </a:t>
            </a:r>
            <a:r>
              <a:rPr lang="es-ES" sz="3600" dirty="0" smtClean="0">
                <a:solidFill>
                  <a:schemeClr val="bg1"/>
                </a:solidFill>
                <a:latin typeface="Arial Black" pitchFamily="34" charset="0"/>
              </a:rPr>
              <a:t>proyectar </a:t>
            </a:r>
            <a:r>
              <a:rPr lang="es-ES" sz="3600" dirty="0" smtClean="0">
                <a:solidFill>
                  <a:schemeClr val="bg1"/>
                </a:solidFill>
                <a:latin typeface="Arial Black" pitchFamily="34" charset="0"/>
              </a:rPr>
              <a:t>resultados competitivos significativos al más alto nivel, a partir de los territorios, a mediano y/o largo plazo, permitiendo un mayor desarrollo humano con justicia social?</a:t>
            </a: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3086100" cy="10287000"/>
            <a:chOff x="0" y="0"/>
            <a:chExt cx="812800" cy="2976105"/>
          </a:xfrm>
          <a:solidFill>
            <a:srgbClr val="56983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024659" y="316803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4659" y="3965154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4659" y="484631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4659" y="5643430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44260" y="6435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AB37FD-645A-37C9-161D-FB431A09D959}"/>
              </a:ext>
            </a:extLst>
          </p:cNvPr>
          <p:cNvGrpSpPr/>
          <p:nvPr/>
        </p:nvGrpSpPr>
        <p:grpSpPr>
          <a:xfrm>
            <a:off x="14782800" y="0"/>
            <a:ext cx="3505201" cy="10058420"/>
            <a:chOff x="13596772" y="0"/>
            <a:chExt cx="4691228" cy="100584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602A286D-99C7-4BA8-4E79-1ACBD1018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96772" y="2628900"/>
              <a:ext cx="3321926" cy="6450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2C0E73C-7870-1159-F794-C6E64DEF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56269" y="0"/>
              <a:ext cx="1631731" cy="100584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6E2ECED-3D49-9E85-79A7-0D88A522E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70321" y="342900"/>
            <a:ext cx="2740642" cy="2778972"/>
          </a:xfrm>
          <a:prstGeom prst="rect">
            <a:avLst/>
          </a:prstGeom>
        </p:spPr>
      </p:pic>
      <p:sp>
        <p:nvSpPr>
          <p:cNvPr id="20" name="CuadroTexto 3">
            <a:extLst>
              <a:ext uri="{FF2B5EF4-FFF2-40B4-BE49-F238E27FC236}">
                <a16:creationId xmlns:a16="http://schemas.microsoft.com/office/drawing/2014/main" xmlns="" id="{F2174212-8DED-60FA-E311-4C2C034D06E8}"/>
              </a:ext>
            </a:extLst>
          </p:cNvPr>
          <p:cNvSpPr txBox="1"/>
          <p:nvPr/>
        </p:nvSpPr>
        <p:spPr>
          <a:xfrm>
            <a:off x="2133600" y="2171700"/>
            <a:ext cx="12649200" cy="6994088"/>
          </a:xfrm>
          <a:prstGeom prst="flowChartPunchedCard">
            <a:avLst/>
          </a:prstGeom>
          <a:noFill/>
          <a:ln w="5715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latin typeface="Arial Black" pitchFamily="34" charset="0"/>
              </a:rPr>
              <a:t>Desencadenar mediante la innovación científica, como alternativa para el desarrollo deportivo del país, el DDIT, que permita </a:t>
            </a:r>
            <a:r>
              <a:rPr lang="es-ES" sz="4000" dirty="0" smtClean="0">
                <a:latin typeface="Arial Black" pitchFamily="34" charset="0"/>
              </a:rPr>
              <a:t>programar </a:t>
            </a:r>
            <a:r>
              <a:rPr lang="es-ES" sz="4000" dirty="0" smtClean="0">
                <a:latin typeface="Arial Black" pitchFamily="34" charset="0"/>
              </a:rPr>
              <a:t>resultados competitivos significativos a nivel nacional y proyectarlo internacionalmente al más alto nivel, a partir de los territorios a mediano y/o largo plazo, </a:t>
            </a:r>
            <a:r>
              <a:rPr lang="es-ES" sz="4000" dirty="0" smtClean="0">
                <a:latin typeface="Arial Black" pitchFamily="34" charset="0"/>
              </a:rPr>
              <a:t>contribuyendo</a:t>
            </a:r>
            <a:r>
              <a:rPr lang="es-ES" sz="4000" dirty="0" smtClean="0">
                <a:latin typeface="Arial Black" pitchFamily="34" charset="0"/>
              </a:rPr>
              <a:t> a un </a:t>
            </a:r>
            <a:r>
              <a:rPr lang="es-ES" sz="4000" dirty="0" smtClean="0">
                <a:latin typeface="Arial Black" pitchFamily="34" charset="0"/>
              </a:rPr>
              <a:t>mayor desarrollo humano con justicia social</a:t>
            </a:r>
            <a:r>
              <a:rPr lang="es-ES" sz="4000" i="1" dirty="0" smtClean="0">
                <a:latin typeface="Arial Black" pitchFamily="34" charset="0"/>
              </a:rPr>
              <a:t>.</a:t>
            </a:r>
            <a:endParaRPr lang="es-ES" sz="4000" dirty="0">
              <a:latin typeface="Arial Black" pitchFamily="34" charset="0"/>
            </a:endParaRPr>
          </a:p>
        </p:txBody>
      </p:sp>
      <p:sp>
        <p:nvSpPr>
          <p:cNvPr id="21" name="Rectángulo: una sola esquina cortada 4">
            <a:extLst>
              <a:ext uri="{FF2B5EF4-FFF2-40B4-BE49-F238E27FC236}">
                <a16:creationId xmlns:a16="http://schemas.microsoft.com/office/drawing/2014/main" xmlns="" id="{091866AD-1EF7-9F64-F552-C5D335B68DFD}"/>
              </a:ext>
            </a:extLst>
          </p:cNvPr>
          <p:cNvSpPr/>
          <p:nvPr/>
        </p:nvSpPr>
        <p:spPr>
          <a:xfrm>
            <a:off x="5410200" y="419100"/>
            <a:ext cx="6705600" cy="993227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BJETIVO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87400" y="0"/>
            <a:ext cx="2223718" cy="2218402"/>
            <a:chOff x="0" y="0"/>
            <a:chExt cx="2409120" cy="24033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478000" y="3162300"/>
            <a:ext cx="2223718" cy="1905000"/>
            <a:chOff x="0" y="0"/>
            <a:chExt cx="2409120" cy="24033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96000" y="7886700"/>
            <a:ext cx="2224486" cy="2218391"/>
            <a:chOff x="15799" y="0"/>
            <a:chExt cx="2409952" cy="24033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15799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24200" y="486698"/>
            <a:ext cx="2224383" cy="2218402"/>
            <a:chOff x="0" y="0"/>
            <a:chExt cx="2409840" cy="24033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011400" y="3619500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7" y="0"/>
                </a:lnTo>
                <a:lnTo>
                  <a:pt x="1489037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1" name="Freeform 21"/>
          <p:cNvSpPr/>
          <p:nvPr/>
        </p:nvSpPr>
        <p:spPr>
          <a:xfrm>
            <a:off x="13792200" y="342900"/>
            <a:ext cx="1498866" cy="1205944"/>
          </a:xfrm>
          <a:custGeom>
            <a:avLst/>
            <a:gdLst/>
            <a:ahLst/>
            <a:cxnLst/>
            <a:rect l="l" t="t" r="r" b="b"/>
            <a:pathLst>
              <a:path w="1498866" h="1205944">
                <a:moveTo>
                  <a:pt x="0" y="0"/>
                </a:moveTo>
                <a:lnTo>
                  <a:pt x="1498866" y="0"/>
                </a:lnTo>
                <a:lnTo>
                  <a:pt x="1498866" y="1205944"/>
                </a:lnTo>
                <a:lnTo>
                  <a:pt x="0" y="120594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2" name="Freeform 22"/>
          <p:cNvSpPr/>
          <p:nvPr/>
        </p:nvSpPr>
        <p:spPr>
          <a:xfrm>
            <a:off x="3505200" y="419100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8" y="0"/>
                </a:lnTo>
                <a:lnTo>
                  <a:pt x="1408888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3" name="Freeform 23"/>
          <p:cNvSpPr/>
          <p:nvPr/>
        </p:nvSpPr>
        <p:spPr>
          <a:xfrm>
            <a:off x="7065313" y="7587964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7" y="0"/>
                </a:lnTo>
                <a:lnTo>
                  <a:pt x="1469087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26" name="Freeform 26"/>
          <p:cNvSpPr/>
          <p:nvPr/>
        </p:nvSpPr>
        <p:spPr>
          <a:xfrm>
            <a:off x="6553200" y="1485900"/>
            <a:ext cx="6306892" cy="6309120"/>
          </a:xfrm>
          <a:custGeom>
            <a:avLst/>
            <a:gdLst/>
            <a:ahLst/>
            <a:cxnLst/>
            <a:rect l="l" t="t" r="r" b="b"/>
            <a:pathLst>
              <a:path w="6832726" h="6835140">
                <a:moveTo>
                  <a:pt x="3408807" y="6835140"/>
                </a:moveTo>
                <a:cubicBezTo>
                  <a:pt x="3385947" y="6835140"/>
                  <a:pt x="3370707" y="6812280"/>
                  <a:pt x="3370707" y="6797040"/>
                </a:cubicBezTo>
                <a:cubicBezTo>
                  <a:pt x="3370707" y="6774180"/>
                  <a:pt x="3385947" y="6758940"/>
                  <a:pt x="3408807" y="6758940"/>
                </a:cubicBezTo>
                <a:cubicBezTo>
                  <a:pt x="3424047" y="6758940"/>
                  <a:pt x="3446907" y="6774180"/>
                  <a:pt x="3446907" y="6797040"/>
                </a:cubicBezTo>
                <a:cubicBezTo>
                  <a:pt x="3446907" y="6812280"/>
                  <a:pt x="3424047" y="6835140"/>
                  <a:pt x="3408807" y="6835140"/>
                </a:cubicBezTo>
                <a:close/>
                <a:moveTo>
                  <a:pt x="3584194" y="6789420"/>
                </a:moveTo>
                <a:cubicBezTo>
                  <a:pt x="3584194" y="6766560"/>
                  <a:pt x="3599434" y="6751320"/>
                  <a:pt x="3614674" y="6751320"/>
                </a:cubicBezTo>
                <a:cubicBezTo>
                  <a:pt x="3637534" y="6751320"/>
                  <a:pt x="3660394" y="6766560"/>
                  <a:pt x="3660394" y="6789420"/>
                </a:cubicBezTo>
                <a:cubicBezTo>
                  <a:pt x="3660394" y="6804660"/>
                  <a:pt x="3645154" y="6827520"/>
                  <a:pt x="3622294" y="6827520"/>
                </a:cubicBezTo>
                <a:cubicBezTo>
                  <a:pt x="3599434" y="6827520"/>
                  <a:pt x="3584194" y="6812280"/>
                  <a:pt x="3584194" y="6789420"/>
                </a:cubicBezTo>
                <a:close/>
                <a:moveTo>
                  <a:pt x="3187700" y="6827520"/>
                </a:moveTo>
                <a:cubicBezTo>
                  <a:pt x="3172460" y="6827520"/>
                  <a:pt x="3149600" y="6804660"/>
                  <a:pt x="3157220" y="6781800"/>
                </a:cubicBezTo>
                <a:cubicBezTo>
                  <a:pt x="3157220" y="6766560"/>
                  <a:pt x="3172460" y="6751320"/>
                  <a:pt x="3195320" y="6751320"/>
                </a:cubicBezTo>
                <a:cubicBezTo>
                  <a:pt x="3218180" y="6751320"/>
                  <a:pt x="3233420" y="6766560"/>
                  <a:pt x="3233420" y="6789420"/>
                </a:cubicBezTo>
                <a:cubicBezTo>
                  <a:pt x="3225800" y="6812280"/>
                  <a:pt x="3210560" y="6827520"/>
                  <a:pt x="3195320" y="6827520"/>
                </a:cubicBezTo>
                <a:cubicBezTo>
                  <a:pt x="3195320" y="6827520"/>
                  <a:pt x="3187700" y="6827520"/>
                  <a:pt x="3187700" y="6827520"/>
                </a:cubicBezTo>
                <a:close/>
                <a:moveTo>
                  <a:pt x="3797808" y="6774053"/>
                </a:moveTo>
                <a:cubicBezTo>
                  <a:pt x="3790188" y="6751193"/>
                  <a:pt x="3805428" y="6735953"/>
                  <a:pt x="3828288" y="6728333"/>
                </a:cubicBezTo>
                <a:cubicBezTo>
                  <a:pt x="3851148" y="6728333"/>
                  <a:pt x="3866388" y="6743573"/>
                  <a:pt x="3874008" y="6766433"/>
                </a:cubicBezTo>
                <a:cubicBezTo>
                  <a:pt x="3874008" y="6781673"/>
                  <a:pt x="3858768" y="6804533"/>
                  <a:pt x="3835908" y="6804533"/>
                </a:cubicBezTo>
                <a:cubicBezTo>
                  <a:pt x="3813048" y="6804533"/>
                  <a:pt x="3797808" y="6789293"/>
                  <a:pt x="3797808" y="6774053"/>
                </a:cubicBezTo>
                <a:close/>
                <a:moveTo>
                  <a:pt x="2974213" y="6804533"/>
                </a:moveTo>
                <a:cubicBezTo>
                  <a:pt x="2951353" y="6804533"/>
                  <a:pt x="2936113" y="6781673"/>
                  <a:pt x="2943733" y="6758813"/>
                </a:cubicBezTo>
                <a:cubicBezTo>
                  <a:pt x="2943733" y="6743573"/>
                  <a:pt x="2966593" y="6728333"/>
                  <a:pt x="2981833" y="6728333"/>
                </a:cubicBezTo>
                <a:cubicBezTo>
                  <a:pt x="3004693" y="6728333"/>
                  <a:pt x="3019933" y="6751193"/>
                  <a:pt x="3019933" y="6774053"/>
                </a:cubicBezTo>
                <a:cubicBezTo>
                  <a:pt x="3012313" y="6789293"/>
                  <a:pt x="2997073" y="6804533"/>
                  <a:pt x="2981833" y="6804533"/>
                </a:cubicBezTo>
                <a:cubicBezTo>
                  <a:pt x="2974213" y="6804533"/>
                  <a:pt x="2974213" y="6804533"/>
                  <a:pt x="2974213" y="6804533"/>
                </a:cubicBezTo>
                <a:close/>
                <a:moveTo>
                  <a:pt x="4011295" y="6743446"/>
                </a:moveTo>
                <a:cubicBezTo>
                  <a:pt x="4003675" y="6720586"/>
                  <a:pt x="4018915" y="6705346"/>
                  <a:pt x="4041775" y="6697726"/>
                </a:cubicBezTo>
                <a:cubicBezTo>
                  <a:pt x="4057015" y="6697726"/>
                  <a:pt x="4079875" y="6705346"/>
                  <a:pt x="4079875" y="6728206"/>
                </a:cubicBezTo>
                <a:cubicBezTo>
                  <a:pt x="4087495" y="6751066"/>
                  <a:pt x="4072255" y="6766306"/>
                  <a:pt x="4049395" y="6773926"/>
                </a:cubicBezTo>
                <a:cubicBezTo>
                  <a:pt x="4049395" y="6773926"/>
                  <a:pt x="4049395" y="6773926"/>
                  <a:pt x="4041775" y="6773926"/>
                </a:cubicBezTo>
                <a:cubicBezTo>
                  <a:pt x="4026535" y="6773926"/>
                  <a:pt x="4011295" y="6758686"/>
                  <a:pt x="4011295" y="6743446"/>
                </a:cubicBezTo>
                <a:close/>
                <a:moveTo>
                  <a:pt x="2760599" y="6766306"/>
                </a:moveTo>
                <a:cubicBezTo>
                  <a:pt x="2737739" y="6766306"/>
                  <a:pt x="2730119" y="6743446"/>
                  <a:pt x="2730119" y="6728206"/>
                </a:cubicBezTo>
                <a:cubicBezTo>
                  <a:pt x="2737739" y="6705346"/>
                  <a:pt x="2752979" y="6690106"/>
                  <a:pt x="2775839" y="6697726"/>
                </a:cubicBezTo>
                <a:cubicBezTo>
                  <a:pt x="2798699" y="6697726"/>
                  <a:pt x="2806319" y="6720586"/>
                  <a:pt x="2806319" y="6735826"/>
                </a:cubicBezTo>
                <a:cubicBezTo>
                  <a:pt x="2798699" y="6758686"/>
                  <a:pt x="2783459" y="6773926"/>
                  <a:pt x="2768219" y="6773926"/>
                </a:cubicBezTo>
                <a:cubicBezTo>
                  <a:pt x="2768219" y="6773926"/>
                  <a:pt x="2760599" y="6773926"/>
                  <a:pt x="2760599" y="6766306"/>
                </a:cubicBezTo>
                <a:close/>
                <a:moveTo>
                  <a:pt x="4217162" y="6697599"/>
                </a:moveTo>
                <a:cubicBezTo>
                  <a:pt x="4209542" y="6682359"/>
                  <a:pt x="4224782" y="6659499"/>
                  <a:pt x="4247642" y="6651879"/>
                </a:cubicBezTo>
                <a:cubicBezTo>
                  <a:pt x="4262882" y="6644259"/>
                  <a:pt x="4285742" y="6659499"/>
                  <a:pt x="4293362" y="6682359"/>
                </a:cubicBezTo>
                <a:cubicBezTo>
                  <a:pt x="4293362" y="6697599"/>
                  <a:pt x="4285742" y="6720459"/>
                  <a:pt x="4262882" y="6728079"/>
                </a:cubicBezTo>
                <a:cubicBezTo>
                  <a:pt x="4262882" y="6728079"/>
                  <a:pt x="4255262" y="6728079"/>
                  <a:pt x="4255262" y="6728079"/>
                </a:cubicBezTo>
                <a:cubicBezTo>
                  <a:pt x="4240022" y="6728079"/>
                  <a:pt x="4224782" y="6712839"/>
                  <a:pt x="4217162" y="6697599"/>
                </a:cubicBezTo>
                <a:close/>
                <a:moveTo>
                  <a:pt x="2547112" y="6720459"/>
                </a:moveTo>
                <a:cubicBezTo>
                  <a:pt x="2531872" y="6712839"/>
                  <a:pt x="2516632" y="6697599"/>
                  <a:pt x="2524252" y="6674739"/>
                </a:cubicBezTo>
                <a:cubicBezTo>
                  <a:pt x="2524252" y="6651879"/>
                  <a:pt x="2547112" y="6644259"/>
                  <a:pt x="2569972" y="6644259"/>
                </a:cubicBezTo>
                <a:cubicBezTo>
                  <a:pt x="2585212" y="6651879"/>
                  <a:pt x="2600452" y="6674739"/>
                  <a:pt x="2592832" y="6697726"/>
                </a:cubicBezTo>
                <a:cubicBezTo>
                  <a:pt x="2592832" y="6712966"/>
                  <a:pt x="2577592" y="6720586"/>
                  <a:pt x="2562352" y="6720586"/>
                </a:cubicBezTo>
                <a:cubicBezTo>
                  <a:pt x="2554732" y="6720586"/>
                  <a:pt x="2554732" y="6720586"/>
                  <a:pt x="2547112" y="6720586"/>
                </a:cubicBezTo>
                <a:close/>
                <a:moveTo>
                  <a:pt x="4423029" y="6644259"/>
                </a:moveTo>
                <a:cubicBezTo>
                  <a:pt x="4415409" y="6621399"/>
                  <a:pt x="4430649" y="6598539"/>
                  <a:pt x="4445889" y="6590792"/>
                </a:cubicBezTo>
                <a:cubicBezTo>
                  <a:pt x="4468749" y="6590792"/>
                  <a:pt x="4491609" y="6598412"/>
                  <a:pt x="4499229" y="6621272"/>
                </a:cubicBezTo>
                <a:cubicBezTo>
                  <a:pt x="4499229" y="6636512"/>
                  <a:pt x="4491609" y="6659372"/>
                  <a:pt x="4468749" y="6666992"/>
                </a:cubicBezTo>
                <a:cubicBezTo>
                  <a:pt x="4468749" y="6666992"/>
                  <a:pt x="4461129" y="6666992"/>
                  <a:pt x="4461129" y="6666992"/>
                </a:cubicBezTo>
                <a:cubicBezTo>
                  <a:pt x="4445889" y="6666992"/>
                  <a:pt x="4430649" y="6659372"/>
                  <a:pt x="4423029" y="6644132"/>
                </a:cubicBezTo>
                <a:close/>
                <a:moveTo>
                  <a:pt x="2341118" y="6659372"/>
                </a:moveTo>
                <a:cubicBezTo>
                  <a:pt x="2318258" y="6651752"/>
                  <a:pt x="2310638" y="6628892"/>
                  <a:pt x="2318258" y="6613652"/>
                </a:cubicBezTo>
                <a:cubicBezTo>
                  <a:pt x="2325878" y="6590792"/>
                  <a:pt x="2348738" y="6583172"/>
                  <a:pt x="2363978" y="6590792"/>
                </a:cubicBezTo>
                <a:cubicBezTo>
                  <a:pt x="2386838" y="6590792"/>
                  <a:pt x="2394458" y="6613652"/>
                  <a:pt x="2386838" y="6636512"/>
                </a:cubicBezTo>
                <a:cubicBezTo>
                  <a:pt x="2386838" y="6651752"/>
                  <a:pt x="2371598" y="6659372"/>
                  <a:pt x="2356358" y="6659372"/>
                </a:cubicBezTo>
                <a:cubicBezTo>
                  <a:pt x="2348738" y="6659372"/>
                  <a:pt x="2348738" y="6659372"/>
                  <a:pt x="2341118" y="6659372"/>
                </a:cubicBezTo>
                <a:close/>
                <a:moveTo>
                  <a:pt x="4628896" y="6567805"/>
                </a:moveTo>
                <a:cubicBezTo>
                  <a:pt x="4621276" y="6552565"/>
                  <a:pt x="4628896" y="6529705"/>
                  <a:pt x="4644136" y="6522085"/>
                </a:cubicBezTo>
                <a:cubicBezTo>
                  <a:pt x="4666996" y="6514465"/>
                  <a:pt x="4689856" y="6522085"/>
                  <a:pt x="4697476" y="6544945"/>
                </a:cubicBezTo>
                <a:cubicBezTo>
                  <a:pt x="4705096" y="6560185"/>
                  <a:pt x="4697476" y="6583045"/>
                  <a:pt x="4674616" y="6590665"/>
                </a:cubicBezTo>
                <a:cubicBezTo>
                  <a:pt x="4674616" y="6590665"/>
                  <a:pt x="4666996" y="6598285"/>
                  <a:pt x="4659376" y="6598285"/>
                </a:cubicBezTo>
                <a:cubicBezTo>
                  <a:pt x="4644136" y="6598285"/>
                  <a:pt x="4628896" y="6583045"/>
                  <a:pt x="4628896" y="6567805"/>
                </a:cubicBezTo>
                <a:close/>
                <a:moveTo>
                  <a:pt x="2135251" y="6583045"/>
                </a:moveTo>
                <a:cubicBezTo>
                  <a:pt x="2120011" y="6575425"/>
                  <a:pt x="2112391" y="6552565"/>
                  <a:pt x="2120011" y="6537325"/>
                </a:cubicBezTo>
                <a:cubicBezTo>
                  <a:pt x="2127631" y="6514465"/>
                  <a:pt x="2150491" y="6506845"/>
                  <a:pt x="2165731" y="6514465"/>
                </a:cubicBezTo>
                <a:cubicBezTo>
                  <a:pt x="2188591" y="6522085"/>
                  <a:pt x="2196211" y="6544945"/>
                  <a:pt x="2188591" y="6560185"/>
                </a:cubicBezTo>
                <a:cubicBezTo>
                  <a:pt x="2180971" y="6575425"/>
                  <a:pt x="2165731" y="6590665"/>
                  <a:pt x="2150491" y="6590665"/>
                </a:cubicBezTo>
                <a:cubicBezTo>
                  <a:pt x="2150491" y="6590665"/>
                  <a:pt x="2142871" y="6590665"/>
                  <a:pt x="2135251" y="6583045"/>
                </a:cubicBezTo>
                <a:close/>
                <a:moveTo>
                  <a:pt x="4827143" y="6491478"/>
                </a:moveTo>
                <a:cubicBezTo>
                  <a:pt x="4811903" y="6468618"/>
                  <a:pt x="4819523" y="6445758"/>
                  <a:pt x="4842383" y="6438011"/>
                </a:cubicBezTo>
                <a:cubicBezTo>
                  <a:pt x="4857623" y="6430391"/>
                  <a:pt x="4880483" y="6438011"/>
                  <a:pt x="4895723" y="6453251"/>
                </a:cubicBezTo>
                <a:cubicBezTo>
                  <a:pt x="4903343" y="6476111"/>
                  <a:pt x="4895723" y="6498971"/>
                  <a:pt x="4872863" y="6506718"/>
                </a:cubicBezTo>
                <a:cubicBezTo>
                  <a:pt x="4872863" y="6506718"/>
                  <a:pt x="4865243" y="6506718"/>
                  <a:pt x="4857623" y="6506718"/>
                </a:cubicBezTo>
                <a:cubicBezTo>
                  <a:pt x="4842383" y="6506718"/>
                  <a:pt x="4827143" y="6499098"/>
                  <a:pt x="4827143" y="6491478"/>
                </a:cubicBezTo>
                <a:close/>
                <a:moveTo>
                  <a:pt x="1936877" y="6499098"/>
                </a:moveTo>
                <a:cubicBezTo>
                  <a:pt x="1921637" y="6491478"/>
                  <a:pt x="1914017" y="6468618"/>
                  <a:pt x="1921637" y="6445631"/>
                </a:cubicBezTo>
                <a:cubicBezTo>
                  <a:pt x="1929257" y="6430391"/>
                  <a:pt x="1952117" y="6422771"/>
                  <a:pt x="1974977" y="6430391"/>
                </a:cubicBezTo>
                <a:cubicBezTo>
                  <a:pt x="1990217" y="6438011"/>
                  <a:pt x="1997837" y="6460871"/>
                  <a:pt x="1990217" y="6476111"/>
                </a:cubicBezTo>
                <a:cubicBezTo>
                  <a:pt x="1982597" y="6491351"/>
                  <a:pt x="1967357" y="6498971"/>
                  <a:pt x="1959737" y="6498971"/>
                </a:cubicBezTo>
                <a:cubicBezTo>
                  <a:pt x="1952117" y="6498971"/>
                  <a:pt x="1944497" y="6498971"/>
                  <a:pt x="1936877" y="6498971"/>
                </a:cubicBezTo>
                <a:close/>
                <a:moveTo>
                  <a:pt x="5017770" y="6392164"/>
                </a:moveTo>
                <a:cubicBezTo>
                  <a:pt x="5002530" y="6376924"/>
                  <a:pt x="5010150" y="6354064"/>
                  <a:pt x="5033010" y="6338697"/>
                </a:cubicBezTo>
                <a:cubicBezTo>
                  <a:pt x="5048250" y="6331077"/>
                  <a:pt x="5071110" y="6338697"/>
                  <a:pt x="5078730" y="6353937"/>
                </a:cubicBezTo>
                <a:cubicBezTo>
                  <a:pt x="5093970" y="6376797"/>
                  <a:pt x="5086350" y="6399657"/>
                  <a:pt x="5063490" y="6407404"/>
                </a:cubicBezTo>
                <a:cubicBezTo>
                  <a:pt x="5063490" y="6407404"/>
                  <a:pt x="5055870" y="6415024"/>
                  <a:pt x="5048250" y="6415024"/>
                </a:cubicBezTo>
                <a:cubicBezTo>
                  <a:pt x="5033010" y="6415024"/>
                  <a:pt x="5025390" y="6407404"/>
                  <a:pt x="5017770" y="6392164"/>
                </a:cubicBezTo>
                <a:close/>
                <a:moveTo>
                  <a:pt x="1746250" y="6399784"/>
                </a:moveTo>
                <a:cubicBezTo>
                  <a:pt x="1731010" y="6384544"/>
                  <a:pt x="1723390" y="6361684"/>
                  <a:pt x="1731010" y="6346317"/>
                </a:cubicBezTo>
                <a:cubicBezTo>
                  <a:pt x="1746250" y="6323457"/>
                  <a:pt x="1769110" y="6323457"/>
                  <a:pt x="1784350" y="6331077"/>
                </a:cubicBezTo>
                <a:cubicBezTo>
                  <a:pt x="1807210" y="6338697"/>
                  <a:pt x="1807210" y="6361557"/>
                  <a:pt x="1799590" y="6384544"/>
                </a:cubicBezTo>
                <a:cubicBezTo>
                  <a:pt x="1791970" y="6392164"/>
                  <a:pt x="1776730" y="6399784"/>
                  <a:pt x="1769110" y="6399784"/>
                </a:cubicBezTo>
                <a:cubicBezTo>
                  <a:pt x="1761490" y="6399784"/>
                  <a:pt x="1753870" y="6399784"/>
                  <a:pt x="1746250" y="6399784"/>
                </a:cubicBezTo>
                <a:close/>
                <a:moveTo>
                  <a:pt x="5200777" y="6285357"/>
                </a:moveTo>
                <a:cubicBezTo>
                  <a:pt x="5185537" y="6270117"/>
                  <a:pt x="5193157" y="6247257"/>
                  <a:pt x="5208397" y="6231890"/>
                </a:cubicBezTo>
                <a:cubicBezTo>
                  <a:pt x="5231257" y="6224270"/>
                  <a:pt x="5254117" y="6224270"/>
                  <a:pt x="5261737" y="6247130"/>
                </a:cubicBezTo>
                <a:cubicBezTo>
                  <a:pt x="5276977" y="6262370"/>
                  <a:pt x="5269357" y="6285230"/>
                  <a:pt x="5254117" y="6292850"/>
                </a:cubicBezTo>
                <a:cubicBezTo>
                  <a:pt x="5246497" y="6300470"/>
                  <a:pt x="5238877" y="6300470"/>
                  <a:pt x="5231257" y="6300470"/>
                </a:cubicBezTo>
                <a:cubicBezTo>
                  <a:pt x="5223637" y="6300470"/>
                  <a:pt x="5208397" y="6292850"/>
                  <a:pt x="5200777" y="6285230"/>
                </a:cubicBezTo>
                <a:close/>
                <a:moveTo>
                  <a:pt x="1563243" y="6285230"/>
                </a:moveTo>
                <a:cubicBezTo>
                  <a:pt x="1548003" y="6269990"/>
                  <a:pt x="1540383" y="6247130"/>
                  <a:pt x="1548003" y="6231763"/>
                </a:cubicBezTo>
                <a:cubicBezTo>
                  <a:pt x="1563243" y="6216523"/>
                  <a:pt x="1586103" y="6208903"/>
                  <a:pt x="1601343" y="6224143"/>
                </a:cubicBezTo>
                <a:cubicBezTo>
                  <a:pt x="1624203" y="6231763"/>
                  <a:pt x="1624203" y="6254623"/>
                  <a:pt x="1616583" y="6277610"/>
                </a:cubicBezTo>
                <a:cubicBezTo>
                  <a:pt x="1608963" y="6285230"/>
                  <a:pt x="1593723" y="6292850"/>
                  <a:pt x="1586103" y="6292850"/>
                </a:cubicBezTo>
                <a:cubicBezTo>
                  <a:pt x="1578483" y="6292850"/>
                  <a:pt x="1570863" y="6292850"/>
                  <a:pt x="1563243" y="6285230"/>
                </a:cubicBezTo>
                <a:close/>
                <a:moveTo>
                  <a:pt x="5376164" y="6163183"/>
                </a:moveTo>
                <a:cubicBezTo>
                  <a:pt x="5368544" y="6147943"/>
                  <a:pt x="5368544" y="6125083"/>
                  <a:pt x="5383784" y="6109716"/>
                </a:cubicBezTo>
                <a:cubicBezTo>
                  <a:pt x="5406644" y="6102096"/>
                  <a:pt x="5429504" y="6102096"/>
                  <a:pt x="5437124" y="6117336"/>
                </a:cubicBezTo>
                <a:cubicBezTo>
                  <a:pt x="5452364" y="6140196"/>
                  <a:pt x="5452364" y="6163056"/>
                  <a:pt x="5429504" y="6170803"/>
                </a:cubicBezTo>
                <a:cubicBezTo>
                  <a:pt x="5421884" y="6178423"/>
                  <a:pt x="5414264" y="6178423"/>
                  <a:pt x="5406644" y="6178423"/>
                </a:cubicBezTo>
                <a:cubicBezTo>
                  <a:pt x="5399024" y="6178423"/>
                  <a:pt x="5383784" y="6178423"/>
                  <a:pt x="5376164" y="6163183"/>
                </a:cubicBezTo>
                <a:close/>
                <a:moveTo>
                  <a:pt x="1387856" y="6163183"/>
                </a:moveTo>
                <a:cubicBezTo>
                  <a:pt x="1364996" y="6147943"/>
                  <a:pt x="1364996" y="6125083"/>
                  <a:pt x="1380236" y="6109716"/>
                </a:cubicBezTo>
                <a:cubicBezTo>
                  <a:pt x="1387856" y="6094476"/>
                  <a:pt x="1410716" y="6086856"/>
                  <a:pt x="1425956" y="6102096"/>
                </a:cubicBezTo>
                <a:cubicBezTo>
                  <a:pt x="1448816" y="6109716"/>
                  <a:pt x="1448816" y="6140196"/>
                  <a:pt x="1441196" y="6155563"/>
                </a:cubicBezTo>
                <a:cubicBezTo>
                  <a:pt x="1433576" y="6163183"/>
                  <a:pt x="1418336" y="6170803"/>
                  <a:pt x="1410716" y="6170803"/>
                </a:cubicBezTo>
                <a:cubicBezTo>
                  <a:pt x="1395476" y="6170803"/>
                  <a:pt x="1387856" y="6163183"/>
                  <a:pt x="1387856" y="6163183"/>
                </a:cubicBezTo>
                <a:close/>
                <a:moveTo>
                  <a:pt x="5551551" y="6033516"/>
                </a:moveTo>
                <a:cubicBezTo>
                  <a:pt x="5536311" y="6018276"/>
                  <a:pt x="5536311" y="5995416"/>
                  <a:pt x="5551551" y="5980049"/>
                </a:cubicBezTo>
                <a:cubicBezTo>
                  <a:pt x="5566791" y="5964809"/>
                  <a:pt x="5597271" y="5972429"/>
                  <a:pt x="5604891" y="5987669"/>
                </a:cubicBezTo>
                <a:cubicBezTo>
                  <a:pt x="5620131" y="6002909"/>
                  <a:pt x="5620131" y="6025769"/>
                  <a:pt x="5604891" y="6041136"/>
                </a:cubicBezTo>
                <a:cubicBezTo>
                  <a:pt x="5597271" y="6048756"/>
                  <a:pt x="5589651" y="6048756"/>
                  <a:pt x="5574411" y="6048756"/>
                </a:cubicBezTo>
                <a:cubicBezTo>
                  <a:pt x="5566791" y="6048756"/>
                  <a:pt x="5559171" y="6041136"/>
                  <a:pt x="5551551" y="6033516"/>
                </a:cubicBezTo>
                <a:close/>
                <a:moveTo>
                  <a:pt x="1212469" y="6025896"/>
                </a:moveTo>
                <a:cubicBezTo>
                  <a:pt x="1197229" y="6010656"/>
                  <a:pt x="1197229" y="5987796"/>
                  <a:pt x="1212469" y="5972429"/>
                </a:cubicBezTo>
                <a:cubicBezTo>
                  <a:pt x="1220089" y="5957189"/>
                  <a:pt x="1250569" y="5957189"/>
                  <a:pt x="1265809" y="5972429"/>
                </a:cubicBezTo>
                <a:cubicBezTo>
                  <a:pt x="1281049" y="5980049"/>
                  <a:pt x="1281049" y="6002909"/>
                  <a:pt x="1265809" y="6025896"/>
                </a:cubicBezTo>
                <a:cubicBezTo>
                  <a:pt x="1258189" y="6033516"/>
                  <a:pt x="1250569" y="6033516"/>
                  <a:pt x="1235329" y="6033516"/>
                </a:cubicBezTo>
                <a:cubicBezTo>
                  <a:pt x="1227709" y="6033516"/>
                  <a:pt x="1220089" y="6033516"/>
                  <a:pt x="1212469" y="6025896"/>
                </a:cubicBezTo>
                <a:close/>
                <a:moveTo>
                  <a:pt x="5711698" y="5896229"/>
                </a:moveTo>
                <a:cubicBezTo>
                  <a:pt x="5696458" y="5880989"/>
                  <a:pt x="5696458" y="5858129"/>
                  <a:pt x="5711698" y="5842762"/>
                </a:cubicBezTo>
                <a:cubicBezTo>
                  <a:pt x="5726938" y="5827522"/>
                  <a:pt x="5749798" y="5827522"/>
                  <a:pt x="5765038" y="5842762"/>
                </a:cubicBezTo>
                <a:cubicBezTo>
                  <a:pt x="5780278" y="5858002"/>
                  <a:pt x="5780278" y="5880862"/>
                  <a:pt x="5765038" y="5896229"/>
                </a:cubicBezTo>
                <a:cubicBezTo>
                  <a:pt x="5757418" y="5903849"/>
                  <a:pt x="5749798" y="5903849"/>
                  <a:pt x="5734558" y="5903849"/>
                </a:cubicBezTo>
                <a:cubicBezTo>
                  <a:pt x="5726938" y="5903849"/>
                  <a:pt x="5719318" y="5903849"/>
                  <a:pt x="5711698" y="5896229"/>
                </a:cubicBezTo>
                <a:close/>
                <a:moveTo>
                  <a:pt x="1052322" y="5880989"/>
                </a:moveTo>
                <a:cubicBezTo>
                  <a:pt x="1037082" y="5865749"/>
                  <a:pt x="1037082" y="5842889"/>
                  <a:pt x="1052322" y="5827522"/>
                </a:cubicBezTo>
                <a:cubicBezTo>
                  <a:pt x="1067562" y="5812282"/>
                  <a:pt x="1090422" y="5812282"/>
                  <a:pt x="1105662" y="5827522"/>
                </a:cubicBezTo>
                <a:cubicBezTo>
                  <a:pt x="1120902" y="5842762"/>
                  <a:pt x="1120902" y="5865622"/>
                  <a:pt x="1105662" y="5880989"/>
                </a:cubicBezTo>
                <a:cubicBezTo>
                  <a:pt x="1098042" y="5888609"/>
                  <a:pt x="1090422" y="5896229"/>
                  <a:pt x="1082802" y="5896229"/>
                </a:cubicBezTo>
                <a:cubicBezTo>
                  <a:pt x="1067562" y="5896229"/>
                  <a:pt x="1059942" y="5888609"/>
                  <a:pt x="1052322" y="5880989"/>
                </a:cubicBezTo>
                <a:close/>
                <a:moveTo>
                  <a:pt x="5864225" y="5743702"/>
                </a:moveTo>
                <a:cubicBezTo>
                  <a:pt x="5848985" y="5728462"/>
                  <a:pt x="5848985" y="5705602"/>
                  <a:pt x="5864225" y="5690235"/>
                </a:cubicBezTo>
                <a:cubicBezTo>
                  <a:pt x="5871845" y="5674995"/>
                  <a:pt x="5902325" y="5674995"/>
                  <a:pt x="5917565" y="5690235"/>
                </a:cubicBezTo>
                <a:cubicBezTo>
                  <a:pt x="5932805" y="5705475"/>
                  <a:pt x="5932805" y="5728335"/>
                  <a:pt x="5917565" y="5743702"/>
                </a:cubicBezTo>
                <a:cubicBezTo>
                  <a:pt x="5909945" y="5751322"/>
                  <a:pt x="5902325" y="5751322"/>
                  <a:pt x="5887085" y="5751322"/>
                </a:cubicBezTo>
                <a:cubicBezTo>
                  <a:pt x="5879465" y="5751322"/>
                  <a:pt x="5871845" y="5751322"/>
                  <a:pt x="5864225" y="5743702"/>
                </a:cubicBezTo>
                <a:close/>
                <a:moveTo>
                  <a:pt x="899795" y="5728462"/>
                </a:moveTo>
                <a:cubicBezTo>
                  <a:pt x="884555" y="5713222"/>
                  <a:pt x="892175" y="5690362"/>
                  <a:pt x="907415" y="5674995"/>
                </a:cubicBezTo>
                <a:cubicBezTo>
                  <a:pt x="922655" y="5659755"/>
                  <a:pt x="945515" y="5659755"/>
                  <a:pt x="960755" y="5674995"/>
                </a:cubicBezTo>
                <a:cubicBezTo>
                  <a:pt x="975995" y="5690235"/>
                  <a:pt x="968375" y="5713095"/>
                  <a:pt x="953135" y="5728462"/>
                </a:cubicBezTo>
                <a:cubicBezTo>
                  <a:pt x="945515" y="5736082"/>
                  <a:pt x="937895" y="5736082"/>
                  <a:pt x="930275" y="5736082"/>
                </a:cubicBezTo>
                <a:cubicBezTo>
                  <a:pt x="922655" y="5736082"/>
                  <a:pt x="907415" y="5736082"/>
                  <a:pt x="899795" y="5728462"/>
                </a:cubicBezTo>
                <a:close/>
                <a:moveTo>
                  <a:pt x="6009132" y="5583555"/>
                </a:moveTo>
                <a:cubicBezTo>
                  <a:pt x="5986272" y="5568315"/>
                  <a:pt x="5986272" y="5545455"/>
                  <a:pt x="6001512" y="5530088"/>
                </a:cubicBezTo>
                <a:cubicBezTo>
                  <a:pt x="6016752" y="5514848"/>
                  <a:pt x="6039612" y="5514848"/>
                  <a:pt x="6054852" y="5522468"/>
                </a:cubicBezTo>
                <a:cubicBezTo>
                  <a:pt x="6070092" y="5537708"/>
                  <a:pt x="6070092" y="5560568"/>
                  <a:pt x="6062472" y="5575935"/>
                </a:cubicBezTo>
                <a:cubicBezTo>
                  <a:pt x="6054852" y="5591175"/>
                  <a:pt x="6039612" y="5591175"/>
                  <a:pt x="6031992" y="5591175"/>
                </a:cubicBezTo>
                <a:cubicBezTo>
                  <a:pt x="6024372" y="5591175"/>
                  <a:pt x="6009132" y="5591175"/>
                  <a:pt x="6009132" y="5583555"/>
                </a:cubicBezTo>
                <a:close/>
                <a:moveTo>
                  <a:pt x="762508" y="5560695"/>
                </a:moveTo>
                <a:cubicBezTo>
                  <a:pt x="747268" y="5545455"/>
                  <a:pt x="747268" y="5522595"/>
                  <a:pt x="762508" y="5507228"/>
                </a:cubicBezTo>
                <a:cubicBezTo>
                  <a:pt x="785368" y="5499608"/>
                  <a:pt x="808228" y="5499608"/>
                  <a:pt x="823468" y="5514848"/>
                </a:cubicBezTo>
                <a:cubicBezTo>
                  <a:pt x="831088" y="5530088"/>
                  <a:pt x="831088" y="5552948"/>
                  <a:pt x="815848" y="5568315"/>
                </a:cubicBezTo>
                <a:cubicBezTo>
                  <a:pt x="808228" y="5575935"/>
                  <a:pt x="800608" y="5575935"/>
                  <a:pt x="792988" y="5575935"/>
                </a:cubicBezTo>
                <a:cubicBezTo>
                  <a:pt x="777748" y="5575935"/>
                  <a:pt x="770128" y="5575935"/>
                  <a:pt x="762508" y="5560695"/>
                </a:cubicBezTo>
                <a:close/>
                <a:moveTo>
                  <a:pt x="6138799" y="5415788"/>
                </a:moveTo>
                <a:cubicBezTo>
                  <a:pt x="6123559" y="5400548"/>
                  <a:pt x="6115939" y="5377688"/>
                  <a:pt x="6131179" y="5362321"/>
                </a:cubicBezTo>
                <a:cubicBezTo>
                  <a:pt x="6138799" y="5347081"/>
                  <a:pt x="6161659" y="5339461"/>
                  <a:pt x="6184519" y="5354701"/>
                </a:cubicBezTo>
                <a:cubicBezTo>
                  <a:pt x="6199759" y="5369941"/>
                  <a:pt x="6199759" y="5392801"/>
                  <a:pt x="6192139" y="5408168"/>
                </a:cubicBezTo>
                <a:cubicBezTo>
                  <a:pt x="6184519" y="5415788"/>
                  <a:pt x="6169279" y="5423408"/>
                  <a:pt x="6161659" y="5423408"/>
                </a:cubicBezTo>
                <a:cubicBezTo>
                  <a:pt x="6154039" y="5423408"/>
                  <a:pt x="6146419" y="5423408"/>
                  <a:pt x="6138799" y="5415788"/>
                </a:cubicBezTo>
                <a:close/>
                <a:moveTo>
                  <a:pt x="632841" y="5392928"/>
                </a:moveTo>
                <a:cubicBezTo>
                  <a:pt x="617601" y="5370068"/>
                  <a:pt x="625221" y="5347208"/>
                  <a:pt x="640461" y="5339461"/>
                </a:cubicBezTo>
                <a:cubicBezTo>
                  <a:pt x="655701" y="5324221"/>
                  <a:pt x="678561" y="5331841"/>
                  <a:pt x="693801" y="5347081"/>
                </a:cubicBezTo>
                <a:cubicBezTo>
                  <a:pt x="701421" y="5362321"/>
                  <a:pt x="701421" y="5385181"/>
                  <a:pt x="686181" y="5400548"/>
                </a:cubicBezTo>
                <a:cubicBezTo>
                  <a:pt x="678561" y="5408168"/>
                  <a:pt x="670941" y="5408168"/>
                  <a:pt x="663321" y="5408168"/>
                </a:cubicBezTo>
                <a:cubicBezTo>
                  <a:pt x="648081" y="5408168"/>
                  <a:pt x="640461" y="5400548"/>
                  <a:pt x="632841" y="5392928"/>
                </a:cubicBezTo>
                <a:close/>
                <a:moveTo>
                  <a:pt x="6260719" y="5240401"/>
                </a:moveTo>
                <a:cubicBezTo>
                  <a:pt x="6237859" y="5225161"/>
                  <a:pt x="6237859" y="5202301"/>
                  <a:pt x="6245479" y="5186934"/>
                </a:cubicBezTo>
                <a:cubicBezTo>
                  <a:pt x="6260719" y="5171694"/>
                  <a:pt x="6283579" y="5164074"/>
                  <a:pt x="6298819" y="5171694"/>
                </a:cubicBezTo>
                <a:cubicBezTo>
                  <a:pt x="6314059" y="5186934"/>
                  <a:pt x="6321679" y="5209794"/>
                  <a:pt x="6314059" y="5225161"/>
                </a:cubicBezTo>
                <a:cubicBezTo>
                  <a:pt x="6306439" y="5240401"/>
                  <a:pt x="6291199" y="5248021"/>
                  <a:pt x="6275959" y="5248021"/>
                </a:cubicBezTo>
                <a:cubicBezTo>
                  <a:pt x="6275959" y="5248021"/>
                  <a:pt x="6268339" y="5240401"/>
                  <a:pt x="6260719" y="5240401"/>
                </a:cubicBezTo>
                <a:close/>
                <a:moveTo>
                  <a:pt x="510794" y="5209921"/>
                </a:moveTo>
                <a:cubicBezTo>
                  <a:pt x="495554" y="5194681"/>
                  <a:pt x="503174" y="5171821"/>
                  <a:pt x="526034" y="5156454"/>
                </a:cubicBezTo>
                <a:cubicBezTo>
                  <a:pt x="541274" y="5148834"/>
                  <a:pt x="564134" y="5148834"/>
                  <a:pt x="571754" y="5171694"/>
                </a:cubicBezTo>
                <a:cubicBezTo>
                  <a:pt x="586994" y="5186934"/>
                  <a:pt x="579374" y="5209794"/>
                  <a:pt x="564134" y="5225161"/>
                </a:cubicBezTo>
                <a:cubicBezTo>
                  <a:pt x="556514" y="5225161"/>
                  <a:pt x="548894" y="5225161"/>
                  <a:pt x="541274" y="5225161"/>
                </a:cubicBezTo>
                <a:cubicBezTo>
                  <a:pt x="526034" y="5225161"/>
                  <a:pt x="518414" y="5225161"/>
                  <a:pt x="510794" y="5209921"/>
                </a:cubicBezTo>
                <a:close/>
                <a:moveTo>
                  <a:pt x="6367526" y="5057394"/>
                </a:moveTo>
                <a:cubicBezTo>
                  <a:pt x="6352286" y="5042154"/>
                  <a:pt x="6344666" y="5019294"/>
                  <a:pt x="6352286" y="5003927"/>
                </a:cubicBezTo>
                <a:cubicBezTo>
                  <a:pt x="6367526" y="4988687"/>
                  <a:pt x="6390386" y="4981067"/>
                  <a:pt x="6405626" y="4988687"/>
                </a:cubicBezTo>
                <a:cubicBezTo>
                  <a:pt x="6420866" y="4996307"/>
                  <a:pt x="6428486" y="5019167"/>
                  <a:pt x="6420866" y="5042154"/>
                </a:cubicBezTo>
                <a:cubicBezTo>
                  <a:pt x="6413246" y="5049774"/>
                  <a:pt x="6398006" y="5057394"/>
                  <a:pt x="6390386" y="5057394"/>
                </a:cubicBezTo>
                <a:cubicBezTo>
                  <a:pt x="6382766" y="5057394"/>
                  <a:pt x="6375146" y="5057394"/>
                  <a:pt x="6367526" y="5057394"/>
                </a:cubicBezTo>
                <a:close/>
                <a:moveTo>
                  <a:pt x="404114" y="5019294"/>
                </a:moveTo>
                <a:cubicBezTo>
                  <a:pt x="388874" y="5004054"/>
                  <a:pt x="396494" y="4981194"/>
                  <a:pt x="419354" y="4973574"/>
                </a:cubicBezTo>
                <a:cubicBezTo>
                  <a:pt x="434594" y="4958334"/>
                  <a:pt x="457454" y="4965954"/>
                  <a:pt x="472694" y="4988814"/>
                </a:cubicBezTo>
                <a:cubicBezTo>
                  <a:pt x="480314" y="5004054"/>
                  <a:pt x="472694" y="5026914"/>
                  <a:pt x="449834" y="5034534"/>
                </a:cubicBezTo>
                <a:cubicBezTo>
                  <a:pt x="449834" y="5042154"/>
                  <a:pt x="442214" y="5042154"/>
                  <a:pt x="434594" y="5042154"/>
                </a:cubicBezTo>
                <a:cubicBezTo>
                  <a:pt x="419354" y="5042154"/>
                  <a:pt x="411734" y="5034534"/>
                  <a:pt x="404114" y="5019294"/>
                </a:cubicBezTo>
                <a:close/>
                <a:moveTo>
                  <a:pt x="6466713" y="4866767"/>
                </a:moveTo>
                <a:cubicBezTo>
                  <a:pt x="6451473" y="4859147"/>
                  <a:pt x="6436233" y="4836287"/>
                  <a:pt x="6451473" y="4813300"/>
                </a:cubicBezTo>
                <a:cubicBezTo>
                  <a:pt x="6459093" y="4798060"/>
                  <a:pt x="6481953" y="4790440"/>
                  <a:pt x="6497193" y="4798060"/>
                </a:cubicBezTo>
                <a:cubicBezTo>
                  <a:pt x="6520053" y="4805680"/>
                  <a:pt x="6527673" y="4828540"/>
                  <a:pt x="6520053" y="4843780"/>
                </a:cubicBezTo>
                <a:cubicBezTo>
                  <a:pt x="6512433" y="4859020"/>
                  <a:pt x="6497193" y="4866640"/>
                  <a:pt x="6481953" y="4866640"/>
                </a:cubicBezTo>
                <a:cubicBezTo>
                  <a:pt x="6474333" y="4866640"/>
                  <a:pt x="6474333" y="4866640"/>
                  <a:pt x="6466713" y="4866640"/>
                </a:cubicBezTo>
                <a:close/>
                <a:moveTo>
                  <a:pt x="305054" y="4828540"/>
                </a:moveTo>
                <a:cubicBezTo>
                  <a:pt x="297434" y="4805680"/>
                  <a:pt x="305054" y="4782820"/>
                  <a:pt x="327914" y="4775073"/>
                </a:cubicBezTo>
                <a:cubicBezTo>
                  <a:pt x="343154" y="4767453"/>
                  <a:pt x="366014" y="4775073"/>
                  <a:pt x="373634" y="4797933"/>
                </a:cubicBezTo>
                <a:cubicBezTo>
                  <a:pt x="381254" y="4813173"/>
                  <a:pt x="373634" y="4836033"/>
                  <a:pt x="358394" y="4843653"/>
                </a:cubicBezTo>
                <a:cubicBezTo>
                  <a:pt x="350774" y="4851273"/>
                  <a:pt x="343154" y="4851273"/>
                  <a:pt x="343154" y="4851273"/>
                </a:cubicBezTo>
                <a:cubicBezTo>
                  <a:pt x="327914" y="4851273"/>
                  <a:pt x="312674" y="4843653"/>
                  <a:pt x="305054" y="4828413"/>
                </a:cubicBezTo>
                <a:close/>
                <a:moveTo>
                  <a:pt x="6550660" y="4668520"/>
                </a:moveTo>
                <a:cubicBezTo>
                  <a:pt x="6535420" y="4660900"/>
                  <a:pt x="6520180" y="4638040"/>
                  <a:pt x="6527800" y="4622800"/>
                </a:cubicBezTo>
                <a:cubicBezTo>
                  <a:pt x="6535420" y="4599940"/>
                  <a:pt x="6558280" y="4592320"/>
                  <a:pt x="6581140" y="4599940"/>
                </a:cubicBezTo>
                <a:cubicBezTo>
                  <a:pt x="6604000" y="4607560"/>
                  <a:pt x="6611620" y="4630420"/>
                  <a:pt x="6604000" y="4645660"/>
                </a:cubicBezTo>
                <a:cubicBezTo>
                  <a:pt x="6596380" y="4660900"/>
                  <a:pt x="6581140" y="4668520"/>
                  <a:pt x="6565900" y="4668520"/>
                </a:cubicBezTo>
                <a:cubicBezTo>
                  <a:pt x="6565900" y="4668520"/>
                  <a:pt x="6558280" y="4668520"/>
                  <a:pt x="6550660" y="4668520"/>
                </a:cubicBezTo>
                <a:close/>
                <a:moveTo>
                  <a:pt x="221107" y="4630420"/>
                </a:moveTo>
                <a:cubicBezTo>
                  <a:pt x="213487" y="4607560"/>
                  <a:pt x="228727" y="4584700"/>
                  <a:pt x="243967" y="4576953"/>
                </a:cubicBezTo>
                <a:cubicBezTo>
                  <a:pt x="266827" y="4569333"/>
                  <a:pt x="289687" y="4584573"/>
                  <a:pt x="297307" y="4599813"/>
                </a:cubicBezTo>
                <a:cubicBezTo>
                  <a:pt x="304927" y="4622673"/>
                  <a:pt x="289687" y="4645533"/>
                  <a:pt x="274447" y="4653280"/>
                </a:cubicBezTo>
                <a:cubicBezTo>
                  <a:pt x="266827" y="4653280"/>
                  <a:pt x="266827" y="4653280"/>
                  <a:pt x="259207" y="4653280"/>
                </a:cubicBezTo>
                <a:cubicBezTo>
                  <a:pt x="243967" y="4653280"/>
                  <a:pt x="228727" y="4645660"/>
                  <a:pt x="221107" y="4630420"/>
                </a:cubicBezTo>
                <a:close/>
                <a:moveTo>
                  <a:pt x="6626860" y="4470146"/>
                </a:moveTo>
                <a:cubicBezTo>
                  <a:pt x="6604000" y="4462526"/>
                  <a:pt x="6596380" y="4439666"/>
                  <a:pt x="6604000" y="4416679"/>
                </a:cubicBezTo>
                <a:cubicBezTo>
                  <a:pt x="6604000" y="4401439"/>
                  <a:pt x="6626860" y="4386199"/>
                  <a:pt x="6649720" y="4393819"/>
                </a:cubicBezTo>
                <a:cubicBezTo>
                  <a:pt x="6672580" y="4401439"/>
                  <a:pt x="6680200" y="4424299"/>
                  <a:pt x="6672580" y="4439539"/>
                </a:cubicBezTo>
                <a:cubicBezTo>
                  <a:pt x="6672580" y="4454779"/>
                  <a:pt x="6657340" y="4470019"/>
                  <a:pt x="6634480" y="4470019"/>
                </a:cubicBezTo>
                <a:cubicBezTo>
                  <a:pt x="6634480" y="4470019"/>
                  <a:pt x="6626860" y="4470019"/>
                  <a:pt x="6626860" y="4470019"/>
                </a:cubicBezTo>
                <a:close/>
                <a:moveTo>
                  <a:pt x="152527" y="4424299"/>
                </a:moveTo>
                <a:cubicBezTo>
                  <a:pt x="144907" y="4401439"/>
                  <a:pt x="160147" y="4378579"/>
                  <a:pt x="175387" y="4378579"/>
                </a:cubicBezTo>
                <a:cubicBezTo>
                  <a:pt x="198247" y="4370959"/>
                  <a:pt x="221107" y="4378579"/>
                  <a:pt x="228727" y="4401439"/>
                </a:cubicBezTo>
                <a:cubicBezTo>
                  <a:pt x="228727" y="4424299"/>
                  <a:pt x="221107" y="4439539"/>
                  <a:pt x="198247" y="4447159"/>
                </a:cubicBezTo>
                <a:cubicBezTo>
                  <a:pt x="198247" y="4447159"/>
                  <a:pt x="190627" y="4447159"/>
                  <a:pt x="190627" y="4447159"/>
                </a:cubicBezTo>
                <a:cubicBezTo>
                  <a:pt x="175387" y="4447159"/>
                  <a:pt x="160147" y="4439539"/>
                  <a:pt x="152527" y="4424299"/>
                </a:cubicBezTo>
                <a:close/>
                <a:moveTo>
                  <a:pt x="6687947" y="4264025"/>
                </a:moveTo>
                <a:cubicBezTo>
                  <a:pt x="6665086" y="4256405"/>
                  <a:pt x="6649847" y="4233545"/>
                  <a:pt x="6657467" y="4218305"/>
                </a:cubicBezTo>
                <a:cubicBezTo>
                  <a:pt x="6665086" y="4195445"/>
                  <a:pt x="6680326" y="4180205"/>
                  <a:pt x="6703186" y="4187825"/>
                </a:cubicBezTo>
                <a:cubicBezTo>
                  <a:pt x="6726047" y="4195445"/>
                  <a:pt x="6733667" y="4210685"/>
                  <a:pt x="6733667" y="4233545"/>
                </a:cubicBezTo>
                <a:cubicBezTo>
                  <a:pt x="6726047" y="4248785"/>
                  <a:pt x="6710807" y="4264025"/>
                  <a:pt x="6695567" y="4264025"/>
                </a:cubicBezTo>
                <a:cubicBezTo>
                  <a:pt x="6695567" y="4264025"/>
                  <a:pt x="6687947" y="4264025"/>
                  <a:pt x="6687947" y="4264025"/>
                </a:cubicBezTo>
                <a:close/>
                <a:moveTo>
                  <a:pt x="99187" y="4210812"/>
                </a:moveTo>
                <a:cubicBezTo>
                  <a:pt x="91567" y="4195572"/>
                  <a:pt x="106807" y="4172712"/>
                  <a:pt x="122047" y="4165092"/>
                </a:cubicBezTo>
                <a:cubicBezTo>
                  <a:pt x="144907" y="4165092"/>
                  <a:pt x="167767" y="4172712"/>
                  <a:pt x="167767" y="4195572"/>
                </a:cubicBezTo>
                <a:cubicBezTo>
                  <a:pt x="175387" y="4218432"/>
                  <a:pt x="160147" y="4241292"/>
                  <a:pt x="144907" y="4241292"/>
                </a:cubicBezTo>
                <a:cubicBezTo>
                  <a:pt x="137287" y="4241292"/>
                  <a:pt x="137287" y="4241292"/>
                  <a:pt x="129667" y="4241292"/>
                </a:cubicBezTo>
                <a:cubicBezTo>
                  <a:pt x="114427" y="4241292"/>
                  <a:pt x="99187" y="4233672"/>
                  <a:pt x="99187" y="4210812"/>
                </a:cubicBezTo>
                <a:close/>
                <a:moveTo>
                  <a:pt x="6733667" y="4050538"/>
                </a:moveTo>
                <a:cubicBezTo>
                  <a:pt x="6710807" y="4050538"/>
                  <a:pt x="6695567" y="4027678"/>
                  <a:pt x="6703187" y="4004818"/>
                </a:cubicBezTo>
                <a:cubicBezTo>
                  <a:pt x="6703187" y="3989578"/>
                  <a:pt x="6726048" y="3974338"/>
                  <a:pt x="6748907" y="3974338"/>
                </a:cubicBezTo>
                <a:cubicBezTo>
                  <a:pt x="6764148" y="3981958"/>
                  <a:pt x="6779387" y="3997198"/>
                  <a:pt x="6779387" y="4020058"/>
                </a:cubicBezTo>
                <a:cubicBezTo>
                  <a:pt x="6771767" y="4042918"/>
                  <a:pt x="6756527" y="4050538"/>
                  <a:pt x="6741287" y="4050538"/>
                </a:cubicBezTo>
                <a:cubicBezTo>
                  <a:pt x="6741287" y="4050538"/>
                  <a:pt x="6733667" y="4050538"/>
                  <a:pt x="6733667" y="4050538"/>
                </a:cubicBezTo>
                <a:close/>
                <a:moveTo>
                  <a:pt x="53340" y="4004818"/>
                </a:moveTo>
                <a:cubicBezTo>
                  <a:pt x="45720" y="3981958"/>
                  <a:pt x="60960" y="3959098"/>
                  <a:pt x="83820" y="3959098"/>
                </a:cubicBezTo>
                <a:cubicBezTo>
                  <a:pt x="106680" y="3951478"/>
                  <a:pt x="121920" y="3966718"/>
                  <a:pt x="129540" y="3989578"/>
                </a:cubicBezTo>
                <a:cubicBezTo>
                  <a:pt x="129540" y="4012438"/>
                  <a:pt x="114300" y="4027678"/>
                  <a:pt x="99060" y="4035298"/>
                </a:cubicBezTo>
                <a:cubicBezTo>
                  <a:pt x="91440" y="4035298"/>
                  <a:pt x="91440" y="4035298"/>
                  <a:pt x="91440" y="4035298"/>
                </a:cubicBezTo>
                <a:cubicBezTo>
                  <a:pt x="68580" y="4035298"/>
                  <a:pt x="53340" y="4020058"/>
                  <a:pt x="53340" y="4004818"/>
                </a:cubicBezTo>
                <a:close/>
                <a:moveTo>
                  <a:pt x="6764147" y="3836924"/>
                </a:moveTo>
                <a:cubicBezTo>
                  <a:pt x="6748907" y="3836924"/>
                  <a:pt x="6733667" y="3821684"/>
                  <a:pt x="6733667" y="3798824"/>
                </a:cubicBezTo>
                <a:cubicBezTo>
                  <a:pt x="6733667" y="3775964"/>
                  <a:pt x="6756526" y="3760724"/>
                  <a:pt x="6771767" y="3768344"/>
                </a:cubicBezTo>
                <a:cubicBezTo>
                  <a:pt x="6794626" y="3768344"/>
                  <a:pt x="6809867" y="3783584"/>
                  <a:pt x="6809867" y="3806444"/>
                </a:cubicBezTo>
                <a:cubicBezTo>
                  <a:pt x="6809867" y="3829304"/>
                  <a:pt x="6787007" y="3844544"/>
                  <a:pt x="6771767" y="3844544"/>
                </a:cubicBezTo>
                <a:cubicBezTo>
                  <a:pt x="6771767" y="3844544"/>
                  <a:pt x="6764147" y="3836924"/>
                  <a:pt x="6764147" y="3836924"/>
                </a:cubicBezTo>
                <a:close/>
                <a:moveTo>
                  <a:pt x="22860" y="3791204"/>
                </a:moveTo>
                <a:cubicBezTo>
                  <a:pt x="22860" y="3768344"/>
                  <a:pt x="38100" y="3745484"/>
                  <a:pt x="53340" y="3745484"/>
                </a:cubicBezTo>
                <a:cubicBezTo>
                  <a:pt x="76200" y="3745484"/>
                  <a:pt x="99060" y="3760724"/>
                  <a:pt x="99060" y="3775964"/>
                </a:cubicBezTo>
                <a:cubicBezTo>
                  <a:pt x="99060" y="3798824"/>
                  <a:pt x="83820" y="3821684"/>
                  <a:pt x="60960" y="3821684"/>
                </a:cubicBezTo>
                <a:cubicBezTo>
                  <a:pt x="38100" y="3821684"/>
                  <a:pt x="22860" y="3806444"/>
                  <a:pt x="22860" y="3791204"/>
                </a:cubicBezTo>
                <a:close/>
                <a:moveTo>
                  <a:pt x="6787007" y="3623310"/>
                </a:moveTo>
                <a:cubicBezTo>
                  <a:pt x="6764147" y="3623310"/>
                  <a:pt x="6748907" y="3608070"/>
                  <a:pt x="6748907" y="3585210"/>
                </a:cubicBezTo>
                <a:cubicBezTo>
                  <a:pt x="6748907" y="3562350"/>
                  <a:pt x="6771767" y="3547110"/>
                  <a:pt x="6787007" y="3554730"/>
                </a:cubicBezTo>
                <a:cubicBezTo>
                  <a:pt x="6809867" y="3554730"/>
                  <a:pt x="6825107" y="3569970"/>
                  <a:pt x="6825107" y="3592830"/>
                </a:cubicBezTo>
                <a:cubicBezTo>
                  <a:pt x="6825107" y="3608070"/>
                  <a:pt x="6809867" y="3630930"/>
                  <a:pt x="6787007" y="3630930"/>
                </a:cubicBezTo>
                <a:cubicBezTo>
                  <a:pt x="6787007" y="3630930"/>
                  <a:pt x="6787007" y="3630930"/>
                  <a:pt x="6787007" y="3623310"/>
                </a:cubicBezTo>
                <a:close/>
                <a:moveTo>
                  <a:pt x="7620" y="3569970"/>
                </a:moveTo>
                <a:cubicBezTo>
                  <a:pt x="7620" y="3547110"/>
                  <a:pt x="22860" y="3531870"/>
                  <a:pt x="45720" y="3531870"/>
                </a:cubicBezTo>
                <a:cubicBezTo>
                  <a:pt x="60960" y="3531870"/>
                  <a:pt x="83820" y="3547110"/>
                  <a:pt x="83820" y="3569970"/>
                </a:cubicBezTo>
                <a:cubicBezTo>
                  <a:pt x="83820" y="3592830"/>
                  <a:pt x="68580" y="3608070"/>
                  <a:pt x="45720" y="3608070"/>
                </a:cubicBezTo>
                <a:cubicBezTo>
                  <a:pt x="22860" y="3608070"/>
                  <a:pt x="7620" y="3592830"/>
                  <a:pt x="7620" y="3569970"/>
                </a:cubicBezTo>
                <a:close/>
                <a:moveTo>
                  <a:pt x="6756526" y="3371596"/>
                </a:moveTo>
                <a:cubicBezTo>
                  <a:pt x="6756526" y="3356356"/>
                  <a:pt x="6771767" y="3333496"/>
                  <a:pt x="6794626" y="3333496"/>
                </a:cubicBezTo>
                <a:cubicBezTo>
                  <a:pt x="6809867" y="3333496"/>
                  <a:pt x="6832726" y="3356356"/>
                  <a:pt x="6832726" y="3371596"/>
                </a:cubicBezTo>
                <a:cubicBezTo>
                  <a:pt x="6832726" y="3394456"/>
                  <a:pt x="6809867" y="3409696"/>
                  <a:pt x="6794626" y="3409696"/>
                </a:cubicBezTo>
                <a:cubicBezTo>
                  <a:pt x="6771767" y="3409696"/>
                  <a:pt x="6756526" y="3394456"/>
                  <a:pt x="6756526" y="3371596"/>
                </a:cubicBezTo>
                <a:close/>
                <a:moveTo>
                  <a:pt x="38100" y="3394456"/>
                </a:moveTo>
                <a:cubicBezTo>
                  <a:pt x="22860" y="3394456"/>
                  <a:pt x="0" y="3379216"/>
                  <a:pt x="0" y="3356356"/>
                </a:cubicBezTo>
                <a:cubicBezTo>
                  <a:pt x="0" y="3333496"/>
                  <a:pt x="22860" y="3318256"/>
                  <a:pt x="38100" y="3318256"/>
                </a:cubicBezTo>
                <a:cubicBezTo>
                  <a:pt x="60960" y="3318256"/>
                  <a:pt x="76200" y="3333496"/>
                  <a:pt x="76200" y="3356356"/>
                </a:cubicBezTo>
                <a:cubicBezTo>
                  <a:pt x="76200" y="3379216"/>
                  <a:pt x="60960" y="3394456"/>
                  <a:pt x="38100" y="3394456"/>
                </a:cubicBezTo>
                <a:close/>
                <a:moveTo>
                  <a:pt x="6741287" y="3165602"/>
                </a:moveTo>
                <a:cubicBezTo>
                  <a:pt x="6741287" y="3142742"/>
                  <a:pt x="6756527" y="3127502"/>
                  <a:pt x="6779387" y="3119882"/>
                </a:cubicBezTo>
                <a:cubicBezTo>
                  <a:pt x="6802247" y="3119882"/>
                  <a:pt x="6817487" y="3135122"/>
                  <a:pt x="6817487" y="3157982"/>
                </a:cubicBezTo>
                <a:cubicBezTo>
                  <a:pt x="6825107" y="3180842"/>
                  <a:pt x="6809867" y="3196082"/>
                  <a:pt x="6787007" y="3196082"/>
                </a:cubicBezTo>
                <a:cubicBezTo>
                  <a:pt x="6787007" y="3196082"/>
                  <a:pt x="6787007" y="3196082"/>
                  <a:pt x="6779387" y="3196082"/>
                </a:cubicBezTo>
                <a:cubicBezTo>
                  <a:pt x="6764147" y="3196082"/>
                  <a:pt x="6748907" y="3180842"/>
                  <a:pt x="6741287" y="3165602"/>
                </a:cubicBezTo>
                <a:close/>
                <a:moveTo>
                  <a:pt x="45720" y="3180842"/>
                </a:moveTo>
                <a:cubicBezTo>
                  <a:pt x="30480" y="3180842"/>
                  <a:pt x="15240" y="3157982"/>
                  <a:pt x="15240" y="3135122"/>
                </a:cubicBezTo>
                <a:cubicBezTo>
                  <a:pt x="15240" y="3119882"/>
                  <a:pt x="30480" y="3104642"/>
                  <a:pt x="53340" y="3104642"/>
                </a:cubicBezTo>
                <a:cubicBezTo>
                  <a:pt x="76200" y="3104642"/>
                  <a:pt x="91440" y="3119882"/>
                  <a:pt x="91440" y="3142742"/>
                </a:cubicBezTo>
                <a:cubicBezTo>
                  <a:pt x="91440" y="3165602"/>
                  <a:pt x="68580" y="3180842"/>
                  <a:pt x="53340" y="3180842"/>
                </a:cubicBezTo>
                <a:cubicBezTo>
                  <a:pt x="53340" y="3180842"/>
                  <a:pt x="45720" y="3180842"/>
                  <a:pt x="45720" y="3180842"/>
                </a:cubicBezTo>
                <a:close/>
                <a:moveTo>
                  <a:pt x="6718426" y="2951988"/>
                </a:moveTo>
                <a:cubicBezTo>
                  <a:pt x="6718426" y="2929128"/>
                  <a:pt x="6733667" y="2913888"/>
                  <a:pt x="6756526" y="2906268"/>
                </a:cubicBezTo>
                <a:cubicBezTo>
                  <a:pt x="6771767" y="2906268"/>
                  <a:pt x="6794626" y="2921508"/>
                  <a:pt x="6794626" y="2944368"/>
                </a:cubicBezTo>
                <a:cubicBezTo>
                  <a:pt x="6802247" y="2959608"/>
                  <a:pt x="6787007" y="2982468"/>
                  <a:pt x="6764147" y="2982468"/>
                </a:cubicBezTo>
                <a:cubicBezTo>
                  <a:pt x="6764147" y="2982468"/>
                  <a:pt x="6764147" y="2982468"/>
                  <a:pt x="6756526" y="2982468"/>
                </a:cubicBezTo>
                <a:cubicBezTo>
                  <a:pt x="6741287" y="2982468"/>
                  <a:pt x="6726047" y="2974848"/>
                  <a:pt x="6718426" y="2951988"/>
                </a:cubicBezTo>
                <a:close/>
                <a:moveTo>
                  <a:pt x="68580" y="2967228"/>
                </a:moveTo>
                <a:cubicBezTo>
                  <a:pt x="45720" y="2959608"/>
                  <a:pt x="38100" y="2944368"/>
                  <a:pt x="38100" y="2921508"/>
                </a:cubicBezTo>
                <a:cubicBezTo>
                  <a:pt x="38100" y="2898648"/>
                  <a:pt x="60960" y="2891028"/>
                  <a:pt x="83820" y="2891028"/>
                </a:cubicBezTo>
                <a:cubicBezTo>
                  <a:pt x="99060" y="2891028"/>
                  <a:pt x="114300" y="2913888"/>
                  <a:pt x="114300" y="2936748"/>
                </a:cubicBezTo>
                <a:cubicBezTo>
                  <a:pt x="106680" y="2951988"/>
                  <a:pt x="91440" y="2967228"/>
                  <a:pt x="76200" y="2967228"/>
                </a:cubicBezTo>
                <a:cubicBezTo>
                  <a:pt x="76200" y="2967228"/>
                  <a:pt x="68580" y="2967228"/>
                  <a:pt x="68580" y="2967228"/>
                </a:cubicBezTo>
                <a:close/>
                <a:moveTo>
                  <a:pt x="6687820" y="2745994"/>
                </a:moveTo>
                <a:cubicBezTo>
                  <a:pt x="6680200" y="2723134"/>
                  <a:pt x="6695440" y="2700274"/>
                  <a:pt x="6718300" y="2700274"/>
                </a:cubicBezTo>
                <a:cubicBezTo>
                  <a:pt x="6733540" y="2692654"/>
                  <a:pt x="6756400" y="2707894"/>
                  <a:pt x="6764020" y="2730754"/>
                </a:cubicBezTo>
                <a:cubicBezTo>
                  <a:pt x="6764020" y="2745994"/>
                  <a:pt x="6748780" y="2768854"/>
                  <a:pt x="6733540" y="2776474"/>
                </a:cubicBezTo>
                <a:cubicBezTo>
                  <a:pt x="6725920" y="2776474"/>
                  <a:pt x="6725920" y="2776474"/>
                  <a:pt x="6725920" y="2776474"/>
                </a:cubicBezTo>
                <a:cubicBezTo>
                  <a:pt x="6703060" y="2776474"/>
                  <a:pt x="6687820" y="2761234"/>
                  <a:pt x="6687820" y="2745994"/>
                </a:cubicBezTo>
                <a:close/>
                <a:moveTo>
                  <a:pt x="106680" y="2753614"/>
                </a:moveTo>
                <a:cubicBezTo>
                  <a:pt x="83820" y="2753614"/>
                  <a:pt x="68580" y="2730754"/>
                  <a:pt x="76200" y="2707894"/>
                </a:cubicBezTo>
                <a:cubicBezTo>
                  <a:pt x="76200" y="2685034"/>
                  <a:pt x="99060" y="2677414"/>
                  <a:pt x="121920" y="2677414"/>
                </a:cubicBezTo>
                <a:cubicBezTo>
                  <a:pt x="144780" y="2685034"/>
                  <a:pt x="152400" y="2707894"/>
                  <a:pt x="152400" y="2723134"/>
                </a:cubicBezTo>
                <a:cubicBezTo>
                  <a:pt x="144780" y="2745994"/>
                  <a:pt x="129540" y="2753614"/>
                  <a:pt x="114300" y="2753614"/>
                </a:cubicBezTo>
                <a:cubicBezTo>
                  <a:pt x="106680" y="2753614"/>
                  <a:pt x="106680" y="2753614"/>
                  <a:pt x="106680" y="2753614"/>
                </a:cubicBezTo>
                <a:close/>
                <a:moveTo>
                  <a:pt x="6634480" y="2540000"/>
                </a:moveTo>
                <a:cubicBezTo>
                  <a:pt x="6634480" y="2517140"/>
                  <a:pt x="6642100" y="2494280"/>
                  <a:pt x="6664960" y="2494280"/>
                </a:cubicBezTo>
                <a:cubicBezTo>
                  <a:pt x="6687820" y="2486660"/>
                  <a:pt x="6703060" y="2494280"/>
                  <a:pt x="6710680" y="2517140"/>
                </a:cubicBezTo>
                <a:cubicBezTo>
                  <a:pt x="6718300" y="2540000"/>
                  <a:pt x="6703060" y="2562860"/>
                  <a:pt x="6687820" y="2562860"/>
                </a:cubicBezTo>
                <a:cubicBezTo>
                  <a:pt x="6680200" y="2562860"/>
                  <a:pt x="6680200" y="2562860"/>
                  <a:pt x="6672580" y="2562860"/>
                </a:cubicBezTo>
                <a:cubicBezTo>
                  <a:pt x="6657340" y="2562860"/>
                  <a:pt x="6642100" y="2555240"/>
                  <a:pt x="6634480" y="2540000"/>
                </a:cubicBezTo>
                <a:close/>
                <a:moveTo>
                  <a:pt x="152527" y="2547620"/>
                </a:moveTo>
                <a:cubicBezTo>
                  <a:pt x="129667" y="2540000"/>
                  <a:pt x="122047" y="2517140"/>
                  <a:pt x="129667" y="2501900"/>
                </a:cubicBezTo>
                <a:cubicBezTo>
                  <a:pt x="129667" y="2479040"/>
                  <a:pt x="152527" y="2463800"/>
                  <a:pt x="175387" y="2471420"/>
                </a:cubicBezTo>
                <a:cubicBezTo>
                  <a:pt x="190627" y="2479040"/>
                  <a:pt x="205867" y="2501900"/>
                  <a:pt x="198247" y="2517140"/>
                </a:cubicBezTo>
                <a:cubicBezTo>
                  <a:pt x="198247" y="2532380"/>
                  <a:pt x="183007" y="2547620"/>
                  <a:pt x="167767" y="2547620"/>
                </a:cubicBezTo>
                <a:cubicBezTo>
                  <a:pt x="160147" y="2547620"/>
                  <a:pt x="160147" y="2547620"/>
                  <a:pt x="152527" y="2547620"/>
                </a:cubicBezTo>
                <a:close/>
                <a:moveTo>
                  <a:pt x="6573520" y="2334006"/>
                </a:moveTo>
                <a:cubicBezTo>
                  <a:pt x="6565900" y="2318766"/>
                  <a:pt x="6581139" y="2295906"/>
                  <a:pt x="6596380" y="2288286"/>
                </a:cubicBezTo>
                <a:cubicBezTo>
                  <a:pt x="6619239" y="2280666"/>
                  <a:pt x="6642100" y="2288286"/>
                  <a:pt x="6649720" y="2311146"/>
                </a:cubicBezTo>
                <a:cubicBezTo>
                  <a:pt x="6657339" y="2334006"/>
                  <a:pt x="6642100" y="2349246"/>
                  <a:pt x="6626860" y="2356866"/>
                </a:cubicBezTo>
                <a:cubicBezTo>
                  <a:pt x="6619239" y="2364486"/>
                  <a:pt x="6611620" y="2364486"/>
                  <a:pt x="6611620" y="2364486"/>
                </a:cubicBezTo>
                <a:cubicBezTo>
                  <a:pt x="6596380" y="2364486"/>
                  <a:pt x="6581139" y="2349246"/>
                  <a:pt x="6573520" y="2334006"/>
                </a:cubicBezTo>
                <a:close/>
                <a:moveTo>
                  <a:pt x="213487" y="2341626"/>
                </a:moveTo>
                <a:cubicBezTo>
                  <a:pt x="198247" y="2334006"/>
                  <a:pt x="183007" y="2311146"/>
                  <a:pt x="190627" y="2288159"/>
                </a:cubicBezTo>
                <a:cubicBezTo>
                  <a:pt x="198247" y="2272919"/>
                  <a:pt x="221107" y="2257679"/>
                  <a:pt x="243967" y="2265299"/>
                </a:cubicBezTo>
                <a:cubicBezTo>
                  <a:pt x="259207" y="2272919"/>
                  <a:pt x="274447" y="2295779"/>
                  <a:pt x="266827" y="2318766"/>
                </a:cubicBezTo>
                <a:cubicBezTo>
                  <a:pt x="259207" y="2334006"/>
                  <a:pt x="243967" y="2341626"/>
                  <a:pt x="228727" y="2341626"/>
                </a:cubicBezTo>
                <a:cubicBezTo>
                  <a:pt x="221107" y="2341626"/>
                  <a:pt x="221107" y="2341626"/>
                  <a:pt x="213487" y="2341626"/>
                </a:cubicBezTo>
                <a:close/>
                <a:moveTo>
                  <a:pt x="6497320" y="2135632"/>
                </a:moveTo>
                <a:cubicBezTo>
                  <a:pt x="6489700" y="2120392"/>
                  <a:pt x="6504940" y="2097532"/>
                  <a:pt x="6520180" y="2089912"/>
                </a:cubicBezTo>
                <a:cubicBezTo>
                  <a:pt x="6543040" y="2082292"/>
                  <a:pt x="6565900" y="2089912"/>
                  <a:pt x="6573520" y="2105152"/>
                </a:cubicBezTo>
                <a:cubicBezTo>
                  <a:pt x="6581140" y="2128012"/>
                  <a:pt x="6565900" y="2150872"/>
                  <a:pt x="6550660" y="2158619"/>
                </a:cubicBezTo>
                <a:cubicBezTo>
                  <a:pt x="6543040" y="2158619"/>
                  <a:pt x="6543040" y="2158619"/>
                  <a:pt x="6535420" y="2158619"/>
                </a:cubicBezTo>
                <a:cubicBezTo>
                  <a:pt x="6520180" y="2158619"/>
                  <a:pt x="6504940" y="2150999"/>
                  <a:pt x="6497320" y="2135759"/>
                </a:cubicBezTo>
                <a:close/>
                <a:moveTo>
                  <a:pt x="289814" y="2143379"/>
                </a:moveTo>
                <a:cubicBezTo>
                  <a:pt x="274574" y="2128139"/>
                  <a:pt x="259334" y="2112899"/>
                  <a:pt x="266954" y="2089912"/>
                </a:cubicBezTo>
                <a:cubicBezTo>
                  <a:pt x="274574" y="2067052"/>
                  <a:pt x="297434" y="2059432"/>
                  <a:pt x="320294" y="2067052"/>
                </a:cubicBezTo>
                <a:cubicBezTo>
                  <a:pt x="335534" y="2074672"/>
                  <a:pt x="350774" y="2097532"/>
                  <a:pt x="343154" y="2120519"/>
                </a:cubicBezTo>
                <a:cubicBezTo>
                  <a:pt x="335534" y="2135759"/>
                  <a:pt x="320294" y="2143379"/>
                  <a:pt x="305054" y="2143379"/>
                </a:cubicBezTo>
                <a:cubicBezTo>
                  <a:pt x="297434" y="2143379"/>
                  <a:pt x="297434" y="2143379"/>
                  <a:pt x="289814" y="2143379"/>
                </a:cubicBezTo>
                <a:close/>
                <a:moveTo>
                  <a:pt x="6413373" y="1945005"/>
                </a:moveTo>
                <a:cubicBezTo>
                  <a:pt x="6405753" y="1922145"/>
                  <a:pt x="6413373" y="1899285"/>
                  <a:pt x="6428613" y="1891538"/>
                </a:cubicBezTo>
                <a:cubicBezTo>
                  <a:pt x="6451473" y="1883918"/>
                  <a:pt x="6474333" y="1891538"/>
                  <a:pt x="6481953" y="1914398"/>
                </a:cubicBezTo>
                <a:cubicBezTo>
                  <a:pt x="6489573" y="1929638"/>
                  <a:pt x="6481953" y="1952498"/>
                  <a:pt x="6466713" y="1960118"/>
                </a:cubicBezTo>
                <a:cubicBezTo>
                  <a:pt x="6459093" y="1967738"/>
                  <a:pt x="6451473" y="1967738"/>
                  <a:pt x="6443853" y="1967738"/>
                </a:cubicBezTo>
                <a:cubicBezTo>
                  <a:pt x="6436233" y="1967738"/>
                  <a:pt x="6420993" y="1960118"/>
                  <a:pt x="6413373" y="1944878"/>
                </a:cubicBezTo>
                <a:close/>
                <a:moveTo>
                  <a:pt x="381254" y="1944878"/>
                </a:moveTo>
                <a:cubicBezTo>
                  <a:pt x="358394" y="1937258"/>
                  <a:pt x="350774" y="1914398"/>
                  <a:pt x="358394" y="1891411"/>
                </a:cubicBezTo>
                <a:cubicBezTo>
                  <a:pt x="373634" y="1876171"/>
                  <a:pt x="396494" y="1868551"/>
                  <a:pt x="411734" y="1876171"/>
                </a:cubicBezTo>
                <a:cubicBezTo>
                  <a:pt x="426974" y="1883791"/>
                  <a:pt x="434594" y="1906651"/>
                  <a:pt x="426974" y="1929638"/>
                </a:cubicBezTo>
                <a:cubicBezTo>
                  <a:pt x="419354" y="1937258"/>
                  <a:pt x="411734" y="1944878"/>
                  <a:pt x="396494" y="1944878"/>
                </a:cubicBezTo>
                <a:cubicBezTo>
                  <a:pt x="388874" y="1944878"/>
                  <a:pt x="381254" y="1944878"/>
                  <a:pt x="381254" y="1944878"/>
                </a:cubicBezTo>
                <a:close/>
                <a:moveTo>
                  <a:pt x="6314186" y="1754124"/>
                </a:moveTo>
                <a:cubicBezTo>
                  <a:pt x="6306566" y="1738884"/>
                  <a:pt x="6306566" y="1716024"/>
                  <a:pt x="6329426" y="1708404"/>
                </a:cubicBezTo>
                <a:cubicBezTo>
                  <a:pt x="6344666" y="1693164"/>
                  <a:pt x="6367526" y="1700784"/>
                  <a:pt x="6382766" y="1716024"/>
                </a:cubicBezTo>
                <a:cubicBezTo>
                  <a:pt x="6390386" y="1738884"/>
                  <a:pt x="6382766" y="1761744"/>
                  <a:pt x="6367526" y="1769491"/>
                </a:cubicBezTo>
                <a:cubicBezTo>
                  <a:pt x="6359906" y="1777111"/>
                  <a:pt x="6352286" y="1777111"/>
                  <a:pt x="6344666" y="1777111"/>
                </a:cubicBezTo>
                <a:cubicBezTo>
                  <a:pt x="6329426" y="1777111"/>
                  <a:pt x="6321806" y="1769491"/>
                  <a:pt x="6314186" y="1754251"/>
                </a:cubicBezTo>
                <a:close/>
                <a:moveTo>
                  <a:pt x="480441" y="1754251"/>
                </a:moveTo>
                <a:cubicBezTo>
                  <a:pt x="457581" y="1746631"/>
                  <a:pt x="449961" y="1723771"/>
                  <a:pt x="465201" y="1700784"/>
                </a:cubicBezTo>
                <a:cubicBezTo>
                  <a:pt x="472821" y="1685544"/>
                  <a:pt x="495681" y="1677924"/>
                  <a:pt x="518541" y="1685544"/>
                </a:cubicBezTo>
                <a:cubicBezTo>
                  <a:pt x="533781" y="1700784"/>
                  <a:pt x="541401" y="1723644"/>
                  <a:pt x="526161" y="1739011"/>
                </a:cubicBezTo>
                <a:cubicBezTo>
                  <a:pt x="518541" y="1754251"/>
                  <a:pt x="510921" y="1761871"/>
                  <a:pt x="495681" y="1761871"/>
                </a:cubicBezTo>
                <a:cubicBezTo>
                  <a:pt x="488061" y="1761871"/>
                  <a:pt x="480441" y="1754251"/>
                  <a:pt x="480441" y="1754251"/>
                </a:cubicBezTo>
                <a:close/>
                <a:moveTo>
                  <a:pt x="6199886" y="1578737"/>
                </a:moveTo>
                <a:cubicBezTo>
                  <a:pt x="6199886" y="1571117"/>
                  <a:pt x="6199886" y="1571117"/>
                  <a:pt x="6199886" y="1571117"/>
                </a:cubicBezTo>
                <a:cubicBezTo>
                  <a:pt x="6184646" y="1555877"/>
                  <a:pt x="6192266" y="1533017"/>
                  <a:pt x="6207506" y="1517650"/>
                </a:cubicBezTo>
                <a:cubicBezTo>
                  <a:pt x="6230366" y="1510030"/>
                  <a:pt x="6253226" y="1510030"/>
                  <a:pt x="6260846" y="1532890"/>
                </a:cubicBezTo>
                <a:cubicBezTo>
                  <a:pt x="6268466" y="1532890"/>
                  <a:pt x="6268466" y="1532890"/>
                  <a:pt x="6268466" y="1532890"/>
                </a:cubicBezTo>
                <a:cubicBezTo>
                  <a:pt x="6276086" y="1555750"/>
                  <a:pt x="6276086" y="1578610"/>
                  <a:pt x="6253226" y="1586357"/>
                </a:cubicBezTo>
                <a:cubicBezTo>
                  <a:pt x="6245606" y="1593977"/>
                  <a:pt x="6237986" y="1593977"/>
                  <a:pt x="6230366" y="1593977"/>
                </a:cubicBezTo>
                <a:cubicBezTo>
                  <a:pt x="6222746" y="1593977"/>
                  <a:pt x="6207506" y="1586357"/>
                  <a:pt x="6199886" y="1578737"/>
                </a:cubicBezTo>
                <a:close/>
                <a:moveTo>
                  <a:pt x="587248" y="1571117"/>
                </a:moveTo>
                <a:cubicBezTo>
                  <a:pt x="572008" y="1555877"/>
                  <a:pt x="564388" y="1533017"/>
                  <a:pt x="579628" y="1517650"/>
                </a:cubicBezTo>
                <a:cubicBezTo>
                  <a:pt x="587248" y="1502410"/>
                  <a:pt x="610108" y="1494790"/>
                  <a:pt x="632968" y="1510030"/>
                </a:cubicBezTo>
                <a:cubicBezTo>
                  <a:pt x="648208" y="1517650"/>
                  <a:pt x="655828" y="1540510"/>
                  <a:pt x="640588" y="1563497"/>
                </a:cubicBezTo>
                <a:cubicBezTo>
                  <a:pt x="632968" y="1571117"/>
                  <a:pt x="625348" y="1578737"/>
                  <a:pt x="610108" y="1578737"/>
                </a:cubicBezTo>
                <a:cubicBezTo>
                  <a:pt x="602488" y="1578737"/>
                  <a:pt x="594868" y="1578737"/>
                  <a:pt x="587248" y="1571117"/>
                </a:cubicBezTo>
                <a:close/>
                <a:moveTo>
                  <a:pt x="6077839" y="1403223"/>
                </a:moveTo>
                <a:cubicBezTo>
                  <a:pt x="6062599" y="1380363"/>
                  <a:pt x="6070219" y="1357503"/>
                  <a:pt x="6085459" y="1349756"/>
                </a:cubicBezTo>
                <a:cubicBezTo>
                  <a:pt x="6100699" y="1334516"/>
                  <a:pt x="6123559" y="1334516"/>
                  <a:pt x="6138799" y="1357376"/>
                </a:cubicBezTo>
                <a:cubicBezTo>
                  <a:pt x="6146419" y="1372616"/>
                  <a:pt x="6146419" y="1395476"/>
                  <a:pt x="6131179" y="1410843"/>
                </a:cubicBezTo>
                <a:cubicBezTo>
                  <a:pt x="6123559" y="1410843"/>
                  <a:pt x="6115939" y="1418463"/>
                  <a:pt x="6108319" y="1418463"/>
                </a:cubicBezTo>
                <a:cubicBezTo>
                  <a:pt x="6093079" y="1418463"/>
                  <a:pt x="6085459" y="1410843"/>
                  <a:pt x="6077839" y="1403223"/>
                </a:cubicBezTo>
                <a:close/>
                <a:moveTo>
                  <a:pt x="709168" y="1395603"/>
                </a:moveTo>
                <a:cubicBezTo>
                  <a:pt x="693928" y="1380363"/>
                  <a:pt x="693928" y="1357503"/>
                  <a:pt x="701548" y="1342136"/>
                </a:cubicBezTo>
                <a:cubicBezTo>
                  <a:pt x="716788" y="1326896"/>
                  <a:pt x="739648" y="1319276"/>
                  <a:pt x="754888" y="1334516"/>
                </a:cubicBezTo>
                <a:cubicBezTo>
                  <a:pt x="777748" y="1349756"/>
                  <a:pt x="777748" y="1372616"/>
                  <a:pt x="762508" y="1387983"/>
                </a:cubicBezTo>
                <a:cubicBezTo>
                  <a:pt x="754888" y="1395603"/>
                  <a:pt x="747268" y="1403223"/>
                  <a:pt x="732028" y="1403223"/>
                </a:cubicBezTo>
                <a:cubicBezTo>
                  <a:pt x="724408" y="1403223"/>
                  <a:pt x="716788" y="1403223"/>
                  <a:pt x="709168" y="1395603"/>
                </a:cubicBezTo>
                <a:close/>
                <a:moveTo>
                  <a:pt x="5940552" y="1235456"/>
                </a:moveTo>
                <a:cubicBezTo>
                  <a:pt x="5932932" y="1220216"/>
                  <a:pt x="5932932" y="1197356"/>
                  <a:pt x="5948172" y="1181989"/>
                </a:cubicBezTo>
                <a:cubicBezTo>
                  <a:pt x="5963412" y="1166749"/>
                  <a:pt x="5986272" y="1166749"/>
                  <a:pt x="6001512" y="1181989"/>
                </a:cubicBezTo>
                <a:cubicBezTo>
                  <a:pt x="6016752" y="1204849"/>
                  <a:pt x="6009132" y="1227709"/>
                  <a:pt x="5993892" y="1243076"/>
                </a:cubicBezTo>
                <a:cubicBezTo>
                  <a:pt x="5986272" y="1243076"/>
                  <a:pt x="5978652" y="1250696"/>
                  <a:pt x="5971032" y="1250696"/>
                </a:cubicBezTo>
                <a:cubicBezTo>
                  <a:pt x="5963412" y="1250696"/>
                  <a:pt x="5948172" y="1243076"/>
                  <a:pt x="5940552" y="1235456"/>
                </a:cubicBezTo>
                <a:close/>
                <a:moveTo>
                  <a:pt x="846455" y="1227836"/>
                </a:moveTo>
                <a:cubicBezTo>
                  <a:pt x="831215" y="1212596"/>
                  <a:pt x="831215" y="1189736"/>
                  <a:pt x="838835" y="1174369"/>
                </a:cubicBezTo>
                <a:cubicBezTo>
                  <a:pt x="854075" y="1159129"/>
                  <a:pt x="876935" y="1159129"/>
                  <a:pt x="892175" y="1174369"/>
                </a:cubicBezTo>
                <a:cubicBezTo>
                  <a:pt x="907415" y="1181989"/>
                  <a:pt x="915035" y="1204849"/>
                  <a:pt x="899795" y="1227836"/>
                </a:cubicBezTo>
                <a:cubicBezTo>
                  <a:pt x="892175" y="1235456"/>
                  <a:pt x="884555" y="1235456"/>
                  <a:pt x="869315" y="1235456"/>
                </a:cubicBezTo>
                <a:cubicBezTo>
                  <a:pt x="861695" y="1235456"/>
                  <a:pt x="854075" y="1235456"/>
                  <a:pt x="846455" y="1227836"/>
                </a:cubicBezTo>
                <a:close/>
                <a:moveTo>
                  <a:pt x="5803265" y="1082802"/>
                </a:moveTo>
                <a:cubicBezTo>
                  <a:pt x="5788025" y="1067562"/>
                  <a:pt x="5788025" y="1037082"/>
                  <a:pt x="5803265" y="1029335"/>
                </a:cubicBezTo>
                <a:cubicBezTo>
                  <a:pt x="5818505" y="1014095"/>
                  <a:pt x="5841365" y="1014095"/>
                  <a:pt x="5856605" y="1029335"/>
                </a:cubicBezTo>
                <a:cubicBezTo>
                  <a:pt x="5871845" y="1044575"/>
                  <a:pt x="5871845" y="1067435"/>
                  <a:pt x="5856605" y="1082802"/>
                </a:cubicBezTo>
                <a:cubicBezTo>
                  <a:pt x="5848985" y="1090422"/>
                  <a:pt x="5833745" y="1090422"/>
                  <a:pt x="5826125" y="1090422"/>
                </a:cubicBezTo>
                <a:cubicBezTo>
                  <a:pt x="5818505" y="1090422"/>
                  <a:pt x="5810885" y="1090422"/>
                  <a:pt x="5803265" y="1082802"/>
                </a:cubicBezTo>
                <a:close/>
                <a:moveTo>
                  <a:pt x="991362" y="1067562"/>
                </a:moveTo>
                <a:cubicBezTo>
                  <a:pt x="976122" y="1052322"/>
                  <a:pt x="976122" y="1029462"/>
                  <a:pt x="991362" y="1014095"/>
                </a:cubicBezTo>
                <a:cubicBezTo>
                  <a:pt x="1006602" y="998855"/>
                  <a:pt x="1029462" y="998855"/>
                  <a:pt x="1044702" y="1014095"/>
                </a:cubicBezTo>
                <a:cubicBezTo>
                  <a:pt x="1059942" y="1029335"/>
                  <a:pt x="1059942" y="1052195"/>
                  <a:pt x="1044702" y="1067562"/>
                </a:cubicBezTo>
                <a:cubicBezTo>
                  <a:pt x="1037082" y="1075182"/>
                  <a:pt x="1029462" y="1082802"/>
                  <a:pt x="1014222" y="1082802"/>
                </a:cubicBezTo>
                <a:cubicBezTo>
                  <a:pt x="1006602" y="1082802"/>
                  <a:pt x="998982" y="1075182"/>
                  <a:pt x="991362" y="1067562"/>
                </a:cubicBezTo>
                <a:close/>
                <a:moveTo>
                  <a:pt x="5643118" y="930275"/>
                </a:moveTo>
                <a:cubicBezTo>
                  <a:pt x="5627878" y="922655"/>
                  <a:pt x="5627878" y="892175"/>
                  <a:pt x="5643118" y="876808"/>
                </a:cubicBezTo>
                <a:cubicBezTo>
                  <a:pt x="5658358" y="861568"/>
                  <a:pt x="5681218" y="861568"/>
                  <a:pt x="5696458" y="876808"/>
                </a:cubicBezTo>
                <a:cubicBezTo>
                  <a:pt x="5711698" y="892048"/>
                  <a:pt x="5711698" y="914908"/>
                  <a:pt x="5704078" y="930275"/>
                </a:cubicBezTo>
                <a:cubicBezTo>
                  <a:pt x="5696458" y="937895"/>
                  <a:pt x="5681218" y="945515"/>
                  <a:pt x="5673598" y="945515"/>
                </a:cubicBezTo>
                <a:cubicBezTo>
                  <a:pt x="5665978" y="945515"/>
                  <a:pt x="5650738" y="937895"/>
                  <a:pt x="5643118" y="930275"/>
                </a:cubicBezTo>
                <a:close/>
                <a:moveTo>
                  <a:pt x="1143889" y="922655"/>
                </a:moveTo>
                <a:cubicBezTo>
                  <a:pt x="1128649" y="907415"/>
                  <a:pt x="1128649" y="876935"/>
                  <a:pt x="1143889" y="869188"/>
                </a:cubicBezTo>
                <a:cubicBezTo>
                  <a:pt x="1159129" y="853948"/>
                  <a:pt x="1189609" y="853948"/>
                  <a:pt x="1197229" y="869188"/>
                </a:cubicBezTo>
                <a:cubicBezTo>
                  <a:pt x="1212469" y="884428"/>
                  <a:pt x="1212469" y="907288"/>
                  <a:pt x="1197229" y="922655"/>
                </a:cubicBezTo>
                <a:cubicBezTo>
                  <a:pt x="1189609" y="930275"/>
                  <a:pt x="1181989" y="930275"/>
                  <a:pt x="1174369" y="930275"/>
                </a:cubicBezTo>
                <a:cubicBezTo>
                  <a:pt x="1159129" y="930275"/>
                  <a:pt x="1151509" y="930275"/>
                  <a:pt x="1143889" y="922655"/>
                </a:cubicBezTo>
                <a:close/>
                <a:moveTo>
                  <a:pt x="5482971" y="792861"/>
                </a:moveTo>
                <a:cubicBezTo>
                  <a:pt x="5467731" y="785241"/>
                  <a:pt x="5467731" y="762381"/>
                  <a:pt x="5475351" y="739394"/>
                </a:cubicBezTo>
                <a:cubicBezTo>
                  <a:pt x="5490591" y="724154"/>
                  <a:pt x="5513451" y="724154"/>
                  <a:pt x="5528691" y="739394"/>
                </a:cubicBezTo>
                <a:cubicBezTo>
                  <a:pt x="5551551" y="747014"/>
                  <a:pt x="5551551" y="769874"/>
                  <a:pt x="5536311" y="792861"/>
                </a:cubicBezTo>
                <a:cubicBezTo>
                  <a:pt x="5528691" y="800481"/>
                  <a:pt x="5521071" y="808101"/>
                  <a:pt x="5505831" y="808101"/>
                </a:cubicBezTo>
                <a:cubicBezTo>
                  <a:pt x="5498211" y="808101"/>
                  <a:pt x="5490591" y="800481"/>
                  <a:pt x="5482971" y="792861"/>
                </a:cubicBezTo>
                <a:close/>
                <a:moveTo>
                  <a:pt x="1304036" y="777621"/>
                </a:moveTo>
                <a:cubicBezTo>
                  <a:pt x="1296416" y="762381"/>
                  <a:pt x="1296416" y="739521"/>
                  <a:pt x="1311656" y="724154"/>
                </a:cubicBezTo>
                <a:cubicBezTo>
                  <a:pt x="1326896" y="716534"/>
                  <a:pt x="1349756" y="716534"/>
                  <a:pt x="1364996" y="731774"/>
                </a:cubicBezTo>
                <a:cubicBezTo>
                  <a:pt x="1380236" y="747014"/>
                  <a:pt x="1372616" y="777494"/>
                  <a:pt x="1357376" y="785241"/>
                </a:cubicBezTo>
                <a:cubicBezTo>
                  <a:pt x="1349756" y="792861"/>
                  <a:pt x="1342136" y="792861"/>
                  <a:pt x="1334516" y="792861"/>
                </a:cubicBezTo>
                <a:cubicBezTo>
                  <a:pt x="1326896" y="792861"/>
                  <a:pt x="1311656" y="792861"/>
                  <a:pt x="1304036" y="777621"/>
                </a:cubicBezTo>
                <a:close/>
                <a:moveTo>
                  <a:pt x="5315204" y="670814"/>
                </a:moveTo>
                <a:cubicBezTo>
                  <a:pt x="5299964" y="655574"/>
                  <a:pt x="5292344" y="632714"/>
                  <a:pt x="5307584" y="617347"/>
                </a:cubicBezTo>
                <a:cubicBezTo>
                  <a:pt x="5315204" y="602107"/>
                  <a:pt x="5338064" y="594487"/>
                  <a:pt x="5360924" y="609727"/>
                </a:cubicBezTo>
                <a:cubicBezTo>
                  <a:pt x="5376164" y="617347"/>
                  <a:pt x="5376164" y="640207"/>
                  <a:pt x="5368544" y="663194"/>
                </a:cubicBezTo>
                <a:cubicBezTo>
                  <a:pt x="5360924" y="670814"/>
                  <a:pt x="5345684" y="678434"/>
                  <a:pt x="5338064" y="678434"/>
                </a:cubicBezTo>
                <a:cubicBezTo>
                  <a:pt x="5330444" y="678434"/>
                  <a:pt x="5322824" y="678434"/>
                  <a:pt x="5315204" y="670814"/>
                </a:cubicBezTo>
                <a:close/>
                <a:moveTo>
                  <a:pt x="1479423" y="655574"/>
                </a:moveTo>
                <a:cubicBezTo>
                  <a:pt x="1464183" y="632714"/>
                  <a:pt x="1471803" y="609854"/>
                  <a:pt x="1487043" y="602107"/>
                </a:cubicBezTo>
                <a:cubicBezTo>
                  <a:pt x="1502283" y="586867"/>
                  <a:pt x="1525143" y="594487"/>
                  <a:pt x="1540383" y="609727"/>
                </a:cubicBezTo>
                <a:cubicBezTo>
                  <a:pt x="1548003" y="624967"/>
                  <a:pt x="1548003" y="647827"/>
                  <a:pt x="1532763" y="663194"/>
                </a:cubicBezTo>
                <a:cubicBezTo>
                  <a:pt x="1525143" y="663194"/>
                  <a:pt x="1517523" y="670814"/>
                  <a:pt x="1509903" y="670814"/>
                </a:cubicBezTo>
                <a:cubicBezTo>
                  <a:pt x="1494663" y="670814"/>
                  <a:pt x="1487043" y="663194"/>
                  <a:pt x="1479423" y="655574"/>
                </a:cubicBezTo>
                <a:close/>
                <a:moveTo>
                  <a:pt x="5139817" y="556387"/>
                </a:moveTo>
                <a:cubicBezTo>
                  <a:pt x="5116957" y="541147"/>
                  <a:pt x="5109337" y="518287"/>
                  <a:pt x="5124577" y="502920"/>
                </a:cubicBezTo>
                <a:cubicBezTo>
                  <a:pt x="5132197" y="487680"/>
                  <a:pt x="5155057" y="480060"/>
                  <a:pt x="5177917" y="487680"/>
                </a:cubicBezTo>
                <a:cubicBezTo>
                  <a:pt x="5193157" y="502920"/>
                  <a:pt x="5200777" y="525780"/>
                  <a:pt x="5185537" y="541147"/>
                </a:cubicBezTo>
                <a:cubicBezTo>
                  <a:pt x="5185537" y="556387"/>
                  <a:pt x="5170297" y="564007"/>
                  <a:pt x="5155057" y="564007"/>
                </a:cubicBezTo>
                <a:cubicBezTo>
                  <a:pt x="5147437" y="564007"/>
                  <a:pt x="5139817" y="556387"/>
                  <a:pt x="5139817" y="556387"/>
                </a:cubicBezTo>
                <a:close/>
                <a:moveTo>
                  <a:pt x="1654810" y="533527"/>
                </a:moveTo>
                <a:cubicBezTo>
                  <a:pt x="1647190" y="518287"/>
                  <a:pt x="1654810" y="495427"/>
                  <a:pt x="1670050" y="480060"/>
                </a:cubicBezTo>
                <a:cubicBezTo>
                  <a:pt x="1685290" y="472440"/>
                  <a:pt x="1708150" y="480060"/>
                  <a:pt x="1723390" y="495300"/>
                </a:cubicBezTo>
                <a:cubicBezTo>
                  <a:pt x="1731010" y="510540"/>
                  <a:pt x="1723390" y="533400"/>
                  <a:pt x="1708150" y="548767"/>
                </a:cubicBezTo>
                <a:cubicBezTo>
                  <a:pt x="1700530" y="548767"/>
                  <a:pt x="1692910" y="556387"/>
                  <a:pt x="1685290" y="556387"/>
                </a:cubicBezTo>
                <a:cubicBezTo>
                  <a:pt x="1677670" y="556387"/>
                  <a:pt x="1662430" y="548767"/>
                  <a:pt x="1654810" y="533527"/>
                </a:cubicBezTo>
                <a:close/>
                <a:moveTo>
                  <a:pt x="4949190" y="449580"/>
                </a:moveTo>
                <a:cubicBezTo>
                  <a:pt x="4933950" y="441960"/>
                  <a:pt x="4926330" y="419100"/>
                  <a:pt x="4933950" y="403860"/>
                </a:cubicBezTo>
                <a:cubicBezTo>
                  <a:pt x="4949190" y="381000"/>
                  <a:pt x="4972050" y="373380"/>
                  <a:pt x="4987290" y="381000"/>
                </a:cubicBezTo>
                <a:cubicBezTo>
                  <a:pt x="5002530" y="396240"/>
                  <a:pt x="5010150" y="419100"/>
                  <a:pt x="5002530" y="434467"/>
                </a:cubicBezTo>
                <a:cubicBezTo>
                  <a:pt x="4994910" y="449707"/>
                  <a:pt x="4979670" y="457327"/>
                  <a:pt x="4972050" y="457327"/>
                </a:cubicBezTo>
                <a:cubicBezTo>
                  <a:pt x="4964430" y="457327"/>
                  <a:pt x="4956810" y="457327"/>
                  <a:pt x="4949190" y="449707"/>
                </a:cubicBezTo>
                <a:close/>
                <a:moveTo>
                  <a:pt x="1845437" y="426847"/>
                </a:moveTo>
                <a:cubicBezTo>
                  <a:pt x="1830197" y="411607"/>
                  <a:pt x="1837817" y="388747"/>
                  <a:pt x="1860677" y="381127"/>
                </a:cubicBezTo>
                <a:cubicBezTo>
                  <a:pt x="1875917" y="365887"/>
                  <a:pt x="1898777" y="373507"/>
                  <a:pt x="1906397" y="396367"/>
                </a:cubicBezTo>
                <a:cubicBezTo>
                  <a:pt x="1921637" y="411607"/>
                  <a:pt x="1914017" y="434467"/>
                  <a:pt x="1891157" y="442087"/>
                </a:cubicBezTo>
                <a:cubicBezTo>
                  <a:pt x="1891157" y="449707"/>
                  <a:pt x="1883537" y="449707"/>
                  <a:pt x="1875917" y="449707"/>
                </a:cubicBezTo>
                <a:cubicBezTo>
                  <a:pt x="1860677" y="449707"/>
                  <a:pt x="1845437" y="442087"/>
                  <a:pt x="1845437" y="426847"/>
                </a:cubicBezTo>
                <a:close/>
                <a:moveTo>
                  <a:pt x="4758563" y="358140"/>
                </a:moveTo>
                <a:cubicBezTo>
                  <a:pt x="4743323" y="350520"/>
                  <a:pt x="4735703" y="327660"/>
                  <a:pt x="4743323" y="312420"/>
                </a:cubicBezTo>
                <a:cubicBezTo>
                  <a:pt x="4750943" y="289560"/>
                  <a:pt x="4773803" y="281940"/>
                  <a:pt x="4789043" y="289560"/>
                </a:cubicBezTo>
                <a:cubicBezTo>
                  <a:pt x="4811903" y="297180"/>
                  <a:pt x="4819523" y="320040"/>
                  <a:pt x="4811903" y="343027"/>
                </a:cubicBezTo>
                <a:cubicBezTo>
                  <a:pt x="4804283" y="358267"/>
                  <a:pt x="4789043" y="365887"/>
                  <a:pt x="4773803" y="365887"/>
                </a:cubicBezTo>
                <a:cubicBezTo>
                  <a:pt x="4773803" y="365887"/>
                  <a:pt x="4766183" y="365887"/>
                  <a:pt x="4758563" y="358267"/>
                </a:cubicBezTo>
                <a:close/>
                <a:moveTo>
                  <a:pt x="2036064" y="335407"/>
                </a:moveTo>
                <a:cubicBezTo>
                  <a:pt x="2028444" y="312547"/>
                  <a:pt x="2036064" y="289687"/>
                  <a:pt x="2051304" y="281940"/>
                </a:cubicBezTo>
                <a:cubicBezTo>
                  <a:pt x="2074164" y="274320"/>
                  <a:pt x="2097024" y="281940"/>
                  <a:pt x="2104644" y="304800"/>
                </a:cubicBezTo>
                <a:cubicBezTo>
                  <a:pt x="2112264" y="320040"/>
                  <a:pt x="2104644" y="342900"/>
                  <a:pt x="2081784" y="358267"/>
                </a:cubicBezTo>
                <a:cubicBezTo>
                  <a:pt x="2081784" y="358267"/>
                  <a:pt x="2074164" y="358267"/>
                  <a:pt x="2066544" y="358267"/>
                </a:cubicBezTo>
                <a:cubicBezTo>
                  <a:pt x="2051304" y="358267"/>
                  <a:pt x="2043684" y="350647"/>
                  <a:pt x="2036064" y="335407"/>
                </a:cubicBezTo>
                <a:close/>
                <a:moveTo>
                  <a:pt x="4567809" y="281940"/>
                </a:moveTo>
                <a:cubicBezTo>
                  <a:pt x="4544949" y="274320"/>
                  <a:pt x="4537329" y="251460"/>
                  <a:pt x="4544949" y="228473"/>
                </a:cubicBezTo>
                <a:cubicBezTo>
                  <a:pt x="4552569" y="213233"/>
                  <a:pt x="4567809" y="205613"/>
                  <a:pt x="4590669" y="213233"/>
                </a:cubicBezTo>
                <a:cubicBezTo>
                  <a:pt x="4613529" y="213233"/>
                  <a:pt x="4621149" y="236093"/>
                  <a:pt x="4613529" y="258953"/>
                </a:cubicBezTo>
                <a:cubicBezTo>
                  <a:pt x="4605909" y="274193"/>
                  <a:pt x="4590669" y="281813"/>
                  <a:pt x="4575429" y="281813"/>
                </a:cubicBezTo>
                <a:cubicBezTo>
                  <a:pt x="4575429" y="281813"/>
                  <a:pt x="4567809" y="281813"/>
                  <a:pt x="4567809" y="281813"/>
                </a:cubicBezTo>
                <a:close/>
                <a:moveTo>
                  <a:pt x="2234311" y="251333"/>
                </a:moveTo>
                <a:cubicBezTo>
                  <a:pt x="2226691" y="236093"/>
                  <a:pt x="2234311" y="213233"/>
                  <a:pt x="2257171" y="205613"/>
                </a:cubicBezTo>
                <a:cubicBezTo>
                  <a:pt x="2272411" y="197993"/>
                  <a:pt x="2295271" y="205613"/>
                  <a:pt x="2302891" y="228473"/>
                </a:cubicBezTo>
                <a:cubicBezTo>
                  <a:pt x="2310511" y="243713"/>
                  <a:pt x="2302891" y="266573"/>
                  <a:pt x="2280031" y="274193"/>
                </a:cubicBezTo>
                <a:cubicBezTo>
                  <a:pt x="2280031" y="274193"/>
                  <a:pt x="2272411" y="281813"/>
                  <a:pt x="2272411" y="281813"/>
                </a:cubicBezTo>
                <a:cubicBezTo>
                  <a:pt x="2249551" y="281813"/>
                  <a:pt x="2241931" y="266573"/>
                  <a:pt x="2234311" y="251333"/>
                </a:cubicBezTo>
                <a:close/>
                <a:moveTo>
                  <a:pt x="4361942" y="213233"/>
                </a:moveTo>
                <a:cubicBezTo>
                  <a:pt x="4346702" y="205613"/>
                  <a:pt x="4331462" y="190373"/>
                  <a:pt x="4339082" y="167513"/>
                </a:cubicBezTo>
                <a:cubicBezTo>
                  <a:pt x="4346702" y="144653"/>
                  <a:pt x="4361942" y="137033"/>
                  <a:pt x="4384802" y="144653"/>
                </a:cubicBezTo>
                <a:cubicBezTo>
                  <a:pt x="4407662" y="144653"/>
                  <a:pt x="4415282" y="167513"/>
                  <a:pt x="4407662" y="190373"/>
                </a:cubicBezTo>
                <a:cubicBezTo>
                  <a:pt x="4407662" y="205613"/>
                  <a:pt x="4392422" y="213233"/>
                  <a:pt x="4377182" y="213233"/>
                </a:cubicBezTo>
                <a:cubicBezTo>
                  <a:pt x="4369562" y="213233"/>
                  <a:pt x="4369562" y="213233"/>
                  <a:pt x="4361942" y="213233"/>
                </a:cubicBezTo>
                <a:close/>
                <a:moveTo>
                  <a:pt x="2432558" y="182753"/>
                </a:moveTo>
                <a:cubicBezTo>
                  <a:pt x="2432558" y="167513"/>
                  <a:pt x="2440178" y="144653"/>
                  <a:pt x="2463038" y="137033"/>
                </a:cubicBezTo>
                <a:cubicBezTo>
                  <a:pt x="2478278" y="129413"/>
                  <a:pt x="2501138" y="144653"/>
                  <a:pt x="2508758" y="159893"/>
                </a:cubicBezTo>
                <a:cubicBezTo>
                  <a:pt x="2516378" y="182753"/>
                  <a:pt x="2501138" y="205613"/>
                  <a:pt x="2485898" y="213360"/>
                </a:cubicBezTo>
                <a:cubicBezTo>
                  <a:pt x="2478278" y="213360"/>
                  <a:pt x="2478278" y="213360"/>
                  <a:pt x="2470658" y="213360"/>
                </a:cubicBezTo>
                <a:cubicBezTo>
                  <a:pt x="2455418" y="213360"/>
                  <a:pt x="2440178" y="198120"/>
                  <a:pt x="2432558" y="182880"/>
                </a:cubicBezTo>
                <a:close/>
                <a:moveTo>
                  <a:pt x="4155948" y="160020"/>
                </a:moveTo>
                <a:cubicBezTo>
                  <a:pt x="4140708" y="160020"/>
                  <a:pt x="4125468" y="137160"/>
                  <a:pt x="4133088" y="114300"/>
                </a:cubicBezTo>
                <a:cubicBezTo>
                  <a:pt x="4133088" y="91440"/>
                  <a:pt x="4155948" y="83820"/>
                  <a:pt x="4178808" y="83820"/>
                </a:cubicBezTo>
                <a:cubicBezTo>
                  <a:pt x="4194048" y="91440"/>
                  <a:pt x="4209288" y="114300"/>
                  <a:pt x="4201668" y="129540"/>
                </a:cubicBezTo>
                <a:cubicBezTo>
                  <a:pt x="4201668" y="152400"/>
                  <a:pt x="4186428" y="160020"/>
                  <a:pt x="4163568" y="160020"/>
                </a:cubicBezTo>
                <a:cubicBezTo>
                  <a:pt x="4163568" y="160020"/>
                  <a:pt x="4163568" y="160020"/>
                  <a:pt x="4155948" y="160020"/>
                </a:cubicBezTo>
                <a:close/>
                <a:moveTo>
                  <a:pt x="2646045" y="129540"/>
                </a:moveTo>
                <a:cubicBezTo>
                  <a:pt x="2638425" y="106680"/>
                  <a:pt x="2653665" y="91440"/>
                  <a:pt x="2668905" y="83820"/>
                </a:cubicBezTo>
                <a:cubicBezTo>
                  <a:pt x="2691765" y="76200"/>
                  <a:pt x="2714625" y="91440"/>
                  <a:pt x="2714625" y="114300"/>
                </a:cubicBezTo>
                <a:cubicBezTo>
                  <a:pt x="2722245" y="129540"/>
                  <a:pt x="2707005" y="152400"/>
                  <a:pt x="2684145" y="160020"/>
                </a:cubicBezTo>
                <a:cubicBezTo>
                  <a:pt x="2684145" y="160020"/>
                  <a:pt x="2684145" y="160020"/>
                  <a:pt x="2676525" y="160020"/>
                </a:cubicBezTo>
                <a:cubicBezTo>
                  <a:pt x="2661285" y="160020"/>
                  <a:pt x="2646045" y="144780"/>
                  <a:pt x="2646045" y="129540"/>
                </a:cubicBezTo>
                <a:close/>
                <a:moveTo>
                  <a:pt x="3950081" y="121920"/>
                </a:moveTo>
                <a:cubicBezTo>
                  <a:pt x="3927221" y="114300"/>
                  <a:pt x="3919601" y="99060"/>
                  <a:pt x="3919601" y="76200"/>
                </a:cubicBezTo>
                <a:cubicBezTo>
                  <a:pt x="3919601" y="53340"/>
                  <a:pt x="3942461" y="45720"/>
                  <a:pt x="3965321" y="45720"/>
                </a:cubicBezTo>
                <a:cubicBezTo>
                  <a:pt x="3980561" y="45720"/>
                  <a:pt x="3995801" y="68580"/>
                  <a:pt x="3995801" y="91440"/>
                </a:cubicBezTo>
                <a:cubicBezTo>
                  <a:pt x="3988181" y="106680"/>
                  <a:pt x="3972941" y="121920"/>
                  <a:pt x="3957701" y="121920"/>
                </a:cubicBezTo>
                <a:cubicBezTo>
                  <a:pt x="3957701" y="121920"/>
                  <a:pt x="3950081" y="121920"/>
                  <a:pt x="3950081" y="121920"/>
                </a:cubicBezTo>
                <a:close/>
                <a:moveTo>
                  <a:pt x="2851912" y="83820"/>
                </a:moveTo>
                <a:cubicBezTo>
                  <a:pt x="2851912" y="68580"/>
                  <a:pt x="2867152" y="45720"/>
                  <a:pt x="2882392" y="45720"/>
                </a:cubicBezTo>
                <a:cubicBezTo>
                  <a:pt x="2905252" y="38100"/>
                  <a:pt x="2928112" y="53340"/>
                  <a:pt x="2928112" y="76200"/>
                </a:cubicBezTo>
                <a:cubicBezTo>
                  <a:pt x="2928112" y="99060"/>
                  <a:pt x="2920492" y="114300"/>
                  <a:pt x="2897632" y="121920"/>
                </a:cubicBezTo>
                <a:cubicBezTo>
                  <a:pt x="2897632" y="121920"/>
                  <a:pt x="2890012" y="121920"/>
                  <a:pt x="2890012" y="121920"/>
                </a:cubicBezTo>
                <a:cubicBezTo>
                  <a:pt x="2874772" y="121920"/>
                  <a:pt x="2851912" y="106680"/>
                  <a:pt x="2851912" y="83820"/>
                </a:cubicBezTo>
                <a:close/>
                <a:moveTo>
                  <a:pt x="3744087" y="91440"/>
                </a:moveTo>
                <a:cubicBezTo>
                  <a:pt x="3721227" y="91440"/>
                  <a:pt x="3705987" y="76200"/>
                  <a:pt x="3705987" y="53340"/>
                </a:cubicBezTo>
                <a:cubicBezTo>
                  <a:pt x="3705987" y="30480"/>
                  <a:pt x="3728847" y="15240"/>
                  <a:pt x="3751707" y="15240"/>
                </a:cubicBezTo>
                <a:cubicBezTo>
                  <a:pt x="3766947" y="22860"/>
                  <a:pt x="3782187" y="38100"/>
                  <a:pt x="3782187" y="60960"/>
                </a:cubicBezTo>
                <a:cubicBezTo>
                  <a:pt x="3782187" y="76200"/>
                  <a:pt x="3766947" y="91440"/>
                  <a:pt x="3744087" y="91440"/>
                </a:cubicBezTo>
                <a:close/>
                <a:moveTo>
                  <a:pt x="3065399" y="60960"/>
                </a:moveTo>
                <a:cubicBezTo>
                  <a:pt x="3065399" y="38100"/>
                  <a:pt x="3080639" y="15240"/>
                  <a:pt x="3095879" y="15240"/>
                </a:cubicBezTo>
                <a:cubicBezTo>
                  <a:pt x="3118739" y="15240"/>
                  <a:pt x="3141599" y="30480"/>
                  <a:pt x="3141599" y="53340"/>
                </a:cubicBezTo>
                <a:cubicBezTo>
                  <a:pt x="3141599" y="68580"/>
                  <a:pt x="3126359" y="91440"/>
                  <a:pt x="3103499" y="91440"/>
                </a:cubicBezTo>
                <a:cubicBezTo>
                  <a:pt x="3080639" y="91440"/>
                  <a:pt x="3065399" y="76200"/>
                  <a:pt x="3065399" y="60960"/>
                </a:cubicBezTo>
                <a:close/>
                <a:moveTo>
                  <a:pt x="3530600" y="83820"/>
                </a:moveTo>
                <a:cubicBezTo>
                  <a:pt x="3507740" y="76200"/>
                  <a:pt x="3492500" y="60960"/>
                  <a:pt x="3492500" y="38100"/>
                </a:cubicBezTo>
                <a:cubicBezTo>
                  <a:pt x="3492500" y="22860"/>
                  <a:pt x="3507740" y="0"/>
                  <a:pt x="3530600" y="7620"/>
                </a:cubicBezTo>
                <a:cubicBezTo>
                  <a:pt x="3553460" y="7620"/>
                  <a:pt x="3568700" y="22860"/>
                  <a:pt x="3568700" y="45720"/>
                </a:cubicBezTo>
                <a:cubicBezTo>
                  <a:pt x="3568700" y="60960"/>
                  <a:pt x="3553460" y="83820"/>
                  <a:pt x="3530600" y="83820"/>
                </a:cubicBezTo>
                <a:close/>
                <a:moveTo>
                  <a:pt x="3278886" y="45720"/>
                </a:moveTo>
                <a:cubicBezTo>
                  <a:pt x="3278886" y="22860"/>
                  <a:pt x="3294126" y="7620"/>
                  <a:pt x="3316986" y="0"/>
                </a:cubicBezTo>
                <a:cubicBezTo>
                  <a:pt x="3339846" y="0"/>
                  <a:pt x="3355086" y="22860"/>
                  <a:pt x="3355086" y="38100"/>
                </a:cubicBezTo>
                <a:cubicBezTo>
                  <a:pt x="3355086" y="60960"/>
                  <a:pt x="3339846" y="76200"/>
                  <a:pt x="3316986" y="76200"/>
                </a:cubicBezTo>
                <a:cubicBezTo>
                  <a:pt x="3294126" y="76200"/>
                  <a:pt x="3278886" y="60960"/>
                  <a:pt x="3278886" y="45720"/>
                </a:cubicBezTo>
                <a:close/>
              </a:path>
            </a:pathLst>
          </a:custGeom>
          <a:solidFill>
            <a:srgbClr val="56983F"/>
          </a:solidFill>
        </p:spPr>
        <p:txBody>
          <a:bodyPr/>
          <a:lstStyle/>
          <a:p>
            <a:endParaRPr lang="es-US"/>
          </a:p>
        </p:txBody>
      </p:sp>
      <p:grpSp>
        <p:nvGrpSpPr>
          <p:cNvPr id="27" name="Group 27"/>
          <p:cNvGrpSpPr/>
          <p:nvPr/>
        </p:nvGrpSpPr>
        <p:grpSpPr>
          <a:xfrm>
            <a:off x="11582400" y="1257300"/>
            <a:ext cx="507082" cy="515722"/>
            <a:chOff x="0" y="0"/>
            <a:chExt cx="549360" cy="558720"/>
          </a:xfrm>
          <a:solidFill>
            <a:srgbClr val="56983F"/>
          </a:solidFill>
        </p:grpSpPr>
        <p:sp>
          <p:nvSpPr>
            <p:cNvPr id="28" name="Freeform 2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781800" y="6972300"/>
            <a:ext cx="507082" cy="515722"/>
            <a:chOff x="0" y="0"/>
            <a:chExt cx="549360" cy="558720"/>
          </a:xfrm>
        </p:grpSpPr>
        <p:sp>
          <p:nvSpPr>
            <p:cNvPr id="31" name="Freeform 31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391400" y="2247900"/>
            <a:ext cx="4512106" cy="4512106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56983F"/>
              </a:solidFill>
              <a:prstDash val="solid"/>
              <a:miter/>
            </a:ln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8229600" y="3238500"/>
            <a:ext cx="296905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x-none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DESARROLLO DEPORTIVO INTEGRAL TERRITORIAL, ALTERNATIVA HACIA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COMPETITIVAOS SOSTENIBLES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NACIONALES E INTERNACIONALES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600200" y="266700"/>
            <a:ext cx="6221802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7670" indent="-397670" algn="ctr"/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  <a:p>
            <a:pPr marL="397670" indent="-397670"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DIAGNOSTICAR LA SITUACIÓN EN CUANTO A RESULTADOS COMPETITIVO DEL DEPORTE CUBANO, Y EN ESPECIAL DEL ATLETISMO INSIGNIA ENTRE LOS DEPORTES INDIVIDUALES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924800" y="2781300"/>
            <a:ext cx="3465904" cy="37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99"/>
              </a:lnSpc>
              <a:spcBef>
                <a:spcPct val="0"/>
              </a:spcBef>
            </a:pPr>
            <a:r>
              <a:rPr lang="en-US" sz="2318" b="1" spc="22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INNOVACIÓN</a:t>
            </a:r>
            <a:endParaRPr lang="en-US" sz="2318" b="1" spc="22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7183B84-DBA7-0CE8-A204-5A69BEA0F2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799" y="0"/>
            <a:ext cx="1524000" cy="10058420"/>
          </a:xfrm>
          <a:prstGeom prst="rect">
            <a:avLst/>
          </a:prstGeom>
        </p:spPr>
      </p:pic>
      <p:grpSp>
        <p:nvGrpSpPr>
          <p:cNvPr id="8" name="Group 27">
            <a:extLst>
              <a:ext uri="{FF2B5EF4-FFF2-40B4-BE49-F238E27FC236}">
                <a16:creationId xmlns:a16="http://schemas.microsoft.com/office/drawing/2014/main" xmlns="" id="{D83F9E0C-FD0E-74BE-FBFD-89F92FBDC233}"/>
              </a:ext>
            </a:extLst>
          </p:cNvPr>
          <p:cNvGrpSpPr/>
          <p:nvPr/>
        </p:nvGrpSpPr>
        <p:grpSpPr>
          <a:xfrm>
            <a:off x="7467600" y="1181100"/>
            <a:ext cx="507082" cy="515722"/>
            <a:chOff x="0" y="0"/>
            <a:chExt cx="549360" cy="558720"/>
          </a:xfrm>
          <a:solidFill>
            <a:srgbClr val="56983F"/>
          </a:solidFill>
        </p:grpSpPr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xmlns="" id="{BE21A00B-2CDB-8E3E-B1A1-4C18A90EE858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xmlns="" id="{5FE291ED-2A4F-5502-C731-762CB8026C47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xmlns="" id="{B56F5C28-BFD5-9DD1-FCF7-8A13E023C9B4}"/>
              </a:ext>
            </a:extLst>
          </p:cNvPr>
          <p:cNvGrpSpPr/>
          <p:nvPr/>
        </p:nvGrpSpPr>
        <p:grpSpPr>
          <a:xfrm>
            <a:off x="12192000" y="6972300"/>
            <a:ext cx="507082" cy="515722"/>
            <a:chOff x="0" y="0"/>
            <a:chExt cx="549360" cy="558720"/>
          </a:xfrm>
        </p:grpSpPr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xmlns="" id="{1D4A88BC-61C4-558F-0E28-43FCE7018C93}"/>
                </a:ext>
              </a:extLst>
            </p:cNvPr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xmlns="" id="{082CBC4A-57E1-6665-0933-C55EE6F44915}"/>
                </a:ext>
              </a:extLst>
            </p:cNvPr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51" name="Rectángulo: una sola esquina cortada 3">
            <a:extLst>
              <a:ext uri="{FF2B5EF4-FFF2-40B4-BE49-F238E27FC236}">
                <a16:creationId xmlns:a16="http://schemas.microsoft.com/office/drawing/2014/main" xmlns="" id="{A190F805-CA52-3318-1317-B9E8A3B23B3D}"/>
              </a:ext>
            </a:extLst>
          </p:cNvPr>
          <p:cNvSpPr/>
          <p:nvPr/>
        </p:nvSpPr>
        <p:spPr>
          <a:xfrm rot="16200000">
            <a:off x="-3349382" y="3349382"/>
            <a:ext cx="7543800" cy="845037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t"/>
          <a:lstStyle/>
          <a:p>
            <a:pPr algn="ctr" defTabSz="1371600">
              <a:defRPr/>
            </a:pPr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>
              <a:lnSpc>
                <a:spcPct val="150000"/>
              </a:lnSpc>
              <a:spcAft>
                <a:spcPts val="1200"/>
              </a:spcAft>
              <a:defRPr/>
            </a:pPr>
            <a:endParaRPr lang="es-ES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42"/>
          <p:cNvSpPr txBox="1"/>
          <p:nvPr/>
        </p:nvSpPr>
        <p:spPr>
          <a:xfrm>
            <a:off x="11506200" y="342900"/>
            <a:ext cx="622180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7670" indent="-397670" algn="ctr"/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397670" indent="-397670" algn="ctr"/>
            <a:r>
              <a:rPr lang="x-none" sz="20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  <a:cs typeface="Times New Roman"/>
              </a:rPr>
              <a:t>EVALUAR LOS RESULTADOS COMPETITIVOS EN ESPECIAL DEL ATLETISMO, APROXIMADAMNTE DESDE 1990-2024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4" name="Group 30"/>
          <p:cNvGrpSpPr/>
          <p:nvPr/>
        </p:nvGrpSpPr>
        <p:grpSpPr>
          <a:xfrm>
            <a:off x="12801600" y="3924300"/>
            <a:ext cx="507082" cy="515722"/>
            <a:chOff x="0" y="0"/>
            <a:chExt cx="549360" cy="558720"/>
          </a:xfrm>
        </p:grpSpPr>
        <p:sp>
          <p:nvSpPr>
            <p:cNvPr id="55" name="Freeform 31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56" name="Freeform 32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57" name="Group 30"/>
          <p:cNvGrpSpPr/>
          <p:nvPr/>
        </p:nvGrpSpPr>
        <p:grpSpPr>
          <a:xfrm>
            <a:off x="5334000" y="3771900"/>
            <a:ext cx="507082" cy="515722"/>
            <a:chOff x="0" y="0"/>
            <a:chExt cx="549360" cy="558720"/>
          </a:xfrm>
        </p:grpSpPr>
        <p:sp>
          <p:nvSpPr>
            <p:cNvPr id="58" name="Freeform 31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59" name="Freeform 32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60" name="TextBox 42"/>
          <p:cNvSpPr txBox="1"/>
          <p:nvPr/>
        </p:nvSpPr>
        <p:spPr>
          <a:xfrm>
            <a:off x="12801600" y="2933700"/>
            <a:ext cx="533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7670" indent="-397670" algn="ctr"/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  <a:p>
            <a:pPr marL="397670" indent="-397670"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DESCRIBIR BREVEMENTE, COMO LA ALTERNATIVA CIENTÍFICA E INNOVADORA, EL DDIT, PUEDE LOGRAR EL OBJETIVO PLANTEADO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3" name="Group 4"/>
          <p:cNvGrpSpPr/>
          <p:nvPr/>
        </p:nvGrpSpPr>
        <p:grpSpPr>
          <a:xfrm>
            <a:off x="13868400" y="7505700"/>
            <a:ext cx="2223718" cy="2218402"/>
            <a:chOff x="0" y="0"/>
            <a:chExt cx="2409120" cy="24033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4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62" name="TextBox 42"/>
          <p:cNvSpPr txBox="1"/>
          <p:nvPr/>
        </p:nvSpPr>
        <p:spPr>
          <a:xfrm>
            <a:off x="12192000" y="7277100"/>
            <a:ext cx="5334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7670" indent="-397670" algn="ctr"/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  <a:p>
            <a:pPr marL="397670" indent="-397670" algn="ctr"/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DISEÑAR </a:t>
            </a:r>
            <a:r>
              <a:rPr lang="es-ES" sz="20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UN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SISTEMA COMPUTARIZADO DE VERIFICACIÓN DE LA 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PREPARA</a:t>
            </a:r>
            <a:r>
              <a:rPr lang="es-ES" sz="20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CIÒN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COMPETITI</a:t>
            </a:r>
            <a:r>
              <a:rPr lang="es-ES" sz="20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VA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TERRITORIAL, (SCVPCT) COMO HERRAMIENTA DE </a:t>
            </a:r>
            <a:r>
              <a:rPr lang="x-none" sz="200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CONTROL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5" name="Group 6"/>
          <p:cNvGrpSpPr/>
          <p:nvPr/>
        </p:nvGrpSpPr>
        <p:grpSpPr>
          <a:xfrm>
            <a:off x="2057400" y="4601509"/>
            <a:ext cx="2224486" cy="2218391"/>
            <a:chOff x="15799" y="0"/>
            <a:chExt cx="2409952" cy="24033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6" name="Freeform 7"/>
            <p:cNvSpPr/>
            <p:nvPr/>
          </p:nvSpPr>
          <p:spPr>
            <a:xfrm>
              <a:off x="15799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67" name="TextBox 42"/>
          <p:cNvSpPr txBox="1"/>
          <p:nvPr/>
        </p:nvSpPr>
        <p:spPr>
          <a:xfrm>
            <a:off x="4572000" y="8039100"/>
            <a:ext cx="533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7670" indent="-397670" algn="ctr"/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  <a:p>
            <a:pPr marL="514350" indent="-514350" algn="ctr">
              <a:buFont typeface="+mj-lt"/>
              <a:buAutoNum type="arabicPeriod" startAt="5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  <a:cs typeface="Times New Roman"/>
              </a:rPr>
              <a:t>EXPONER LOS BENEFICIOS DEL DDIT,  QUE UNIDO AL DESARROLLO TERRITORIAL (ECONÓMICO), PUEDEN OBTENER EN LOS TERRITORIOS. </a:t>
            </a:r>
            <a:endParaRPr lang="es-ES" sz="2000" dirty="0">
              <a:ea typeface="Calibri"/>
              <a:cs typeface="Times New Roman"/>
            </a:endParaRPr>
          </a:p>
        </p:txBody>
      </p:sp>
      <p:sp>
        <p:nvSpPr>
          <p:cNvPr id="68" name="TextBox 42"/>
          <p:cNvSpPr txBox="1"/>
          <p:nvPr/>
        </p:nvSpPr>
        <p:spPr>
          <a:xfrm>
            <a:off x="685800" y="2933700"/>
            <a:ext cx="50292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  <a:cs typeface="Times New Roman"/>
              </a:rPr>
              <a:t>6</a:t>
            </a:r>
          </a:p>
          <a:p>
            <a:pPr marL="514350" indent="-514350" algn="ctr"/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  <a:cs typeface="Times New Roman"/>
            </a:endParaRPr>
          </a:p>
          <a:p>
            <a:pPr marL="514350" indent="-514350"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  <a:cs typeface="Times New Roman"/>
              </a:rPr>
              <a:t>MOSTRAR EL COMPORTAMIENTO DE LA PROPUESTA, ATENDIENDO A LA ESCALA TRL, QUE MIDE EL NIVEL DE MADURACIÓN TECNOLÓGICA EN UNA INNOVACIÓN, (DDIT), Y LA ESTRATÉGIA DE ÉSTE EN EL TERRITORIO, COMO ALTERNATIVA DE SOLUCIÓN CONTEMPORÁNEA PARA EL DESARROLLO DEPORTIVO NACIONAL.</a:t>
            </a: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  <a:p>
            <a:pPr marL="514350" indent="-514350"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es-ES" sz="20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3030485" y="-3074389"/>
            <a:ext cx="8135885" cy="863789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983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US">
                <a:solidFill>
                  <a:srgbClr val="56983F"/>
                </a:solidFill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>
                <a:solidFill>
                  <a:srgbClr val="56983F"/>
                </a:solidFill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 rot="18714686">
            <a:off x="-971994" y="2352221"/>
            <a:ext cx="6385018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498"/>
              </a:lnSpc>
              <a:spcBef>
                <a:spcPct val="0"/>
              </a:spcBef>
            </a:pPr>
            <a:r>
              <a:rPr lang="en-US" sz="4400" b="1" u="none" spc="39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Material y Métodos</a:t>
            </a:r>
            <a:endParaRPr lang="en-US" sz="4400" b="1" u="none" spc="39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29200" y="2171700"/>
            <a:ext cx="979531" cy="7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 smtClean="0">
                <a:solidFill>
                  <a:srgbClr val="231F20"/>
                </a:solidFill>
                <a:latin typeface="Codec Pro ExtraBold"/>
              </a:rPr>
              <a:t>1</a:t>
            </a:r>
            <a:endParaRPr lang="en-US" sz="4381" spc="429" dirty="0">
              <a:solidFill>
                <a:srgbClr val="231F20"/>
              </a:solidFill>
              <a:latin typeface="Codec Pro Extra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544800" y="5143500"/>
            <a:ext cx="979531" cy="7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 smtClean="0">
                <a:solidFill>
                  <a:srgbClr val="231F20"/>
                </a:solidFill>
                <a:latin typeface="Codec Pro ExtraBold"/>
              </a:rPr>
              <a:t>2</a:t>
            </a:r>
            <a:endParaRPr lang="en-US" sz="4381" spc="429" dirty="0">
              <a:solidFill>
                <a:srgbClr val="231F20"/>
              </a:solidFill>
              <a:latin typeface="Codec Pro Extra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81400" y="8191500"/>
            <a:ext cx="979531" cy="7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47"/>
              </a:lnSpc>
              <a:spcBef>
                <a:spcPct val="0"/>
              </a:spcBef>
            </a:pPr>
            <a:r>
              <a:rPr lang="en-US" sz="4381" spc="429" dirty="0" smtClean="0">
                <a:solidFill>
                  <a:srgbClr val="231F20"/>
                </a:solidFill>
                <a:latin typeface="Codec Pro ExtraBold"/>
              </a:rPr>
              <a:t>3</a:t>
            </a:r>
            <a:endParaRPr lang="en-US" sz="4381" spc="429" dirty="0">
              <a:solidFill>
                <a:srgbClr val="231F20"/>
              </a:solidFill>
              <a:latin typeface="Codec Pro Extra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876800" y="3924300"/>
            <a:ext cx="11658600" cy="3124200"/>
            <a:chOff x="0" y="0"/>
            <a:chExt cx="8545907" cy="2547212"/>
          </a:xfrm>
          <a:solidFill>
            <a:srgbClr val="56983F"/>
          </a:solidFill>
        </p:grpSpPr>
        <p:grpSp>
          <p:nvGrpSpPr>
            <p:cNvPr id="18" name="Group 18"/>
            <p:cNvGrpSpPr/>
            <p:nvPr/>
          </p:nvGrpSpPr>
          <p:grpSpPr>
            <a:xfrm>
              <a:off x="6992316" y="0"/>
              <a:ext cx="1553591" cy="2547212"/>
              <a:chOff x="0" y="0"/>
              <a:chExt cx="1452240" cy="2381040"/>
            </a:xfrm>
            <a:grpFill/>
          </p:grpSpPr>
          <p:sp>
            <p:nvSpPr>
              <p:cNvPr id="19" name="Freeform 19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236466"/>
              <a:ext cx="7891966" cy="2050401"/>
              <a:chOff x="0" y="0"/>
              <a:chExt cx="7377120" cy="1916640"/>
            </a:xfrm>
            <a:grpFill/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17112" y="310636"/>
              <a:ext cx="6299898" cy="200748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3200" b="1" dirty="0" smtClean="0">
                  <a:solidFill>
                    <a:schemeClr val="bg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EL </a:t>
              </a:r>
              <a:r>
                <a:rPr lang="es-CO" sz="3200" b="1" dirty="0" smtClean="0">
                  <a:solidFill>
                    <a:schemeClr val="bg1"/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ANÁLISIS HISTÓRICO – LÓGICO: </a:t>
              </a:r>
            </a:p>
            <a:p>
              <a:pPr algn="ctr"/>
              <a:r>
                <a:rPr lang="es-CO" sz="3200" b="1" dirty="0" smtClean="0">
                  <a:solidFill>
                    <a:schemeClr val="bg1"/>
                  </a:solidFill>
                  <a:latin typeface="Arial" pitchFamily="34" charset="0"/>
                  <a:ea typeface="Times New Roman" panose="02020603050405020304" pitchFamily="18" charset="0"/>
                  <a:cs typeface="Arial" pitchFamily="34" charset="0"/>
                </a:rPr>
                <a:t>Referente al desarrollo del deporte cubano,</a:t>
              </a:r>
              <a:r>
                <a:rPr lang="es-ES" sz="3200" b="1" dirty="0" smtClean="0">
                  <a:solidFill>
                    <a:schemeClr val="bg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luego del triunfo de la revolución en 1959, transitando por la década de los años del período especial 1990 y años posteriores</a:t>
              </a:r>
              <a:endParaRPr lang="x-none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05400" y="1104900"/>
            <a:ext cx="12420600" cy="2734279"/>
            <a:chOff x="0" y="0"/>
            <a:chExt cx="8484287" cy="2547212"/>
          </a:xfrm>
          <a:solidFill>
            <a:srgbClr val="56983F"/>
          </a:solidFill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52821" cy="2547212"/>
              <a:chOff x="0" y="0"/>
              <a:chExt cx="1451520" cy="2381040"/>
            </a:xfrm>
            <a:grpFill/>
          </p:grpSpPr>
          <p:sp>
            <p:nvSpPr>
              <p:cNvPr id="26" name="Freeform 26"/>
              <p:cNvSpPr/>
              <p:nvPr/>
            </p:nvSpPr>
            <p:spPr>
              <a:xfrm>
                <a:off x="0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1394587" y="1366393"/>
                    </a:moveTo>
                    <a:lnTo>
                      <a:pt x="395351" y="2365883"/>
                    </a:lnTo>
                    <a:cubicBezTo>
                      <a:pt x="315849" y="2444877"/>
                      <a:pt x="186944" y="2444877"/>
                      <a:pt x="107315" y="2365883"/>
                    </a:cubicBezTo>
                    <a:lnTo>
                      <a:pt x="0" y="2258441"/>
                    </a:lnTo>
                    <a:lnTo>
                      <a:pt x="891286" y="1366393"/>
                    </a:lnTo>
                    <a:cubicBezTo>
                      <a:pt x="970788" y="1286891"/>
                      <a:pt x="970788" y="1157859"/>
                      <a:pt x="891286" y="1078357"/>
                    </a:cubicBezTo>
                    <a:lnTo>
                      <a:pt x="0" y="186944"/>
                    </a:lnTo>
                    <a:lnTo>
                      <a:pt x="107442" y="79502"/>
                    </a:lnTo>
                    <a:cubicBezTo>
                      <a:pt x="186944" y="0"/>
                      <a:pt x="315849" y="0"/>
                      <a:pt x="395478" y="79502"/>
                    </a:cubicBezTo>
                    <a:lnTo>
                      <a:pt x="1394714" y="1078357"/>
                    </a:lnTo>
                    <a:cubicBezTo>
                      <a:pt x="1474216" y="1157859"/>
                      <a:pt x="1474216" y="1286891"/>
                      <a:pt x="1394714" y="1366393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595402" y="236466"/>
              <a:ext cx="7888885" cy="2050401"/>
              <a:chOff x="0" y="0"/>
              <a:chExt cx="7374240" cy="1916640"/>
            </a:xfrm>
            <a:grpFill/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431151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1151" h="1963166">
                    <a:moveTo>
                      <a:pt x="6464935" y="0"/>
                    </a:moveTo>
                    <a:lnTo>
                      <a:pt x="0" y="0"/>
                    </a:lnTo>
                    <a:lnTo>
                      <a:pt x="837819" y="837565"/>
                    </a:lnTo>
                    <a:cubicBezTo>
                      <a:pt x="877316" y="877062"/>
                      <a:pt x="897636" y="929386"/>
                      <a:pt x="897636" y="981583"/>
                    </a:cubicBezTo>
                    <a:cubicBezTo>
                      <a:pt x="897636" y="1033780"/>
                      <a:pt x="877951" y="1085596"/>
                      <a:pt x="837819" y="1125601"/>
                    </a:cubicBezTo>
                    <a:lnTo>
                      <a:pt x="635" y="1963166"/>
                    </a:lnTo>
                    <a:lnTo>
                      <a:pt x="6464427" y="1963166"/>
                    </a:lnTo>
                    <a:lnTo>
                      <a:pt x="7431151" y="981583"/>
                    </a:lnTo>
                    <a:lnTo>
                      <a:pt x="6464935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285765" y="490936"/>
              <a:ext cx="6313658" cy="159129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R="3810" algn="ctr" defTabSz="1371600">
                <a:spcAft>
                  <a:spcPts val="1800"/>
                </a:spcAft>
                <a:defRPr/>
              </a:pP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LA REVISIÓN DE DOCUMENTOS:  </a:t>
              </a:r>
            </a:p>
            <a:p>
              <a:pPr marR="3810" algn="just" defTabSz="1371600">
                <a:spcAft>
                  <a:spcPts val="1800"/>
                </a:spcAft>
                <a:defRPr/>
              </a:pPr>
              <a:r>
                <a:rPr lang="es-ES" sz="3200" b="1" i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Primarios</a:t>
              </a:r>
              <a:r>
                <a:rPr lang="es-ES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, </a:t>
              </a:r>
              <a:r>
                <a:rPr lang="es-ES" sz="3200" b="1" i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Secundarios</a:t>
              </a:r>
              <a:r>
                <a:rPr lang="es-ES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es-ES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y </a:t>
              </a:r>
              <a:r>
                <a:rPr lang="es-ES" sz="3200" b="1" i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Terciarios,</a:t>
              </a:r>
              <a:r>
                <a:rPr lang="es-ES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referidos 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al</a:t>
              </a:r>
              <a:r>
                <a:rPr lang="es-E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es-ES" sz="32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Desarrollo Local </a:t>
              </a:r>
              <a:r>
                <a:rPr lang="es-E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o </a:t>
              </a:r>
              <a:r>
                <a:rPr lang="es-ES" sz="3200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Territorial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. </a:t>
              </a:r>
              <a:endPara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 flipH="1">
            <a:off x="4038600" y="7200900"/>
            <a:ext cx="11734800" cy="2590800"/>
            <a:chOff x="0" y="0"/>
            <a:chExt cx="8545907" cy="2547212"/>
          </a:xfrm>
          <a:solidFill>
            <a:srgbClr val="56983F"/>
          </a:solidFill>
        </p:grpSpPr>
        <p:grpSp>
          <p:nvGrpSpPr>
            <p:cNvPr id="33" name="Group 33"/>
            <p:cNvGrpSpPr/>
            <p:nvPr/>
          </p:nvGrpSpPr>
          <p:grpSpPr>
            <a:xfrm>
              <a:off x="6992316" y="0"/>
              <a:ext cx="1553591" cy="2547212"/>
              <a:chOff x="0" y="0"/>
              <a:chExt cx="1452240" cy="2381040"/>
            </a:xfrm>
            <a:grpFill/>
          </p:grpSpPr>
          <p:sp>
            <p:nvSpPr>
              <p:cNvPr id="34" name="Freeform 34"/>
              <p:cNvSpPr/>
              <p:nvPr/>
            </p:nvSpPr>
            <p:spPr>
              <a:xfrm>
                <a:off x="-19685" y="-19812"/>
                <a:ext cx="1474216" cy="2444877"/>
              </a:xfrm>
              <a:custGeom>
                <a:avLst/>
                <a:gdLst/>
                <a:ahLst/>
                <a:cxnLst/>
                <a:rect l="l" t="t" r="r" b="b"/>
                <a:pathLst>
                  <a:path w="1474216" h="2444877">
                    <a:moveTo>
                      <a:pt x="78994" y="1078484"/>
                    </a:moveTo>
                    <a:lnTo>
                      <a:pt x="1078611" y="78994"/>
                    </a:lnTo>
                    <a:cubicBezTo>
                      <a:pt x="1158240" y="0"/>
                      <a:pt x="1287145" y="0"/>
                      <a:pt x="1366774" y="78994"/>
                    </a:cubicBezTo>
                    <a:lnTo>
                      <a:pt x="1474216" y="186436"/>
                    </a:lnTo>
                    <a:lnTo>
                      <a:pt x="582549" y="1078484"/>
                    </a:lnTo>
                    <a:cubicBezTo>
                      <a:pt x="502920" y="1157986"/>
                      <a:pt x="502920" y="1287018"/>
                      <a:pt x="582549" y="1366520"/>
                    </a:cubicBezTo>
                    <a:lnTo>
                      <a:pt x="1474216" y="2257933"/>
                    </a:lnTo>
                    <a:lnTo>
                      <a:pt x="1366774" y="2365375"/>
                    </a:lnTo>
                    <a:cubicBezTo>
                      <a:pt x="1287145" y="2444877"/>
                      <a:pt x="1158240" y="2444877"/>
                      <a:pt x="1078611" y="2365375"/>
                    </a:cubicBezTo>
                    <a:lnTo>
                      <a:pt x="78994" y="1366012"/>
                    </a:lnTo>
                    <a:cubicBezTo>
                      <a:pt x="0" y="1286510"/>
                      <a:pt x="0" y="1158113"/>
                      <a:pt x="78994" y="107848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36466"/>
              <a:ext cx="7891966" cy="2050401"/>
              <a:chOff x="0" y="0"/>
              <a:chExt cx="7377120" cy="1916640"/>
            </a:xfrm>
            <a:grpFill/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434580" cy="1963166"/>
              </a:xfrm>
              <a:custGeom>
                <a:avLst/>
                <a:gdLst/>
                <a:ahLst/>
                <a:cxnLst/>
                <a:rect l="l" t="t" r="r" b="b"/>
                <a:pathLst>
                  <a:path w="7434580" h="1963166">
                    <a:moveTo>
                      <a:pt x="967105" y="1963166"/>
                    </a:moveTo>
                    <a:lnTo>
                      <a:pt x="7434580" y="1963166"/>
                    </a:lnTo>
                    <a:lnTo>
                      <a:pt x="6596380" y="1125601"/>
                    </a:lnTo>
                    <a:cubicBezTo>
                      <a:pt x="6556883" y="1086104"/>
                      <a:pt x="6536563" y="1033780"/>
                      <a:pt x="6536563" y="981583"/>
                    </a:cubicBezTo>
                    <a:cubicBezTo>
                      <a:pt x="6536563" y="929386"/>
                      <a:pt x="6556375" y="877570"/>
                      <a:pt x="6596380" y="837565"/>
                    </a:cubicBezTo>
                    <a:lnTo>
                      <a:pt x="7434072" y="0"/>
                    </a:lnTo>
                    <a:lnTo>
                      <a:pt x="967105" y="0"/>
                    </a:lnTo>
                    <a:lnTo>
                      <a:pt x="0" y="980948"/>
                    </a:lnTo>
                    <a:lnTo>
                      <a:pt x="967105" y="1963039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s-US"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184390" y="299672"/>
              <a:ext cx="5863209" cy="14524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El método </a:t>
              </a:r>
              <a:r>
                <a:rPr lang="es-ES" sz="32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inductivo 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como el </a:t>
              </a:r>
              <a:r>
                <a:rPr lang="es-ES" sz="32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Deductivo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: 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estrategias 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de razonamiento lógico, para llegar a  conclusiones </a:t>
              </a:r>
              <a:r>
                <a:rPr lang="es-E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específica</a:t>
              </a:r>
              <a:endParaRPr lang="en-US" sz="3200" spc="13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FF20076-A7DF-C5FD-1ABC-23D35B13D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094" y="80548"/>
            <a:ext cx="3163500" cy="320774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3FB3D21-D948-B8B5-CF63-49CD0C92A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5315" y="0"/>
            <a:ext cx="2392685" cy="10058420"/>
          </a:xfrm>
          <a:prstGeom prst="rect">
            <a:avLst/>
          </a:prstGeom>
        </p:spPr>
      </p:pic>
      <p:sp>
        <p:nvSpPr>
          <p:cNvPr id="39" name="CuadroTexto 4">
            <a:extLst>
              <a:ext uri="{FF2B5EF4-FFF2-40B4-BE49-F238E27FC236}">
                <a16:creationId xmlns:a16="http://schemas.microsoft.com/office/drawing/2014/main" xmlns="" id="{420F6DF1-65B2-1803-9C70-DF069D1833EC}"/>
              </a:ext>
            </a:extLst>
          </p:cNvPr>
          <p:cNvSpPr txBox="1"/>
          <p:nvPr/>
        </p:nvSpPr>
        <p:spPr>
          <a:xfrm>
            <a:off x="5105400" y="0"/>
            <a:ext cx="12877800" cy="784830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marR="3810" algn="just" defTabSz="1371600">
              <a:spcAft>
                <a:spcPts val="1800"/>
              </a:spcAft>
              <a:defRPr/>
            </a:pPr>
            <a:r>
              <a:rPr lang="es-ES" sz="4200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métodos de </a:t>
            </a:r>
            <a:r>
              <a:rPr lang="es-ES" sz="4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investigación </a:t>
            </a:r>
            <a:r>
              <a:rPr lang="es-ES" sz="4200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científica:</a:t>
            </a:r>
            <a:endParaRPr lang="es-ES" sz="42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  <p:txBody>
          <a:bodyPr/>
          <a:lstStyle/>
          <a:p>
            <a:endParaRPr lang="es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485900"/>
            <a:chOff x="0" y="0"/>
            <a:chExt cx="5016842" cy="812800"/>
          </a:xfrm>
          <a:solidFill>
            <a:srgbClr val="56983F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016842" cy="8318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03152A-167C-1D5D-5806-C33E2D929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01665"/>
            <a:ext cx="2514600" cy="1284236"/>
          </a:xfrm>
          <a:prstGeom prst="rect">
            <a:avLst/>
          </a:prstGeom>
        </p:spPr>
      </p:pic>
      <p:sp>
        <p:nvSpPr>
          <p:cNvPr id="37" name="36 CuadroTexto"/>
          <p:cNvSpPr txBox="1"/>
          <p:nvPr/>
        </p:nvSpPr>
        <p:spPr>
          <a:xfrm>
            <a:off x="2895600" y="114300"/>
            <a:ext cx="148590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PENSAMIENTO, VISIÓN Y </a:t>
            </a:r>
            <a:r>
              <a:rPr lang="es-ES" sz="2800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REFLEXIONES 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DE FIDEL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CASTRO RUZ </a:t>
            </a:r>
          </a:p>
          <a:p>
            <a:pPr algn="ctr">
              <a:lnSpc>
                <a:spcPct val="115000"/>
              </a:lnSpc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SOBRE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LA EDUCACIÓN FÍSICA Y EL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DEPORTE CUBANO</a:t>
            </a:r>
            <a:endParaRPr lang="es-E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38" name="37 Imagen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867400" y="38481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39 Rectángulo"/>
          <p:cNvSpPr/>
          <p:nvPr/>
        </p:nvSpPr>
        <p:spPr>
          <a:xfrm>
            <a:off x="304800" y="1943100"/>
            <a:ext cx="4572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s-E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24 abril 1959-1961</a:t>
            </a:r>
          </a:p>
          <a:p>
            <a:pPr algn="ctr">
              <a:lnSpc>
                <a:spcPct val="115000"/>
              </a:lnSpc>
              <a:defRPr/>
            </a:pPr>
            <a:endParaRPr lang="es-ES" sz="20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sz="2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´NO TIENE QUE SER UNA ESTRELLA, NO TIENE QUE SER UN CAMPEÓN, PERO DEBE CULTIVAR LA EDUCACIÓN FÍSICA IGUAL QUE SU INSTRUCCIÓN GENERAL</a:t>
            </a:r>
            <a:endParaRPr lang="es-ES" sz="20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410200" y="1638300"/>
            <a:ext cx="4267200" cy="193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19 noviembre 1961.1963</a:t>
            </a:r>
          </a:p>
          <a:p>
            <a:pPr algn="ctr">
              <a:lnSpc>
                <a:spcPct val="115000"/>
              </a:lnSpc>
            </a:pPr>
            <a:endParaRPr lang="es-E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LA EDUCACIÓN FÍSICA DEL PUEBLO ES LA BASE DEL DEPORTE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...  </a:t>
            </a:r>
            <a:endParaRPr lang="es-ES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9906000" y="1638300"/>
            <a:ext cx="411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19 noviembre 1961.1963</a:t>
            </a:r>
          </a:p>
          <a:p>
            <a:pPr algn="ctr">
              <a:defRPr/>
            </a:pPr>
            <a:endParaRPr lang="es-ES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defRPr/>
            </a:pPr>
            <a:r>
              <a:rPr lang="es-ES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EL INTERÉS QUE SE PONE HOY EN LA EDUCACIÓN FÍSICA Y EL DEPORTE NO SERÁ IGUAL AL INTERÉS QUE HABRÁ· EN LOS AÑOS  VENIDEROS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..  </a:t>
            </a:r>
            <a:endParaRPr lang="es-ES" kern="0" dirty="0">
              <a:solidFill>
                <a:sysClr val="windowText" lastClr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14478000" y="2171700"/>
            <a:ext cx="36576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ts val="1500"/>
              </a:spcAft>
            </a:pPr>
            <a:r>
              <a:rPr lang="es-ES" sz="2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15 marzo 1963-1966</a:t>
            </a:r>
          </a:p>
          <a:p>
            <a:pPr algn="ctr" defTabSz="1371600" fontAlgn="base">
              <a:spcBef>
                <a:spcPct val="0"/>
              </a:spcBef>
              <a:spcAft>
                <a:spcPts val="1500"/>
              </a:spcAft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ESTOY MUY INTERESADO EN QUE SE IDENTIFIQUE EL DEPORTE CON LOS BECADOS. AHÍ HAY UNA MASA ENORME Y FUERTE, MUY ENTUSIASTA, Y ES UNA GRAN CANTERA…………..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13792200" y="6362700"/>
            <a:ext cx="4114800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s-E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1ro. de septiembre de 1980</a:t>
            </a:r>
          </a:p>
          <a:p>
            <a:pPr algn="ctr">
              <a:lnSpc>
                <a:spcPct val="115000"/>
              </a:lnSpc>
              <a:defRPr/>
            </a:pPr>
            <a:endParaRPr lang="es-ES" sz="24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´</a:t>
            </a:r>
            <a:r>
              <a:rPr lang="es-ES" sz="2000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JERARQUIZAR ADECUADAMENTE</a:t>
            </a:r>
          </a:p>
          <a:p>
            <a:pPr algn="ctr">
              <a:lnSpc>
                <a:spcPct val="115000"/>
              </a:lnSpc>
              <a:defRPr/>
            </a:pPr>
            <a:r>
              <a:rPr lang="es-ES" sz="2000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LA EDUCACIÓN FÍSICA Y EL DEPORTE ESCOLAR, E INTENSIFICAR LAS ACTIVIDADES DEPORTIVAS EN TODOS LOS CENTROS POR SU GRAN VALOR EDUCATIVO</a:t>
            </a:r>
            <a:r>
              <a:rPr lang="es-ES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...</a:t>
            </a:r>
            <a:endParaRPr lang="es-ES" b="1" kern="0" dirty="0">
              <a:solidFill>
                <a:sysClr val="windowText" lastClr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458200" y="7658100"/>
            <a:ext cx="4876800" cy="228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s-E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22 de diciembre de 1991</a:t>
            </a:r>
          </a:p>
          <a:p>
            <a:pPr algn="ctr">
              <a:lnSpc>
                <a:spcPct val="115000"/>
              </a:lnSpc>
              <a:defRPr/>
            </a:pPr>
            <a:endParaRPr lang="es-ES" sz="20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sz="2000" kern="0" dirty="0" smtClean="0">
                <a:solidFill>
                  <a:sysClr val="windowText" lastClr="000000"/>
                </a:solidFill>
                <a:latin typeface="Arial Black"/>
                <a:ea typeface="Calibri"/>
                <a:cs typeface="Times New Roman"/>
              </a:rPr>
              <a:t>´ </a:t>
            </a:r>
            <a:r>
              <a:rPr lang="es-ES" sz="2000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“</a:t>
            </a:r>
            <a:r>
              <a:rPr lang="es-ES" sz="2000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EL DEPORTE TIENE QUE VER CON LA VIDA DEL PAÍS, CON EL FUTURO DEL PAÍS, CON LA SUPERVIVENCIA DEL PAÍS”...</a:t>
            </a:r>
            <a:endParaRPr lang="es-ES" sz="2000" b="1" kern="0" dirty="0">
              <a:solidFill>
                <a:sysClr val="windowText" lastClr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886200" y="8039100"/>
            <a:ext cx="4038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Mayo de 1995</a:t>
            </a:r>
          </a:p>
          <a:p>
            <a:pPr algn="ctr">
              <a:defRPr/>
            </a:pPr>
            <a:endParaRPr lang="es-ES" sz="20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sz="2000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PERFECCIONEMOS NUESTRO TRABAJO EN EL CAMPO DEL DEPORTE. APLIQUEMOS MÁS LA CIENCIA Y LA TÉCNICA</a:t>
            </a:r>
            <a:endParaRPr lang="es-ES" sz="2000" dirty="0"/>
          </a:p>
        </p:txBody>
      </p:sp>
      <p:sp>
        <p:nvSpPr>
          <p:cNvPr id="47" name="46 CuadroTexto"/>
          <p:cNvSpPr txBox="1"/>
          <p:nvPr/>
        </p:nvSpPr>
        <p:spPr>
          <a:xfrm>
            <a:off x="609600" y="5448300"/>
            <a:ext cx="44958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s-E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Calibri"/>
                <a:cs typeface="Times New Roman"/>
              </a:rPr>
              <a:t>2 de septiembre de 2004</a:t>
            </a:r>
          </a:p>
          <a:p>
            <a:pPr algn="ctr">
              <a:lnSpc>
                <a:spcPct val="115000"/>
              </a:lnSpc>
              <a:defRPr/>
            </a:pPr>
            <a:endParaRPr lang="es-ES" sz="20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defRPr/>
            </a:pPr>
            <a:r>
              <a:rPr lang="es-ES" sz="2000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EL DEPORTE NO DEBE NI PUEDE QUEDARSE REZAGADO</a:t>
            </a:r>
            <a:r>
              <a:rPr lang="es-ES" b="1" kern="0" dirty="0" smtClean="0">
                <a:solidFill>
                  <a:sysClr val="windowText" lastClr="000000"/>
                </a:solidFill>
                <a:latin typeface="Arial" pitchFamily="34" charset="0"/>
                <a:ea typeface="Calibri"/>
                <a:cs typeface="Arial" pitchFamily="34" charset="0"/>
              </a:rPr>
              <a:t>...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DE322C-1E24-C9DA-90C6-9596D17E0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1" y="3464"/>
            <a:ext cx="1157559" cy="10058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9B8238-B73B-DEF4-7198-55C2C0526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5274" y="0"/>
            <a:ext cx="2102726" cy="10287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324600" y="342900"/>
            <a:ext cx="4572000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ctr">
              <a:lnSpc>
                <a:spcPct val="107000"/>
              </a:lnSpc>
              <a:spcAft>
                <a:spcPts val="1800"/>
              </a:spcAft>
            </a:pP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EL MUNICIPIO Y LOS PROCESOS DE DESARROLLO LOCAL EN CUBA. </a:t>
            </a:r>
          </a:p>
          <a:p>
            <a:pPr marR="3810" algn="ctr">
              <a:lnSpc>
                <a:spcPct val="107000"/>
              </a:lnSpc>
              <a:spcAft>
                <a:spcPts val="1800"/>
              </a:spcAft>
            </a:pPr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(Segura C. M. L. 2013)</a:t>
            </a:r>
            <a:endParaRPr lang="es-ES" sz="2800" b="1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0"/>
            <a:ext cx="4495800" cy="1077218"/>
          </a:xfrm>
          <a:prstGeom prst="rect">
            <a:avLst/>
          </a:prstGeom>
          <a:solidFill>
            <a:srgbClr val="56983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desarrollo Local o Territorial en Cuba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81000" y="1866900"/>
            <a:ext cx="48768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SEGÚN </a:t>
            </a:r>
            <a:r>
              <a:rPr lang="es-ES" sz="2400" b="1" i="1" dirty="0" smtClean="0">
                <a:solidFill>
                  <a:prstClr val="black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(LUCAS MAS, 2002, P. 13A),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EN MATERIA LOCAL/TERRITORIAL EN CUBA </a:t>
            </a:r>
          </a:p>
          <a:p>
            <a:pPr marL="266700" indent="-266700" algn="ctr">
              <a:spcAft>
                <a:spcPts val="900"/>
              </a:spcAft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- PRIMEROS PASOS EN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1901</a:t>
            </a:r>
          </a:p>
          <a:p>
            <a:pPr marL="128588" indent="-128588" algn="ctr">
              <a:spcAft>
                <a:spcPts val="900"/>
              </a:spcAft>
              <a:buFontTx/>
              <a:buChar char="-"/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EN LA CONSTITUCIÓN SE DEJAN SENTADOS LO  REFERENTES A LOS PODERES LOCALES</a:t>
            </a:r>
            <a:endParaRPr lang="es-ES" sz="2400" b="1" dirty="0">
              <a:solidFill>
                <a:prstClr val="black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90600" y="5524500"/>
            <a:ext cx="4953000" cy="3616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3810" indent="-271463" algn="ctr">
              <a:lnSpc>
                <a:spcPct val="107000"/>
              </a:lnSpc>
              <a:spcAft>
                <a:spcPts val="1800"/>
              </a:spcAft>
              <a:buFontTx/>
              <a:buChar char="-"/>
              <a:tabLst>
                <a:tab pos="128588" algn="l"/>
              </a:tabLst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LA CONSTITUCIÓN DE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1940</a:t>
            </a:r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LEGITIMA AL MUNICIPIO COMO BASE ECONÓMICA TERRITORIAL, </a:t>
            </a:r>
          </a:p>
          <a:p>
            <a:pPr marL="271463" marR="3810" indent="-271463" algn="ctr">
              <a:lnSpc>
                <a:spcPct val="107000"/>
              </a:lnSpc>
              <a:spcAft>
                <a:spcPts val="1800"/>
              </a:spcAft>
              <a:buFontTx/>
              <a:buChar char="-"/>
              <a:tabLst>
                <a:tab pos="128588" algn="l"/>
              </a:tabLst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SE GARANTIZA UNA RELATIVA CAPACIDAD FINANCIERA PROPIA, PARA EL DESARROLLO</a:t>
            </a:r>
            <a:endParaRPr lang="es-ES" sz="2400" b="1" dirty="0" smtClean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53200" y="6972300"/>
            <a:ext cx="434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ctr">
              <a:buFontTx/>
              <a:buChar char="-"/>
            </a:pP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EL PROCESOS DEL DESARROLLO LOCAL TOMAR AUGE EN CUBA A FINALES DE LA DÉCADA DE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1980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428625" indent="-428625" algn="ctr"/>
            <a:r>
              <a:rPr lang="es-ES" sz="2400" b="1" i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(SEGURA C. M. L. 2013A</a:t>
            </a:r>
            <a:r>
              <a:rPr lang="es-ES" b="1" i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). </a:t>
            </a:r>
            <a:endParaRPr lang="es-ES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963400" y="6362700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LAS PRIMERAS EXPERIENCIAS DE DESARROLLO LOCAL, SE   DESARROLLAN EN EL MUNICIPIO DE </a:t>
            </a:r>
            <a:r>
              <a:rPr lang="es-ES" sz="2400" b="1" i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YAGUAJAY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Y EN LA PROVINCIA </a:t>
            </a:r>
            <a:r>
              <a:rPr lang="es-ES" sz="2400" b="1" i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GRANMA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EN EL AÑO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1980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2039600" y="1104900"/>
            <a:ext cx="411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EN EL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VI CONGRESO DEL  (PCC),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EN ABRIL DE </a:t>
            </a: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2011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SE  APRUEBA LOS </a:t>
            </a:r>
            <a:r>
              <a:rPr lang="es-ES" sz="2400" i="1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LINEAMIENTOS DE LA POLÍTICA ECONÓMICA Y SOCIAL DEL PARTIDO Y LA REVOLUCIÓN </a:t>
            </a:r>
            <a:r>
              <a:rPr lang="es-ES" sz="24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INICIÓ DE LA  ACTUALIZACIÓN DEL MODELO ECONÓMICO CUBANO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162800" y="4838700"/>
            <a:ext cx="5334000" cy="2286000"/>
            <a:chOff x="0" y="0"/>
            <a:chExt cx="4073040" cy="1447200"/>
          </a:xfrm>
          <a:solidFill>
            <a:schemeClr val="bg1">
              <a:lumMod val="75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3017" cy="1447165"/>
            </a:xfrm>
            <a:custGeom>
              <a:avLst/>
              <a:gdLst/>
              <a:ahLst/>
              <a:cxnLst/>
              <a:rect l="l" t="t" r="r" b="b"/>
              <a:pathLst>
                <a:path w="4073017" h="1447165">
                  <a:moveTo>
                    <a:pt x="33492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349244" y="1447165"/>
                    <a:pt x="3349244" y="1447165"/>
                    <a:pt x="3349244" y="1447165"/>
                  </a:cubicBezTo>
                  <a:cubicBezTo>
                    <a:pt x="3747897" y="1447165"/>
                    <a:pt x="4073017" y="1122172"/>
                    <a:pt x="4073017" y="723519"/>
                  </a:cubicBezTo>
                  <a:cubicBezTo>
                    <a:pt x="4073017" y="324866"/>
                    <a:pt x="3747897" y="0"/>
                    <a:pt x="334924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29200" y="419100"/>
            <a:ext cx="6553200" cy="3962400"/>
            <a:chOff x="0" y="0"/>
            <a:chExt cx="2055600" cy="2055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55622" cy="2055622"/>
            </a:xfrm>
            <a:custGeom>
              <a:avLst/>
              <a:gdLst/>
              <a:ahLst/>
              <a:cxnLst/>
              <a:rect l="l" t="t" r="r" b="b"/>
              <a:pathLst>
                <a:path w="2055622" h="2055622">
                  <a:moveTo>
                    <a:pt x="0" y="1027811"/>
                  </a:moveTo>
                  <a:cubicBezTo>
                    <a:pt x="0" y="460121"/>
                    <a:pt x="460121" y="0"/>
                    <a:pt x="1027811" y="0"/>
                  </a:cubicBezTo>
                  <a:cubicBezTo>
                    <a:pt x="1595501" y="0"/>
                    <a:pt x="2055622" y="460121"/>
                    <a:pt x="2055622" y="1027811"/>
                  </a:cubicBezTo>
                  <a:cubicBezTo>
                    <a:pt x="2055622" y="1595501"/>
                    <a:pt x="1595501" y="2055622"/>
                    <a:pt x="1027811" y="2055622"/>
                  </a:cubicBezTo>
                  <a:cubicBezTo>
                    <a:pt x="460121" y="2055622"/>
                    <a:pt x="0" y="1595501"/>
                    <a:pt x="0" y="102781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04800" y="190500"/>
            <a:ext cx="3886200" cy="3124200"/>
            <a:chOff x="-138360" y="-830162"/>
            <a:chExt cx="3528190" cy="2057146"/>
          </a:xfrm>
        </p:grpSpPr>
        <p:sp>
          <p:nvSpPr>
            <p:cNvPr id="26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30" name="Freeform 30"/>
          <p:cNvSpPr/>
          <p:nvPr/>
        </p:nvSpPr>
        <p:spPr>
          <a:xfrm>
            <a:off x="7007481" y="7667300"/>
            <a:ext cx="724731" cy="1065909"/>
          </a:xfrm>
          <a:custGeom>
            <a:avLst/>
            <a:gdLst/>
            <a:ahLst/>
            <a:cxnLst/>
            <a:rect l="l" t="t" r="r" b="b"/>
            <a:pathLst>
              <a:path w="724731" h="1065909">
                <a:moveTo>
                  <a:pt x="0" y="0"/>
                </a:moveTo>
                <a:lnTo>
                  <a:pt x="724731" y="0"/>
                </a:lnTo>
                <a:lnTo>
                  <a:pt x="724731" y="1065908"/>
                </a:lnTo>
                <a:lnTo>
                  <a:pt x="0" y="10659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CF8999A-D30F-9078-5854-E94EB2B62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1" y="3464"/>
            <a:ext cx="1081359" cy="10058420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533400" y="6477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DENTRO DE LAS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PROBLEMÁTICAS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CONTEMPORÁNEAS DEL DEPORTE CUBANO CONVENCIONAL Y PARALÍMPICO ENCONTRAMOS</a:t>
            </a:r>
            <a:endParaRPr lang="es-ES" sz="2000" dirty="0"/>
          </a:p>
        </p:txBody>
      </p:sp>
      <p:grpSp>
        <p:nvGrpSpPr>
          <p:cNvPr id="39" name="Group 25"/>
          <p:cNvGrpSpPr/>
          <p:nvPr/>
        </p:nvGrpSpPr>
        <p:grpSpPr>
          <a:xfrm>
            <a:off x="1295400" y="3619500"/>
            <a:ext cx="5410200" cy="3124200"/>
            <a:chOff x="-138360" y="-830162"/>
            <a:chExt cx="3528190" cy="2057146"/>
          </a:xfrm>
        </p:grpSpPr>
        <p:sp>
          <p:nvSpPr>
            <p:cNvPr id="40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41" name="40 Rectángulo"/>
          <p:cNvSpPr/>
          <p:nvPr/>
        </p:nvSpPr>
        <p:spPr>
          <a:xfrm>
            <a:off x="1905000" y="3924300"/>
            <a:ext cx="4191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LA E.F. HA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EXPERIMENTADO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DÉFICIT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EN LOS PROGRAMAS BÁSICOS,</a:t>
            </a:r>
          </a:p>
          <a:p>
            <a:pPr algn="ctr">
              <a:buFont typeface="Wingdings" pitchFamily="2" charset="2"/>
              <a:buChar char="q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NO SE OBSERVA DESARROLLO EN LOS NIÑOS DE LAS HABILIDADES Y CAPACIDADES FÍSICOS-TÉCNICO-MOTRIZ, </a:t>
            </a:r>
          </a:p>
          <a:p>
            <a:pPr algn="ctr">
              <a:buFont typeface="Wingdings" pitchFamily="2" charset="2"/>
              <a:buChar char="q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ESTA PROLEMÁTICA ES EN TODOS LOS NIVELES DE LA EDUCACIÓN CUBANA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25"/>
          <p:cNvGrpSpPr/>
          <p:nvPr/>
        </p:nvGrpSpPr>
        <p:grpSpPr>
          <a:xfrm>
            <a:off x="2286000" y="6972300"/>
            <a:ext cx="5410200" cy="3124200"/>
            <a:chOff x="-138360" y="-830162"/>
            <a:chExt cx="3528190" cy="2057146"/>
          </a:xfrm>
        </p:grpSpPr>
        <p:sp>
          <p:nvSpPr>
            <p:cNvPr id="43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44" name="43 Rectángulo"/>
          <p:cNvSpPr/>
          <p:nvPr/>
        </p:nvSpPr>
        <p:spPr>
          <a:xfrm>
            <a:off x="3124200" y="75819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CATEGORIZACIÓN 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OBJETIVA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ENTRENADOR CUBANO</a:t>
            </a:r>
          </a:p>
          <a:p>
            <a:pPr algn="ctr">
              <a:buFont typeface="Wingdings" pitchFamily="2" charset="2"/>
              <a:buChar char="q"/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NO COEXISTE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JUSTICIA SOCIAL PARA LOS ENTRENADORES DE BASE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25"/>
          <p:cNvGrpSpPr/>
          <p:nvPr/>
        </p:nvGrpSpPr>
        <p:grpSpPr>
          <a:xfrm>
            <a:off x="7772400" y="8153400"/>
            <a:ext cx="4343400" cy="2133600"/>
            <a:chOff x="-138360" y="-830162"/>
            <a:chExt cx="3528190" cy="2057146"/>
          </a:xfrm>
        </p:grpSpPr>
        <p:sp>
          <p:nvSpPr>
            <p:cNvPr id="46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47" name="46 Rectángulo"/>
          <p:cNvSpPr/>
          <p:nvPr/>
        </p:nvSpPr>
        <p:spPr>
          <a:xfrm>
            <a:off x="8001000" y="8496300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PROBLEMAS EN LA               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SELECCIÓN DEL POSIBLE TALENTO COMPETITIVO 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PTC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PARA LOS DIFERENTES DEPORTES</a:t>
            </a:r>
            <a:endParaRPr lang="es-E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25"/>
          <p:cNvGrpSpPr/>
          <p:nvPr/>
        </p:nvGrpSpPr>
        <p:grpSpPr>
          <a:xfrm>
            <a:off x="12192000" y="6819900"/>
            <a:ext cx="5410200" cy="3124200"/>
            <a:chOff x="-138360" y="-830162"/>
            <a:chExt cx="3528190" cy="2057146"/>
          </a:xfrm>
        </p:grpSpPr>
        <p:sp>
          <p:nvSpPr>
            <p:cNvPr id="49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grpSp>
        <p:nvGrpSpPr>
          <p:cNvPr id="50" name="Group 25"/>
          <p:cNvGrpSpPr/>
          <p:nvPr/>
        </p:nvGrpSpPr>
        <p:grpSpPr>
          <a:xfrm>
            <a:off x="12725400" y="3467100"/>
            <a:ext cx="5410200" cy="3124200"/>
            <a:chOff x="-138360" y="-830162"/>
            <a:chExt cx="3528190" cy="2057146"/>
          </a:xfrm>
        </p:grpSpPr>
        <p:sp>
          <p:nvSpPr>
            <p:cNvPr id="51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801600" y="72771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ENORME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CHAMPIONISMO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EL DEPORTE ESCOLAR,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VULNERA LAS ETAPAS DE DESARROLLO FISIOLÓGICO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  NIÑO O JOVEN,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APLICACIÓN A ULTRANZA DE PROGRAMAS COMO EL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API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(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MISMA FUNCIÓN UTORIZADOS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13487400" y="4071997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itchFamily="2" charset="2"/>
              <a:buChar char="q"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EL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SISTEMA ACTUAL DE EVALUACIÓN 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DE LOS ENTRENADORES EN LAS  (E.I.D.E.), TRIBUTA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A LA QUEMA DE ETAPA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. </a:t>
            </a:r>
          </a:p>
          <a:p>
            <a:pPr marL="266700" indent="-266700" algn="just">
              <a:buFont typeface="Wingdings" pitchFamily="2" charset="2"/>
              <a:buChar char="q"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POR LO QUE INEXORABLEMENTE  SE LES 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EXIGEN A TODA COSTA RESULTADOS COMPETITIVO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rPr>
              <a:t>, ACELERANDO EL PROCESO 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5"/>
          <p:cNvGrpSpPr/>
          <p:nvPr/>
        </p:nvGrpSpPr>
        <p:grpSpPr>
          <a:xfrm>
            <a:off x="12192000" y="38100"/>
            <a:ext cx="5410200" cy="3124200"/>
            <a:chOff x="-138360" y="-830162"/>
            <a:chExt cx="3528190" cy="2057146"/>
          </a:xfrm>
        </p:grpSpPr>
        <p:sp>
          <p:nvSpPr>
            <p:cNvPr id="28" name="Freeform 26"/>
            <p:cNvSpPr/>
            <p:nvPr/>
          </p:nvSpPr>
          <p:spPr>
            <a:xfrm>
              <a:off x="-138360" y="-830162"/>
              <a:ext cx="3528190" cy="2057146"/>
            </a:xfrm>
            <a:custGeom>
              <a:avLst/>
              <a:gdLst/>
              <a:ahLst/>
              <a:cxnLst/>
              <a:rect l="l" t="t" r="r" b="b"/>
              <a:pathLst>
                <a:path w="2054860" h="2057146">
                  <a:moveTo>
                    <a:pt x="0" y="1028573"/>
                  </a:moveTo>
                  <a:cubicBezTo>
                    <a:pt x="0" y="460502"/>
                    <a:pt x="459994" y="0"/>
                    <a:pt x="1027430" y="0"/>
                  </a:cubicBezTo>
                  <a:cubicBezTo>
                    <a:pt x="1594866" y="0"/>
                    <a:pt x="2054860" y="460502"/>
                    <a:pt x="2054860" y="1028573"/>
                  </a:cubicBezTo>
                  <a:cubicBezTo>
                    <a:pt x="2054860" y="1596644"/>
                    <a:pt x="1594866" y="2057146"/>
                    <a:pt x="1027430" y="2057146"/>
                  </a:cubicBezTo>
                  <a:cubicBezTo>
                    <a:pt x="459994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01600" y="571500"/>
            <a:ext cx="434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EL DESCENSO EN LOS RESULTADOS ATLÉTICOS ENTRE LOS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18-21 AÑOS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DONDE DEBÍAN ESTAR EN LA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MEDIA DE SU DISCIPLINA  ATLÉTICA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DECERTIFICA  LA  POSIBILIDAD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RESULTADOS,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NIVEL </a:t>
            </a: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CENTROAMERICANO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PANAMERICANO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MUNDIAL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 </a:t>
            </a: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OLÍMPICO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91200" y="723900"/>
            <a:ext cx="5105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Romero Esquivel  (2010</a:t>
            </a: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 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EL DEPORTE HOY, ESTÁ REGIDO POR EL RENGLÓN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ECONÓMICO: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COMERCIALIZACIÓN DE ATLETAS,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CANTIDAD DE COMPETENCIAS POR PREMIOS,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PRIVILEGIOS A PAÍSES CON ECONOMÍAS MÁS DESARROLLADAS,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COMPETICIÓN COMO ESPECTÁCULO,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ADEMÁS, PERSISTE EL PROBLEMA DEL PERFECCIONAMIENTO DE LOS SISTEMAS DE SELECCIÓN DEL POSIBLE TALENTO DEPORTIVO,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es-E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ASÍ COMO EL SISTEMA DE CONTROL DEL PROCESO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Flecha abajo"/>
          <p:cNvSpPr/>
          <p:nvPr/>
        </p:nvSpPr>
        <p:spPr>
          <a:xfrm>
            <a:off x="2438400" y="3314700"/>
            <a:ext cx="5334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abajo"/>
          <p:cNvSpPr/>
          <p:nvPr/>
        </p:nvSpPr>
        <p:spPr>
          <a:xfrm>
            <a:off x="4114800" y="6667500"/>
            <a:ext cx="381000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Flecha derecha"/>
          <p:cNvSpPr/>
          <p:nvPr/>
        </p:nvSpPr>
        <p:spPr>
          <a:xfrm>
            <a:off x="11963400" y="88773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Flecha derecha"/>
          <p:cNvSpPr/>
          <p:nvPr/>
        </p:nvSpPr>
        <p:spPr>
          <a:xfrm>
            <a:off x="7391400" y="8953500"/>
            <a:ext cx="5334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Flecha arriba"/>
          <p:cNvSpPr/>
          <p:nvPr/>
        </p:nvSpPr>
        <p:spPr>
          <a:xfrm>
            <a:off x="15240000" y="3086100"/>
            <a:ext cx="304800" cy="3810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Flecha arriba"/>
          <p:cNvSpPr/>
          <p:nvPr/>
        </p:nvSpPr>
        <p:spPr>
          <a:xfrm>
            <a:off x="15240000" y="6515100"/>
            <a:ext cx="381000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lecha izquierda"/>
          <p:cNvSpPr/>
          <p:nvPr/>
        </p:nvSpPr>
        <p:spPr>
          <a:xfrm rot="20474777">
            <a:off x="11390195" y="1369157"/>
            <a:ext cx="834267" cy="8382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7315200" y="50673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RESUMEN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PROBLEMÁTICA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CONTEMPORÁNEA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print"/>
            <a:stretch>
              <a:fillRect t="-38888" b="-38888"/>
            </a:stretch>
          </a:blipFill>
        </p:spPr>
        <p:txBody>
          <a:bodyPr/>
          <a:lstStyle/>
          <a:p>
            <a:endParaRPr lang="es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-56223"/>
            <a:ext cx="18288000" cy="2456523"/>
            <a:chOff x="0" y="-19050"/>
            <a:chExt cx="4482924" cy="1064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86492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56983F"/>
            </a:solidFill>
          </p:spPr>
          <p:txBody>
            <a:bodyPr/>
            <a:lstStyle/>
            <a:p>
              <a:endParaRPr lang="es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24600" y="2552700"/>
            <a:ext cx="109556" cy="6705600"/>
            <a:chOff x="0" y="0"/>
            <a:chExt cx="12543" cy="1221339"/>
          </a:xfrm>
          <a:solidFill>
            <a:srgbClr val="56983F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10000" y="210011"/>
            <a:ext cx="11506200" cy="1580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  <a:tabLst>
                <a:tab pos="405765" algn="l"/>
              </a:tabLst>
            </a:pP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¿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QUÉ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 PASADO, QUE EL DEPORTE NACIONAL Y EL ATLETISMO EN PARTICULAR, HA INVOLUCIONADO DE MANERA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GENERAL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EN ESTOS ÚLTIMOS </a:t>
            </a: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35 </a:t>
            </a:r>
            <a:r>
              <a:rPr lang="es-E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AÑOS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268200" y="2400300"/>
            <a:ext cx="152400" cy="6934200"/>
            <a:chOff x="0" y="0"/>
            <a:chExt cx="12543" cy="1221339"/>
          </a:xfrm>
          <a:solidFill>
            <a:srgbClr val="56983F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CBD16F7C-5B50-7968-677A-CE82CBCBE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396"/>
          <a:stretch/>
        </p:blipFill>
        <p:spPr>
          <a:xfrm rot="16200000">
            <a:off x="1958277" y="-1348677"/>
            <a:ext cx="2392685" cy="5090039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B6973FE2-D2C1-87EB-8EFD-3B19056E8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54"/>
          <a:stretch/>
        </p:blipFill>
        <p:spPr>
          <a:xfrm rot="5400000">
            <a:off x="14095568" y="-1446367"/>
            <a:ext cx="2392685" cy="5285420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0" y="2933700"/>
            <a:ext cx="601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¿</a:t>
            </a: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QUÉNES </a:t>
            </a: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SERÁN OBJETIVAMENTE LOS NUEVOS ATLETAS, QUE SUSTITUIRÁN EN CUANTO A RESULTADOS Y NIVEL COMPETITIVO, A LAS GRANDES FIGURAS DEL PASADO, QUE DESDE LAS DÉCADAS DE LOS AÑOS </a:t>
            </a:r>
            <a:r>
              <a:rPr lang="es-ES" sz="32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80-90</a:t>
            </a: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HASTA  HOY, </a:t>
            </a:r>
            <a:r>
              <a:rPr lang="es-E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 HAN </a:t>
            </a: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SIDO RELEVADOS, AL MÁS ALTO NIVEL COMPETITIVO?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553200" y="2171700"/>
            <a:ext cx="5791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SILVIO LEONARD,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SILVIA CHIVAS,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JAVIER SOTOMAYOR,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YARELYS SILVA,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LEONEL SUAREZ,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ROBERTO HERNÁNDEZ;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NOLBERTO TÉLLEZ;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ALBERTO JUANTORENA;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LUIS MEDINA;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ALEJANDRO CASAÑA;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ALBERTO CUBA;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LUIS MARIANO DELIS;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ANIER GARCÍA; </a:t>
            </a:r>
            <a:endParaRPr lang="es-ES" b="1" dirty="0" smtClean="0">
              <a:solidFill>
                <a:sysClr val="windowText" lastClr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2573000" y="2324100"/>
            <a:ext cx="5638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DAYRON ROBLES;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OMAR CISNERO;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SILVIA ACOSTA;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BELSY LAZA;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HILDA RAMOS;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OSLEIDY MENÉNDEZ; 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RIGOBERTO MENDOZA;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RADAMÉS GONZÁLEZ;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YITSY MORENO;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IVÁN PEDROSO;</a:t>
            </a:r>
          </a:p>
          <a:p>
            <a:pPr algn="just">
              <a:buFont typeface="Wingdings" pitchFamily="2" charset="2"/>
              <a:buChar char="q"/>
              <a:tabLst>
                <a:tab pos="405765" algn="l"/>
              </a:tabLst>
            </a:pP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MARÍA CARIDAD </a:t>
            </a:r>
            <a:r>
              <a:rPr lang="es-ES" sz="3200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COLÓN</a:t>
            </a:r>
            <a:r>
              <a:rPr lang="es-ES" b="1" dirty="0" smtClean="0">
                <a:solidFill>
                  <a:sysClr val="windowText" lastClr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6647443</TotalTime>
  <Words>1925</Words>
  <Application>Microsoft Office PowerPoint</Application>
  <PresentationFormat>Personalizado</PresentationFormat>
  <Paragraphs>183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Open Sauce</vt:lpstr>
      <vt:lpstr>Arial Black</vt:lpstr>
      <vt:lpstr>Times New Roman</vt:lpstr>
      <vt:lpstr>Century Gothic</vt:lpstr>
      <vt:lpstr>Codec Pro ExtraBold Italics</vt:lpstr>
      <vt:lpstr>Codec Pro ExtraBold</vt:lpstr>
      <vt:lpstr>Batang</vt:lpstr>
      <vt:lpstr>Wingdings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construcción inmobilaria</dc:title>
  <dc:creator>TANIA</dc:creator>
  <cp:lastModifiedBy>TANIA</cp:lastModifiedBy>
  <cp:revision>113</cp:revision>
  <dcterms:created xsi:type="dcterms:W3CDTF">2006-08-16T00:00:00Z</dcterms:created>
  <dcterms:modified xsi:type="dcterms:W3CDTF">2025-10-11T23:58:50Z</dcterms:modified>
  <dc:identifier>DAFyL5LKaVw</dc:identifier>
</cp:coreProperties>
</file>