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89" autoAdjust="0"/>
    <p:restoredTop sz="94777" autoAdjust="0"/>
  </p:normalViewPr>
  <p:slideViewPr>
    <p:cSldViewPr snapToGrid="0" snapToObjects="1" showGuides="1">
      <p:cViewPr>
        <p:scale>
          <a:sx n="33" d="100"/>
          <a:sy n="33" d="100"/>
        </p:scale>
        <p:origin x="1056" y="60"/>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10/12/2025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10/12/2025</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21937684" y="-142032"/>
          <a:ext cx="8060660" cy="30430194"/>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950236">
                  <a:extLst>
                    <a:ext uri="{9D8B030D-6E8A-4147-A177-3AD203B41FA5}">
                      <a16:colId xmlns:a16="http://schemas.microsoft.com/office/drawing/2014/main" val="764104496"/>
                    </a:ext>
                  </a:extLst>
                </a:gridCol>
                <a:gridCol w="3947443">
                  <a:extLst>
                    <a:ext uri="{9D8B030D-6E8A-4147-A177-3AD203B41FA5}">
                      <a16:colId xmlns:a16="http://schemas.microsoft.com/office/drawing/2014/main"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130052">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7.jpeg"/><Relationship Id="rId7" Type="http://schemas.openxmlformats.org/officeDocument/2006/relationships/hyperlink" Target="http://www.redalyc.org/articulo.oa?id=19954303602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doi.org/10.24215/16696581e722" TargetMode="External"/><Relationship Id="rId5" Type="http://schemas.openxmlformats.org/officeDocument/2006/relationships/hyperlink" Target="https://dspace.uclv.edu.cu/items/e6bbb091-3c9b-461f-99db-f1386728580f" TargetMode="External"/><Relationship Id="rId4" Type="http://schemas.openxmlformats.org/officeDocument/2006/relationships/hyperlink" Target="https://revistas.uh.cu/revflacso/article/view/546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3F0F9E90-FAA0-694D-A385-A29160674B09}"/>
              </a:ext>
            </a:extLst>
          </p:cNvPr>
          <p:cNvSpPr>
            <a:spLocks noGrp="1"/>
          </p:cNvSpPr>
          <p:nvPr>
            <p:ph type="body" sz="quarter" idx="10"/>
          </p:nvPr>
        </p:nvSpPr>
        <p:spPr>
          <a:xfrm>
            <a:off x="440616" y="5365571"/>
            <a:ext cx="10101856" cy="1612287"/>
          </a:xfrm>
        </p:spPr>
        <p:txBody>
          <a:bodyPr/>
          <a:lstStyle/>
          <a:p>
            <a:r>
              <a:rPr lang="es-ES" sz="2800" dirty="0">
                <a:latin typeface="+mj-lt"/>
              </a:rPr>
              <a:t>La ponencia se plantea como objetivo: Realizar una propuesta para restructurar la programación informativa de </a:t>
            </a:r>
            <a:r>
              <a:rPr lang="es-ES" sz="2800" dirty="0" err="1">
                <a:latin typeface="+mj-lt"/>
              </a:rPr>
              <a:t>Telecubanacán</a:t>
            </a:r>
            <a:r>
              <a:rPr lang="es-ES" sz="2800" dirty="0">
                <a:latin typeface="+mj-lt"/>
              </a:rPr>
              <a:t> desde la satisfacción de las necesidades informativas de las audiencias.</a:t>
            </a:r>
            <a:endParaRPr lang="en-US" sz="2800" dirty="0">
              <a:latin typeface="+mj-lt"/>
            </a:endParaRPr>
          </a:p>
        </p:txBody>
      </p:sp>
      <p:sp>
        <p:nvSpPr>
          <p:cNvPr id="29" name="Text Placeholder 28">
            <a:extLst>
              <a:ext uri="{FF2B5EF4-FFF2-40B4-BE49-F238E27FC236}">
                <a16:creationId xmlns:a16="http://schemas.microsoft.com/office/drawing/2014/main" id="{FCB797DF-A438-244B-B34C-CCF348A4370E}"/>
              </a:ext>
            </a:extLst>
          </p:cNvPr>
          <p:cNvSpPr>
            <a:spLocks noGrp="1"/>
          </p:cNvSpPr>
          <p:nvPr>
            <p:ph type="body" sz="quarter" idx="11"/>
          </p:nvPr>
        </p:nvSpPr>
        <p:spPr/>
        <p:txBody>
          <a:bodyPr/>
          <a:lstStyle/>
          <a:p>
            <a:r>
              <a:rPr lang="en-US" dirty="0"/>
              <a:t>1. INTRODUCCION (OBJETIVOS)</a:t>
            </a:r>
          </a:p>
        </p:txBody>
      </p:sp>
      <p:sp>
        <p:nvSpPr>
          <p:cNvPr id="30" name="Text Placeholder 29">
            <a:extLst>
              <a:ext uri="{FF2B5EF4-FFF2-40B4-BE49-F238E27FC236}">
                <a16:creationId xmlns:a16="http://schemas.microsoft.com/office/drawing/2014/main" id="{F756C91F-A769-8746-9736-6A1E2B721D6B}"/>
              </a:ext>
            </a:extLst>
          </p:cNvPr>
          <p:cNvSpPr>
            <a:spLocks noGrp="1"/>
          </p:cNvSpPr>
          <p:nvPr>
            <p:ph type="body" sz="quarter" idx="20"/>
          </p:nvPr>
        </p:nvSpPr>
        <p:spPr>
          <a:xfrm>
            <a:off x="434237" y="7696708"/>
            <a:ext cx="10096349" cy="566030"/>
          </a:xfrm>
        </p:spPr>
        <p:txBody>
          <a:bodyPr/>
          <a:lstStyle/>
          <a:p>
            <a:r>
              <a:rPr lang="en-US" dirty="0"/>
              <a:t>2. METODOLOGIA</a:t>
            </a:r>
          </a:p>
        </p:txBody>
      </p:sp>
      <p:sp>
        <p:nvSpPr>
          <p:cNvPr id="31" name="Text Placeholder 30">
            <a:extLst>
              <a:ext uri="{FF2B5EF4-FFF2-40B4-BE49-F238E27FC236}">
                <a16:creationId xmlns:a16="http://schemas.microsoft.com/office/drawing/2014/main" id="{4D8E9A6E-E5FF-AB49-84AA-3A4E1523DDE0}"/>
              </a:ext>
            </a:extLst>
          </p:cNvPr>
          <p:cNvSpPr>
            <a:spLocks noGrp="1"/>
          </p:cNvSpPr>
          <p:nvPr>
            <p:ph type="body" sz="quarter" idx="25"/>
          </p:nvPr>
        </p:nvSpPr>
        <p:spPr/>
        <p:txBody>
          <a:bodyPr/>
          <a:lstStyle/>
          <a:p>
            <a:r>
              <a:rPr lang="en-US" dirty="0"/>
              <a:t>3. RESULTADOS Y DISCUSION</a:t>
            </a:r>
          </a:p>
        </p:txBody>
      </p:sp>
      <p:sp>
        <p:nvSpPr>
          <p:cNvPr id="32" name="Text Placeholder 31">
            <a:extLst>
              <a:ext uri="{FF2B5EF4-FFF2-40B4-BE49-F238E27FC236}">
                <a16:creationId xmlns:a16="http://schemas.microsoft.com/office/drawing/2014/main" id="{F1CD45E0-BFBD-6449-A27A-446292982C7D}"/>
              </a:ext>
            </a:extLst>
          </p:cNvPr>
          <p:cNvSpPr>
            <a:spLocks noGrp="1"/>
          </p:cNvSpPr>
          <p:nvPr>
            <p:ph type="body" sz="quarter" idx="26"/>
          </p:nvPr>
        </p:nvSpPr>
        <p:spPr>
          <a:xfrm>
            <a:off x="10846594" y="5365571"/>
            <a:ext cx="10093752" cy="9799143"/>
          </a:xfrm>
        </p:spPr>
        <p:txBody>
          <a:bodyPr/>
          <a:lstStyle/>
          <a:p>
            <a:r>
              <a:rPr lang="es-ES" sz="2800" dirty="0">
                <a:latin typeface="+mj-lt"/>
              </a:rPr>
              <a:t>Las revistas informativas ocupan un espacio de preferencia en la programación audiovisual, adquieren horarios de gran audiencia. Su amplitud temporal requiere un equipo de realización creativo y original</a:t>
            </a:r>
          </a:p>
          <a:p>
            <a:r>
              <a:rPr lang="es-ES" sz="2800" dirty="0">
                <a:latin typeface="+mj-lt"/>
              </a:rPr>
              <a:t>La construcción dramática se define como un proceso de diseño y producción de acontecimientos noticiables, a partir de los criterios con los que se estructura y organiza un relato periodístico real, en acciones y conflictos dramáticos entre sujetos narrativos.</a:t>
            </a:r>
            <a:endParaRPr lang="es-US" sz="2800" dirty="0">
              <a:latin typeface="+mj-lt"/>
            </a:endParaRPr>
          </a:p>
          <a:p>
            <a:r>
              <a:rPr lang="es-ES" sz="2800" dirty="0">
                <a:latin typeface="+mj-lt"/>
              </a:rPr>
              <a:t>Realizar una selección temática acorde a la opinión pública que incluya varias vías de retroalimentación  y  no  recaiga  solo  en  el  prestigio  del  conductor  o  periodista</a:t>
            </a:r>
            <a:endParaRPr lang="es-US" sz="2800" dirty="0">
              <a:latin typeface="+mj-lt"/>
            </a:endParaRPr>
          </a:p>
          <a:p>
            <a:r>
              <a:rPr lang="es-ES" sz="2800" dirty="0">
                <a:latin typeface="+mj-lt"/>
              </a:rPr>
              <a:t>Resulta más recomendable emplear opciones de interactividad más accesibles para los usuarios como encuestas en redes sociales, diseñar perfiles que promuevan el intercambio y sirvan de sondeo a la opinión pública. </a:t>
            </a:r>
            <a:endParaRPr lang="es-US" sz="2800" dirty="0">
              <a:latin typeface="+mj-lt"/>
            </a:endParaRPr>
          </a:p>
          <a:p>
            <a:r>
              <a:rPr lang="es-ES" sz="2800" dirty="0">
                <a:latin typeface="+mj-lt"/>
              </a:rPr>
              <a:t>Resulta más recomendable emplear opciones de interactividad más accesibles para los usuarios como encuestas en redes sociales, diseñar perfiles que promuevan el intercambio y sirvan de sondeo a la opinión pública. </a:t>
            </a:r>
            <a:endParaRPr lang="es-US" sz="2800" dirty="0">
              <a:latin typeface="+mj-lt"/>
            </a:endParaRPr>
          </a:p>
          <a:p>
            <a:r>
              <a:rPr lang="es-ES" sz="2800" dirty="0">
                <a:latin typeface="+mj-lt"/>
              </a:rPr>
              <a:t>Favorecer la generación de expectativas desde una estructura que fusione estructura aristotélica y progresión acumulativa</a:t>
            </a:r>
            <a:endParaRPr lang="es-US" sz="2800" dirty="0">
              <a:latin typeface="+mj-lt"/>
            </a:endParaRPr>
          </a:p>
        </p:txBody>
      </p:sp>
      <p:sp>
        <p:nvSpPr>
          <p:cNvPr id="33" name="Text Placeholder 32">
            <a:extLst>
              <a:ext uri="{FF2B5EF4-FFF2-40B4-BE49-F238E27FC236}">
                <a16:creationId xmlns:a16="http://schemas.microsoft.com/office/drawing/2014/main" id="{B987F76A-25E5-8F4D-A08D-EFFBEAFC4DDD}"/>
              </a:ext>
            </a:extLst>
          </p:cNvPr>
          <p:cNvSpPr>
            <a:spLocks noGrp="1"/>
          </p:cNvSpPr>
          <p:nvPr>
            <p:ph type="body" sz="quarter" idx="27"/>
          </p:nvPr>
        </p:nvSpPr>
        <p:spPr>
          <a:xfrm>
            <a:off x="600802" y="16794354"/>
            <a:ext cx="10090978" cy="566030"/>
          </a:xfrm>
        </p:spPr>
        <p:txBody>
          <a:bodyPr/>
          <a:lstStyle/>
          <a:p>
            <a:r>
              <a:rPr lang="en-US" dirty="0"/>
              <a:t>4. CONCLUSIONES</a:t>
            </a:r>
          </a:p>
        </p:txBody>
      </p:sp>
      <p:sp>
        <p:nvSpPr>
          <p:cNvPr id="34" name="Text Placeholder 33">
            <a:extLst>
              <a:ext uri="{FF2B5EF4-FFF2-40B4-BE49-F238E27FC236}">
                <a16:creationId xmlns:a16="http://schemas.microsoft.com/office/drawing/2014/main" id="{7D41EBDE-1609-3448-80A4-1C45137E7020}"/>
              </a:ext>
            </a:extLst>
          </p:cNvPr>
          <p:cNvSpPr>
            <a:spLocks noGrp="1"/>
          </p:cNvSpPr>
          <p:nvPr>
            <p:ph type="body" sz="quarter" idx="28"/>
          </p:nvPr>
        </p:nvSpPr>
        <p:spPr>
          <a:xfrm>
            <a:off x="751747" y="17774376"/>
            <a:ext cx="18716124" cy="2420217"/>
          </a:xfrm>
        </p:spPr>
        <p:txBody>
          <a:bodyPr/>
          <a:lstStyle/>
          <a:p>
            <a:r>
              <a:rPr lang="es-ES" sz="2800" dirty="0">
                <a:latin typeface="+mj-lt"/>
              </a:rPr>
              <a:t>Aplicar la dramaturgia para narrar las informaciones influye en la comprensión y atención, así como en la retención del televidente de los mensajes que se les pretende comunicar. El empleo de los recursos dramáticos permite de una forma atractiva exponer los conflictos de los personajes. Los resultados obtenidos evidencian la necesidad de emplear de manera consciente la dramaturgia en las revistas informativas para ganar en atractivo, organización y calidad en un programa que busca mover y responder a las necesidades de la opinión pública</a:t>
            </a:r>
            <a:endParaRPr lang="es-US" sz="2800" dirty="0">
              <a:latin typeface="+mj-lt"/>
            </a:endParaRPr>
          </a:p>
          <a:p>
            <a:endParaRPr lang="en-US" dirty="0"/>
          </a:p>
        </p:txBody>
      </p:sp>
      <p:sp>
        <p:nvSpPr>
          <p:cNvPr id="37" name="Text Placeholder 36">
            <a:extLst>
              <a:ext uri="{FF2B5EF4-FFF2-40B4-BE49-F238E27FC236}">
                <a16:creationId xmlns:a16="http://schemas.microsoft.com/office/drawing/2014/main" id="{3B540C16-8ABD-8B40-A51F-D32095A92519}"/>
              </a:ext>
            </a:extLst>
          </p:cNvPr>
          <p:cNvSpPr>
            <a:spLocks noGrp="1"/>
          </p:cNvSpPr>
          <p:nvPr>
            <p:ph type="body" sz="quarter" idx="96"/>
          </p:nvPr>
        </p:nvSpPr>
        <p:spPr>
          <a:xfrm>
            <a:off x="427858" y="8773734"/>
            <a:ext cx="10102728" cy="4197610"/>
          </a:xfrm>
        </p:spPr>
        <p:txBody>
          <a:bodyPr/>
          <a:lstStyle/>
          <a:p>
            <a:r>
              <a:rPr lang="es-ES" sz="2800" dirty="0">
                <a:latin typeface="+mj-lt"/>
              </a:rPr>
              <a:t>Se aplicó una encuesta a villaclareños entre 15 y 65 años de edad para conocer su satisfacción con la programación informativa del canal provincial. Fue aplicado el análisis de documentos relacionados con la legislación y documentos que rectoran la programación en el canal villaclareño. La pertenencia de los autores a </a:t>
            </a:r>
            <a:r>
              <a:rPr lang="es-ES" sz="2800" dirty="0" err="1">
                <a:latin typeface="+mj-lt"/>
              </a:rPr>
              <a:t>Telecubanacán</a:t>
            </a:r>
            <a:r>
              <a:rPr lang="es-ES" sz="2800" dirty="0">
                <a:latin typeface="+mj-lt"/>
              </a:rPr>
              <a:t> permitió aplicar la etnografía y sus técnicas: observación participante, entrevistas y grupos focales entre periodistas, realizadores, guionistas directores de la programación informativa.</a:t>
            </a:r>
            <a:endParaRPr lang="es-US" sz="2800" dirty="0">
              <a:latin typeface="+mj-lt"/>
            </a:endParaRPr>
          </a:p>
        </p:txBody>
      </p:sp>
      <p:sp>
        <p:nvSpPr>
          <p:cNvPr id="38" name="Text Placeholder 37">
            <a:extLst>
              <a:ext uri="{FF2B5EF4-FFF2-40B4-BE49-F238E27FC236}">
                <a16:creationId xmlns:a16="http://schemas.microsoft.com/office/drawing/2014/main" id="{0F56D88A-4B12-0F47-8D8A-2F1828CAE02A}"/>
              </a:ext>
            </a:extLst>
          </p:cNvPr>
          <p:cNvSpPr>
            <a:spLocks noGrp="1"/>
          </p:cNvSpPr>
          <p:nvPr>
            <p:ph type="body" sz="quarter" idx="150"/>
          </p:nvPr>
        </p:nvSpPr>
        <p:spPr>
          <a:xfrm>
            <a:off x="3042127" y="4093266"/>
            <a:ext cx="16425744" cy="769233"/>
          </a:xfrm>
        </p:spPr>
        <p:txBody>
          <a:bodyPr>
            <a:normAutofit/>
          </a:bodyPr>
          <a:lstStyle/>
          <a:p>
            <a:r>
              <a:rPr lang="en-US" sz="3000" dirty="0" err="1"/>
              <a:t>Lic</a:t>
            </a:r>
            <a:r>
              <a:rPr lang="en-US" sz="3000" dirty="0"/>
              <a:t>. </a:t>
            </a:r>
            <a:r>
              <a:rPr lang="en-US" sz="3000" dirty="0" err="1"/>
              <a:t>Eliany</a:t>
            </a:r>
            <a:r>
              <a:rPr lang="en-US" sz="3000" dirty="0"/>
              <a:t> Ramos Díaz y </a:t>
            </a:r>
            <a:r>
              <a:rPr lang="en-US" sz="3000" dirty="0" err="1"/>
              <a:t>Lic</a:t>
            </a:r>
            <a:r>
              <a:rPr lang="en-US" sz="3000" dirty="0"/>
              <a:t>. </a:t>
            </a:r>
            <a:r>
              <a:rPr lang="en-US" sz="3000" dirty="0" err="1"/>
              <a:t>Arley</a:t>
            </a:r>
            <a:r>
              <a:rPr lang="en-US" sz="3000" dirty="0"/>
              <a:t> </a:t>
            </a:r>
            <a:r>
              <a:rPr lang="en-US" sz="3000" dirty="0" err="1"/>
              <a:t>Vicet</a:t>
            </a:r>
            <a:r>
              <a:rPr lang="en-US" sz="3000" dirty="0"/>
              <a:t> </a:t>
            </a:r>
            <a:r>
              <a:rPr lang="en-US" sz="3000" dirty="0" err="1"/>
              <a:t>Bolufer</a:t>
            </a:r>
            <a:endParaRPr lang="en-US" sz="3000" dirty="0"/>
          </a:p>
        </p:txBody>
      </p:sp>
      <p:sp>
        <p:nvSpPr>
          <p:cNvPr id="39" name="Text Placeholder 38">
            <a:extLst>
              <a:ext uri="{FF2B5EF4-FFF2-40B4-BE49-F238E27FC236}">
                <a16:creationId xmlns:a16="http://schemas.microsoft.com/office/drawing/2014/main" id="{6F9BAE11-25C3-0846-BD60-EDC70290B378}"/>
              </a:ext>
            </a:extLst>
          </p:cNvPr>
          <p:cNvSpPr>
            <a:spLocks noGrp="1"/>
          </p:cNvSpPr>
          <p:nvPr>
            <p:ph type="body" sz="quarter" idx="151"/>
          </p:nvPr>
        </p:nvSpPr>
        <p:spPr>
          <a:xfrm>
            <a:off x="2738030" y="2428583"/>
            <a:ext cx="17568114" cy="1824933"/>
          </a:xfrm>
        </p:spPr>
        <p:txBody>
          <a:bodyPr>
            <a:normAutofit fontScale="25000" lnSpcReduction="20000"/>
          </a:bodyPr>
          <a:lstStyle/>
          <a:p>
            <a:r>
              <a:rPr lang="es-419" sz="17600" dirty="0"/>
              <a:t>La audiencia villaclareña frente a sus pantallas. Restructuración de la programación informativa de </a:t>
            </a:r>
            <a:r>
              <a:rPr lang="es-419" sz="17600" dirty="0" err="1"/>
              <a:t>Telecubanacán</a:t>
            </a:r>
            <a:r>
              <a:rPr lang="es-419" sz="17600" dirty="0"/>
              <a:t> para la satisfacción de sus audiencias</a:t>
            </a:r>
            <a:endParaRPr lang="es-US" sz="17600" dirty="0"/>
          </a:p>
          <a:p>
            <a:endParaRPr lang="en-US" dirty="0"/>
          </a:p>
        </p:txBody>
      </p:sp>
      <p:sp>
        <p:nvSpPr>
          <p:cNvPr id="40" name="Text Placeholder 39">
            <a:extLst>
              <a:ext uri="{FF2B5EF4-FFF2-40B4-BE49-F238E27FC236}">
                <a16:creationId xmlns:a16="http://schemas.microsoft.com/office/drawing/2014/main" id="{4E095D28-F987-E544-B047-DF5F82B6C3C9}"/>
              </a:ext>
            </a:extLst>
          </p:cNvPr>
          <p:cNvSpPr>
            <a:spLocks noGrp="1"/>
          </p:cNvSpPr>
          <p:nvPr>
            <p:ph type="body" sz="quarter" idx="153"/>
          </p:nvPr>
        </p:nvSpPr>
        <p:spPr>
          <a:xfrm>
            <a:off x="2890078" y="1333230"/>
            <a:ext cx="15608232" cy="1130935"/>
          </a:xfrm>
        </p:spPr>
        <p:txBody>
          <a:bodyPr>
            <a:normAutofit fontScale="40000" lnSpcReduction="20000"/>
          </a:bodyPr>
          <a:lstStyle/>
          <a:p>
            <a:r>
              <a:rPr lang="es-US" dirty="0"/>
              <a:t>VII CONFERENCIA INTERNACIONAL DE ESTUDIOS HUMANÍSTICOS (CIESHUM)</a:t>
            </a:r>
          </a:p>
          <a:p>
            <a:endParaRPr lang="en-US" sz="10800" dirty="0"/>
          </a:p>
        </p:txBody>
      </p:sp>
      <p:pic>
        <p:nvPicPr>
          <p:cNvPr id="19" name="Picture 7">
            <a:extLst>
              <a:ext uri="{FF2B5EF4-FFF2-40B4-BE49-F238E27FC236}">
                <a16:creationId xmlns:a16="http://schemas.microsoft.com/office/drawing/2014/main" id="{95290901-B4D3-4064-85F4-DAE18FE7A3DA}"/>
              </a:ext>
            </a:extLst>
          </p:cNvPr>
          <p:cNvPicPr>
            <a:picLocks noChangeAspect="1"/>
          </p:cNvPicPr>
          <p:nvPr/>
        </p:nvPicPr>
        <p:blipFill>
          <a:blip r:embed="rId3"/>
          <a:srcRect/>
          <a:stretch>
            <a:fillRect/>
          </a:stretch>
        </p:blipFill>
        <p:spPr>
          <a:xfrm>
            <a:off x="0" y="0"/>
            <a:ext cx="21388388" cy="1199515"/>
          </a:xfrm>
          <a:prstGeom prst="rect">
            <a:avLst/>
          </a:prstGeom>
        </p:spPr>
      </p:pic>
      <p:pic>
        <p:nvPicPr>
          <p:cNvPr id="20" name="Picture 7">
            <a:extLst>
              <a:ext uri="{FF2B5EF4-FFF2-40B4-BE49-F238E27FC236}">
                <a16:creationId xmlns:a16="http://schemas.microsoft.com/office/drawing/2014/main" id="{2FFC4E95-5061-45A6-B719-057AACD396AA}"/>
              </a:ext>
            </a:extLst>
          </p:cNvPr>
          <p:cNvPicPr>
            <a:picLocks noChangeAspect="1"/>
          </p:cNvPicPr>
          <p:nvPr/>
        </p:nvPicPr>
        <p:blipFill>
          <a:blip r:embed="rId3"/>
          <a:srcRect/>
          <a:stretch>
            <a:fillRect/>
          </a:stretch>
        </p:blipFill>
        <p:spPr>
          <a:xfrm rot="10800000">
            <a:off x="0" y="28444442"/>
            <a:ext cx="21388388" cy="1819388"/>
          </a:xfrm>
          <a:prstGeom prst="rect">
            <a:avLst/>
          </a:prstGeom>
        </p:spPr>
      </p:pic>
      <p:sp>
        <p:nvSpPr>
          <p:cNvPr id="21" name="Text Placeholder 32">
            <a:extLst>
              <a:ext uri="{FF2B5EF4-FFF2-40B4-BE49-F238E27FC236}">
                <a16:creationId xmlns:a16="http://schemas.microsoft.com/office/drawing/2014/main" id="{A32D00C9-1922-491C-974A-562E5BAFB34D}"/>
              </a:ext>
            </a:extLst>
          </p:cNvPr>
          <p:cNvSpPr txBox="1">
            <a:spLocks/>
          </p:cNvSpPr>
          <p:nvPr/>
        </p:nvSpPr>
        <p:spPr>
          <a:xfrm>
            <a:off x="-61214" y="20303883"/>
            <a:ext cx="21183600" cy="558738"/>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dirty="0"/>
              <a:t>5. REFERENCIAS BIBLIOGRÁFICAS</a:t>
            </a:r>
          </a:p>
        </p:txBody>
      </p:sp>
      <p:sp>
        <p:nvSpPr>
          <p:cNvPr id="2" name="1 CuadroTexto"/>
          <p:cNvSpPr txBox="1"/>
          <p:nvPr/>
        </p:nvSpPr>
        <p:spPr>
          <a:xfrm>
            <a:off x="600802" y="21402378"/>
            <a:ext cx="20490883" cy="5262979"/>
          </a:xfrm>
          <a:prstGeom prst="rect">
            <a:avLst/>
          </a:prstGeom>
          <a:noFill/>
        </p:spPr>
        <p:txBody>
          <a:bodyPr wrap="square" rtlCol="0">
            <a:spAutoFit/>
          </a:bodyPr>
          <a:lstStyle/>
          <a:p>
            <a:pPr lvl="0"/>
            <a:r>
              <a:rPr lang="es-ES" sz="2800" dirty="0">
                <a:solidFill>
                  <a:schemeClr val="accent5">
                    <a:lumMod val="50000"/>
                  </a:schemeClr>
                </a:solidFill>
                <a:latin typeface="+mj-lt"/>
                <a:cs typeface="Times New Roman" panose="02020603050405020304" pitchFamily="18" charset="0"/>
              </a:rPr>
              <a:t>Drake Tapia, B. y Herrera Barreda, D. (2019). Televisión local y desarrollo cultural comunitario: De las políticas públicas al espacio local. Revista Estudios del Desarrollo Social: Cuba y América Latina, 7(3). </a:t>
            </a:r>
            <a:r>
              <a:rPr lang="es-ES" sz="2800" dirty="0">
                <a:solidFill>
                  <a:schemeClr val="accent5">
                    <a:lumMod val="50000"/>
                  </a:schemeClr>
                </a:solidFill>
                <a:latin typeface="+mj-lt"/>
                <a:cs typeface="Times New Roman" panose="02020603050405020304" pitchFamily="18" charset="0"/>
                <a:hlinkClick r:id="rId4">
                  <a:extLst>
                    <a:ext uri="{A12FA001-AC4F-418D-AE19-62706E023703}">
                      <ahyp:hlinkClr xmlns:ahyp="http://schemas.microsoft.com/office/drawing/2018/hyperlinkcolor" val="tx"/>
                    </a:ext>
                  </a:extLst>
                </a:hlinkClick>
              </a:rPr>
              <a:t>https://revistas.uh.cu/revflacso/article/view/5465</a:t>
            </a:r>
            <a:r>
              <a:rPr lang="es-ES" sz="2800" dirty="0">
                <a:solidFill>
                  <a:schemeClr val="accent5">
                    <a:lumMod val="50000"/>
                  </a:schemeClr>
                </a:solidFill>
                <a:latin typeface="+mj-lt"/>
                <a:cs typeface="Times New Roman" panose="02020603050405020304" pitchFamily="18" charset="0"/>
              </a:rPr>
              <a:t> </a:t>
            </a:r>
            <a:endParaRPr lang="es-US" sz="2800" dirty="0">
              <a:solidFill>
                <a:schemeClr val="accent5">
                  <a:lumMod val="50000"/>
                </a:schemeClr>
              </a:solidFill>
              <a:latin typeface="+mj-lt"/>
              <a:cs typeface="Times New Roman" panose="02020603050405020304" pitchFamily="18" charset="0"/>
            </a:endParaRPr>
          </a:p>
          <a:p>
            <a:pPr lvl="0"/>
            <a:r>
              <a:rPr lang="es-ES" sz="2800" dirty="0">
                <a:solidFill>
                  <a:schemeClr val="accent5">
                    <a:lumMod val="50000"/>
                  </a:schemeClr>
                </a:solidFill>
                <a:latin typeface="+mj-lt"/>
                <a:cs typeface="Times New Roman" panose="02020603050405020304" pitchFamily="18" charset="0"/>
              </a:rPr>
              <a:t>Fernández, V. (2020). Propuesta de reestructuración de la producción del discurso periodístico del ca-</a:t>
            </a:r>
            <a:r>
              <a:rPr lang="es-ES" sz="2800" dirty="0" err="1">
                <a:solidFill>
                  <a:schemeClr val="accent5">
                    <a:lumMod val="50000"/>
                  </a:schemeClr>
                </a:solidFill>
                <a:latin typeface="+mj-lt"/>
                <a:cs typeface="Times New Roman" panose="02020603050405020304" pitchFamily="18" charset="0"/>
              </a:rPr>
              <a:t>nal</a:t>
            </a:r>
            <a:r>
              <a:rPr lang="es-ES" sz="2800" dirty="0">
                <a:solidFill>
                  <a:schemeClr val="accent5">
                    <a:lumMod val="50000"/>
                  </a:schemeClr>
                </a:solidFill>
                <a:latin typeface="+mj-lt"/>
                <a:cs typeface="Times New Roman" panose="02020603050405020304" pitchFamily="18" charset="0"/>
              </a:rPr>
              <a:t> provincial </a:t>
            </a:r>
            <a:r>
              <a:rPr lang="es-ES" sz="2800" dirty="0" err="1">
                <a:solidFill>
                  <a:schemeClr val="accent5">
                    <a:lumMod val="50000"/>
                  </a:schemeClr>
                </a:solidFill>
                <a:latin typeface="+mj-lt"/>
                <a:cs typeface="Times New Roman" panose="02020603050405020304" pitchFamily="18" charset="0"/>
              </a:rPr>
              <a:t>Telecubanacán</a:t>
            </a:r>
            <a:r>
              <a:rPr lang="es-ES" sz="2800" dirty="0">
                <a:solidFill>
                  <a:schemeClr val="accent5">
                    <a:lumMod val="50000"/>
                  </a:schemeClr>
                </a:solidFill>
                <a:latin typeface="+mj-lt"/>
                <a:cs typeface="Times New Roman" panose="02020603050405020304" pitchFamily="18" charset="0"/>
              </a:rPr>
              <a:t> para contribuir a la satisfacción de las necesidades informa-</a:t>
            </a:r>
            <a:r>
              <a:rPr lang="es-ES" sz="2800" dirty="0" err="1">
                <a:solidFill>
                  <a:schemeClr val="accent5">
                    <a:lumMod val="50000"/>
                  </a:schemeClr>
                </a:solidFill>
                <a:latin typeface="+mj-lt"/>
                <a:cs typeface="Times New Roman" panose="02020603050405020304" pitchFamily="18" charset="0"/>
              </a:rPr>
              <a:t>tivas</a:t>
            </a:r>
            <a:r>
              <a:rPr lang="es-ES" sz="2800" dirty="0">
                <a:solidFill>
                  <a:schemeClr val="accent5">
                    <a:lumMod val="50000"/>
                  </a:schemeClr>
                </a:solidFill>
                <a:latin typeface="+mj-lt"/>
                <a:cs typeface="Times New Roman" panose="02020603050405020304" pitchFamily="18" charset="0"/>
              </a:rPr>
              <a:t> del público villaclareño [Tesis de Licenciatura, Universidad Central «Marta Abreu» de Las Villas]. Repositorio Institucional de la Universidad Central “Marta Abreu” de Las Villas (UCLV). </a:t>
            </a:r>
            <a:r>
              <a:rPr lang="es-ES" sz="2800" dirty="0">
                <a:solidFill>
                  <a:schemeClr val="accent5">
                    <a:lumMod val="50000"/>
                  </a:schemeClr>
                </a:solidFill>
                <a:latin typeface="+mj-lt"/>
                <a:cs typeface="Times New Roman" panose="02020603050405020304" pitchFamily="18" charset="0"/>
                <a:hlinkClick r:id="rId5">
                  <a:extLst>
                    <a:ext uri="{A12FA001-AC4F-418D-AE19-62706E023703}">
                      <ahyp:hlinkClr xmlns:ahyp="http://schemas.microsoft.com/office/drawing/2018/hyperlinkcolor" val="tx"/>
                    </a:ext>
                  </a:extLst>
                </a:hlinkClick>
              </a:rPr>
              <a:t>https://dspace.uclv.edu.cu/items/e6bbb091-3c9b-461f-99db-f1386728580f</a:t>
            </a:r>
            <a:endParaRPr lang="es-US" sz="2800" dirty="0">
              <a:solidFill>
                <a:schemeClr val="accent5">
                  <a:lumMod val="50000"/>
                </a:schemeClr>
              </a:solidFill>
              <a:latin typeface="+mj-lt"/>
              <a:cs typeface="Times New Roman" panose="02020603050405020304" pitchFamily="18" charset="0"/>
            </a:endParaRPr>
          </a:p>
          <a:p>
            <a:pPr lvl="0"/>
            <a:r>
              <a:rPr lang="es-ES" sz="2800" dirty="0">
                <a:solidFill>
                  <a:schemeClr val="accent5">
                    <a:lumMod val="50000"/>
                  </a:schemeClr>
                </a:solidFill>
                <a:latin typeface="+mj-lt"/>
                <a:cs typeface="Times New Roman" panose="02020603050405020304" pitchFamily="18" charset="0"/>
              </a:rPr>
              <a:t>Fuenzalida, V. (2019). Análisis y propuesta para actualizar la misión pública de TVN. Perspectiva de la Comunicación, 12(1), 315-339. http://dx.doi.org/10.4067/S0718- 48672019000100315</a:t>
            </a:r>
            <a:endParaRPr lang="es-US" sz="2800" dirty="0">
              <a:solidFill>
                <a:schemeClr val="accent5">
                  <a:lumMod val="50000"/>
                </a:schemeClr>
              </a:solidFill>
              <a:latin typeface="+mj-lt"/>
              <a:cs typeface="Times New Roman" panose="02020603050405020304" pitchFamily="18" charset="0"/>
            </a:endParaRPr>
          </a:p>
          <a:p>
            <a:pPr lvl="0"/>
            <a:r>
              <a:rPr lang="es-ES" sz="2800" dirty="0">
                <a:solidFill>
                  <a:schemeClr val="accent5">
                    <a:lumMod val="50000"/>
                  </a:schemeClr>
                </a:solidFill>
                <a:latin typeface="+mj-lt"/>
                <a:cs typeface="Times New Roman" panose="02020603050405020304" pitchFamily="18" charset="0"/>
              </a:rPr>
              <a:t>Hernández Alfonso, E. y Paz Enrique, L. (2022). Desarrollo, medios públicos y políticas latinoamericanas de comunicación. </a:t>
            </a:r>
            <a:r>
              <a:rPr lang="es-ES" sz="2800" dirty="0" err="1">
                <a:solidFill>
                  <a:schemeClr val="accent5">
                    <a:lumMod val="50000"/>
                  </a:schemeClr>
                </a:solidFill>
                <a:latin typeface="+mj-lt"/>
                <a:cs typeface="Times New Roman" panose="02020603050405020304" pitchFamily="18" charset="0"/>
              </a:rPr>
              <a:t>Question</a:t>
            </a:r>
            <a:r>
              <a:rPr lang="es-ES" sz="2800" dirty="0">
                <a:solidFill>
                  <a:schemeClr val="accent5">
                    <a:lumMod val="50000"/>
                  </a:schemeClr>
                </a:solidFill>
                <a:latin typeface="+mj-lt"/>
                <a:cs typeface="Times New Roman" panose="02020603050405020304" pitchFamily="18" charset="0"/>
              </a:rPr>
              <a:t>/Cuestión, 3(72). </a:t>
            </a:r>
            <a:r>
              <a:rPr lang="es-ES" sz="2800" dirty="0">
                <a:solidFill>
                  <a:schemeClr val="accent5">
                    <a:lumMod val="50000"/>
                  </a:schemeClr>
                </a:solidFill>
                <a:latin typeface="+mj-lt"/>
                <a:cs typeface="Times New Roman" panose="02020603050405020304" pitchFamily="18" charset="0"/>
                <a:hlinkClick r:id="rId6">
                  <a:extLst>
                    <a:ext uri="{A12FA001-AC4F-418D-AE19-62706E023703}">
                      <ahyp:hlinkClr xmlns:ahyp="http://schemas.microsoft.com/office/drawing/2018/hyperlinkcolor" val="tx"/>
                    </a:ext>
                  </a:extLst>
                </a:hlinkClick>
              </a:rPr>
              <a:t>https://doi.org/10.24215/16696581e722</a:t>
            </a:r>
            <a:r>
              <a:rPr lang="es-ES" sz="2800" dirty="0">
                <a:solidFill>
                  <a:schemeClr val="accent5">
                    <a:lumMod val="50000"/>
                  </a:schemeClr>
                </a:solidFill>
                <a:latin typeface="+mj-lt"/>
                <a:cs typeface="Times New Roman" panose="02020603050405020304" pitchFamily="18" charset="0"/>
              </a:rPr>
              <a:t> </a:t>
            </a:r>
            <a:endParaRPr lang="es-US" sz="2800" dirty="0">
              <a:solidFill>
                <a:schemeClr val="accent5">
                  <a:lumMod val="50000"/>
                </a:schemeClr>
              </a:solidFill>
              <a:latin typeface="+mj-lt"/>
              <a:cs typeface="Times New Roman" panose="02020603050405020304" pitchFamily="18" charset="0"/>
            </a:endParaRPr>
          </a:p>
          <a:p>
            <a:pPr lvl="0"/>
            <a:r>
              <a:rPr lang="es-ES" sz="2800" dirty="0">
                <a:solidFill>
                  <a:schemeClr val="accent5">
                    <a:lumMod val="50000"/>
                  </a:schemeClr>
                </a:solidFill>
                <a:latin typeface="+mj-lt"/>
                <a:cs typeface="Times New Roman" panose="02020603050405020304" pitchFamily="18" charset="0"/>
              </a:rPr>
              <a:t>Herrera Barreda, D. H., </a:t>
            </a:r>
            <a:r>
              <a:rPr lang="es-ES" sz="2800" dirty="0" err="1">
                <a:solidFill>
                  <a:schemeClr val="accent5">
                    <a:lumMod val="50000"/>
                  </a:schemeClr>
                </a:solidFill>
                <a:latin typeface="+mj-lt"/>
                <a:cs typeface="Times New Roman" panose="02020603050405020304" pitchFamily="18" charset="0"/>
              </a:rPr>
              <a:t>Saladriga</a:t>
            </a:r>
            <a:r>
              <a:rPr lang="es-ES" sz="2800" dirty="0">
                <a:solidFill>
                  <a:schemeClr val="accent5">
                    <a:lumMod val="50000"/>
                  </a:schemeClr>
                </a:solidFill>
                <a:latin typeface="+mj-lt"/>
                <a:cs typeface="Times New Roman" panose="02020603050405020304" pitchFamily="18" charset="0"/>
              </a:rPr>
              <a:t> Medina, H. y Garcés Corra, R. (2016). Modelo de televisión local en Cuba. Una aproximación pionera a sus rasgos distintivos. Razón y palabra, (92), 1-41. </a:t>
            </a:r>
            <a:r>
              <a:rPr lang="es-ES" sz="2800" dirty="0">
                <a:solidFill>
                  <a:schemeClr val="accent5">
                    <a:lumMod val="50000"/>
                  </a:schemeClr>
                </a:solidFill>
                <a:latin typeface="+mj-lt"/>
                <a:cs typeface="Times New Roman" panose="02020603050405020304" pitchFamily="18" charset="0"/>
                <a:hlinkClick r:id="rId7">
                  <a:extLst>
                    <a:ext uri="{A12FA001-AC4F-418D-AE19-62706E023703}">
                      <ahyp:hlinkClr xmlns:ahyp="http://schemas.microsoft.com/office/drawing/2018/hyperlinkcolor" val="tx"/>
                    </a:ext>
                  </a:extLst>
                </a:hlinkClick>
              </a:rPr>
              <a:t>http://www.redalyc.org/articulo.oa?id=199543036020</a:t>
            </a:r>
            <a:r>
              <a:rPr lang="es-ES" sz="2800" dirty="0">
                <a:solidFill>
                  <a:schemeClr val="accent5">
                    <a:lumMod val="50000"/>
                  </a:schemeClr>
                </a:solidFill>
                <a:latin typeface="+mj-lt"/>
                <a:cs typeface="Times New Roman" panose="02020603050405020304" pitchFamily="18" charset="0"/>
              </a:rPr>
              <a:t> </a:t>
            </a:r>
            <a:endParaRPr lang="es-US" sz="2800" dirty="0">
              <a:solidFill>
                <a:schemeClr val="accent5">
                  <a:lumMod val="50000"/>
                </a:schemeClr>
              </a:solidFill>
              <a:latin typeface="+mj-lt"/>
              <a:cs typeface="Times New Roman" panose="02020603050405020304" pitchFamily="18" charset="0"/>
            </a:endParaRPr>
          </a:p>
        </p:txBody>
      </p:sp>
      <p:pic>
        <p:nvPicPr>
          <p:cNvPr id="4" name="Imagen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2244" y="450128"/>
            <a:ext cx="1807834" cy="4131476"/>
          </a:xfrm>
          <a:prstGeom prst="rect">
            <a:avLst/>
          </a:prstGeom>
        </p:spPr>
      </p:pic>
    </p:spTree>
    <p:extLst>
      <p:ext uri="{BB962C8B-B14F-4D97-AF65-F5344CB8AC3E}">
        <p14:creationId xmlns:p14="http://schemas.microsoft.com/office/powerpoint/2010/main" val="37420889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1464</TotalTime>
  <Words>467</Words>
  <Application>Microsoft Office PowerPoint</Application>
  <PresentationFormat>Personalizado</PresentationFormat>
  <Paragraphs>23</Paragraphs>
  <Slides>1</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vt:i4>
      </vt:variant>
    </vt:vector>
  </HeadingPairs>
  <TitlesOfParts>
    <vt:vector size="8" baseType="lpstr">
      <vt:lpstr>Arial</vt:lpstr>
      <vt:lpstr>Arial Black</vt:lpstr>
      <vt:lpstr>Calibri</vt:lpstr>
      <vt:lpstr>Times New Roman</vt:lpstr>
      <vt:lpstr>Trebuchet MS</vt:lpstr>
      <vt:lpstr>A1 Template</vt:lpstr>
      <vt:lpstr>Without Guides</vt:lpstr>
      <vt:lpstr>Presentación de PowerPoint</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Rubén</cp:lastModifiedBy>
  <cp:revision>48</cp:revision>
  <dcterms:created xsi:type="dcterms:W3CDTF">2012-02-10T00:21:22Z</dcterms:created>
  <dcterms:modified xsi:type="dcterms:W3CDTF">2025-10-12T21:32:23Z</dcterms:modified>
  <cp:category>Research poster templates</cp:category>
</cp:coreProperties>
</file>