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33" d="100"/>
          <a:sy n="33" d="100"/>
        </p:scale>
        <p:origin x="1056" y="-72"/>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10/12/2025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10/12/2025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24215/16696581e722" TargetMode="External"/><Relationship Id="rId3" Type="http://schemas.openxmlformats.org/officeDocument/2006/relationships/image" Target="../media/image7.jpeg"/><Relationship Id="rId7" Type="http://schemas.openxmlformats.org/officeDocument/2006/relationships/hyperlink" Target="http://dx.doi.org/10.4067/S0718-4867201900010031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space.uclv.edu.cu/items/e6bbb091-3c9b-461f-99db-f1386728580f" TargetMode="External"/><Relationship Id="rId5" Type="http://schemas.openxmlformats.org/officeDocument/2006/relationships/hyperlink" Target="https://revistas.uh.cu/revflacso/article/view/5465" TargetMode="External"/><Relationship Id="rId10" Type="http://schemas.openxmlformats.org/officeDocument/2006/relationships/image" Target="../media/image8.png"/><Relationship Id="rId4" Type="http://schemas.openxmlformats.org/officeDocument/2006/relationships/hyperlink" Target="http://scielo.sld.cu/scielo.php?script=sci_arttext&amp;pid=S2411-99702019000100128&amp;lng=es&amp;tlng=en" TargetMode="External"/><Relationship Id="rId9" Type="http://schemas.openxmlformats.org/officeDocument/2006/relationships/hyperlink" Target="http://www.redalyc.org/articulo.oa?id=1995430360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40616" y="5365571"/>
            <a:ext cx="10101856" cy="3791345"/>
          </a:xfrm>
        </p:spPr>
        <p:txBody>
          <a:bodyPr/>
          <a:lstStyle/>
          <a:p>
            <a:r>
              <a:rPr lang="es-ES" sz="2800" dirty="0">
                <a:latin typeface="+mj-lt"/>
              </a:rPr>
              <a:t>La ponencia tiene como pregunta de análisis ¿Qué cambios deben realizar los canales provinciales en Cuba para lograr un mayor reflejo de los contenidos locales en Internet? </a:t>
            </a:r>
            <a:endParaRPr lang="es-US" sz="2800" dirty="0">
              <a:latin typeface="+mj-lt"/>
            </a:endParaRPr>
          </a:p>
          <a:p>
            <a:r>
              <a:rPr lang="es-ES" sz="2800" dirty="0">
                <a:latin typeface="+mj-lt"/>
              </a:rPr>
              <a:t>Para esto se propone como objetivo general: Establecer los principales cambios a realizar en los canales provinciales en Cuba para lograr un mayor reflejo de las audiencias desde contenidos locales.</a:t>
            </a:r>
            <a:endParaRPr lang="es-US" sz="2800" dirty="0">
              <a:latin typeface="+mj-lt"/>
            </a:endParaRPr>
          </a:p>
          <a:p>
            <a:endParaRPr lang="en-US"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p:txBody>
          <a:bodyPr/>
          <a:lstStyle/>
          <a:p>
            <a:r>
              <a:rPr lang="en-US" dirty="0"/>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440616" y="9377707"/>
            <a:ext cx="10096349" cy="566030"/>
          </a:xfrm>
        </p:spPr>
        <p:txBody>
          <a:bodyPr/>
          <a:lstStyle/>
          <a:p>
            <a:r>
              <a:rPr lang="en-US" dirty="0"/>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p:txBody>
          <a:bodyPr/>
          <a:lstStyle/>
          <a:p>
            <a:r>
              <a:rPr lang="en-US" dirty="0"/>
              <a:t>3. RESULTADOS 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846594" y="5365571"/>
            <a:ext cx="10093752" cy="11941927"/>
          </a:xfrm>
        </p:spPr>
        <p:txBody>
          <a:bodyPr/>
          <a:lstStyle/>
          <a:p>
            <a:r>
              <a:rPr lang="es-ES" sz="2800" dirty="0">
                <a:latin typeface="+mj-lt"/>
              </a:rPr>
              <a:t>A partir de los resultados obtenidos en la investigación y las tendencias sistematizadas se considera que las televisoras territoriales cubanas deben seguir las siguientes líneas metodológicas para una migración real a la web y lograr una mayor interacción y consumo por las audiencias:</a:t>
            </a:r>
          </a:p>
          <a:p>
            <a:r>
              <a:rPr lang="es-ES" sz="2800" dirty="0">
                <a:latin typeface="+mj-lt"/>
              </a:rPr>
              <a:t>Deben crearse equipos multidisciplinares e independientes que se sustenten en el trabajo en colectivo, el dominio de competencias profesionales propias del ciberperiodismo y una cultura digital que responda a los códigos compartidos con las audiencias.</a:t>
            </a:r>
          </a:p>
          <a:p>
            <a:r>
              <a:rPr lang="es-ES" sz="2800" dirty="0">
                <a:latin typeface="+mj-lt"/>
              </a:rPr>
              <a:t>Resulta indispensable que la redacción digital tenga una estructura independiente para construir la agenda temática a tratar, reporteros propios, y completar las plantillas más allá de un </a:t>
            </a:r>
            <a:r>
              <a:rPr lang="es-ES" sz="2800" dirty="0" err="1">
                <a:latin typeface="+mj-lt"/>
              </a:rPr>
              <a:t>webmáster</a:t>
            </a:r>
            <a:r>
              <a:rPr lang="es-ES" sz="2800" dirty="0">
                <a:latin typeface="+mj-lt"/>
              </a:rPr>
              <a:t> y un informático</a:t>
            </a:r>
            <a:endParaRPr lang="es-US" sz="2800" dirty="0">
              <a:latin typeface="+mj-lt"/>
            </a:endParaRPr>
          </a:p>
          <a:p>
            <a:r>
              <a:rPr lang="es-ES" sz="2800" dirty="0">
                <a:latin typeface="+mj-lt"/>
              </a:rPr>
              <a:t>El monitoreo de las necesidades comunicativas de las audiencias para conocer las necesidades reales de temas a tratar resulta fundamental.</a:t>
            </a:r>
          </a:p>
          <a:p>
            <a:r>
              <a:rPr lang="es-ES" sz="2800" dirty="0">
                <a:latin typeface="+mj-lt"/>
              </a:rPr>
              <a:t>Potenciar las transmisiones en vivo para ganar inmediatez y credibilidad.</a:t>
            </a:r>
          </a:p>
          <a:p>
            <a:r>
              <a:rPr lang="es-ES" sz="2800" dirty="0">
                <a:latin typeface="+mj-lt"/>
              </a:rPr>
              <a:t>Incluir a gestores comunitarios, líderes sociales, personas reconocidas en la localidad en rol de comunicadores y conductores de programas como forma de lograr empatía y reconocimiento en los públicos.</a:t>
            </a:r>
          </a:p>
          <a:p>
            <a:r>
              <a:rPr lang="es-ES" sz="2800" dirty="0">
                <a:latin typeface="+mj-lt"/>
              </a:rPr>
              <a:t>Utilizar la pestaña de comunidad en YouTube para la interacción con los suscriptores a través de recursos como encuestas, GIF, texto, imágenes, videos y el resto de tecnologías disponibles en este apartado para promover la interactividad.</a:t>
            </a:r>
            <a:endParaRPr lang="es-US" sz="2800" dirty="0">
              <a:latin typeface="+mj-lt"/>
            </a:endParaRPr>
          </a:p>
          <a:p>
            <a:endParaRPr lang="es-US" sz="2800" dirty="0">
              <a:latin typeface="+mj-lt"/>
            </a:endParaRPr>
          </a:p>
          <a:p>
            <a:endParaRPr lang="en-US" sz="2800" dirty="0">
              <a:latin typeface="+mj-lt"/>
            </a:endParaRP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600802" y="16794354"/>
            <a:ext cx="10090978" cy="566030"/>
          </a:xfrm>
        </p:spPr>
        <p:txBody>
          <a:bodyPr/>
          <a:lstStyle/>
          <a:p>
            <a:r>
              <a:rPr lang="en-US" dirty="0"/>
              <a:t>4. CONCLUSIONES</a:t>
            </a:r>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751747" y="17774376"/>
            <a:ext cx="10094847" cy="3705167"/>
          </a:xfrm>
        </p:spPr>
        <p:txBody>
          <a:bodyPr/>
          <a:lstStyle/>
          <a:p>
            <a:r>
              <a:rPr lang="es-ES" sz="2800" dirty="0">
                <a:latin typeface="+mj-lt"/>
              </a:rPr>
              <a:t>Para las televisoras locales en Cuba, la emergencia de sus contenidos en la web constituye una oportunidad de recuperar la atención de los públicos, diversificar producciones y sobrevivir en tiempos de incertidumbre económica. Sin embargo, el panorama actual exige la celeridad de los cambios, solo la reestructuración a corto plazo de las estructuras mediáticas podrá compensar el tiempo perdido.  </a:t>
            </a:r>
            <a:endParaRPr lang="es-US" sz="2800" dirty="0">
              <a:latin typeface="+mj-lt"/>
            </a:endParaRPr>
          </a:p>
          <a:p>
            <a:endParaRPr lang="en-US" dirty="0"/>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34237" y="10574367"/>
            <a:ext cx="10102728" cy="3852900"/>
          </a:xfrm>
        </p:spPr>
        <p:txBody>
          <a:bodyPr/>
          <a:lstStyle/>
          <a:p>
            <a:r>
              <a:rPr lang="es-ES" sz="2800" dirty="0">
                <a:latin typeface="+mj-lt"/>
              </a:rPr>
              <a:t>La investigación parte del análisis de 25 tesis de licenciatura sobre televisión local realizadas en los últimos 10 años por estudiantes de diferentes carreras de Periodismo en Cuba. Además de dos tesis doctorales que sistematizan la práctica de la televisión comunitaria o local en el país.</a:t>
            </a:r>
          </a:p>
          <a:p>
            <a:r>
              <a:rPr lang="es-ES" sz="2800" dirty="0">
                <a:latin typeface="+mj-lt"/>
              </a:rPr>
              <a:t>se realizó un análisis de contenido desde un enfoque cuantitativo y cualitativo de los canales de YouTube de los 16 telecentros provinciales existentes en el país.</a:t>
            </a:r>
            <a:endParaRPr lang="en-US" sz="2800" dirty="0">
              <a:latin typeface="+mj-lt"/>
            </a:endParaRP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lstStyle/>
          <a:p>
            <a:r>
              <a:rPr lang="en-US" dirty="0" err="1"/>
              <a:t>DraC</a:t>
            </a:r>
            <a:r>
              <a:rPr lang="en-US" dirty="0"/>
              <a:t>. </a:t>
            </a:r>
            <a:r>
              <a:rPr lang="en-US" dirty="0" err="1"/>
              <a:t>Grettel</a:t>
            </a:r>
            <a:r>
              <a:rPr lang="en-US" dirty="0"/>
              <a:t> Rodríguez </a:t>
            </a:r>
            <a:r>
              <a:rPr lang="en-US" dirty="0" err="1"/>
              <a:t>Bazán</a:t>
            </a:r>
            <a:r>
              <a:rPr lang="en-US" dirty="0"/>
              <a:t> y </a:t>
            </a:r>
            <a:r>
              <a:rPr lang="en-US" dirty="0" err="1"/>
              <a:t>MsC</a:t>
            </a:r>
            <a:r>
              <a:rPr lang="en-US" dirty="0"/>
              <a:t>. Samuel E. </a:t>
            </a:r>
            <a:r>
              <a:rPr lang="en-US" dirty="0" err="1"/>
              <a:t>Viamontes</a:t>
            </a:r>
            <a:r>
              <a:rPr lang="en-US" dirty="0"/>
              <a:t> </a:t>
            </a:r>
            <a:r>
              <a:rPr lang="en-US" dirty="0" err="1"/>
              <a:t>Sardiñas</a:t>
            </a:r>
            <a:endParaRPr lang="en-US"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92500" lnSpcReduction="10000"/>
          </a:bodyPr>
          <a:lstStyle/>
          <a:p>
            <a:r>
              <a:rPr lang="es-419" sz="4600" b="1" dirty="0"/>
              <a:t>Prácticas de la televisión local en Cuba. Bases para su reconceptualización desde contextos digitales</a:t>
            </a:r>
            <a:endParaRPr lang="es-US" sz="4600" dirty="0"/>
          </a:p>
          <a:p>
            <a:endParaRPr lang="en-US" dirty="0"/>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40000" lnSpcReduction="20000"/>
          </a:bodyPr>
          <a:lstStyle/>
          <a:p>
            <a:r>
              <a:rPr lang="es-US" dirty="0"/>
              <a:t>VII CONFERENCIA INTERNACIONAL DE ESTUDIOS HUMANÍSTICOS (CIESHUM)</a:t>
            </a:r>
          </a:p>
          <a:p>
            <a:endParaRPr lang="en-US" sz="10800" dirty="0"/>
          </a:p>
        </p:txBody>
      </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3"/>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3"/>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0" y="21417612"/>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600802" y="22474394"/>
            <a:ext cx="20490883" cy="6124754"/>
          </a:xfrm>
          <a:prstGeom prst="rect">
            <a:avLst/>
          </a:prstGeom>
          <a:noFill/>
        </p:spPr>
        <p:txBody>
          <a:bodyPr wrap="square" rtlCol="0">
            <a:spAutoFit/>
          </a:bodyPr>
          <a:lstStyle/>
          <a:p>
            <a:pPr lvl="0"/>
            <a:r>
              <a:rPr lang="es-ES" sz="2800" dirty="0">
                <a:solidFill>
                  <a:schemeClr val="accent5">
                    <a:lumMod val="50000"/>
                  </a:schemeClr>
                </a:solidFill>
                <a:latin typeface="+mj-lt"/>
                <a:cs typeface="Times New Roman" panose="02020603050405020304" pitchFamily="18" charset="0"/>
              </a:rPr>
              <a:t>Castillo Salina, Y., Delgado Tornés, A. N., y Villalón García, G. (2019). La interrelación de las agendas mediática y pública en un contexto local cubano. Alcance, 8(19), 128-149. </a:t>
            </a:r>
            <a:r>
              <a:rPr lang="es-ES" sz="2800" dirty="0">
                <a:solidFill>
                  <a:schemeClr val="accent5">
                    <a:lumMod val="50000"/>
                  </a:schemeClr>
                </a:solidFill>
                <a:latin typeface="+mj-lt"/>
                <a:cs typeface="Times New Roman" panose="02020603050405020304" pitchFamily="18" charset="0"/>
                <a:hlinkClick r:id="rId4">
                  <a:extLst>
                    <a:ext uri="{A12FA001-AC4F-418D-AE19-62706E023703}">
                      <ahyp:hlinkClr xmlns:ahyp="http://schemas.microsoft.com/office/drawing/2018/hyperlinkcolor" val="tx"/>
                    </a:ext>
                  </a:extLst>
                </a:hlinkClick>
              </a:rPr>
              <a:t>http://scielo.sld.cu/scielo.php?script=sci_arttext&amp;pid=S2411-99702019000100128&amp;lng=es&amp;tlng=en</a:t>
            </a:r>
            <a:r>
              <a:rPr lang="es-ES" sz="2800" dirty="0">
                <a:solidFill>
                  <a:schemeClr val="accent5">
                    <a:lumMod val="50000"/>
                  </a:schemeClr>
                </a:solidFill>
                <a:latin typeface="+mj-lt"/>
                <a:cs typeface="Times New Roman" panose="02020603050405020304" pitchFamily="18" charset="0"/>
              </a:rPr>
              <a:t> </a:t>
            </a:r>
            <a:endParaRPr lang="es-US" sz="2800" dirty="0">
              <a:solidFill>
                <a:schemeClr val="accent5">
                  <a:lumMod val="50000"/>
                </a:schemeClr>
              </a:solidFill>
              <a:latin typeface="+mj-lt"/>
              <a:cs typeface="Times New Roman" panose="02020603050405020304" pitchFamily="18" charset="0"/>
            </a:endParaRPr>
          </a:p>
          <a:p>
            <a:pPr lvl="0"/>
            <a:r>
              <a:rPr lang="es-ES" sz="2800" dirty="0">
                <a:solidFill>
                  <a:schemeClr val="accent5">
                    <a:lumMod val="50000"/>
                  </a:schemeClr>
                </a:solidFill>
                <a:latin typeface="+mj-lt"/>
                <a:cs typeface="Times New Roman" panose="02020603050405020304" pitchFamily="18" charset="0"/>
              </a:rPr>
              <a:t>Drake Tapia, B. y Herrera Barreda, D. (2019). Televisión local y desarrollo cultural comunitario: De las políticas públicas al espacio local. Revista Estudios del Desarrollo Social: Cuba y América Latina, 7(3). </a:t>
            </a:r>
            <a:r>
              <a:rPr lang="es-ES" sz="2800" dirty="0">
                <a:solidFill>
                  <a:schemeClr val="accent5">
                    <a:lumMod val="50000"/>
                  </a:schemeClr>
                </a:solidFill>
                <a:latin typeface="+mj-lt"/>
                <a:cs typeface="Times New Roman" panose="02020603050405020304" pitchFamily="18" charset="0"/>
                <a:hlinkClick r:id="rId5">
                  <a:extLst>
                    <a:ext uri="{A12FA001-AC4F-418D-AE19-62706E023703}">
                      <ahyp:hlinkClr xmlns:ahyp="http://schemas.microsoft.com/office/drawing/2018/hyperlinkcolor" val="tx"/>
                    </a:ext>
                  </a:extLst>
                </a:hlinkClick>
              </a:rPr>
              <a:t>https://revistas.uh.cu/revflacso/article/view/5465</a:t>
            </a:r>
            <a:r>
              <a:rPr lang="es-ES" sz="2800" dirty="0">
                <a:solidFill>
                  <a:schemeClr val="accent5">
                    <a:lumMod val="50000"/>
                  </a:schemeClr>
                </a:solidFill>
                <a:latin typeface="+mj-lt"/>
                <a:cs typeface="Times New Roman" panose="02020603050405020304" pitchFamily="18" charset="0"/>
              </a:rPr>
              <a:t> </a:t>
            </a:r>
            <a:endParaRPr lang="es-US" sz="2800" dirty="0">
              <a:solidFill>
                <a:schemeClr val="accent5">
                  <a:lumMod val="50000"/>
                </a:schemeClr>
              </a:solidFill>
              <a:latin typeface="+mj-lt"/>
              <a:cs typeface="Times New Roman" panose="02020603050405020304" pitchFamily="18" charset="0"/>
            </a:endParaRPr>
          </a:p>
          <a:p>
            <a:pPr lvl="0"/>
            <a:r>
              <a:rPr lang="es-ES" sz="2800" dirty="0">
                <a:solidFill>
                  <a:schemeClr val="accent5">
                    <a:lumMod val="50000"/>
                  </a:schemeClr>
                </a:solidFill>
                <a:latin typeface="+mj-lt"/>
                <a:cs typeface="Times New Roman" panose="02020603050405020304" pitchFamily="18" charset="0"/>
              </a:rPr>
              <a:t>Fernández Herrera, V. (2020). Propuesta de reestructuración de la producción del discurso periodístico del canal provincial </a:t>
            </a:r>
            <a:r>
              <a:rPr lang="es-ES" sz="2800" dirty="0" err="1">
                <a:solidFill>
                  <a:schemeClr val="accent5">
                    <a:lumMod val="50000"/>
                  </a:schemeClr>
                </a:solidFill>
                <a:latin typeface="+mj-lt"/>
                <a:cs typeface="Times New Roman" panose="02020603050405020304" pitchFamily="18" charset="0"/>
              </a:rPr>
              <a:t>Telecubanacán</a:t>
            </a:r>
            <a:r>
              <a:rPr lang="es-ES" sz="2800" dirty="0">
                <a:solidFill>
                  <a:schemeClr val="accent5">
                    <a:lumMod val="50000"/>
                  </a:schemeClr>
                </a:solidFill>
                <a:latin typeface="+mj-lt"/>
                <a:cs typeface="Times New Roman" panose="02020603050405020304" pitchFamily="18" charset="0"/>
              </a:rPr>
              <a:t> para contribuir a la satisfacción de las necesidades informativas del público villaclareño [Tesis de Licenciatura, Universidad Central «Marta Abreu» de Las Villas]. Repositorio Institucional de la Universidad Central "Marta Abreu" de Las Villas (UCLV). </a:t>
            </a:r>
            <a:r>
              <a:rPr lang="es-ES" sz="2800" dirty="0">
                <a:solidFill>
                  <a:schemeClr val="accent5">
                    <a:lumMod val="50000"/>
                  </a:schemeClr>
                </a:solidFill>
                <a:latin typeface="+mj-lt"/>
                <a:cs typeface="Times New Roman" panose="02020603050405020304" pitchFamily="18" charset="0"/>
                <a:hlinkClick r:id="rId6">
                  <a:extLst>
                    <a:ext uri="{A12FA001-AC4F-418D-AE19-62706E023703}">
                      <ahyp:hlinkClr xmlns:ahyp="http://schemas.microsoft.com/office/drawing/2018/hyperlinkcolor" val="tx"/>
                    </a:ext>
                  </a:extLst>
                </a:hlinkClick>
              </a:rPr>
              <a:t>https://dspace.uclv.edu.cu/items/e6bbb091-3c9b-461f-99db-f1386728580f</a:t>
            </a:r>
            <a:r>
              <a:rPr lang="es-ES" sz="2800" dirty="0">
                <a:solidFill>
                  <a:schemeClr val="accent5">
                    <a:lumMod val="50000"/>
                  </a:schemeClr>
                </a:solidFill>
                <a:latin typeface="+mj-lt"/>
                <a:cs typeface="Times New Roman" panose="02020603050405020304" pitchFamily="18" charset="0"/>
              </a:rPr>
              <a:t> </a:t>
            </a:r>
            <a:endParaRPr lang="es-US" sz="2800" dirty="0">
              <a:solidFill>
                <a:schemeClr val="accent5">
                  <a:lumMod val="50000"/>
                </a:schemeClr>
              </a:solidFill>
              <a:latin typeface="+mj-lt"/>
              <a:cs typeface="Times New Roman" panose="02020603050405020304" pitchFamily="18" charset="0"/>
            </a:endParaRPr>
          </a:p>
          <a:p>
            <a:pPr lvl="0"/>
            <a:r>
              <a:rPr lang="es-ES" sz="2800" dirty="0">
                <a:solidFill>
                  <a:schemeClr val="accent5">
                    <a:lumMod val="50000"/>
                  </a:schemeClr>
                </a:solidFill>
                <a:latin typeface="+mj-lt"/>
                <a:cs typeface="Times New Roman" panose="02020603050405020304" pitchFamily="18" charset="0"/>
              </a:rPr>
              <a:t>Fuenzalida, V. (2019). Análisis y propuesta para actualizar la misión pública de TVN. Perspectiva de la Comunicación, 12(1), 315-339. </a:t>
            </a:r>
            <a:r>
              <a:rPr lang="es-ES" sz="2800" dirty="0">
                <a:solidFill>
                  <a:schemeClr val="accent5">
                    <a:lumMod val="50000"/>
                  </a:schemeClr>
                </a:solidFill>
                <a:latin typeface="+mj-lt"/>
                <a:cs typeface="Times New Roman" panose="02020603050405020304" pitchFamily="18" charset="0"/>
                <a:hlinkClick r:id="rId7">
                  <a:extLst>
                    <a:ext uri="{A12FA001-AC4F-418D-AE19-62706E023703}">
                      <ahyp:hlinkClr xmlns:ahyp="http://schemas.microsoft.com/office/drawing/2018/hyperlinkcolor" val="tx"/>
                    </a:ext>
                  </a:extLst>
                </a:hlinkClick>
              </a:rPr>
              <a:t>http://dx.doi.org/10.4067/S0718-48672019000100315</a:t>
            </a:r>
            <a:r>
              <a:rPr lang="es-ES" sz="2800" dirty="0">
                <a:solidFill>
                  <a:schemeClr val="accent5">
                    <a:lumMod val="50000"/>
                  </a:schemeClr>
                </a:solidFill>
                <a:latin typeface="+mj-lt"/>
                <a:cs typeface="Times New Roman" panose="02020603050405020304" pitchFamily="18" charset="0"/>
              </a:rPr>
              <a:t>   </a:t>
            </a:r>
            <a:endParaRPr lang="es-US" sz="2800" dirty="0">
              <a:solidFill>
                <a:schemeClr val="accent5">
                  <a:lumMod val="50000"/>
                </a:schemeClr>
              </a:solidFill>
              <a:latin typeface="+mj-lt"/>
              <a:cs typeface="Times New Roman" panose="02020603050405020304" pitchFamily="18" charset="0"/>
            </a:endParaRPr>
          </a:p>
          <a:p>
            <a:pPr lvl="0"/>
            <a:r>
              <a:rPr lang="es-ES" sz="2800" dirty="0">
                <a:solidFill>
                  <a:schemeClr val="accent5">
                    <a:lumMod val="50000"/>
                  </a:schemeClr>
                </a:solidFill>
                <a:latin typeface="+mj-lt"/>
                <a:cs typeface="Times New Roman" panose="02020603050405020304" pitchFamily="18" charset="0"/>
              </a:rPr>
              <a:t>Hernández Alfonso, E. y Paz Enrique, L. (2022). Desarrollo, medios públicos y políticas latinoamericanas de comunicación. </a:t>
            </a:r>
            <a:r>
              <a:rPr lang="es-ES" sz="2800" dirty="0" err="1">
                <a:solidFill>
                  <a:schemeClr val="accent5">
                    <a:lumMod val="50000"/>
                  </a:schemeClr>
                </a:solidFill>
                <a:latin typeface="+mj-lt"/>
                <a:cs typeface="Times New Roman" panose="02020603050405020304" pitchFamily="18" charset="0"/>
              </a:rPr>
              <a:t>Question</a:t>
            </a:r>
            <a:r>
              <a:rPr lang="es-ES" sz="2800" dirty="0">
                <a:solidFill>
                  <a:schemeClr val="accent5">
                    <a:lumMod val="50000"/>
                  </a:schemeClr>
                </a:solidFill>
                <a:latin typeface="+mj-lt"/>
                <a:cs typeface="Times New Roman" panose="02020603050405020304" pitchFamily="18" charset="0"/>
              </a:rPr>
              <a:t>/Cuestión, 3(72). </a:t>
            </a:r>
            <a:r>
              <a:rPr lang="es-ES" sz="2800" dirty="0">
                <a:solidFill>
                  <a:schemeClr val="accent5">
                    <a:lumMod val="50000"/>
                  </a:schemeClr>
                </a:solidFill>
                <a:latin typeface="+mj-lt"/>
                <a:cs typeface="Times New Roman" panose="02020603050405020304" pitchFamily="18" charset="0"/>
                <a:hlinkClick r:id="rId8">
                  <a:extLst>
                    <a:ext uri="{A12FA001-AC4F-418D-AE19-62706E023703}">
                      <ahyp:hlinkClr xmlns:ahyp="http://schemas.microsoft.com/office/drawing/2018/hyperlinkcolor" val="tx"/>
                    </a:ext>
                  </a:extLst>
                </a:hlinkClick>
              </a:rPr>
              <a:t>https://doi.org/10.24215/16696581e722</a:t>
            </a:r>
            <a:r>
              <a:rPr lang="es-ES" sz="2800" dirty="0">
                <a:solidFill>
                  <a:schemeClr val="accent5">
                    <a:lumMod val="50000"/>
                  </a:schemeClr>
                </a:solidFill>
                <a:latin typeface="+mj-lt"/>
                <a:cs typeface="Times New Roman" panose="02020603050405020304" pitchFamily="18" charset="0"/>
              </a:rPr>
              <a:t> </a:t>
            </a:r>
            <a:endParaRPr lang="es-US" sz="2800" dirty="0">
              <a:solidFill>
                <a:schemeClr val="accent5">
                  <a:lumMod val="50000"/>
                </a:schemeClr>
              </a:solidFill>
              <a:latin typeface="+mj-lt"/>
              <a:cs typeface="Times New Roman" panose="02020603050405020304" pitchFamily="18" charset="0"/>
            </a:endParaRPr>
          </a:p>
          <a:p>
            <a:r>
              <a:rPr lang="es-ES" sz="2800" dirty="0">
                <a:solidFill>
                  <a:schemeClr val="accent5">
                    <a:lumMod val="50000"/>
                  </a:schemeClr>
                </a:solidFill>
                <a:latin typeface="+mj-lt"/>
                <a:cs typeface="Times New Roman" panose="02020603050405020304" pitchFamily="18" charset="0"/>
              </a:rPr>
              <a:t>Herrera Barreda, D. H., </a:t>
            </a:r>
            <a:r>
              <a:rPr lang="es-ES" sz="2800" dirty="0" err="1">
                <a:solidFill>
                  <a:schemeClr val="accent5">
                    <a:lumMod val="50000"/>
                  </a:schemeClr>
                </a:solidFill>
                <a:latin typeface="+mj-lt"/>
                <a:cs typeface="Times New Roman" panose="02020603050405020304" pitchFamily="18" charset="0"/>
              </a:rPr>
              <a:t>Saladriga</a:t>
            </a:r>
            <a:r>
              <a:rPr lang="es-ES" sz="2800" dirty="0">
                <a:solidFill>
                  <a:schemeClr val="accent5">
                    <a:lumMod val="50000"/>
                  </a:schemeClr>
                </a:solidFill>
                <a:latin typeface="+mj-lt"/>
                <a:cs typeface="Times New Roman" panose="02020603050405020304" pitchFamily="18" charset="0"/>
              </a:rPr>
              <a:t> Medina, H.  y Garcés Corra, R. (2016). Modelo de televisión local en Cuba. Una aproximación pionera a sus rasgos distintivos. Razón y palabra, (92), 1-41. </a:t>
            </a:r>
            <a:r>
              <a:rPr lang="es-ES" sz="2800" dirty="0">
                <a:solidFill>
                  <a:schemeClr val="accent5">
                    <a:lumMod val="50000"/>
                  </a:schemeClr>
                </a:solidFill>
                <a:latin typeface="+mj-lt"/>
                <a:cs typeface="Times New Roman" panose="02020603050405020304" pitchFamily="18" charset="0"/>
                <a:hlinkClick r:id="rId9">
                  <a:extLst>
                    <a:ext uri="{A12FA001-AC4F-418D-AE19-62706E023703}">
                      <ahyp:hlinkClr xmlns:ahyp="http://schemas.microsoft.com/office/drawing/2018/hyperlinkcolor" val="tx"/>
                    </a:ext>
                  </a:extLst>
                </a:hlinkClick>
              </a:rPr>
              <a:t>http://www.redalyc.org/articulo.oa?id=199543036020</a:t>
            </a:r>
            <a:r>
              <a:rPr lang="es-DO" sz="2800" dirty="0">
                <a:solidFill>
                  <a:schemeClr val="accent5">
                    <a:lumMod val="50000"/>
                  </a:schemeClr>
                </a:solidFill>
                <a:latin typeface="+mj-lt"/>
                <a:cs typeface="Times New Roman" panose="02020603050405020304" pitchFamily="18" charset="0"/>
              </a:rPr>
              <a:t>s</a:t>
            </a:r>
          </a:p>
        </p:txBody>
      </p:sp>
      <p:pic>
        <p:nvPicPr>
          <p:cNvPr id="4" name="Imagen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2244" y="450128"/>
            <a:ext cx="1807834" cy="4131476"/>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1442</TotalTime>
  <Words>578</Words>
  <Application>Microsoft Office PowerPoint</Application>
  <PresentationFormat>Personalizado</PresentationFormat>
  <Paragraphs>27</Paragraphs>
  <Slides>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vt:i4>
      </vt:variant>
    </vt:vector>
  </HeadingPairs>
  <TitlesOfParts>
    <vt:vector size="8" baseType="lpstr">
      <vt:lpstr>Arial</vt:lpstr>
      <vt:lpstr>Arial Black</vt:lpstr>
      <vt:lpstr>Calibri</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Rubén</cp:lastModifiedBy>
  <cp:revision>44</cp:revision>
  <dcterms:created xsi:type="dcterms:W3CDTF">2012-02-10T00:21:22Z</dcterms:created>
  <dcterms:modified xsi:type="dcterms:W3CDTF">2025-10-12T21:06:15Z</dcterms:modified>
  <cp:category>Research poster templates</cp:category>
</cp:coreProperties>
</file>