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  <p:sldMasterId id="2147483680" r:id="rId3"/>
  </p:sldMasterIdLst>
  <p:sldIdLst>
    <p:sldId id="258" r:id="rId4"/>
    <p:sldId id="259" r:id="rId5"/>
    <p:sldId id="267" r:id="rId6"/>
    <p:sldId id="26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838" autoAdjust="0"/>
  </p:normalViewPr>
  <p:slideViewPr>
    <p:cSldViewPr snapToGrid="0">
      <p:cViewPr varScale="1">
        <p:scale>
          <a:sx n="61" d="100"/>
          <a:sy n="61" d="100"/>
        </p:scale>
        <p:origin x="-85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22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70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8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03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23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8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64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44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91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64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34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70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56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36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15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3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15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89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72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62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90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91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8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1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hyperlink" Target="mailto:denisep@uclv.edu.c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8">
            <a:extLst>
              <a:ext uri="{FF2B5EF4-FFF2-40B4-BE49-F238E27FC236}">
                <a16:creationId xmlns:a16="http://schemas.microsoft.com/office/drawing/2014/main" xmlns="" id="{EE9FA602-3765-24F5-CD5B-2BA6BC452749}"/>
              </a:ext>
            </a:extLst>
          </p:cNvPr>
          <p:cNvSpPr txBox="1"/>
          <p:nvPr/>
        </p:nvSpPr>
        <p:spPr>
          <a:xfrm>
            <a:off x="10155231" y="0"/>
            <a:ext cx="2057400" cy="6858000"/>
          </a:xfrm>
          <a:prstGeom prst="rect">
            <a:avLst/>
          </a:prstGeom>
          <a:solidFill>
            <a:srgbClr val="56983F"/>
          </a:solidFill>
        </p:spPr>
        <p:txBody>
          <a:bodyPr lIns="33867" tIns="33867" rIns="33867" bIns="33867" rtlCol="0" anchor="ctr"/>
          <a:lstStyle/>
          <a:p>
            <a:pPr algn="ctr">
              <a:lnSpc>
                <a:spcPts val="1906"/>
              </a:lnSpc>
            </a:pPr>
            <a:endParaRPr sz="1200"/>
          </a:p>
        </p:txBody>
      </p:sp>
      <p:sp>
        <p:nvSpPr>
          <p:cNvPr id="4" name="TextBox 4"/>
          <p:cNvSpPr txBox="1"/>
          <p:nvPr/>
        </p:nvSpPr>
        <p:spPr>
          <a:xfrm>
            <a:off x="10175008" y="-45304"/>
            <a:ext cx="2057400" cy="712282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906"/>
              </a:lnSpc>
            </a:pPr>
            <a:endParaRPr sz="1200"/>
          </a:p>
        </p:txBody>
      </p:sp>
      <p:sp>
        <p:nvSpPr>
          <p:cNvPr id="8" name="TextBox 8"/>
          <p:cNvSpPr txBox="1"/>
          <p:nvPr/>
        </p:nvSpPr>
        <p:spPr>
          <a:xfrm>
            <a:off x="0" y="0"/>
            <a:ext cx="2057400" cy="6858000"/>
          </a:xfrm>
          <a:prstGeom prst="rect">
            <a:avLst/>
          </a:prstGeom>
          <a:solidFill>
            <a:srgbClr val="56983F"/>
          </a:solidFill>
        </p:spPr>
        <p:txBody>
          <a:bodyPr lIns="33867" tIns="33867" rIns="33867" bIns="33867" rtlCol="0" anchor="ctr"/>
          <a:lstStyle/>
          <a:p>
            <a:pPr algn="ctr">
              <a:lnSpc>
                <a:spcPts val="1906"/>
              </a:lnSpc>
            </a:pPr>
            <a:endParaRPr sz="1200"/>
          </a:p>
        </p:txBody>
      </p:sp>
      <p:sp>
        <p:nvSpPr>
          <p:cNvPr id="14" name="TextBox 14"/>
          <p:cNvSpPr txBox="1"/>
          <p:nvPr/>
        </p:nvSpPr>
        <p:spPr>
          <a:xfrm>
            <a:off x="2365037" y="4108583"/>
            <a:ext cx="6444775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3"/>
              </a:lnSpc>
            </a:pPr>
            <a:endParaRPr lang="en-US" sz="2059" spc="103" dirty="0">
              <a:solidFill>
                <a:srgbClr val="7F7F7F"/>
              </a:solidFill>
              <a:latin typeface="Open Sauce"/>
            </a:endParaRPr>
          </a:p>
          <a:p>
            <a:pPr algn="ctr">
              <a:lnSpc>
                <a:spcPts val="2883"/>
              </a:lnSpc>
            </a:pPr>
            <a:r>
              <a:rPr lang="es-E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  <a:t>Autores</a:t>
            </a:r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  <a:t>: </a:t>
            </a:r>
            <a:r>
              <a:rPr lang="es-E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  <a:t>Dra. </a:t>
            </a:r>
            <a:r>
              <a:rPr lang="es-E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  <a:t>Eraida</a:t>
            </a:r>
            <a:r>
              <a:rPr lang="es-E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  <a:t> Z. Campos Maura ecampos</a:t>
            </a:r>
            <a:r>
              <a:rPr lang="es-ES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  <a:hlinkClick r:id="rId4"/>
              </a:rPr>
              <a:t>@uclv.cu</a:t>
            </a:r>
            <a:r>
              <a:rPr lang="en-US" spc="103" dirty="0" smtClean="0">
                <a:solidFill>
                  <a:srgbClr val="0070C0"/>
                </a:solidFill>
                <a:latin typeface="Open Sauce"/>
              </a:rPr>
              <a:t> </a:t>
            </a:r>
            <a:endParaRPr lang="en-US" spc="103" dirty="0">
              <a:solidFill>
                <a:srgbClr val="0070C0"/>
              </a:solidFill>
              <a:latin typeface="Open Sauce"/>
            </a:endParaRPr>
          </a:p>
          <a:p>
            <a:pPr algn="ctr">
              <a:lnSpc>
                <a:spcPts val="2883"/>
              </a:lnSpc>
            </a:pPr>
            <a:r>
              <a:rPr lang="en-US" spc="103" dirty="0">
                <a:solidFill>
                  <a:prstClr val="black"/>
                </a:solidFill>
                <a:latin typeface="Open Sauce"/>
              </a:rPr>
              <a:t>Universidad Central “Marta Abreu” de Las Villas </a:t>
            </a:r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  <a:t/>
            </a:r>
            <a:b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</a:br>
            <a:r>
              <a:rPr lang="es-E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  <a:t>Dr. Chester D. </a:t>
            </a:r>
            <a:r>
              <a:rPr lang="es-E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  <a:t>Chaviano</a:t>
            </a:r>
            <a:r>
              <a:rPr lang="es-E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  <a:t> Valdés</a:t>
            </a:r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  <a:t/>
            </a:r>
            <a:b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</a:br>
            <a:r>
              <a:rPr lang="es-E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  <a:t>Dra. Isabel J. </a:t>
            </a:r>
            <a:r>
              <a:rPr lang="es-E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  <a:t>Veitia</a:t>
            </a:r>
            <a:r>
              <a:rPr lang="es-E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inter"/>
                <a:cs typeface="Times New Roman" panose="02020603050405020304" pitchFamily="18" charset="0"/>
              </a:rPr>
              <a:t> Arrieta</a:t>
            </a:r>
            <a:endParaRPr lang="en-US" spc="103" dirty="0">
              <a:latin typeface="Open Sauce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24A0223-1BF4-32C5-A14B-5BB70CC90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022" y="814867"/>
            <a:ext cx="2692400" cy="5228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9ACBF8B-4813-4EED-02B1-B15BEF7C9D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78" y="-41919"/>
            <a:ext cx="1595123" cy="6705613"/>
          </a:xfrm>
          <a:prstGeom prst="rect">
            <a:avLst/>
          </a:prstGeom>
        </p:spPr>
      </p:pic>
      <p:sp>
        <p:nvSpPr>
          <p:cNvPr id="26" name="TextBox 14">
            <a:extLst>
              <a:ext uri="{FF2B5EF4-FFF2-40B4-BE49-F238E27FC236}">
                <a16:creationId xmlns:a16="http://schemas.microsoft.com/office/drawing/2014/main" xmlns="" id="{6EA8B136-F658-5045-7635-C65A670D0226}"/>
              </a:ext>
            </a:extLst>
          </p:cNvPr>
          <p:cNvSpPr txBox="1"/>
          <p:nvPr/>
        </p:nvSpPr>
        <p:spPr>
          <a:xfrm>
            <a:off x="5540603" y="6142665"/>
            <a:ext cx="411255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3"/>
              </a:lnSpc>
            </a:pPr>
            <a:r>
              <a:rPr lang="en-US" sz="2059" spc="103" dirty="0">
                <a:solidFill>
                  <a:srgbClr val="7F7F7F"/>
                </a:solidFill>
                <a:latin typeface="Open Sauce"/>
              </a:rPr>
              <a:t>“Por </a:t>
            </a:r>
            <a:r>
              <a:rPr lang="en-US" sz="2059" spc="103" dirty="0" err="1">
                <a:solidFill>
                  <a:srgbClr val="7F7F7F"/>
                </a:solidFill>
                <a:latin typeface="Open Sauce"/>
              </a:rPr>
              <a:t>una</a:t>
            </a:r>
            <a:r>
              <a:rPr lang="en-US" sz="2059" spc="103" dirty="0">
                <a:solidFill>
                  <a:srgbClr val="7F7F7F"/>
                </a:solidFill>
                <a:latin typeface="Open Sauce"/>
              </a:rPr>
              <a:t> </a:t>
            </a:r>
            <a:r>
              <a:rPr lang="en-US" sz="2059" spc="103" dirty="0" err="1">
                <a:solidFill>
                  <a:srgbClr val="7F7F7F"/>
                </a:solidFill>
                <a:latin typeface="Open Sauce"/>
              </a:rPr>
              <a:t>innovación</a:t>
            </a:r>
            <a:r>
              <a:rPr lang="en-US" sz="2059" spc="103" dirty="0">
                <a:solidFill>
                  <a:srgbClr val="7F7F7F"/>
                </a:solidFill>
                <a:latin typeface="Open Sauce"/>
              </a:rPr>
              <a:t> </a:t>
            </a:r>
            <a:r>
              <a:rPr lang="en-US" sz="2059" spc="103" dirty="0" err="1">
                <a:solidFill>
                  <a:srgbClr val="7F7F7F"/>
                </a:solidFill>
                <a:latin typeface="Open Sauce"/>
              </a:rPr>
              <a:t>sostenible</a:t>
            </a:r>
            <a:r>
              <a:rPr lang="en-US" sz="2059" spc="103" dirty="0">
                <a:solidFill>
                  <a:srgbClr val="7F7F7F"/>
                </a:solidFill>
                <a:latin typeface="Open Sauce"/>
              </a:rPr>
              <a:t>”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B41765B-7499-A31A-E601-3F9615844029}"/>
              </a:ext>
            </a:extLst>
          </p:cNvPr>
          <p:cNvSpPr txBox="1"/>
          <p:nvPr/>
        </p:nvSpPr>
        <p:spPr>
          <a:xfrm>
            <a:off x="2057401" y="478302"/>
            <a:ext cx="7107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b="1" dirty="0"/>
          </a:p>
          <a:p>
            <a:pPr algn="ctr"/>
            <a:r>
              <a:rPr lang="es-ES" b="1" dirty="0"/>
              <a:t>VII CONFERENCIA INTERNACIONAL DE ESTUDIOS HUMANÍSTICOS 2025</a:t>
            </a:r>
            <a:endParaRPr lang="es-CU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3859C8E-7E0E-8D66-D696-337AF710C356}"/>
              </a:ext>
            </a:extLst>
          </p:cNvPr>
          <p:cNvSpPr txBox="1"/>
          <p:nvPr/>
        </p:nvSpPr>
        <p:spPr>
          <a:xfrm>
            <a:off x="2398133" y="1735281"/>
            <a:ext cx="5993876" cy="2922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/>
          </a:p>
          <a:p>
            <a:pPr algn="ctr"/>
            <a:endParaRPr lang="es-ES" dirty="0"/>
          </a:p>
          <a:p>
            <a:pPr algn="ctr">
              <a:lnSpc>
                <a:spcPct val="150000"/>
              </a:lnSpc>
            </a:pPr>
            <a:endParaRPr lang="es-ES" sz="2000" dirty="0"/>
          </a:p>
          <a:p>
            <a:pPr marR="142240" algn="just">
              <a:lnSpc>
                <a:spcPct val="107000"/>
              </a:lnSpc>
              <a:spcAft>
                <a:spcPts val="0"/>
              </a:spcAft>
            </a:pPr>
            <a:r>
              <a:rPr lang="es-ES" sz="2000" dirty="0" smtClean="0">
                <a:latin typeface="Arial"/>
                <a:ea typeface="Batang"/>
                <a:cs typeface="Times New Roman"/>
              </a:rPr>
              <a:t>Comunidad </a:t>
            </a:r>
            <a:r>
              <a:rPr lang="es-ES" sz="2000" dirty="0">
                <a:latin typeface="Arial"/>
                <a:ea typeface="Batang"/>
                <a:cs typeface="Times New Roman"/>
              </a:rPr>
              <a:t>Letrada: un</a:t>
            </a:r>
            <a:r>
              <a:rPr lang="es-ES" sz="2000" dirty="0">
                <a:solidFill>
                  <a:srgbClr val="FF0000"/>
                </a:solidFill>
                <a:latin typeface="Arial"/>
                <a:ea typeface="Batang"/>
                <a:cs typeface="Times New Roman"/>
              </a:rPr>
              <a:t> </a:t>
            </a:r>
            <a:r>
              <a:rPr lang="es-ES" sz="2000" dirty="0">
                <a:latin typeface="Arial"/>
                <a:ea typeface="Batang"/>
                <a:cs typeface="Times New Roman"/>
              </a:rPr>
              <a:t>proyecto </a:t>
            </a:r>
            <a:r>
              <a:rPr lang="es-ES" sz="2000" dirty="0" err="1">
                <a:latin typeface="Arial"/>
                <a:ea typeface="Batang"/>
                <a:cs typeface="Times New Roman"/>
              </a:rPr>
              <a:t>sociocomunitario</a:t>
            </a:r>
            <a:r>
              <a:rPr lang="es-ES" sz="2000" dirty="0">
                <a:latin typeface="Arial"/>
                <a:ea typeface="Batang"/>
                <a:cs typeface="Times New Roman"/>
              </a:rPr>
              <a:t> para la transformación de comunidades complejas a través de la lectura</a:t>
            </a:r>
            <a:endParaRPr lang="es-CO" sz="2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2000"/>
              </a:lnSpc>
              <a:spcBef>
                <a:spcPts val="785"/>
              </a:spcBef>
              <a:spcAft>
                <a:spcPts val="785"/>
              </a:spcAft>
            </a:pPr>
            <a:endParaRPr lang="es-E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inter"/>
              <a:cs typeface="Times New Roman" panose="02020603050405020304" pitchFamily="18" charset="0"/>
            </a:endParaRPr>
          </a:p>
          <a:p>
            <a:endParaRPr lang="es-CU" dirty="0"/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06"/>
    </mc:Choice>
    <mc:Fallback>
      <p:transition spd="slow" advTm="21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28700" y="-372146"/>
            <a:ext cx="2057400" cy="7533267"/>
            <a:chOff x="0" y="0"/>
            <a:chExt cx="812800" cy="2976105"/>
          </a:xfrm>
          <a:solidFill>
            <a:srgbClr val="56983F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s-US" sz="1200">
                <a:solidFill>
                  <a:srgbClr val="56983F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srgbClr val="56983F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83106" y="2112024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83106" y="2643436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83106" y="3230874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83106" y="3762287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96174" y="4290538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5AB37FD-645A-37C9-161D-FB431A09D959}"/>
              </a:ext>
            </a:extLst>
          </p:cNvPr>
          <p:cNvGrpSpPr/>
          <p:nvPr/>
        </p:nvGrpSpPr>
        <p:grpSpPr>
          <a:xfrm>
            <a:off x="8656583" y="0"/>
            <a:ext cx="3535417" cy="6705613"/>
            <a:chOff x="12984874" y="0"/>
            <a:chExt cx="5303126" cy="100584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02A286D-99C7-4BA8-4E79-1ACBD1018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4874" y="2781300"/>
              <a:ext cx="3321926" cy="64507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2C0E73C-7870-1159-F794-C6E64DEF1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5315" y="0"/>
              <a:ext cx="2392685" cy="1005842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6E2ECED-3D49-9E85-79A7-0D88A522E0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26" y="366715"/>
            <a:ext cx="1827095" cy="185264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BCB5E00-A662-28AB-9F24-50CD61D51691}"/>
              </a:ext>
            </a:extLst>
          </p:cNvPr>
          <p:cNvSpPr txBox="1"/>
          <p:nvPr/>
        </p:nvSpPr>
        <p:spPr>
          <a:xfrm>
            <a:off x="1028700" y="2112024"/>
            <a:ext cx="7627883" cy="5526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Arial"/>
                <a:ea typeface="Batang"/>
                <a:cs typeface="Times New Roman"/>
              </a:rPr>
              <a:t>El objetivo es sistematizar concepciones teórico-prácticas de la promoción de la lectura en comunidades complejas como espacio de socialización y transformación de sus habitantes. </a:t>
            </a:r>
            <a:endParaRPr lang="es-ES" sz="2000" dirty="0" smtClean="0">
              <a:latin typeface="Arial"/>
              <a:ea typeface="Batang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2000" dirty="0">
              <a:latin typeface="Arial"/>
              <a:ea typeface="Batang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000" dirty="0" smtClean="0">
                <a:latin typeface="Arial"/>
                <a:ea typeface="Batang"/>
                <a:cs typeface="Times New Roman"/>
              </a:rPr>
              <a:t>Se </a:t>
            </a:r>
            <a:r>
              <a:rPr lang="es-ES" sz="2000" dirty="0">
                <a:latin typeface="Arial"/>
                <a:ea typeface="Batang"/>
                <a:cs typeface="Times New Roman"/>
              </a:rPr>
              <a:t>utilizan métodos como el genético y diario de campo: permiten valorar las transformaciones individuales y colectivas, a partir de la aplicación de un sistema de acciones que implica a los actores de la comunidad estratificados por edades. </a:t>
            </a:r>
            <a:endParaRPr lang="es-ES" sz="2000" dirty="0" smtClean="0">
              <a:latin typeface="Arial"/>
              <a:ea typeface="Batang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2000" dirty="0">
              <a:latin typeface="Arial"/>
              <a:ea typeface="Batang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000" dirty="0" smtClean="0">
                <a:latin typeface="Arial"/>
                <a:ea typeface="Batang"/>
                <a:cs typeface="Times New Roman"/>
              </a:rPr>
              <a:t>Las </a:t>
            </a:r>
            <a:r>
              <a:rPr lang="es-ES" sz="2000" dirty="0">
                <a:latin typeface="Arial"/>
                <a:ea typeface="Batang"/>
                <a:cs typeface="Times New Roman"/>
              </a:rPr>
              <a:t>acciones se relacionan con talleres, cine literario, actividades recreativo-literarias, círculo de lectura recreativa, círculo de lectura de reflexión. </a:t>
            </a:r>
            <a:endParaRPr lang="es-CO" sz="20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1050"/>
              </a:spcAft>
            </a:pPr>
            <a:endParaRPr lang="es-ES" sz="2000" dirty="0" smtClean="0">
              <a:solidFill>
                <a:srgbClr val="000000"/>
              </a:solidFill>
              <a:latin typeface="Times New Roman" panose="02020603050405020304" pitchFamily="18" charset="0"/>
              <a:ea typeface="inter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50"/>
              </a:spcAft>
            </a:pPr>
            <a:endParaRPr lang="es-ES" sz="2000" dirty="0" smtClean="0">
              <a:solidFill>
                <a:srgbClr val="000000"/>
              </a:solidFill>
              <a:latin typeface="Times New Roman" panose="02020603050405020304" pitchFamily="18" charset="0"/>
              <a:ea typeface="inter"/>
              <a:cs typeface="Times New Roman" panose="02020603050405020304" pitchFamily="18" charset="0"/>
            </a:endParaRPr>
          </a:p>
          <a:p>
            <a:endParaRPr lang="es-CU" dirty="0"/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84"/>
    </mc:Choice>
    <mc:Fallback>
      <p:transition spd="slow" advTm="81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28700" y="-372146"/>
            <a:ext cx="2057400" cy="7533267"/>
            <a:chOff x="0" y="0"/>
            <a:chExt cx="812800" cy="2976105"/>
          </a:xfrm>
          <a:solidFill>
            <a:srgbClr val="56983F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S" sz="1200" b="0" i="0" u="none" strike="noStrike" kern="1200" cap="none" spc="0" normalizeH="0" baseline="0" noProof="0">
                <a:ln>
                  <a:noFill/>
                </a:ln>
                <a:solidFill>
                  <a:srgbClr val="5698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5698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83106" y="2112024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4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7" b="0" i="0" u="none" strike="noStrike" kern="1200" cap="none" spc="2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dec Pro ExtraBold Italics"/>
                <a:ea typeface="+mn-ea"/>
                <a:cs typeface="+mn-cs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83106" y="2643436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4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7" b="0" i="0" u="none" strike="noStrike" kern="1200" cap="none" spc="2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dec Pro ExtraBold Italics"/>
                <a:ea typeface="+mn-ea"/>
                <a:cs typeface="+mn-cs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83106" y="3230874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4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7" b="0" i="0" u="none" strike="noStrike" kern="1200" cap="none" spc="2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dec Pro ExtraBold Italics"/>
                <a:ea typeface="+mn-ea"/>
                <a:cs typeface="+mn-cs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83106" y="3762287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4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7" b="0" i="0" u="none" strike="noStrike" kern="1200" cap="none" spc="2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dec Pro ExtraBold Italics"/>
                <a:ea typeface="+mn-ea"/>
                <a:cs typeface="+mn-cs"/>
              </a:rPr>
              <a:t>04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96174" y="4290538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4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7" b="0" i="0" u="none" strike="noStrike" kern="1200" cap="none" spc="2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dec Pro ExtraBold Italics"/>
                <a:ea typeface="+mn-ea"/>
                <a:cs typeface="+mn-cs"/>
              </a:rPr>
              <a:t>05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5AB37FD-645A-37C9-161D-FB431A09D959}"/>
              </a:ext>
            </a:extLst>
          </p:cNvPr>
          <p:cNvGrpSpPr/>
          <p:nvPr/>
        </p:nvGrpSpPr>
        <p:grpSpPr>
          <a:xfrm>
            <a:off x="8656583" y="0"/>
            <a:ext cx="3535417" cy="6705613"/>
            <a:chOff x="12984874" y="0"/>
            <a:chExt cx="5303126" cy="100584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02A286D-99C7-4BA8-4E79-1ACBD1018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4874" y="2781300"/>
              <a:ext cx="3321926" cy="64507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2C0E73C-7870-1159-F794-C6E64DEF1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5315" y="0"/>
              <a:ext cx="2392685" cy="1005842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6E2ECED-3D49-9E85-79A7-0D88A522E0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26" y="366715"/>
            <a:ext cx="1827095" cy="185264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BCB5E00-A662-28AB-9F24-50CD61D51691}"/>
              </a:ext>
            </a:extLst>
          </p:cNvPr>
          <p:cNvSpPr txBox="1"/>
          <p:nvPr/>
        </p:nvSpPr>
        <p:spPr>
          <a:xfrm>
            <a:off x="1028700" y="2112024"/>
            <a:ext cx="7627883" cy="4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Lectura Comunitaria (definición de los autores)</a:t>
            </a:r>
          </a:p>
          <a:p>
            <a:pPr lvl="0" algn="just">
              <a:lnSpc>
                <a:spcPct val="150000"/>
              </a:lnSpc>
              <a:spcBef>
                <a:spcPts val="1000"/>
              </a:spcBef>
              <a:buClr>
                <a:srgbClr val="A53010"/>
              </a:buClr>
            </a:pPr>
            <a:r>
              <a:rPr lang="es-EC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es-ES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cción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lingüístico-comunicativa </a:t>
            </a:r>
            <a:r>
              <a:rPr lang="es-EC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un sistema de ideas teóricas y metodológicas que fundamenta la relación, organización y secuencia de la promoción de la lectura, como un tipo de actividad pedagógica, toda vez que estimule e incentive la afición por la lectura, a nivel individual y de la comunidad, para contribuir a la adquisición de conocimientos y a la formación 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sentimientos, motivaciones, cualidades, valores, convicciones e ideales </a:t>
            </a:r>
            <a:r>
              <a:rPr lang="es-EC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personales y profesionales de cada uno de sus miembros como lector y promotor para 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actuar como ciudadanos activos. </a:t>
            </a:r>
            <a:endParaRPr lang="x-none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7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65"/>
    </mc:Choice>
    <mc:Fallback>
      <p:transition spd="slow" advTm="5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28700" y="-372146"/>
            <a:ext cx="2057400" cy="7533267"/>
            <a:chOff x="0" y="0"/>
            <a:chExt cx="812800" cy="2976105"/>
          </a:xfrm>
          <a:solidFill>
            <a:srgbClr val="56983F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s-US" sz="1200">
                <a:solidFill>
                  <a:srgbClr val="56983F"/>
                </a:solidFill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  <a:defRPr/>
              </a:pPr>
              <a:endParaRPr sz="1200">
                <a:solidFill>
                  <a:srgbClr val="56983F"/>
                </a:solidFill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83106" y="2112024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  <a:defRPr/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83106" y="2643436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  <a:defRPr/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83106" y="3230874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  <a:defRPr/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83106" y="3762287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  <a:defRPr/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96174" y="4290538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  <a:defRPr/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5AB37FD-645A-37C9-161D-FB431A09D959}"/>
              </a:ext>
            </a:extLst>
          </p:cNvPr>
          <p:cNvGrpSpPr/>
          <p:nvPr/>
        </p:nvGrpSpPr>
        <p:grpSpPr>
          <a:xfrm>
            <a:off x="8656583" y="0"/>
            <a:ext cx="3535417" cy="6705613"/>
            <a:chOff x="12984874" y="0"/>
            <a:chExt cx="5303126" cy="100584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02A286D-99C7-4BA8-4E79-1ACBD1018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4874" y="2781300"/>
              <a:ext cx="3321926" cy="64507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2C0E73C-7870-1159-F794-C6E64DEF1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5315" y="0"/>
              <a:ext cx="2392685" cy="1005842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6E2ECED-3D49-9E85-79A7-0D88A522E0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26" y="366715"/>
            <a:ext cx="1827095" cy="185264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BCB5E00-A662-28AB-9F24-50CD61D51691}"/>
              </a:ext>
            </a:extLst>
          </p:cNvPr>
          <p:cNvSpPr txBox="1"/>
          <p:nvPr/>
        </p:nvSpPr>
        <p:spPr>
          <a:xfrm>
            <a:off x="1028700" y="2112024"/>
            <a:ext cx="7627883" cy="4744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s-ES" dirty="0">
              <a:solidFill>
                <a:prstClr val="black"/>
              </a:solidFill>
            </a:endParaRPr>
          </a:p>
          <a:p>
            <a:pPr algn="just">
              <a:defRPr/>
            </a:pPr>
            <a:r>
              <a:rPr lang="es-CU" sz="2400" dirty="0">
                <a:solidFill>
                  <a:prstClr val="black"/>
                </a:solidFill>
              </a:rPr>
              <a:t>P</a:t>
            </a:r>
            <a:r>
              <a:rPr lang="es-CU" sz="2400" dirty="0" smtClean="0">
                <a:solidFill>
                  <a:prstClr val="black"/>
                </a:solidFill>
              </a:rPr>
              <a:t>royecto sociocomunitario </a:t>
            </a:r>
            <a:r>
              <a:rPr lang="es-CU" sz="2400" i="1" dirty="0" smtClean="0">
                <a:solidFill>
                  <a:prstClr val="black"/>
                </a:solidFill>
              </a:rPr>
              <a:t>Comunidad Letrada</a:t>
            </a:r>
          </a:p>
          <a:p>
            <a:pPr algn="just">
              <a:defRPr/>
            </a:pPr>
            <a:endParaRPr lang="es-CU" sz="2400" dirty="0" smtClean="0">
              <a:solidFill>
                <a:prstClr val="black"/>
              </a:solidFill>
            </a:endParaRPr>
          </a:p>
          <a:p>
            <a:pPr algn="just">
              <a:defRPr/>
            </a:pPr>
            <a:r>
              <a:rPr lang="es-CU" sz="2400" dirty="0" smtClean="0">
                <a:solidFill>
                  <a:prstClr val="black"/>
                </a:solidFill>
              </a:rPr>
              <a:t>Estudiantes de la carrera Español-Literartura</a:t>
            </a:r>
          </a:p>
          <a:p>
            <a:pPr algn="just">
              <a:defRPr/>
            </a:pPr>
            <a:endParaRPr lang="es-CU" sz="2400" dirty="0" smtClean="0">
              <a:solidFill>
                <a:prstClr val="black"/>
              </a:solidFill>
            </a:endParaRPr>
          </a:p>
          <a:p>
            <a:pPr algn="just">
              <a:defRPr/>
            </a:pPr>
            <a:r>
              <a:rPr lang="es-CU" sz="2400" dirty="0" smtClean="0">
                <a:solidFill>
                  <a:prstClr val="black"/>
                </a:solidFill>
              </a:rPr>
              <a:t>Inserción en la comunidad compleja Ponciano I</a:t>
            </a:r>
          </a:p>
          <a:p>
            <a:pPr algn="just">
              <a:defRPr/>
            </a:pPr>
            <a:endParaRPr lang="es-CU" sz="2400" dirty="0" smtClean="0">
              <a:solidFill>
                <a:prstClr val="black"/>
              </a:solidFill>
            </a:endParaRPr>
          </a:p>
          <a:p>
            <a:pPr algn="just">
              <a:defRPr/>
            </a:pPr>
            <a:r>
              <a:rPr lang="es-CU" sz="2400" dirty="0" smtClean="0">
                <a:solidFill>
                  <a:prstClr val="black"/>
                </a:solidFill>
              </a:rPr>
              <a:t>Periodo: 2022-2024</a:t>
            </a:r>
          </a:p>
          <a:p>
            <a:pPr algn="just">
              <a:defRPr/>
            </a:pPr>
            <a:r>
              <a:rPr lang="es-CU" sz="2400" dirty="0" smtClean="0">
                <a:solidFill>
                  <a:prstClr val="black"/>
                </a:solidFill>
              </a:rPr>
              <a:t>Preparación de los líderes formales y no formales</a:t>
            </a:r>
          </a:p>
          <a:p>
            <a:pPr algn="just">
              <a:defRPr/>
            </a:pPr>
            <a:r>
              <a:rPr lang="es-CU" sz="2400" dirty="0" smtClean="0">
                <a:solidFill>
                  <a:prstClr val="black"/>
                </a:solidFill>
              </a:rPr>
              <a:t>Trabajo con los grupos etarios de la comunidad: Transformación social</a:t>
            </a:r>
            <a:endParaRPr lang="es-CU" sz="2400" dirty="0" smtClean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  <a:spcBef>
                <a:spcPts val="1000"/>
              </a:spcBef>
              <a:buClr>
                <a:srgbClr val="A53010"/>
              </a:buClr>
            </a:pPr>
            <a:endParaRPr lang="es-EC" sz="2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3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37"/>
    </mc:Choice>
    <mc:Fallback>
      <p:transition spd="slow" advTm="39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8ECC49E-07F4-E46A-2C8A-1D535B241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F183BA4B-3114-22A6-C815-75BF95C03D3A}"/>
              </a:ext>
            </a:extLst>
          </p:cNvPr>
          <p:cNvGrpSpPr/>
          <p:nvPr/>
        </p:nvGrpSpPr>
        <p:grpSpPr>
          <a:xfrm>
            <a:off x="-1028700" y="-372146"/>
            <a:ext cx="2057400" cy="7533267"/>
            <a:chOff x="0" y="0"/>
            <a:chExt cx="812800" cy="2976105"/>
          </a:xfrm>
          <a:solidFill>
            <a:srgbClr val="56983F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82C89227-F631-2286-D1ED-7C577265A130}"/>
                </a:ext>
              </a:extLst>
            </p:cNvPr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s-US" sz="1200">
                <a:solidFill>
                  <a:srgbClr val="56983F"/>
                </a:solidFill>
                <a:latin typeface="Calibri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6FB4BE7F-708B-DAAE-9CD5-A59A5556ED79}"/>
                </a:ext>
              </a:extLst>
            </p:cNvPr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srgbClr val="56983F"/>
                </a:solidFill>
                <a:latin typeface="Calibri"/>
              </a:endParaRP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E4FD3475-E621-DFB4-037C-674AA6177E08}"/>
              </a:ext>
            </a:extLst>
          </p:cNvPr>
          <p:cNvSpPr txBox="1"/>
          <p:nvPr/>
        </p:nvSpPr>
        <p:spPr>
          <a:xfrm>
            <a:off x="2683106" y="2112024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89B29215-50F1-A65C-6721-5B3697781B5A}"/>
              </a:ext>
            </a:extLst>
          </p:cNvPr>
          <p:cNvSpPr txBox="1"/>
          <p:nvPr/>
        </p:nvSpPr>
        <p:spPr>
          <a:xfrm>
            <a:off x="2683106" y="2643436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2D6B08A7-A964-B59F-1377-3FE59B5D1253}"/>
              </a:ext>
            </a:extLst>
          </p:cNvPr>
          <p:cNvSpPr txBox="1"/>
          <p:nvPr/>
        </p:nvSpPr>
        <p:spPr>
          <a:xfrm>
            <a:off x="2683106" y="3230874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xmlns="" id="{7E3CA07B-4E95-F86C-E6B8-92245119A90D}"/>
              </a:ext>
            </a:extLst>
          </p:cNvPr>
          <p:cNvSpPr txBox="1"/>
          <p:nvPr/>
        </p:nvSpPr>
        <p:spPr>
          <a:xfrm>
            <a:off x="2683106" y="3762287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3839F4B9-945F-242C-7523-59DF42EBC2D1}"/>
              </a:ext>
            </a:extLst>
          </p:cNvPr>
          <p:cNvSpPr txBox="1"/>
          <p:nvPr/>
        </p:nvSpPr>
        <p:spPr>
          <a:xfrm>
            <a:off x="2696174" y="4290538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18AF66C-62CC-EEA2-733F-F539D24D010B}"/>
              </a:ext>
            </a:extLst>
          </p:cNvPr>
          <p:cNvGrpSpPr/>
          <p:nvPr/>
        </p:nvGrpSpPr>
        <p:grpSpPr>
          <a:xfrm>
            <a:off x="8656583" y="0"/>
            <a:ext cx="3535417" cy="6705613"/>
            <a:chOff x="12984874" y="0"/>
            <a:chExt cx="5303126" cy="100584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F210861-E0DC-398E-598C-DEB45A95E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4874" y="2781300"/>
              <a:ext cx="3321926" cy="64507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A0DF04ED-5DF0-4E87-6330-013EB0E38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5315" y="0"/>
              <a:ext cx="2392685" cy="1005842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5E3EA74-6C8E-6A43-ECF2-9D282F24FB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26" y="366715"/>
            <a:ext cx="1827095" cy="18526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27D67F5-2303-CBBC-2B63-B8C73CB4BD6B}"/>
              </a:ext>
            </a:extLst>
          </p:cNvPr>
          <p:cNvSpPr txBox="1"/>
          <p:nvPr/>
        </p:nvSpPr>
        <p:spPr>
          <a:xfrm>
            <a:off x="3609721" y="1034806"/>
            <a:ext cx="7082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  <a:ea typeface="+mj-ea"/>
                <a:cs typeface="+mj-cs"/>
              </a:rPr>
              <a:t>Acciones </a:t>
            </a:r>
            <a:r>
              <a:rPr lang="es-E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  <a:ea typeface="+mj-ea"/>
                <a:cs typeface="+mj-cs"/>
              </a:rPr>
              <a:t>de </a:t>
            </a:r>
            <a:r>
              <a:rPr lang="es-E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  <a:ea typeface="+mj-ea"/>
                <a:cs typeface="+mj-cs"/>
              </a:rPr>
              <a:t>transformación </a:t>
            </a:r>
            <a:r>
              <a:rPr lang="es-E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  <a:ea typeface="+mj-ea"/>
                <a:cs typeface="+mj-cs"/>
              </a:rPr>
              <a:t>social del proyecto </a:t>
            </a:r>
            <a:r>
              <a:rPr lang="es-ES" sz="3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entury Gothic"/>
                <a:ea typeface="+mj-ea"/>
                <a:cs typeface="+mj-cs"/>
              </a:rPr>
              <a:t>sociocomunitario</a:t>
            </a:r>
            <a:endParaRPr lang="es-C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33E3641-0ECB-7EE4-EF37-B1A5CB355C7B}"/>
              </a:ext>
            </a:extLst>
          </p:cNvPr>
          <p:cNvSpPr txBox="1"/>
          <p:nvPr/>
        </p:nvSpPr>
        <p:spPr>
          <a:xfrm>
            <a:off x="1288473" y="2105377"/>
            <a:ext cx="7368109" cy="554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Talleres de lectura recíproca (lecturas de contenido complejo que poseen un mediador entre el texto y su receptor): con los adultos de la comunidad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Constitución de la República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Código de las familias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Ley 132 y 139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Acuerdo 9151 del Consejo de Estado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Círculos de lectura recreativa y de reflexión con los diferentes grupos etarios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Cine literario para en la Casa de la Cultura (proyección de filmes y documentales basados en obras de la literatura: Troya, Ciudad en rojo, Girón en la memoria)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Actividades recreativo-literarias para los niños(Presentaciones de libros, lectura de cuentos y poemas, narración oral,  improvisaciones, dramatizaciones)</a:t>
            </a:r>
          </a:p>
          <a:p>
            <a:pPr algn="just"/>
            <a:endParaRPr lang="es-ES" sz="2800" dirty="0"/>
          </a:p>
          <a:p>
            <a:pPr algn="just"/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6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7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429"/>
    </mc:Choice>
    <mc:Fallback>
      <p:transition spd="slow" advTm="265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AE01C52-3F0F-9B77-AFF5-8276E3CA0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E60BB489-36C6-D920-9166-623C7419B095}"/>
              </a:ext>
            </a:extLst>
          </p:cNvPr>
          <p:cNvGrpSpPr/>
          <p:nvPr/>
        </p:nvGrpSpPr>
        <p:grpSpPr>
          <a:xfrm>
            <a:off x="-1028700" y="-372146"/>
            <a:ext cx="2057400" cy="7533267"/>
            <a:chOff x="0" y="0"/>
            <a:chExt cx="812800" cy="2976105"/>
          </a:xfrm>
          <a:solidFill>
            <a:srgbClr val="56983F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E6A9604-9AD1-56EE-D8E0-11F4FF515625}"/>
                </a:ext>
              </a:extLst>
            </p:cNvPr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s-US" sz="1200">
                <a:solidFill>
                  <a:srgbClr val="56983F"/>
                </a:solidFill>
                <a:latin typeface="Calibri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146D3656-E71C-C26F-C041-496164018F2F}"/>
                </a:ext>
              </a:extLst>
            </p:cNvPr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srgbClr val="56983F"/>
                </a:solidFill>
                <a:latin typeface="Calibri"/>
              </a:endParaRP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86F273CA-0DA4-A58A-1FED-D00D0348B917}"/>
              </a:ext>
            </a:extLst>
          </p:cNvPr>
          <p:cNvSpPr txBox="1"/>
          <p:nvPr/>
        </p:nvSpPr>
        <p:spPr>
          <a:xfrm>
            <a:off x="2683106" y="2112024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F196141B-F9EC-EBB3-13BF-74D57F76D7AE}"/>
              </a:ext>
            </a:extLst>
          </p:cNvPr>
          <p:cNvSpPr txBox="1"/>
          <p:nvPr/>
        </p:nvSpPr>
        <p:spPr>
          <a:xfrm>
            <a:off x="2683106" y="2643436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2BC6D70B-E811-E837-0F77-A6E384C7F71E}"/>
              </a:ext>
            </a:extLst>
          </p:cNvPr>
          <p:cNvSpPr txBox="1"/>
          <p:nvPr/>
        </p:nvSpPr>
        <p:spPr>
          <a:xfrm>
            <a:off x="2683106" y="3230874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xmlns="" id="{3148CD86-0E27-47EE-9BAD-1B0D795B9050}"/>
              </a:ext>
            </a:extLst>
          </p:cNvPr>
          <p:cNvSpPr txBox="1"/>
          <p:nvPr/>
        </p:nvSpPr>
        <p:spPr>
          <a:xfrm>
            <a:off x="2683106" y="3762287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5E8F4983-3559-0933-1ECD-22C9D570A6DD}"/>
              </a:ext>
            </a:extLst>
          </p:cNvPr>
          <p:cNvSpPr txBox="1"/>
          <p:nvPr/>
        </p:nvSpPr>
        <p:spPr>
          <a:xfrm>
            <a:off x="2696174" y="4290538"/>
            <a:ext cx="62481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8"/>
              </a:lnSpc>
            </a:pPr>
            <a:r>
              <a:rPr lang="en-US" sz="2847" spc="233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DBAD452-FEC1-124F-8D22-45C9E91ACDB5}"/>
              </a:ext>
            </a:extLst>
          </p:cNvPr>
          <p:cNvGrpSpPr/>
          <p:nvPr/>
        </p:nvGrpSpPr>
        <p:grpSpPr>
          <a:xfrm>
            <a:off x="8656583" y="0"/>
            <a:ext cx="3535417" cy="6705613"/>
            <a:chOff x="12984874" y="0"/>
            <a:chExt cx="5303126" cy="100584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54B494B-B0C1-8615-8B3F-90806157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4874" y="2781300"/>
              <a:ext cx="3321926" cy="64507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2B314CA-FABE-C860-792B-D1B79576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5315" y="0"/>
              <a:ext cx="2392685" cy="1005842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4885801-695F-368D-46AF-0C283B19C9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26" y="366715"/>
            <a:ext cx="1827095" cy="18526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444FE519-D9B0-7C33-2686-E36EC61BD692}"/>
              </a:ext>
            </a:extLst>
          </p:cNvPr>
          <p:cNvSpPr txBox="1"/>
          <p:nvPr/>
        </p:nvSpPr>
        <p:spPr>
          <a:xfrm>
            <a:off x="3609721" y="974361"/>
            <a:ext cx="4972560" cy="98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s-ES" sz="2800" b="1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>CONCLUSIONES</a:t>
            </a:r>
            <a:endParaRPr lang="es-CO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r>
              <a:rPr lang="es-ES" sz="2800" b="1" dirty="0" smtClean="0"/>
              <a:t> </a:t>
            </a:r>
            <a:endParaRPr lang="es-CU" sz="2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EFFCDFA-4056-A23F-F337-EA50490B21EA}"/>
              </a:ext>
            </a:extLst>
          </p:cNvPr>
          <p:cNvSpPr txBox="1"/>
          <p:nvPr/>
        </p:nvSpPr>
        <p:spPr>
          <a:xfrm>
            <a:off x="1028700" y="2219364"/>
            <a:ext cx="7627883" cy="435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000" dirty="0" smtClean="0">
                <a:latin typeface="Arial"/>
                <a:ea typeface="Times New Roman"/>
                <a:cs typeface="Times New Roman"/>
              </a:rPr>
              <a:t>Los </a:t>
            </a:r>
            <a:r>
              <a:rPr lang="es-ES" sz="2000" dirty="0">
                <a:latin typeface="Arial"/>
                <a:ea typeface="Times New Roman"/>
                <a:cs typeface="Times New Roman"/>
              </a:rPr>
              <a:t>beneficios económicos, sociales o medioambientales a corto, mediano o largo plazo que se proyectan obtener con la aplicación de los resultados científicos se relacionan con:  motivación hacia la lectura como fuente de adquisición de conocimiento, placer estético, elevación del nivel cultural y de la comunicación en la comunidad; la suplencia en las comunidades complejas de dificultades en el desarrollo adecuado de los niveles de comprensión de fenómenos sociales por la complejidad del léxico oficial y por deficiencias en la apropiación del conocimiento a través de la lectura, provocado muchas veces por el distanciamiento con el sistema de educación general; la extensión del principio de vinculación de la educación con la vida a las comunidades complejas suburbanas, a través de la lectura.</a:t>
            </a:r>
            <a:endParaRPr lang="es-CO" sz="2000" dirty="0">
              <a:ea typeface="Calibri"/>
              <a:cs typeface="Times New Roman"/>
            </a:endParaRPr>
          </a:p>
        </p:txBody>
      </p:sp>
      <p:pic>
        <p:nvPicPr>
          <p:cNvPr id="7" name="6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9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48"/>
    </mc:Choice>
    <mc:Fallback>
      <p:transition spd="slow" advTm="52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247</TotalTime>
  <Words>556</Words>
  <Application>Microsoft Office PowerPoint</Application>
  <PresentationFormat>Personalizado</PresentationFormat>
  <Paragraphs>66</Paragraphs>
  <Slides>6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6</vt:i4>
      </vt:variant>
    </vt:vector>
  </HeadingPairs>
  <TitlesOfParts>
    <vt:vector size="9" baseType="lpstr">
      <vt:lpstr>Faceta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Adriana</dc:creator>
  <cp:lastModifiedBy>Maria_Karla</cp:lastModifiedBy>
  <cp:revision>19</cp:revision>
  <dcterms:created xsi:type="dcterms:W3CDTF">2025-10-08T15:12:28Z</dcterms:created>
  <dcterms:modified xsi:type="dcterms:W3CDTF">2025-10-13T21:40:47Z</dcterms:modified>
</cp:coreProperties>
</file>