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notesMasterIdLst>
    <p:notesMasterId r:id="rId12"/>
  </p:notesMasterIdLst>
  <p:sldIdLst>
    <p:sldId id="258" r:id="rId3"/>
    <p:sldId id="259" r:id="rId4"/>
    <p:sldId id="267" r:id="rId5"/>
    <p:sldId id="260" r:id="rId6"/>
    <p:sldId id="261" r:id="rId7"/>
    <p:sldId id="263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838" autoAdjust="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A3BF2-A294-4F1A-A670-92DB04F0EC56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5C317-09F2-4FF0-94F7-28DE82B8A7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25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5C317-09F2-4FF0-94F7-28DE82B8A70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76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22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70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8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03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23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8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64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44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91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64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3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8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hyperlink" Target="mailto:denisep@uclv.edu.cu" TargetMode="Externa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8">
            <a:extLst>
              <a:ext uri="{FF2B5EF4-FFF2-40B4-BE49-F238E27FC236}">
                <a16:creationId xmlns:a16="http://schemas.microsoft.com/office/drawing/2014/main" id="{EE9FA602-3765-24F5-CD5B-2BA6BC452749}"/>
              </a:ext>
            </a:extLst>
          </p:cNvPr>
          <p:cNvSpPr txBox="1"/>
          <p:nvPr/>
        </p:nvSpPr>
        <p:spPr>
          <a:xfrm>
            <a:off x="10155231" y="0"/>
            <a:ext cx="2057400" cy="6858000"/>
          </a:xfrm>
          <a:prstGeom prst="rect">
            <a:avLst/>
          </a:prstGeom>
          <a:solidFill>
            <a:srgbClr val="56983F"/>
          </a:solidFill>
        </p:spPr>
        <p:txBody>
          <a:bodyPr lIns="33867" tIns="33867" rIns="33867" bIns="33867" rtlCol="0" anchor="ctr"/>
          <a:lstStyle/>
          <a:p>
            <a:pPr algn="ctr">
              <a:lnSpc>
                <a:spcPts val="1906"/>
              </a:lnSpc>
            </a:pPr>
            <a:endParaRPr sz="1200"/>
          </a:p>
        </p:txBody>
      </p:sp>
      <p:sp>
        <p:nvSpPr>
          <p:cNvPr id="4" name="TextBox 4"/>
          <p:cNvSpPr txBox="1"/>
          <p:nvPr/>
        </p:nvSpPr>
        <p:spPr>
          <a:xfrm>
            <a:off x="10175008" y="-45304"/>
            <a:ext cx="2057400" cy="712282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906"/>
              </a:lnSpc>
            </a:pPr>
            <a:endParaRPr sz="1200"/>
          </a:p>
        </p:txBody>
      </p:sp>
      <p:sp>
        <p:nvSpPr>
          <p:cNvPr id="8" name="TextBox 8"/>
          <p:cNvSpPr txBox="1"/>
          <p:nvPr/>
        </p:nvSpPr>
        <p:spPr>
          <a:xfrm>
            <a:off x="0" y="0"/>
            <a:ext cx="2057400" cy="6858000"/>
          </a:xfrm>
          <a:prstGeom prst="rect">
            <a:avLst/>
          </a:prstGeom>
          <a:solidFill>
            <a:srgbClr val="56983F"/>
          </a:solidFill>
        </p:spPr>
        <p:txBody>
          <a:bodyPr lIns="33867" tIns="33867" rIns="33867" bIns="33867" rtlCol="0" anchor="ctr"/>
          <a:lstStyle/>
          <a:p>
            <a:pPr algn="ctr">
              <a:lnSpc>
                <a:spcPts val="1906"/>
              </a:lnSpc>
            </a:pPr>
            <a:endParaRPr sz="1200"/>
          </a:p>
        </p:txBody>
      </p:sp>
      <p:sp>
        <p:nvSpPr>
          <p:cNvPr id="14" name="TextBox 14"/>
          <p:cNvSpPr txBox="1"/>
          <p:nvPr/>
        </p:nvSpPr>
        <p:spPr>
          <a:xfrm>
            <a:off x="2077177" y="3599543"/>
            <a:ext cx="7087845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83"/>
              </a:lnSpc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Autores: M. Sc. Denise Prado González </a:t>
            </a:r>
            <a:r>
              <a:rPr lang="es-ES" u="sng" dirty="0">
                <a:solidFill>
                  <a:srgbClr val="0070C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hlinkClick r:id="rId5"/>
              </a:rPr>
              <a:t>denisep@uclv.edu.cu</a:t>
            </a:r>
            <a:endParaRPr lang="es-ES" u="sng" dirty="0">
              <a:solidFill>
                <a:srgbClr val="0070C0"/>
              </a:solidFill>
              <a:latin typeface="Times New Roman" panose="02020603050405020304" pitchFamily="18" charset="0"/>
              <a:ea typeface="inter"/>
              <a:cs typeface="Times New Roman" panose="02020603050405020304" pitchFamily="18" charset="0"/>
            </a:endParaRPr>
          </a:p>
          <a:p>
            <a:pPr algn="ctr">
              <a:lnSpc>
                <a:spcPts val="2883"/>
              </a:lnSpc>
            </a:pPr>
            <a:r>
              <a:rPr lang="en-US" spc="10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 Central “Marta Abreu” de Las Villas </a:t>
            </a:r>
          </a:p>
          <a:p>
            <a:pPr algn="ctr">
              <a:lnSpc>
                <a:spcPts val="2883"/>
              </a:lnSpc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Lic. Nailet Chinea González. Universidad Central Marta Abreu de las Villas, Villa Clara, Cuba. </a:t>
            </a:r>
            <a:r>
              <a:rPr lang="es-ES" u="sng" dirty="0">
                <a:solidFill>
                  <a:schemeClr val="accent1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nchinea@uclv.cu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Lic. </a:t>
            </a:r>
            <a:r>
              <a:rPr lang="es-ES" dirty="0" err="1">
                <a:solidFill>
                  <a:srgbClr val="00000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Dailet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 Pérez Díaz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Lic. </a:t>
            </a:r>
            <a:r>
              <a:rPr lang="es-ES" dirty="0" err="1">
                <a:solidFill>
                  <a:srgbClr val="00000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Jeidy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Adrianys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 Ruiz</a:t>
            </a:r>
            <a:endParaRPr lang="en-US" spc="1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4A0223-1BF4-32C5-A14B-5BB70CC90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022" y="814867"/>
            <a:ext cx="2692400" cy="5228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ACBF8B-4813-4EED-02B1-B15BEF7C9D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78" y="-41919"/>
            <a:ext cx="1595123" cy="6705613"/>
          </a:xfrm>
          <a:prstGeom prst="rect">
            <a:avLst/>
          </a:prstGeom>
        </p:spPr>
      </p:pic>
      <p:sp>
        <p:nvSpPr>
          <p:cNvPr id="26" name="TextBox 14">
            <a:extLst>
              <a:ext uri="{FF2B5EF4-FFF2-40B4-BE49-F238E27FC236}">
                <a16:creationId xmlns:a16="http://schemas.microsoft.com/office/drawing/2014/main" id="{6EA8B136-F658-5045-7635-C65A670D0226}"/>
              </a:ext>
            </a:extLst>
          </p:cNvPr>
          <p:cNvSpPr txBox="1"/>
          <p:nvPr/>
        </p:nvSpPr>
        <p:spPr>
          <a:xfrm>
            <a:off x="5540603" y="6142665"/>
            <a:ext cx="5702570" cy="348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3"/>
              </a:lnSpc>
            </a:pPr>
            <a:r>
              <a:rPr lang="en-US" sz="2059" spc="103" dirty="0">
                <a:solidFill>
                  <a:srgbClr val="7F7F7F"/>
                </a:solidFill>
                <a:latin typeface="Open Sauce"/>
              </a:rPr>
              <a:t>“Por </a:t>
            </a:r>
            <a:r>
              <a:rPr lang="en-US" sz="2059" spc="103" dirty="0" err="1">
                <a:solidFill>
                  <a:srgbClr val="7F7F7F"/>
                </a:solidFill>
                <a:latin typeface="Open Sauce"/>
              </a:rPr>
              <a:t>una</a:t>
            </a:r>
            <a:r>
              <a:rPr lang="en-US" sz="2059" spc="103" dirty="0">
                <a:solidFill>
                  <a:srgbClr val="7F7F7F"/>
                </a:solidFill>
                <a:latin typeface="Open Sauce"/>
              </a:rPr>
              <a:t> </a:t>
            </a:r>
            <a:r>
              <a:rPr lang="en-US" sz="2059" spc="103" dirty="0" err="1">
                <a:solidFill>
                  <a:srgbClr val="7F7F7F"/>
                </a:solidFill>
                <a:latin typeface="Open Sauce"/>
              </a:rPr>
              <a:t>innovación</a:t>
            </a:r>
            <a:r>
              <a:rPr lang="en-US" sz="2059" spc="103" dirty="0">
                <a:solidFill>
                  <a:srgbClr val="7F7F7F"/>
                </a:solidFill>
                <a:latin typeface="Open Sauce"/>
              </a:rPr>
              <a:t> </a:t>
            </a:r>
            <a:r>
              <a:rPr lang="en-US" sz="2059" spc="103" dirty="0" err="1">
                <a:solidFill>
                  <a:srgbClr val="7F7F7F"/>
                </a:solidFill>
                <a:latin typeface="Open Sauce"/>
              </a:rPr>
              <a:t>sostenible</a:t>
            </a:r>
            <a:r>
              <a:rPr lang="en-US" sz="2059" spc="103" dirty="0">
                <a:solidFill>
                  <a:srgbClr val="7F7F7F"/>
                </a:solidFill>
                <a:latin typeface="Open Sauce"/>
              </a:rPr>
              <a:t>”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B41765B-7499-A31A-E601-3F9615844029}"/>
              </a:ext>
            </a:extLst>
          </p:cNvPr>
          <p:cNvSpPr txBox="1"/>
          <p:nvPr/>
        </p:nvSpPr>
        <p:spPr>
          <a:xfrm>
            <a:off x="1097280" y="478302"/>
            <a:ext cx="918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b="1" dirty="0"/>
          </a:p>
          <a:p>
            <a:pPr algn="ctr"/>
            <a:r>
              <a:rPr lang="es-ES" b="1" dirty="0"/>
              <a:t>VII CONFERENCIA INTERNACIONAL DE ESTUDIOS HUMANÍSTICOS 2025</a:t>
            </a:r>
            <a:endParaRPr lang="es-CU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859C8E-7E0E-8D66-D696-337AF710C356}"/>
              </a:ext>
            </a:extLst>
          </p:cNvPr>
          <p:cNvSpPr txBox="1"/>
          <p:nvPr/>
        </p:nvSpPr>
        <p:spPr>
          <a:xfrm>
            <a:off x="1981124" y="1166553"/>
            <a:ext cx="7260174" cy="1623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/>
          </a:p>
          <a:p>
            <a:pPr algn="ctr">
              <a:lnSpc>
                <a:spcPct val="150000"/>
              </a:lnSpc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Título: </a:t>
            </a:r>
          </a:p>
          <a:p>
            <a:pPr algn="ctr">
              <a:lnSpc>
                <a:spcPct val="112000"/>
              </a:lnSpc>
              <a:spcBef>
                <a:spcPts val="785"/>
              </a:spcBef>
              <a:spcAft>
                <a:spcPts val="785"/>
              </a:spcAft>
            </a:pPr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“La variación fraseológica en las locuciones somáticas del habla adolescente”</a:t>
            </a:r>
            <a:endParaRPr lang="es-ES" sz="16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05A1893-D6D2-430A-9750-BF04C53D4E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04"/>
    </mc:Choice>
    <mc:Fallback xmlns="">
      <p:transition spd="slow" advTm="17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8700" y="-372146"/>
            <a:ext cx="2057400" cy="7533267"/>
            <a:chOff x="0" y="0"/>
            <a:chExt cx="812800" cy="2976105"/>
          </a:xfrm>
          <a:solidFill>
            <a:srgbClr val="56983F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es-US" sz="1200">
                <a:solidFill>
                  <a:srgbClr val="56983F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6"/>
                </a:lnSpc>
              </a:pPr>
              <a:endParaRPr sz="1200">
                <a:solidFill>
                  <a:srgbClr val="56983F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683106" y="2112024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83106" y="2643436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83106" y="3230874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83106" y="3762287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96174" y="4290538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AB37FD-645A-37C9-161D-FB431A09D959}"/>
              </a:ext>
            </a:extLst>
          </p:cNvPr>
          <p:cNvGrpSpPr/>
          <p:nvPr/>
        </p:nvGrpSpPr>
        <p:grpSpPr>
          <a:xfrm>
            <a:off x="8656583" y="0"/>
            <a:ext cx="3535417" cy="6705613"/>
            <a:chOff x="12984874" y="0"/>
            <a:chExt cx="5303126" cy="100584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02A286D-99C7-4BA8-4E79-1ACBD1018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4874" y="2781300"/>
              <a:ext cx="3321926" cy="645071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2C0E73C-7870-1159-F794-C6E64DEF1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5315" y="0"/>
              <a:ext cx="2392685" cy="1005842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6E2ECED-3D49-9E85-79A7-0D88A522E00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26" y="366715"/>
            <a:ext cx="1827095" cy="185264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CB5E00-A662-28AB-9F24-50CD61D51691}"/>
              </a:ext>
            </a:extLst>
          </p:cNvPr>
          <p:cNvSpPr txBox="1"/>
          <p:nvPr/>
        </p:nvSpPr>
        <p:spPr>
          <a:xfrm>
            <a:off x="1028700" y="2112024"/>
            <a:ext cx="7627883" cy="4762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50"/>
              </a:spcAft>
            </a:pPr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El presente trabajo expone un estudio cualitativo enfocado en la variación fraseológica de las locuciones somáticas presentes en el habla coloquial de adolescentes de noveno grado en los municipios de Placetas y Sagua La Grande, Villa Clara, Cuba. </a:t>
            </a:r>
          </a:p>
          <a:p>
            <a:pPr lvl="0" algn="just">
              <a:lnSpc>
                <a:spcPct val="150000"/>
              </a:lnSpc>
              <a:spcAft>
                <a:spcPts val="1050"/>
              </a:spcAft>
            </a:pPr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Este estudio contribuye a la caracterización de la variante regional del español en Cuba y a ampliar los conocimientos sobre la creatividad lingüística juvenil.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50"/>
              </a:spcAft>
            </a:pPr>
            <a:endParaRPr lang="es-ES" sz="2000" dirty="0">
              <a:solidFill>
                <a:srgbClr val="000000"/>
              </a:solidFill>
              <a:latin typeface="Times New Roman" panose="02020603050405020304" pitchFamily="18" charset="0"/>
              <a:ea typeface="inter"/>
              <a:cs typeface="Times New Roman" panose="02020603050405020304" pitchFamily="18" charset="0"/>
            </a:endParaRPr>
          </a:p>
          <a:p>
            <a:endParaRPr lang="es-ES" dirty="0"/>
          </a:p>
          <a:p>
            <a:endParaRPr lang="es-CU" dirty="0"/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3E86FA0A-D7C0-4F14-90B7-D192EC773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36"/>
    </mc:Choice>
    <mc:Fallback xmlns="">
      <p:transition spd="slow" advTm="27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8700" y="-372146"/>
            <a:ext cx="2057400" cy="7533267"/>
            <a:chOff x="0" y="0"/>
            <a:chExt cx="812800" cy="2976105"/>
          </a:xfrm>
          <a:solidFill>
            <a:srgbClr val="56983F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S" sz="1200" b="0" i="0" u="none" strike="noStrike" kern="1200" cap="none" spc="0" normalizeH="0" baseline="0" noProof="0">
                <a:ln>
                  <a:noFill/>
                </a:ln>
                <a:solidFill>
                  <a:srgbClr val="56983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90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6983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683106" y="2112024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4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7" b="0" i="0" u="none" strike="noStrike" kern="1200" cap="none" spc="23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dec Pro ExtraBold Italics"/>
                <a:ea typeface="+mn-ea"/>
                <a:cs typeface="+mn-cs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83106" y="2643436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4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7" b="0" i="0" u="none" strike="noStrike" kern="1200" cap="none" spc="23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dec Pro ExtraBold Italics"/>
                <a:ea typeface="+mn-ea"/>
                <a:cs typeface="+mn-cs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83106" y="3230874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4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7" b="0" i="0" u="none" strike="noStrike" kern="1200" cap="none" spc="23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dec Pro ExtraBold Italics"/>
                <a:ea typeface="+mn-ea"/>
                <a:cs typeface="+mn-cs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83106" y="3762287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4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7" b="0" i="0" u="none" strike="noStrike" kern="1200" cap="none" spc="23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dec Pro ExtraBold Italics"/>
                <a:ea typeface="+mn-ea"/>
                <a:cs typeface="+mn-cs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96174" y="4290538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4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7" b="0" i="0" u="none" strike="noStrike" kern="1200" cap="none" spc="23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dec Pro ExtraBold Italics"/>
                <a:ea typeface="+mn-ea"/>
                <a:cs typeface="+mn-cs"/>
              </a:rPr>
              <a:t>05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AB37FD-645A-37C9-161D-FB431A09D959}"/>
              </a:ext>
            </a:extLst>
          </p:cNvPr>
          <p:cNvGrpSpPr/>
          <p:nvPr/>
        </p:nvGrpSpPr>
        <p:grpSpPr>
          <a:xfrm>
            <a:off x="8656583" y="0"/>
            <a:ext cx="3535417" cy="6705613"/>
            <a:chOff x="12984874" y="0"/>
            <a:chExt cx="5303126" cy="100584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02A286D-99C7-4BA8-4E79-1ACBD1018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4874" y="2781300"/>
              <a:ext cx="3321926" cy="645071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2C0E73C-7870-1159-F794-C6E64DEF1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5315" y="0"/>
              <a:ext cx="2392685" cy="1005842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6E2ECED-3D49-9E85-79A7-0D88A522E00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26" y="366715"/>
            <a:ext cx="1827095" cy="185264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CB5E00-A662-28AB-9F24-50CD61D51691}"/>
              </a:ext>
            </a:extLst>
          </p:cNvPr>
          <p:cNvSpPr txBox="1"/>
          <p:nvPr/>
        </p:nvSpPr>
        <p:spPr>
          <a:xfrm>
            <a:off x="1028700" y="2112024"/>
            <a:ext cx="7627883" cy="388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5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inter"/>
                <a:cs typeface="+mn-cs"/>
              </a:rPr>
              <a:t>Se aplicaron encuestas para recoger datos de los informantes y se confrontaron las 68 locuciones somáticas detectadas con las recogidas en dos fuentes lexicográficas claves: el 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inter"/>
                <a:cs typeface="+mn-cs"/>
              </a:rPr>
              <a:t>Diccionario Ejemplificado del Español de Cuba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inter"/>
                <a:cs typeface="+mn-cs"/>
              </a:rPr>
              <a:t> (DEEC, 2016) y el 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inter"/>
                <a:cs typeface="+mn-cs"/>
              </a:rPr>
              <a:t>Diccionario Fraseológico Documentado del Español Actual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inter"/>
                <a:cs typeface="+mn-cs"/>
              </a:rPr>
              <a:t> (2004).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5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inter"/>
                <a:cs typeface="+mn-cs"/>
              </a:rPr>
              <a:t>Se tuvo en cuenta el criterio de clasificación de Montoro (2004), se caracterizó y clasificó la variación fraseológica, resaltando los aspectos semánticos y la especificidad del grupo social adolescente — un colectivo en proceso de construcción identitaria mediante el lenguaje.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1F19B7B-7E17-4BD2-9A30-C242C47D70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00"/>
    </mc:Choice>
    <mc:Fallback xmlns="">
      <p:transition spd="slow" advTm="4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>
            <a:alpha val="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ECC49E-07F4-E46A-2C8A-1D535B241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183BA4B-3114-22A6-C815-75BF95C03D3A}"/>
              </a:ext>
            </a:extLst>
          </p:cNvPr>
          <p:cNvGrpSpPr/>
          <p:nvPr/>
        </p:nvGrpSpPr>
        <p:grpSpPr>
          <a:xfrm>
            <a:off x="-1028700" y="-372146"/>
            <a:ext cx="2057400" cy="7533267"/>
            <a:chOff x="0" y="0"/>
            <a:chExt cx="812800" cy="2976105"/>
          </a:xfrm>
          <a:solidFill>
            <a:srgbClr val="56983F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2C89227-F631-2286-D1ED-7C577265A130}"/>
                </a:ext>
              </a:extLst>
            </p:cNvPr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es-US" sz="1200">
                <a:solidFill>
                  <a:srgbClr val="56983F"/>
                </a:solidFill>
                <a:latin typeface="Calibri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FB4BE7F-708B-DAAE-9CD5-A59A5556ED79}"/>
                </a:ext>
              </a:extLst>
            </p:cNvPr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6"/>
                </a:lnSpc>
              </a:pPr>
              <a:endParaRPr sz="1200">
                <a:solidFill>
                  <a:srgbClr val="56983F"/>
                </a:solidFill>
                <a:latin typeface="Calibri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E4FD3475-E621-DFB4-037C-674AA6177E08}"/>
              </a:ext>
            </a:extLst>
          </p:cNvPr>
          <p:cNvSpPr txBox="1"/>
          <p:nvPr/>
        </p:nvSpPr>
        <p:spPr>
          <a:xfrm>
            <a:off x="2683106" y="2112024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01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9B29215-50F1-A65C-6721-5B3697781B5A}"/>
              </a:ext>
            </a:extLst>
          </p:cNvPr>
          <p:cNvSpPr txBox="1"/>
          <p:nvPr/>
        </p:nvSpPr>
        <p:spPr>
          <a:xfrm>
            <a:off x="2683106" y="2643436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02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D6B08A7-A964-B59F-1377-3FE59B5D1253}"/>
              </a:ext>
            </a:extLst>
          </p:cNvPr>
          <p:cNvSpPr txBox="1"/>
          <p:nvPr/>
        </p:nvSpPr>
        <p:spPr>
          <a:xfrm>
            <a:off x="2683106" y="3230874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03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E3CA07B-4E95-F86C-E6B8-92245119A90D}"/>
              </a:ext>
            </a:extLst>
          </p:cNvPr>
          <p:cNvSpPr txBox="1"/>
          <p:nvPr/>
        </p:nvSpPr>
        <p:spPr>
          <a:xfrm>
            <a:off x="2683106" y="3762287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04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839F4B9-945F-242C-7523-59DF42EBC2D1}"/>
              </a:ext>
            </a:extLst>
          </p:cNvPr>
          <p:cNvSpPr txBox="1"/>
          <p:nvPr/>
        </p:nvSpPr>
        <p:spPr>
          <a:xfrm>
            <a:off x="2696174" y="4290538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18AF66C-62CC-EEA2-733F-F539D24D010B}"/>
              </a:ext>
            </a:extLst>
          </p:cNvPr>
          <p:cNvGrpSpPr/>
          <p:nvPr/>
        </p:nvGrpSpPr>
        <p:grpSpPr>
          <a:xfrm>
            <a:off x="8656583" y="0"/>
            <a:ext cx="3535417" cy="6705613"/>
            <a:chOff x="12984874" y="0"/>
            <a:chExt cx="5303126" cy="100584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F210861-E0DC-398E-598C-DEB45A95E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4874" y="2781300"/>
              <a:ext cx="3321926" cy="645071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0DF04ED-5DF0-4E87-6330-013EB0E38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5315" y="0"/>
              <a:ext cx="2392685" cy="1005842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5E3EA74-6C8E-6A43-ECF2-9D282F24FB2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26" y="366715"/>
            <a:ext cx="1827095" cy="18526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27D67F5-2303-CBBC-2B63-B8C73CB4BD6B}"/>
              </a:ext>
            </a:extLst>
          </p:cNvPr>
          <p:cNvSpPr txBox="1"/>
          <p:nvPr/>
        </p:nvSpPr>
        <p:spPr>
          <a:xfrm>
            <a:off x="3777521" y="884420"/>
            <a:ext cx="4804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endParaRPr lang="es-C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3E3641-0ECB-7EE4-EF37-B1A5CB355C7B}"/>
              </a:ext>
            </a:extLst>
          </p:cNvPr>
          <p:cNvSpPr txBox="1"/>
          <p:nvPr/>
        </p:nvSpPr>
        <p:spPr>
          <a:xfrm>
            <a:off x="1320799" y="2112024"/>
            <a:ext cx="72614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800" dirty="0"/>
          </a:p>
          <a:p>
            <a:pPr algn="just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Analizar la variación fraseológica en las locuciones somáticas pertenecientes al habla coloquial de adolescentes en Sagua y Placetas.</a:t>
            </a:r>
            <a:endParaRPr lang="es-C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43BEC1D-85DA-4941-BE3C-DE894DD3AA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5"/>
    </mc:Choice>
    <mc:Fallback xmlns="">
      <p:transition spd="slow" advTm="10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>
            <a:alpha val="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E01C52-3F0F-9B77-AFF5-8276E3CA0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60BB489-36C6-D920-9166-623C7419B095}"/>
              </a:ext>
            </a:extLst>
          </p:cNvPr>
          <p:cNvGrpSpPr/>
          <p:nvPr/>
        </p:nvGrpSpPr>
        <p:grpSpPr>
          <a:xfrm>
            <a:off x="-1028700" y="-372146"/>
            <a:ext cx="2057400" cy="7533267"/>
            <a:chOff x="0" y="0"/>
            <a:chExt cx="812800" cy="2976105"/>
          </a:xfrm>
          <a:solidFill>
            <a:srgbClr val="56983F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E6A9604-9AD1-56EE-D8E0-11F4FF515625}"/>
                </a:ext>
              </a:extLst>
            </p:cNvPr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es-US" sz="1200">
                <a:solidFill>
                  <a:srgbClr val="56983F"/>
                </a:solidFill>
                <a:latin typeface="Calibri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46D3656-E71C-C26F-C041-496164018F2F}"/>
                </a:ext>
              </a:extLst>
            </p:cNvPr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6"/>
                </a:lnSpc>
              </a:pPr>
              <a:endParaRPr sz="1200">
                <a:solidFill>
                  <a:srgbClr val="56983F"/>
                </a:solidFill>
                <a:latin typeface="Calibri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86F273CA-0DA4-A58A-1FED-D00D0348B917}"/>
              </a:ext>
            </a:extLst>
          </p:cNvPr>
          <p:cNvSpPr txBox="1"/>
          <p:nvPr/>
        </p:nvSpPr>
        <p:spPr>
          <a:xfrm>
            <a:off x="2683106" y="2112024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01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F196141B-F9EC-EBB3-13BF-74D57F76D7AE}"/>
              </a:ext>
            </a:extLst>
          </p:cNvPr>
          <p:cNvSpPr txBox="1"/>
          <p:nvPr/>
        </p:nvSpPr>
        <p:spPr>
          <a:xfrm>
            <a:off x="2683106" y="2643436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02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BC6D70B-E811-E837-0F77-A6E384C7F71E}"/>
              </a:ext>
            </a:extLst>
          </p:cNvPr>
          <p:cNvSpPr txBox="1"/>
          <p:nvPr/>
        </p:nvSpPr>
        <p:spPr>
          <a:xfrm>
            <a:off x="2683106" y="3230874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03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148CD86-0E27-47EE-9BAD-1B0D795B9050}"/>
              </a:ext>
            </a:extLst>
          </p:cNvPr>
          <p:cNvSpPr txBox="1"/>
          <p:nvPr/>
        </p:nvSpPr>
        <p:spPr>
          <a:xfrm>
            <a:off x="2683106" y="3762287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04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E8F4983-3559-0933-1ECD-22C9D570A6DD}"/>
              </a:ext>
            </a:extLst>
          </p:cNvPr>
          <p:cNvSpPr txBox="1"/>
          <p:nvPr/>
        </p:nvSpPr>
        <p:spPr>
          <a:xfrm>
            <a:off x="2696174" y="4290538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BAD452-FEC1-124F-8D22-45C9E91ACDB5}"/>
              </a:ext>
            </a:extLst>
          </p:cNvPr>
          <p:cNvGrpSpPr/>
          <p:nvPr/>
        </p:nvGrpSpPr>
        <p:grpSpPr>
          <a:xfrm>
            <a:off x="8656583" y="0"/>
            <a:ext cx="3535417" cy="6705613"/>
            <a:chOff x="12984874" y="0"/>
            <a:chExt cx="5303126" cy="100584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54B494B-B0C1-8615-8B3F-90806157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4874" y="2781300"/>
              <a:ext cx="3321926" cy="645071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2B314CA-FABE-C860-792B-D1B795764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5315" y="0"/>
              <a:ext cx="2392685" cy="1005842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4885801-695F-368D-46AF-0C283B19C9F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26" y="366715"/>
            <a:ext cx="1827095" cy="18526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4FE519-D9B0-7C33-2686-E36EC61BD692}"/>
              </a:ext>
            </a:extLst>
          </p:cNvPr>
          <p:cNvSpPr txBox="1"/>
          <p:nvPr/>
        </p:nvSpPr>
        <p:spPr>
          <a:xfrm>
            <a:off x="3609721" y="974361"/>
            <a:ext cx="49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r>
              <a:rPr lang="es-ES" sz="4400" b="1" dirty="0"/>
              <a:t> </a:t>
            </a:r>
            <a:endParaRPr lang="es-CU" sz="44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FFCDFA-4056-A23F-F337-EA50490B21EA}"/>
              </a:ext>
            </a:extLst>
          </p:cNvPr>
          <p:cNvSpPr txBox="1"/>
          <p:nvPr/>
        </p:nvSpPr>
        <p:spPr>
          <a:xfrm>
            <a:off x="1028700" y="2219364"/>
            <a:ext cx="762788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Variación fraseológica, denominada como “aquellas que sustituyen un elemento léxico por otro” (Montoro, 2004), pero “para que sean consideradas como variaciones y no como un error producido en el seno de la lengua, han de presentar una estructura y componentes similares y no presentar diferencias de significado retórico o contextual” (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Peramos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Soler y Batista Rodríguez, 2008). </a:t>
            </a: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Variantes INTERNAS</a:t>
            </a: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Léxica:</a:t>
            </a: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alteración del núcleo verbal: simple o múltiple</a:t>
            </a: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alteración del núcleo nominal</a:t>
            </a: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alteración de ambos: Morfo-léxicas</a:t>
            </a: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Modificación léxica de alguno de los componentes: morfología derivativa</a:t>
            </a:r>
            <a:endParaRPr lang="es-C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6D406EA-20FB-4240-8C9B-45D7FB2556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9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08"/>
    </mc:Choice>
    <mc:Fallback xmlns="">
      <p:transition spd="slow" advTm="45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>
            <a:alpha val="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D67D87-5D53-19E7-8ACF-A49292C62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5DA0B14-6C8A-4283-58F4-C391F5532794}"/>
              </a:ext>
            </a:extLst>
          </p:cNvPr>
          <p:cNvGrpSpPr/>
          <p:nvPr/>
        </p:nvGrpSpPr>
        <p:grpSpPr>
          <a:xfrm>
            <a:off x="-1028700" y="-372146"/>
            <a:ext cx="2057400" cy="7533267"/>
            <a:chOff x="0" y="0"/>
            <a:chExt cx="812800" cy="2976105"/>
          </a:xfrm>
          <a:solidFill>
            <a:srgbClr val="56983F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69C0913-213F-7E0A-370A-9900B12E6EF7}"/>
                </a:ext>
              </a:extLst>
            </p:cNvPr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es-US" sz="1200">
                <a:solidFill>
                  <a:srgbClr val="56983F"/>
                </a:solidFill>
                <a:latin typeface="Calibri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741A671-A3B2-58DA-2EC1-F31228B23086}"/>
                </a:ext>
              </a:extLst>
            </p:cNvPr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6"/>
                </a:lnSpc>
              </a:pPr>
              <a:endParaRPr sz="1200">
                <a:solidFill>
                  <a:srgbClr val="56983F"/>
                </a:solidFill>
                <a:latin typeface="Calibri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D992C169-238D-E7DD-A1DF-553FC4848DB9}"/>
              </a:ext>
            </a:extLst>
          </p:cNvPr>
          <p:cNvSpPr txBox="1"/>
          <p:nvPr/>
        </p:nvSpPr>
        <p:spPr>
          <a:xfrm>
            <a:off x="2683106" y="3762287"/>
            <a:ext cx="5899175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 dirty="0">
                <a:solidFill>
                  <a:srgbClr val="FFFFFF"/>
                </a:solidFill>
                <a:latin typeface="Codec Pro ExtraBold Italics"/>
              </a:rPr>
              <a:t>04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B3718D-BDAF-BD34-D7A1-D9FF5CE4C385}"/>
              </a:ext>
            </a:extLst>
          </p:cNvPr>
          <p:cNvGrpSpPr/>
          <p:nvPr/>
        </p:nvGrpSpPr>
        <p:grpSpPr>
          <a:xfrm>
            <a:off x="8656583" y="0"/>
            <a:ext cx="3535417" cy="6705613"/>
            <a:chOff x="12984874" y="0"/>
            <a:chExt cx="5303126" cy="100584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879370-D86E-4CB6-2CEB-EF9C0D2E6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4874" y="2781300"/>
              <a:ext cx="3321926" cy="645071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9BD4423-DEA5-6A5D-6846-5398224FC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5315" y="0"/>
              <a:ext cx="2392685" cy="1005842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2341255-E168-0523-7435-40F83489838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26" y="366715"/>
            <a:ext cx="1827095" cy="18526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DC65DBB-E669-8A16-63B0-AC77F648821A}"/>
              </a:ext>
            </a:extLst>
          </p:cNvPr>
          <p:cNvSpPr txBox="1"/>
          <p:nvPr/>
        </p:nvSpPr>
        <p:spPr>
          <a:xfrm>
            <a:off x="3684023" y="844403"/>
            <a:ext cx="49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Ejemplo:</a:t>
            </a:r>
            <a:endParaRPr lang="es-C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05998F5-C1AA-2DF6-35AB-E16C92F4040F}"/>
              </a:ext>
            </a:extLst>
          </p:cNvPr>
          <p:cNvSpPr txBox="1"/>
          <p:nvPr/>
        </p:nvSpPr>
        <p:spPr>
          <a:xfrm>
            <a:off x="1219200" y="2788396"/>
            <a:ext cx="736308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analiza una muestra de 68 locuciones somáticas y se clasifican las variantes fraseológicas</a:t>
            </a: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CLASIFICACIÓN DE LAS VARIANTES</a:t>
            </a: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pesar de la diversidad de opiniones, esta investigación se rige por la propuesta de Esteban Tomás Montoro del Arco, de su trabajo La variación fraseológica y el diccionario (2004).</a:t>
            </a: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VARIANTES INTERNAS:</a:t>
            </a: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Léxica:</a:t>
            </a: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alteración del núcleo verbal: “sin levantar cabeza” y “sin sentar cabeza”,</a:t>
            </a: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“secarse el cerebro” y “exprimir el cerebro”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4071ACD-AEA0-4E7E-93D4-370A0AEA42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4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48"/>
    </mc:Choice>
    <mc:Fallback xmlns="">
      <p:transition spd="slow" advTm="46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>
            <a:alpha val="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E8640F-6273-C18F-936C-B6287B46B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648B013-AACF-1861-611E-42CB6DF37AF7}"/>
              </a:ext>
            </a:extLst>
          </p:cNvPr>
          <p:cNvGrpSpPr/>
          <p:nvPr/>
        </p:nvGrpSpPr>
        <p:grpSpPr>
          <a:xfrm>
            <a:off x="-1028700" y="-372146"/>
            <a:ext cx="2057400" cy="7533267"/>
            <a:chOff x="0" y="0"/>
            <a:chExt cx="812800" cy="2976105"/>
          </a:xfrm>
          <a:solidFill>
            <a:srgbClr val="56983F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5EF33F0-5F6A-1EE5-D39E-255C55B4BDF4}"/>
                </a:ext>
              </a:extLst>
            </p:cNvPr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es-US" sz="1200">
                <a:solidFill>
                  <a:srgbClr val="56983F"/>
                </a:solidFill>
                <a:latin typeface="Calibri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25EF247-E66A-4B92-7D84-0821A22B9F83}"/>
                </a:ext>
              </a:extLst>
            </p:cNvPr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6"/>
                </a:lnSpc>
              </a:pPr>
              <a:endParaRPr sz="1200">
                <a:solidFill>
                  <a:srgbClr val="56983F"/>
                </a:solidFill>
                <a:latin typeface="Calibri"/>
              </a:endParaRPr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743E7DCB-FD58-1FB9-3D42-B83CEA6D1E42}"/>
              </a:ext>
            </a:extLst>
          </p:cNvPr>
          <p:cNvSpPr txBox="1"/>
          <p:nvPr/>
        </p:nvSpPr>
        <p:spPr>
          <a:xfrm>
            <a:off x="2683106" y="3230874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03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2BA0D8F-C5E6-09B7-40B8-D319259846AF}"/>
              </a:ext>
            </a:extLst>
          </p:cNvPr>
          <p:cNvSpPr txBox="1"/>
          <p:nvPr/>
        </p:nvSpPr>
        <p:spPr>
          <a:xfrm>
            <a:off x="2683106" y="3762287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04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0AD45F5-64A6-2F80-C330-15AD2B224C3A}"/>
              </a:ext>
            </a:extLst>
          </p:cNvPr>
          <p:cNvSpPr txBox="1"/>
          <p:nvPr/>
        </p:nvSpPr>
        <p:spPr>
          <a:xfrm>
            <a:off x="2696174" y="4290538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23451D-C140-F5DA-6DF8-A73375A9C3FF}"/>
              </a:ext>
            </a:extLst>
          </p:cNvPr>
          <p:cNvGrpSpPr/>
          <p:nvPr/>
        </p:nvGrpSpPr>
        <p:grpSpPr>
          <a:xfrm>
            <a:off x="8656583" y="0"/>
            <a:ext cx="3535417" cy="6705613"/>
            <a:chOff x="12984874" y="0"/>
            <a:chExt cx="5303126" cy="100584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91975C-ADAD-3471-53B1-2A4BF407D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4874" y="2781300"/>
              <a:ext cx="3321926" cy="645071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C7B0771-409E-0243-F3EC-98838B23B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5315" y="0"/>
              <a:ext cx="2392685" cy="1005842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00BDBBE-AE2D-7785-3F20-EB7DFCE4153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26" y="366715"/>
            <a:ext cx="1827095" cy="18526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A7AEA7D-D420-0DB9-82A6-AD93BAEF12C9}"/>
              </a:ext>
            </a:extLst>
          </p:cNvPr>
          <p:cNvSpPr txBox="1"/>
          <p:nvPr/>
        </p:nvSpPr>
        <p:spPr>
          <a:xfrm>
            <a:off x="3609721" y="899410"/>
            <a:ext cx="49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Ejemplo:</a:t>
            </a:r>
            <a:endParaRPr lang="es-C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9F40C48-1919-4BD7-BC18-46B6D16C7867}"/>
              </a:ext>
            </a:extLst>
          </p:cNvPr>
          <p:cNvSpPr/>
          <p:nvPr/>
        </p:nvSpPr>
        <p:spPr>
          <a:xfrm>
            <a:off x="1320800" y="2828836"/>
            <a:ext cx="7141029" cy="2070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alteración del núcleo nominal: “boca de trucha” y “boca de jaiba”,</a:t>
            </a:r>
          </a:p>
          <a:p>
            <a:pPr lvl="0" algn="just">
              <a:lnSpc>
                <a:spcPct val="107000"/>
              </a:lnSpc>
            </a:pP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tener una patineta en la lengua y tener en la lengua un carrito de helados </a:t>
            </a:r>
          </a:p>
          <a:p>
            <a:pPr lvl="0" algn="just">
              <a:lnSpc>
                <a:spcPct val="107000"/>
              </a:lnSpc>
            </a:pP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alteración de ambos: “cabeza de chorlito” y “cerebro de paja”</a:t>
            </a: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Morfo-léxicas:</a:t>
            </a: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Modificación léxica de alguno de los componentes: “Bocón” y “bocaza” (aumentativos), “Ojito”(diminutivo de “ojo”), “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Pasú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(derivado de “pasa”)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D0E11DC-1EF3-4D71-AE92-4B6493D79A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80"/>
    </mc:Choice>
    <mc:Fallback xmlns="">
      <p:transition spd="slow" advTm="57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>
            <a:alpha val="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3B10E6-688C-ADE6-AFA3-9FDC49648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39486D9-9712-A727-483D-9D767558BC98}"/>
              </a:ext>
            </a:extLst>
          </p:cNvPr>
          <p:cNvGrpSpPr/>
          <p:nvPr/>
        </p:nvGrpSpPr>
        <p:grpSpPr>
          <a:xfrm>
            <a:off x="-1028700" y="-372146"/>
            <a:ext cx="2057400" cy="7533267"/>
            <a:chOff x="0" y="0"/>
            <a:chExt cx="812800" cy="2976105"/>
          </a:xfrm>
          <a:solidFill>
            <a:srgbClr val="56983F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F3F3192-56D6-8278-ECF3-9F3AB8C50A7D}"/>
                </a:ext>
              </a:extLst>
            </p:cNvPr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es-US" sz="1200">
                <a:solidFill>
                  <a:srgbClr val="56983F"/>
                </a:solidFill>
                <a:latin typeface="Calibri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E423241-6595-B553-842C-DF4239AB6D45}"/>
                </a:ext>
              </a:extLst>
            </p:cNvPr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6"/>
                </a:lnSpc>
              </a:pPr>
              <a:endParaRPr sz="1200">
                <a:solidFill>
                  <a:srgbClr val="56983F"/>
                </a:solidFill>
                <a:latin typeface="Calibri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773A886E-A719-450F-2247-3BA61B0FB934}"/>
              </a:ext>
            </a:extLst>
          </p:cNvPr>
          <p:cNvSpPr txBox="1"/>
          <p:nvPr/>
        </p:nvSpPr>
        <p:spPr>
          <a:xfrm>
            <a:off x="2683106" y="2643436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02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9019D11-63C5-8506-FAE3-A8B1EFA94F63}"/>
              </a:ext>
            </a:extLst>
          </p:cNvPr>
          <p:cNvSpPr txBox="1"/>
          <p:nvPr/>
        </p:nvSpPr>
        <p:spPr>
          <a:xfrm>
            <a:off x="2683106" y="3230874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03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43E50FC-3F02-72F0-DF2E-0FB16773B37B}"/>
              </a:ext>
            </a:extLst>
          </p:cNvPr>
          <p:cNvSpPr txBox="1"/>
          <p:nvPr/>
        </p:nvSpPr>
        <p:spPr>
          <a:xfrm>
            <a:off x="2683106" y="3762287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04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F28DA5E-92C5-F250-39CC-DA0F81F997EE}"/>
              </a:ext>
            </a:extLst>
          </p:cNvPr>
          <p:cNvSpPr txBox="1"/>
          <p:nvPr/>
        </p:nvSpPr>
        <p:spPr>
          <a:xfrm>
            <a:off x="2696174" y="4290538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273E3B-1304-06B7-1340-25E05C77CE8D}"/>
              </a:ext>
            </a:extLst>
          </p:cNvPr>
          <p:cNvGrpSpPr/>
          <p:nvPr/>
        </p:nvGrpSpPr>
        <p:grpSpPr>
          <a:xfrm>
            <a:off x="9998438" y="0"/>
            <a:ext cx="2193561" cy="6705613"/>
            <a:chOff x="13536832" y="0"/>
            <a:chExt cx="4751168" cy="100584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9CB4DDA-A598-27EC-823A-577490C0D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36832" y="2781302"/>
              <a:ext cx="3084470" cy="508853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4E43889-9310-6964-C471-12B5F8C24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5315" y="0"/>
              <a:ext cx="2392685" cy="1005842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78D3D1A-3360-329D-DDF2-ADC1C470447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26" y="366715"/>
            <a:ext cx="1827095" cy="18526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A8DCFCF-5FA7-620C-791C-CB5BA92E86B0}"/>
              </a:ext>
            </a:extLst>
          </p:cNvPr>
          <p:cNvSpPr txBox="1"/>
          <p:nvPr/>
        </p:nvSpPr>
        <p:spPr>
          <a:xfrm>
            <a:off x="3959615" y="523598"/>
            <a:ext cx="49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r>
              <a:rPr lang="es-ES" sz="4400" b="1" dirty="0"/>
              <a:t> </a:t>
            </a:r>
            <a:endParaRPr lang="es-CU" sz="44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D6E805-2A2C-CD3B-9280-05D26F2DBDD2}"/>
              </a:ext>
            </a:extLst>
          </p:cNvPr>
          <p:cNvSpPr txBox="1"/>
          <p:nvPr/>
        </p:nvSpPr>
        <p:spPr>
          <a:xfrm>
            <a:off x="1289154" y="2083633"/>
            <a:ext cx="86043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estudio analiza la variación fraseológica en una muestra de 68 locuciones somáticas tomada del habla de adolescentes de los municipios villaclareños Sagua y Placetas. </a:t>
            </a:r>
          </a:p>
          <a:p>
            <a:pPr algn="just">
              <a:lnSpc>
                <a:spcPct val="150000"/>
              </a:lnSpc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variación fraseológica muestra la flexibilidad y adaptabilidad del lenguaje adolescente, cómo las expresiones cambian y se adaptan en diferentes contextos y situaciones.</a:t>
            </a:r>
          </a:p>
          <a:p>
            <a:pPr algn="just">
              <a:lnSpc>
                <a:spcPct val="150000"/>
              </a:lnSpc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distinguen dos tipos: variantes léxicas y variantes morfo-léxicas. No alteran el significado unitario de la locución, pero poseen la expresividad relacionada con el   contexto sociocultural.</a:t>
            </a:r>
          </a:p>
          <a:p>
            <a:pPr algn="just">
              <a:lnSpc>
                <a:spcPct val="150000"/>
              </a:lnSpc>
            </a:pPr>
            <a:endParaRPr lang="es-CU" sz="20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D54E28D-F881-4825-8081-3DF80D842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2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07"/>
    </mc:Choice>
    <mc:Fallback xmlns="">
      <p:transition spd="slow" advTm="57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>
            <a:alpha val="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B6F90A-3F94-3CC4-D295-A947DBA42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E102CDB-C008-E677-BB2E-EFF5EE37A4BF}"/>
              </a:ext>
            </a:extLst>
          </p:cNvPr>
          <p:cNvGrpSpPr/>
          <p:nvPr/>
        </p:nvGrpSpPr>
        <p:grpSpPr>
          <a:xfrm>
            <a:off x="-1028700" y="-372146"/>
            <a:ext cx="2057400" cy="7533267"/>
            <a:chOff x="0" y="0"/>
            <a:chExt cx="812800" cy="2976105"/>
          </a:xfrm>
          <a:solidFill>
            <a:srgbClr val="56983F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FAEAB7F-E5FA-42F2-72A1-7043B30821CC}"/>
                </a:ext>
              </a:extLst>
            </p:cNvPr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es-US" sz="1200">
                <a:solidFill>
                  <a:srgbClr val="56983F"/>
                </a:solidFill>
                <a:latin typeface="Calibri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369B8DD-2990-C149-9414-BDC63D3D2107}"/>
                </a:ext>
              </a:extLst>
            </p:cNvPr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6"/>
                </a:lnSpc>
              </a:pPr>
              <a:endParaRPr sz="1200">
                <a:solidFill>
                  <a:srgbClr val="56983F"/>
                </a:solidFill>
                <a:latin typeface="Calibri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C9487715-4F03-8CD2-6722-1829DCC4511E}"/>
              </a:ext>
            </a:extLst>
          </p:cNvPr>
          <p:cNvSpPr txBox="1"/>
          <p:nvPr/>
        </p:nvSpPr>
        <p:spPr>
          <a:xfrm>
            <a:off x="2683106" y="2112024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01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F643EC1-1A7C-10CE-B653-4CA6E1847B48}"/>
              </a:ext>
            </a:extLst>
          </p:cNvPr>
          <p:cNvSpPr txBox="1"/>
          <p:nvPr/>
        </p:nvSpPr>
        <p:spPr>
          <a:xfrm>
            <a:off x="2683106" y="2643436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02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BE4D74FB-D445-42A0-2151-E6156247024F}"/>
              </a:ext>
            </a:extLst>
          </p:cNvPr>
          <p:cNvSpPr txBox="1"/>
          <p:nvPr/>
        </p:nvSpPr>
        <p:spPr>
          <a:xfrm>
            <a:off x="2683106" y="3230874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03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E5F40393-FD6A-EBF5-B53A-2D1EAA72AF6E}"/>
              </a:ext>
            </a:extLst>
          </p:cNvPr>
          <p:cNvSpPr txBox="1"/>
          <p:nvPr/>
        </p:nvSpPr>
        <p:spPr>
          <a:xfrm>
            <a:off x="2683106" y="3762287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04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113364F-FD5C-BC90-5D37-E4021BAE4453}"/>
              </a:ext>
            </a:extLst>
          </p:cNvPr>
          <p:cNvSpPr txBox="1"/>
          <p:nvPr/>
        </p:nvSpPr>
        <p:spPr>
          <a:xfrm>
            <a:off x="2696174" y="4290538"/>
            <a:ext cx="62481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8"/>
              </a:lnSpc>
            </a:pPr>
            <a:r>
              <a:rPr lang="en-US" sz="2847" spc="233">
                <a:solidFill>
                  <a:srgbClr val="FFFFFF"/>
                </a:solidFill>
                <a:latin typeface="Codec Pro ExtraBold Italics"/>
              </a:rPr>
              <a:t>05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56CFD6-1A24-A2D3-9091-A8D06B487D67}"/>
              </a:ext>
            </a:extLst>
          </p:cNvPr>
          <p:cNvGrpSpPr/>
          <p:nvPr/>
        </p:nvGrpSpPr>
        <p:grpSpPr>
          <a:xfrm>
            <a:off x="8656583" y="0"/>
            <a:ext cx="3535417" cy="6705613"/>
            <a:chOff x="12984874" y="0"/>
            <a:chExt cx="5303126" cy="100584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AA5D48E-4D30-9243-CFE9-3A9D8C68B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4874" y="2781300"/>
              <a:ext cx="3321926" cy="645071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C915293-7A72-23AC-34E1-B49349422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5315" y="0"/>
              <a:ext cx="2392685" cy="1005842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2763003-71A9-B10D-9F2A-F16AF2379F5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26" y="366715"/>
            <a:ext cx="1827095" cy="18526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82B8F3F-0019-D5C6-AA8F-F69C1456F2CA}"/>
              </a:ext>
            </a:extLst>
          </p:cNvPr>
          <p:cNvSpPr txBox="1"/>
          <p:nvPr/>
        </p:nvSpPr>
        <p:spPr>
          <a:xfrm>
            <a:off x="2383436" y="2643436"/>
            <a:ext cx="5632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4800" b="1" dirty="0"/>
          </a:p>
          <a:p>
            <a:pPr algn="ctr"/>
            <a:r>
              <a:rPr lang="es-ES" sz="4800" b="1" dirty="0"/>
              <a:t>Muchas gracias</a:t>
            </a:r>
            <a:endParaRPr lang="es-CU" sz="4800" b="1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2C73E3F-63D4-449F-B9FA-2DBE83A73E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1"/>
    </mc:Choice>
    <mc:Fallback xmlns="">
      <p:transition spd="slow" advTm="1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</TotalTime>
  <Words>659</Words>
  <Application>Microsoft Office PowerPoint</Application>
  <PresentationFormat>Panorámica</PresentationFormat>
  <Paragraphs>80</Paragraphs>
  <Slides>9</Slides>
  <Notes>1</Notes>
  <HiddenSlides>0</HiddenSlides>
  <MMClips>9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20" baseType="lpstr">
      <vt:lpstr>Arial</vt:lpstr>
      <vt:lpstr>Calibri</vt:lpstr>
      <vt:lpstr>Codec Pro ExtraBold Italics</vt:lpstr>
      <vt:lpstr>Georgia</vt:lpstr>
      <vt:lpstr>inter</vt:lpstr>
      <vt:lpstr>Open Sauce</vt:lpstr>
      <vt:lpstr>Times New Roman</vt:lpstr>
      <vt:lpstr>Trebuchet MS</vt:lpstr>
      <vt:lpstr>Wingdings 3</vt:lpstr>
      <vt:lpstr>Faceta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</dc:creator>
  <cp:lastModifiedBy>DELL</cp:lastModifiedBy>
  <cp:revision>17</cp:revision>
  <dcterms:created xsi:type="dcterms:W3CDTF">2025-10-08T15:12:28Z</dcterms:created>
  <dcterms:modified xsi:type="dcterms:W3CDTF">2025-10-14T14:57:48Z</dcterms:modified>
</cp:coreProperties>
</file>