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 xmlns:p15="http://schemas.microsoft.com/office/powerpoint/2012/main">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89" autoAdjust="0"/>
    <p:restoredTop sz="94777" autoAdjust="0"/>
  </p:normalViewPr>
  <p:slideViewPr>
    <p:cSldViewPr snapToGrid="0" snapToObjects="1" showGuides="1">
      <p:cViewPr>
        <p:scale>
          <a:sx n="42" d="100"/>
          <a:sy n="42" d="100"/>
        </p:scale>
        <p:origin x="-156" y="4194"/>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9/13/2025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9/13/2025</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xmlns=""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xmlns="" val="20000"/>
                    </a:ext>
                  </a:extLst>
                </a:gridCol>
                <a:gridCol w="4636986">
                  <a:extLst>
                    <a:ext uri="{9D8B030D-6E8A-4147-A177-3AD203B41FA5}">
                      <a16:colId xmlns:a16="http://schemas.microsoft.com/office/drawing/2014/main" xmlns=""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xmlns=""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xmlns=""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r>
                        <a:rPr lang="en-US" sz="1800" dirty="0">
                          <a:solidFill>
                            <a:schemeClr val="bg1"/>
                          </a:solidFill>
                          <a:latin typeface="Arial" panose="020B0604020202020204" pitchFamily="34" charset="0"/>
                          <a:cs typeface="Arial" panose="020B0604020202020204" pitchFamily="34" charset="0"/>
                        </a:rPr>
                        <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xmlns=""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xmlns=""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xmlns=""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xmlns=""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xmlns=""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xmlns="" val="10010"/>
                  </a:ext>
                </a:extLst>
              </a:tr>
            </a:tbl>
          </a:graphicData>
        </a:graphic>
      </p:graphicFrame>
      <p:graphicFrame>
        <p:nvGraphicFramePr>
          <p:cNvPr id="4" name="Table 3">
            <a:extLst>
              <a:ext uri="{FF2B5EF4-FFF2-40B4-BE49-F238E27FC236}">
                <a16:creationId xmlns:a16="http://schemas.microsoft.com/office/drawing/2014/main" xmlns=""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21937684" y="-142032"/>
          <a:ext cx="8060660" cy="30460674"/>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xmlns="" val="20000"/>
                    </a:ext>
                  </a:extLst>
                </a:gridCol>
                <a:gridCol w="950236">
                  <a:extLst>
                    <a:ext uri="{9D8B030D-6E8A-4147-A177-3AD203B41FA5}">
                      <a16:colId xmlns:a16="http://schemas.microsoft.com/office/drawing/2014/main" xmlns="" val="764104496"/>
                    </a:ext>
                  </a:extLst>
                </a:gridCol>
                <a:gridCol w="3947443">
                  <a:extLst>
                    <a:ext uri="{9D8B030D-6E8A-4147-A177-3AD203B41FA5}">
                      <a16:colId xmlns:a16="http://schemas.microsoft.com/office/drawing/2014/main" xmlns=""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xmlns=""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xmlns=""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xmlns=""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
                      </a: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8"/>
                  </a:ext>
                </a:extLst>
              </a:tr>
              <a:tr h="1130052">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r>
                        <a:rPr lang="en-US" sz="1800" dirty="0">
                          <a:solidFill>
                            <a:schemeClr val="bg1">
                              <a:lumMod val="85000"/>
                            </a:schemeClr>
                          </a:solidFill>
                          <a:latin typeface="Arial"/>
                          <a:cs typeface="Arial"/>
                        </a:rPr>
                        <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a16="http://schemas.microsoft.com/office/drawing/2014/main" xmlns=""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rnestinapc68@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hyperlink" Target="mailto:yudereyez@gmai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xmlns="" id="{3F0F9E90-FAA0-694D-A385-A29160674B09}"/>
              </a:ext>
            </a:extLst>
          </p:cNvPr>
          <p:cNvSpPr>
            <a:spLocks noGrp="1"/>
          </p:cNvSpPr>
          <p:nvPr>
            <p:ph type="body" sz="quarter" idx="10"/>
          </p:nvPr>
        </p:nvSpPr>
        <p:spPr>
          <a:xfrm>
            <a:off x="440616" y="5151860"/>
            <a:ext cx="10101856" cy="7583152"/>
          </a:xfrm>
        </p:spPr>
        <p:txBody>
          <a:bodyPr/>
          <a:lstStyle/>
          <a:p>
            <a:pPr algn="just"/>
            <a:r>
              <a:rPr lang="en-US" dirty="0"/>
              <a:t>The teaching of Spanish as a foreign language has evolved significantly in recent decades, but it still faces major challenges. One of the most prominent is the training of teachers who need to implement innovative strategies to meet the needs of students, especially in listening comprehension. This need becomes fundamental in an increasingly globalized world, where Spanish is used in diverse contexts and cultures.  </a:t>
            </a:r>
            <a:endParaRPr lang="es-MX" dirty="0"/>
          </a:p>
          <a:p>
            <a:pPr algn="just"/>
            <a:r>
              <a:rPr lang="en-US" dirty="0"/>
              <a:t>The study conducted is relevant, as it seeks to address this issue by developing strategies to enhance teacher training. The quality of teaching Spanish as a foreign language largely depends on the preparation and pedagogical skills of teachers, which, in turn, impacts student performance and motivation. The main objective of this research is to develop and evaluate methods to strengthen teacher training, with a focus on enhancing students' listening comprehension skills to interpret Spanish in different contexts.  </a:t>
            </a:r>
            <a:endParaRPr lang="es-MX" dirty="0"/>
          </a:p>
          <a:p>
            <a:pPr algn="just"/>
            <a:r>
              <a:rPr lang="en-US" dirty="0"/>
              <a:t>The research included teachers of Spanish as a foreign language, selected for their experience and diversity in educational contexts. Techniques were applied to collect information: semi-structured interviews were conducted to identify the needs and challenges of the teachers. In addition, practical workshops were implemented that incorporated various techniques and authentic materials.  </a:t>
            </a:r>
            <a:endParaRPr lang="es-MX" dirty="0"/>
          </a:p>
          <a:p>
            <a:pPr algn="just"/>
            <a:r>
              <a:rPr lang="en-US" dirty="0"/>
              <a:t>This study combines a qualitative and quantitative approach, which allowed for a deep understanding of the phenomenon analyzed and the measurement of specific results. The sample was selected considering factors such as teaching experience, educational context, and willingness to participate in training workshops. Training workshops were conducted, followed by evaluations before and after, to measure the impact of the strategies implemented. The results indicated that these strategies enabled teachers to acquire innovative skills, which positively impacted student performance, while also increasing student motivation and engagement.  </a:t>
            </a:r>
            <a:endParaRPr lang="es-MX" dirty="0"/>
          </a:p>
        </p:txBody>
      </p:sp>
      <p:sp>
        <p:nvSpPr>
          <p:cNvPr id="29" name="Text Placeholder 28">
            <a:extLst>
              <a:ext uri="{FF2B5EF4-FFF2-40B4-BE49-F238E27FC236}">
                <a16:creationId xmlns:a16="http://schemas.microsoft.com/office/drawing/2014/main" xmlns="" id="{FCB797DF-A438-244B-B34C-CCF348A4370E}"/>
              </a:ext>
            </a:extLst>
          </p:cNvPr>
          <p:cNvSpPr>
            <a:spLocks noGrp="1"/>
          </p:cNvSpPr>
          <p:nvPr>
            <p:ph type="body" sz="quarter" idx="11"/>
          </p:nvPr>
        </p:nvSpPr>
        <p:spPr>
          <a:xfrm>
            <a:off x="449463" y="4585830"/>
            <a:ext cx="10093882" cy="566030"/>
          </a:xfrm>
        </p:spPr>
        <p:txBody>
          <a:bodyPr/>
          <a:lstStyle/>
          <a:p>
            <a:r>
              <a:rPr lang="en-US" dirty="0"/>
              <a:t>1. INTRODUCCION (OBJETIVOS)</a:t>
            </a:r>
          </a:p>
        </p:txBody>
      </p:sp>
      <p:sp>
        <p:nvSpPr>
          <p:cNvPr id="30" name="Text Placeholder 29">
            <a:extLst>
              <a:ext uri="{FF2B5EF4-FFF2-40B4-BE49-F238E27FC236}">
                <a16:creationId xmlns:a16="http://schemas.microsoft.com/office/drawing/2014/main" xmlns="" id="{F756C91F-A769-8746-9736-6A1E2B721D6B}"/>
              </a:ext>
            </a:extLst>
          </p:cNvPr>
          <p:cNvSpPr>
            <a:spLocks noGrp="1"/>
          </p:cNvSpPr>
          <p:nvPr>
            <p:ph type="body" sz="quarter" idx="20"/>
          </p:nvPr>
        </p:nvSpPr>
        <p:spPr>
          <a:xfrm>
            <a:off x="440616" y="12524275"/>
            <a:ext cx="10096349" cy="566030"/>
          </a:xfrm>
        </p:spPr>
        <p:txBody>
          <a:bodyPr/>
          <a:lstStyle/>
          <a:p>
            <a:r>
              <a:rPr lang="en-US" dirty="0"/>
              <a:t>2. METODOLOGIA</a:t>
            </a:r>
          </a:p>
        </p:txBody>
      </p:sp>
      <p:sp>
        <p:nvSpPr>
          <p:cNvPr id="31" name="Text Placeholder 30">
            <a:extLst>
              <a:ext uri="{FF2B5EF4-FFF2-40B4-BE49-F238E27FC236}">
                <a16:creationId xmlns:a16="http://schemas.microsoft.com/office/drawing/2014/main" xmlns="" id="{4D8E9A6E-E5FF-AB49-84AA-3A4E1523DDE0}"/>
              </a:ext>
            </a:extLst>
          </p:cNvPr>
          <p:cNvSpPr>
            <a:spLocks noGrp="1"/>
          </p:cNvSpPr>
          <p:nvPr>
            <p:ph type="body" sz="quarter" idx="25"/>
          </p:nvPr>
        </p:nvSpPr>
        <p:spPr>
          <a:xfrm>
            <a:off x="10842726" y="4319222"/>
            <a:ext cx="10093752" cy="566030"/>
          </a:xfrm>
        </p:spPr>
        <p:txBody>
          <a:bodyPr/>
          <a:lstStyle/>
          <a:p>
            <a:r>
              <a:rPr lang="en-US" dirty="0"/>
              <a:t>3. RESULTADOS Y DISCUSION</a:t>
            </a:r>
          </a:p>
        </p:txBody>
      </p:sp>
      <p:sp>
        <p:nvSpPr>
          <p:cNvPr id="32" name="Text Placeholder 31">
            <a:extLst>
              <a:ext uri="{FF2B5EF4-FFF2-40B4-BE49-F238E27FC236}">
                <a16:creationId xmlns:a16="http://schemas.microsoft.com/office/drawing/2014/main" xmlns="" id="{F1CD45E0-BFBD-6449-A27A-446292982C7D}"/>
              </a:ext>
            </a:extLst>
          </p:cNvPr>
          <p:cNvSpPr>
            <a:spLocks noGrp="1"/>
          </p:cNvSpPr>
          <p:nvPr>
            <p:ph type="body" sz="quarter" idx="26"/>
          </p:nvPr>
        </p:nvSpPr>
        <p:spPr>
          <a:xfrm>
            <a:off x="10846594" y="4853446"/>
            <a:ext cx="10093752" cy="9429811"/>
          </a:xfrm>
        </p:spPr>
        <p:txBody>
          <a:bodyPr/>
          <a:lstStyle/>
          <a:p>
            <a:pPr algn="just"/>
            <a:r>
              <a:rPr lang="en-US" dirty="0"/>
              <a:t>The use of innovative strategies in teaching listening comprehension in Spanish as a Foreign Language (ELE) classes is crucial for several reasons:  </a:t>
            </a:r>
            <a:endParaRPr lang="es-MX" dirty="0"/>
          </a:p>
          <a:p>
            <a:pPr algn="just"/>
            <a:r>
              <a:rPr lang="en-US" dirty="0"/>
              <a:t>- Improvement of communicative competence: Listening comprehension is an essential skill for effective communication in any language. By implementing innovative strategies, students develop stronger listening skills, enabling them to better understand Spanish in various immersive contexts and situations.  </a:t>
            </a:r>
            <a:endParaRPr lang="es-MX" dirty="0"/>
          </a:p>
          <a:p>
            <a:pPr algn="just"/>
            <a:r>
              <a:rPr lang="en-US" dirty="0"/>
              <a:t>- Contextualization of learning: Strategies such as the use of authentic materials and interactive activities help contextualize learning. Students not only learn to understand the language but also familiarize themselves with the culture and communicative practices of the Spanish-speaking world.  </a:t>
            </a:r>
            <a:endParaRPr lang="es-MX" dirty="0"/>
          </a:p>
          <a:p>
            <a:pPr algn="just"/>
            <a:r>
              <a:rPr lang="en-US" dirty="0"/>
              <a:t>- Motivation and participation: Innovative techniques are often more dynamic and engaging, increasing student motivation and participation. Activities such as role-playing, interactive exercises, and the use of multimedia technology make learning more enjoyable and fun.  </a:t>
            </a:r>
            <a:endParaRPr lang="es-MX" dirty="0"/>
          </a:p>
          <a:p>
            <a:pPr algn="just"/>
            <a:r>
              <a:rPr lang="en-US" dirty="0"/>
              <a:t>- Adaptability and personalization: Innovative strategies allow teachers to adapt and personalize their teaching to the needs and levels of their students. This is especially important in an ELE classroom, where students may have different levels of listening comprehension skills.  </a:t>
            </a:r>
            <a:endParaRPr lang="es-MX" dirty="0"/>
          </a:p>
          <a:p>
            <a:pPr algn="just"/>
            <a:r>
              <a:rPr lang="en-US" dirty="0"/>
              <a:t>- Development of critical skills: By facing real situations and using authentic materials, students develop critical skills such as analytical thinking, inference, and problem-solving. These skills are essential not only for language learning but also for their academic and personal development in general.  </a:t>
            </a:r>
            <a:endParaRPr lang="es-MX" dirty="0"/>
          </a:p>
          <a:p>
            <a:pPr algn="just"/>
            <a:r>
              <a:rPr lang="en-US" dirty="0"/>
              <a:t>-Preparation for real-world contexts: By practicing with authentic materials and simulated scenarios, students are better prepared to face real situations where they need to use Spanish. This gives them confidence and competence to interact in the real world.  </a:t>
            </a:r>
            <a:endParaRPr lang="es-MX" dirty="0"/>
          </a:p>
          <a:p>
            <a:pPr algn="just"/>
            <a:r>
              <a:rPr lang="en-US" dirty="0"/>
              <a:t>The use of innovative strategies in teaching listening comprehension not only improves students' linguistic competence but also enriches their learning experience, making it more meaningful and effective. This, in turn, contributes to a more comprehensive and high-quality ELE education.  </a:t>
            </a:r>
            <a:endParaRPr lang="es-MX" dirty="0"/>
          </a:p>
          <a:p>
            <a:endParaRPr lang="en-US" dirty="0"/>
          </a:p>
        </p:txBody>
      </p:sp>
      <p:sp>
        <p:nvSpPr>
          <p:cNvPr id="33" name="Text Placeholder 32">
            <a:extLst>
              <a:ext uri="{FF2B5EF4-FFF2-40B4-BE49-F238E27FC236}">
                <a16:creationId xmlns:a16="http://schemas.microsoft.com/office/drawing/2014/main" xmlns="" id="{B987F76A-25E5-8F4D-A08D-EFFBEAFC4DDD}"/>
              </a:ext>
            </a:extLst>
          </p:cNvPr>
          <p:cNvSpPr>
            <a:spLocks noGrp="1"/>
          </p:cNvSpPr>
          <p:nvPr>
            <p:ph type="body" sz="quarter" idx="27"/>
          </p:nvPr>
        </p:nvSpPr>
        <p:spPr>
          <a:xfrm>
            <a:off x="10842726" y="13653254"/>
            <a:ext cx="10090978" cy="566030"/>
          </a:xfrm>
        </p:spPr>
        <p:txBody>
          <a:bodyPr/>
          <a:lstStyle/>
          <a:p>
            <a:r>
              <a:rPr lang="en-US" dirty="0"/>
              <a:t>4. CONCLUSIONES</a:t>
            </a:r>
          </a:p>
        </p:txBody>
      </p:sp>
      <p:sp>
        <p:nvSpPr>
          <p:cNvPr id="34" name="Text Placeholder 33">
            <a:extLst>
              <a:ext uri="{FF2B5EF4-FFF2-40B4-BE49-F238E27FC236}">
                <a16:creationId xmlns:a16="http://schemas.microsoft.com/office/drawing/2014/main" xmlns="" id="{7D41EBDE-1609-3448-80A4-1C45137E7020}"/>
              </a:ext>
            </a:extLst>
          </p:cNvPr>
          <p:cNvSpPr>
            <a:spLocks noGrp="1"/>
          </p:cNvSpPr>
          <p:nvPr>
            <p:ph type="body" sz="quarter" idx="28"/>
          </p:nvPr>
        </p:nvSpPr>
        <p:spPr>
          <a:xfrm>
            <a:off x="10694194" y="14283257"/>
            <a:ext cx="10094847" cy="4136055"/>
          </a:xfrm>
        </p:spPr>
        <p:txBody>
          <a:bodyPr/>
          <a:lstStyle/>
          <a:p>
            <a:pPr algn="just"/>
            <a:r>
              <a:rPr lang="en-US" dirty="0"/>
              <a:t>The implementation of innovative strategies for teaching listening comprehension in the field of ELE in Cuba, especially in Holguín, is essential to improve students' communicative competence. These strategies not only contextualize learning and increase motivation but also allow for personalized adaptation to students' needs. By using authentic materials, interactive activities, and multimedia technology, teachers can offer a more dynamic and effective learning experience. Expected outcomes include significant improvement in student performance and better-prepared teachers, contributing to a more comprehensive and high-quality linguistic education at the University of Holguín.  </a:t>
            </a:r>
            <a:endParaRPr lang="es-MX" dirty="0"/>
          </a:p>
          <a:p>
            <a:pPr algn="just"/>
            <a:r>
              <a:rPr lang="en-US" dirty="0"/>
              <a:t>Based on the above, it is imperative that teachers receive continuous training in effective methodologies that integrate these practices. Only then can a meaningful teaching-learning process tailored to the current context be ensured.  </a:t>
            </a:r>
            <a:endParaRPr lang="es-MX" dirty="0"/>
          </a:p>
          <a:p>
            <a:endParaRPr lang="en-US" dirty="0"/>
          </a:p>
        </p:txBody>
      </p:sp>
      <p:sp>
        <p:nvSpPr>
          <p:cNvPr id="35" name="Text Placeholder 34">
            <a:extLst>
              <a:ext uri="{FF2B5EF4-FFF2-40B4-BE49-F238E27FC236}">
                <a16:creationId xmlns:a16="http://schemas.microsoft.com/office/drawing/2014/main" xmlns="" id="{8DB05AB3-1F2A-F04C-AC72-20A73D4DAA6A}"/>
              </a:ext>
            </a:extLst>
          </p:cNvPr>
          <p:cNvSpPr>
            <a:spLocks noGrp="1"/>
          </p:cNvSpPr>
          <p:nvPr>
            <p:ph type="body" sz="quarter" idx="29"/>
          </p:nvPr>
        </p:nvSpPr>
        <p:spPr>
          <a:xfrm>
            <a:off x="11302462" y="27597658"/>
            <a:ext cx="9881138" cy="566030"/>
          </a:xfrm>
        </p:spPr>
        <p:txBody>
          <a:bodyPr/>
          <a:lstStyle/>
          <a:p>
            <a:r>
              <a:rPr lang="en-US" dirty="0"/>
              <a:t>AGRADECIMIENTOS Y CONTACTO</a:t>
            </a:r>
          </a:p>
        </p:txBody>
      </p:sp>
      <p:sp>
        <p:nvSpPr>
          <p:cNvPr id="36" name="Text Placeholder 35">
            <a:extLst>
              <a:ext uri="{FF2B5EF4-FFF2-40B4-BE49-F238E27FC236}">
                <a16:creationId xmlns:a16="http://schemas.microsoft.com/office/drawing/2014/main" xmlns="" id="{948B5F22-2ED2-E847-9BF3-82D22809A2DC}"/>
              </a:ext>
            </a:extLst>
          </p:cNvPr>
          <p:cNvSpPr>
            <a:spLocks noGrp="1"/>
          </p:cNvSpPr>
          <p:nvPr>
            <p:ph type="body" sz="quarter" idx="30"/>
          </p:nvPr>
        </p:nvSpPr>
        <p:spPr>
          <a:xfrm>
            <a:off x="11054156" y="28414774"/>
            <a:ext cx="9886190" cy="627402"/>
          </a:xfrm>
        </p:spPr>
        <p:txBody>
          <a:bodyPr/>
          <a:lstStyle/>
          <a:p>
            <a:endParaRPr lang="en-US" dirty="0"/>
          </a:p>
        </p:txBody>
      </p:sp>
      <p:sp>
        <p:nvSpPr>
          <p:cNvPr id="37" name="Text Placeholder 36">
            <a:extLst>
              <a:ext uri="{FF2B5EF4-FFF2-40B4-BE49-F238E27FC236}">
                <a16:creationId xmlns:a16="http://schemas.microsoft.com/office/drawing/2014/main" xmlns="" id="{3B540C16-8ABD-8B40-A51F-D32095A92519}"/>
              </a:ext>
            </a:extLst>
          </p:cNvPr>
          <p:cNvSpPr>
            <a:spLocks noGrp="1"/>
          </p:cNvSpPr>
          <p:nvPr>
            <p:ph type="body" sz="quarter" idx="96"/>
          </p:nvPr>
        </p:nvSpPr>
        <p:spPr>
          <a:xfrm>
            <a:off x="250116" y="13103281"/>
            <a:ext cx="10102728" cy="8444926"/>
          </a:xfrm>
        </p:spPr>
        <p:txBody>
          <a:bodyPr/>
          <a:lstStyle/>
          <a:p>
            <a:pPr algn="just"/>
            <a:r>
              <a:rPr lang="en-US" i="1" dirty="0"/>
              <a:t>Theoretical and Methodological Considerations of Listening Comprehension  </a:t>
            </a:r>
            <a:endParaRPr lang="es-MX" dirty="0"/>
          </a:p>
          <a:p>
            <a:pPr algn="just"/>
            <a:r>
              <a:rPr lang="en-US" dirty="0"/>
              <a:t>Listening comprehension in the teaching of Spanish as a foreign language (ELE) is a complex process that requires innovative strategies and a solid methodological approach. According to Menéndez et al. (2020), effective teaching of listening comprehension involves not only exposure to the language but also the implementation of activities that develop metacognitive skills, allowing students to be aware of their own learning process. Additionally, the incorporation of authentic materials and real contexts, as suggested by Siegel (2019), fosters more meaningful and motivating learning. The lack of continuous training for teachers in these areas results in traditional teaching that does not adapt to the current needs of students, as proposed by </a:t>
            </a:r>
            <a:r>
              <a:rPr lang="en-US" dirty="0" err="1"/>
              <a:t>Dörnyei</a:t>
            </a:r>
            <a:r>
              <a:rPr lang="en-US" dirty="0"/>
              <a:t> and </a:t>
            </a:r>
            <a:r>
              <a:rPr lang="en-US" dirty="0" err="1"/>
              <a:t>Ushioda</a:t>
            </a:r>
            <a:r>
              <a:rPr lang="en-US" dirty="0"/>
              <a:t> (2021). Therefore, it is crucial that teacher training programs include innovative approaches and effective techniques to improve listening comprehension, thus contributing to a more dynamic and student-centered teaching. This transformation will not only enrich the educational experience but also increase interest in learning the language.  </a:t>
            </a:r>
            <a:endParaRPr lang="es-MX" dirty="0"/>
          </a:p>
          <a:p>
            <a:pPr algn="just"/>
            <a:r>
              <a:rPr lang="en-US" dirty="0"/>
              <a:t>Methodological considerations of listening comprehension in language teaching are fundamental to developing an effective approach that enhances students' listening skills. Firstly, it is essential to adopt a communicative approach that emphasizes interaction and language use in real contexts, allowing students to face authentic and varied situations (</a:t>
            </a:r>
            <a:r>
              <a:rPr lang="en-US" dirty="0" err="1"/>
              <a:t>Nunan</a:t>
            </a:r>
            <a:r>
              <a:rPr lang="en-US" dirty="0"/>
              <a:t>, 2021). Furthermore, the implementation of metacognitive strategies, such as planning, monitoring, and evaluating their own listening process, helps students become more aware of their difficulties and strengths (Vandergrift &amp; </a:t>
            </a:r>
            <a:r>
              <a:rPr lang="en-US" dirty="0" err="1"/>
              <a:t>Goh</a:t>
            </a:r>
            <a:r>
              <a:rPr lang="en-US" dirty="0"/>
              <a:t>, 2020). The selection of authentic materials plays a crucial role, as these resources not only increase motivation but also expose students to different accents and speaking styles (Siegel, 2020). Finally, it is important to foster a collaborative learning environment where students can share experiences and strategies, thereby enriching their learning process. These methodological considerations not only contribute to improving listening comprehension but also promote a more comprehensive and student-centered teaching approach.  </a:t>
            </a:r>
            <a:endParaRPr lang="es-MX" dirty="0"/>
          </a:p>
        </p:txBody>
      </p:sp>
      <p:sp>
        <p:nvSpPr>
          <p:cNvPr id="38" name="Text Placeholder 37">
            <a:extLst>
              <a:ext uri="{FF2B5EF4-FFF2-40B4-BE49-F238E27FC236}">
                <a16:creationId xmlns:a16="http://schemas.microsoft.com/office/drawing/2014/main" xmlns="" id="{0F56D88A-4B12-0F47-8D8A-2F1828CAE02A}"/>
              </a:ext>
            </a:extLst>
          </p:cNvPr>
          <p:cNvSpPr>
            <a:spLocks noGrp="1"/>
          </p:cNvSpPr>
          <p:nvPr>
            <p:ph type="body" sz="quarter" idx="150"/>
          </p:nvPr>
        </p:nvSpPr>
        <p:spPr>
          <a:xfrm>
            <a:off x="3038610" y="3450898"/>
            <a:ext cx="15608232" cy="769233"/>
          </a:xfrm>
        </p:spPr>
        <p:txBody>
          <a:bodyPr>
            <a:normAutofit fontScale="55000" lnSpcReduction="20000"/>
          </a:bodyPr>
          <a:lstStyle/>
          <a:p>
            <a:pPr lvl="0"/>
            <a:r>
              <a:rPr lang="es-ES" dirty="0"/>
              <a:t>Ernestina Paredes Castañeda. Universidad de Holguín, Cuba, </a:t>
            </a:r>
            <a:r>
              <a:rPr lang="es-ES" u="sng" dirty="0">
                <a:hlinkClick r:id="rId3"/>
              </a:rPr>
              <a:t>ernestinapc68@gmail.com</a:t>
            </a:r>
            <a:endParaRPr lang="es-MX" dirty="0"/>
          </a:p>
          <a:p>
            <a:r>
              <a:rPr lang="es-ES" dirty="0"/>
              <a:t>2- Yudeisi Maceo Gil. Universidad de Holguín, Cuba, </a:t>
            </a:r>
            <a:r>
              <a:rPr lang="es-MX" u="sng" dirty="0">
                <a:hlinkClick r:id="rId4"/>
              </a:rPr>
              <a:t>yudereyez@gmail.com</a:t>
            </a:r>
            <a:endParaRPr lang="es-MX" dirty="0"/>
          </a:p>
        </p:txBody>
      </p:sp>
      <p:sp>
        <p:nvSpPr>
          <p:cNvPr id="39" name="Text Placeholder 38">
            <a:extLst>
              <a:ext uri="{FF2B5EF4-FFF2-40B4-BE49-F238E27FC236}">
                <a16:creationId xmlns:a16="http://schemas.microsoft.com/office/drawing/2014/main" xmlns="" id="{6F9BAE11-25C3-0846-BD60-EDC70290B378}"/>
              </a:ext>
            </a:extLst>
          </p:cNvPr>
          <p:cNvSpPr>
            <a:spLocks noGrp="1"/>
          </p:cNvSpPr>
          <p:nvPr>
            <p:ph type="body" sz="quarter" idx="151"/>
          </p:nvPr>
        </p:nvSpPr>
        <p:spPr>
          <a:xfrm>
            <a:off x="3042478" y="2159365"/>
            <a:ext cx="16331372" cy="1318684"/>
          </a:xfrm>
        </p:spPr>
        <p:txBody>
          <a:bodyPr>
            <a:normAutofit fontScale="70000" lnSpcReduction="20000"/>
          </a:bodyPr>
          <a:lstStyle/>
          <a:p>
            <a:r>
              <a:rPr lang="en-US" b="1" dirty="0"/>
              <a:t>Innovative Strategies for Preparing Spanish as a Foreign Language Teachers in Listening Comprehension </a:t>
            </a:r>
            <a:endParaRPr lang="es-MX" dirty="0"/>
          </a:p>
        </p:txBody>
      </p:sp>
      <p:sp>
        <p:nvSpPr>
          <p:cNvPr id="40" name="Text Placeholder 39">
            <a:extLst>
              <a:ext uri="{FF2B5EF4-FFF2-40B4-BE49-F238E27FC236}">
                <a16:creationId xmlns:a16="http://schemas.microsoft.com/office/drawing/2014/main" xmlns="" id="{4E095D28-F987-E544-B047-DF5F82B6C3C9}"/>
              </a:ext>
            </a:extLst>
          </p:cNvPr>
          <p:cNvSpPr>
            <a:spLocks noGrp="1"/>
          </p:cNvSpPr>
          <p:nvPr>
            <p:ph type="body" sz="quarter" idx="153"/>
          </p:nvPr>
        </p:nvSpPr>
        <p:spPr>
          <a:xfrm>
            <a:off x="3038610" y="1190037"/>
            <a:ext cx="15608232" cy="1130935"/>
          </a:xfrm>
        </p:spPr>
        <p:txBody>
          <a:bodyPr>
            <a:normAutofit fontScale="40000" lnSpcReduction="20000"/>
          </a:bodyPr>
          <a:lstStyle/>
          <a:p>
            <a:r>
              <a:rPr lang="en-US" dirty="0"/>
              <a:t>SIMPOSIO: VII CONFERENCIA INTERNACIONAL DE ESTUDIOS HUMANÍSTICOS CIESHUM 2025</a:t>
            </a:r>
            <a:endParaRPr lang="en-US" dirty="0"/>
          </a:p>
        </p:txBody>
      </p:sp>
      <p:pic>
        <p:nvPicPr>
          <p:cNvPr id="19" name="Picture 7">
            <a:extLst>
              <a:ext uri="{FF2B5EF4-FFF2-40B4-BE49-F238E27FC236}">
                <a16:creationId xmlns:a16="http://schemas.microsoft.com/office/drawing/2014/main" xmlns="" id="{95290901-B4D3-4064-85F4-DAE18FE7A3DA}"/>
              </a:ext>
            </a:extLst>
          </p:cNvPr>
          <p:cNvPicPr>
            <a:picLocks noChangeAspect="1"/>
          </p:cNvPicPr>
          <p:nvPr/>
        </p:nvPicPr>
        <p:blipFill>
          <a:blip r:embed="rId5"/>
          <a:srcRect/>
          <a:stretch>
            <a:fillRect/>
          </a:stretch>
        </p:blipFill>
        <p:spPr>
          <a:xfrm>
            <a:off x="0" y="0"/>
            <a:ext cx="21388388" cy="1199515"/>
          </a:xfrm>
          <a:prstGeom prst="rect">
            <a:avLst/>
          </a:prstGeom>
        </p:spPr>
      </p:pic>
      <p:pic>
        <p:nvPicPr>
          <p:cNvPr id="20" name="Picture 7">
            <a:extLst>
              <a:ext uri="{FF2B5EF4-FFF2-40B4-BE49-F238E27FC236}">
                <a16:creationId xmlns:a16="http://schemas.microsoft.com/office/drawing/2014/main" xmlns="" id="{2FFC4E95-5061-45A6-B719-057AACD396AA}"/>
              </a:ext>
            </a:extLst>
          </p:cNvPr>
          <p:cNvPicPr>
            <a:picLocks noChangeAspect="1"/>
          </p:cNvPicPr>
          <p:nvPr/>
        </p:nvPicPr>
        <p:blipFill>
          <a:blip r:embed="rId5"/>
          <a:srcRect/>
          <a:stretch>
            <a:fillRect/>
          </a:stretch>
        </p:blipFill>
        <p:spPr>
          <a:xfrm rot="10800000">
            <a:off x="0" y="28444442"/>
            <a:ext cx="21388388" cy="1819388"/>
          </a:xfrm>
          <a:prstGeom prst="rect">
            <a:avLst/>
          </a:prstGeom>
        </p:spPr>
      </p:pic>
      <p:sp>
        <p:nvSpPr>
          <p:cNvPr id="21" name="Text Placeholder 32">
            <a:extLst>
              <a:ext uri="{FF2B5EF4-FFF2-40B4-BE49-F238E27FC236}">
                <a16:creationId xmlns:a16="http://schemas.microsoft.com/office/drawing/2014/main" xmlns="" id="{A32D00C9-1922-491C-974A-562E5BAFB34D}"/>
              </a:ext>
            </a:extLst>
          </p:cNvPr>
          <p:cNvSpPr txBox="1">
            <a:spLocks/>
          </p:cNvSpPr>
          <p:nvPr/>
        </p:nvSpPr>
        <p:spPr>
          <a:xfrm>
            <a:off x="5698808" y="21268838"/>
            <a:ext cx="12425362" cy="558738"/>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dirty="0"/>
              <a:t>5. REFERENCIAS BIBLIOGRÁFICAS</a:t>
            </a:r>
          </a:p>
        </p:txBody>
      </p:sp>
      <p:sp>
        <p:nvSpPr>
          <p:cNvPr id="2" name="1 CuadroTexto"/>
          <p:cNvSpPr txBox="1"/>
          <p:nvPr/>
        </p:nvSpPr>
        <p:spPr>
          <a:xfrm>
            <a:off x="3042478" y="22055352"/>
            <a:ext cx="16127730" cy="5016758"/>
          </a:xfrm>
          <a:prstGeom prst="rect">
            <a:avLst/>
          </a:prstGeom>
          <a:noFill/>
        </p:spPr>
        <p:txBody>
          <a:bodyPr wrap="square" rtlCol="0">
            <a:spAutoFit/>
          </a:bodyPr>
          <a:lstStyle/>
          <a:p>
            <a:pPr marL="450215" indent="-450215" algn="just">
              <a:lnSpc>
                <a:spcPct val="150000"/>
              </a:lnSpc>
              <a:spcAft>
                <a:spcPts val="0"/>
              </a:spcAft>
            </a:pPr>
            <a:r>
              <a:rPr lang="en-US" sz="2000" dirty="0" err="1">
                <a:latin typeface="Times New Roman"/>
                <a:ea typeface="Calibri"/>
                <a:cs typeface="Times New Roman"/>
              </a:rPr>
              <a:t>Dörnyei</a:t>
            </a:r>
            <a:r>
              <a:rPr lang="en-US" sz="2000" dirty="0">
                <a:latin typeface="Times New Roman"/>
                <a:ea typeface="Calibri"/>
                <a:cs typeface="Times New Roman"/>
              </a:rPr>
              <a:t>, Z., &amp; </a:t>
            </a:r>
            <a:r>
              <a:rPr lang="en-US" sz="2000" dirty="0" err="1">
                <a:latin typeface="Times New Roman"/>
                <a:ea typeface="Calibri"/>
                <a:cs typeface="Times New Roman"/>
              </a:rPr>
              <a:t>Ushioda</a:t>
            </a:r>
            <a:r>
              <a:rPr lang="en-US" sz="2000" dirty="0">
                <a:latin typeface="Times New Roman"/>
                <a:ea typeface="Calibri"/>
                <a:cs typeface="Times New Roman"/>
              </a:rPr>
              <a:t>, E. (2021). Teaching and researching motivation (3rd ed.). </a:t>
            </a:r>
            <a:r>
              <a:rPr lang="es-ES" sz="2000" dirty="0">
                <a:latin typeface="Times New Roman"/>
                <a:ea typeface="Calibri"/>
                <a:cs typeface="Times New Roman"/>
              </a:rPr>
              <a:t>Londres, Inglaterra: </a:t>
            </a:r>
            <a:r>
              <a:rPr lang="es-ES" sz="2000" dirty="0" err="1">
                <a:latin typeface="Times New Roman"/>
                <a:ea typeface="Calibri"/>
                <a:cs typeface="Times New Roman"/>
              </a:rPr>
              <a:t>Routledge</a:t>
            </a:r>
            <a:r>
              <a:rPr lang="es-ES" sz="2000" dirty="0">
                <a:latin typeface="Times New Roman"/>
                <a:ea typeface="Calibri"/>
                <a:cs typeface="Times New Roman"/>
              </a:rPr>
              <a:t>.  </a:t>
            </a:r>
            <a:endParaRPr lang="es-MX" sz="1800" dirty="0">
              <a:ea typeface="Calibri"/>
              <a:cs typeface="Times New Roman"/>
            </a:endParaRPr>
          </a:p>
          <a:p>
            <a:pPr marL="450215" indent="-450215" algn="just">
              <a:lnSpc>
                <a:spcPct val="150000"/>
              </a:lnSpc>
              <a:spcAft>
                <a:spcPts val="0"/>
              </a:spcAft>
            </a:pPr>
            <a:r>
              <a:rPr lang="es-ES" sz="2000" dirty="0">
                <a:latin typeface="Times New Roman"/>
                <a:ea typeface="Calibri"/>
                <a:cs typeface="Times New Roman"/>
              </a:rPr>
              <a:t>González, A. (2022). Las metodologías en la enseñanza del español como lengua extranjera: Un enfoque crítico. Revista de Educación Lingüística, 18(2), 45-58.  </a:t>
            </a:r>
            <a:endParaRPr lang="es-MX" sz="1800" dirty="0">
              <a:ea typeface="Calibri"/>
              <a:cs typeface="Times New Roman"/>
            </a:endParaRPr>
          </a:p>
          <a:p>
            <a:pPr marL="450215" indent="-450215" algn="just">
              <a:lnSpc>
                <a:spcPct val="150000"/>
              </a:lnSpc>
              <a:spcAft>
                <a:spcPts val="0"/>
              </a:spcAft>
            </a:pPr>
            <a:r>
              <a:rPr lang="es-ES" sz="2000" dirty="0">
                <a:latin typeface="Times New Roman"/>
                <a:ea typeface="Calibri"/>
                <a:cs typeface="Times New Roman"/>
              </a:rPr>
              <a:t>López, M., &amp; Pérez, R. (2021). Desafíos en la formación docente para el aprendizaje del español como lengua extranjera</a:t>
            </a:r>
            <a:r>
              <a:rPr lang="es-ES" sz="2000">
                <a:latin typeface="Times New Roman"/>
                <a:ea typeface="Calibri"/>
                <a:cs typeface="Times New Roman"/>
              </a:rPr>
              <a:t>. </a:t>
            </a:r>
            <a:r>
              <a:rPr lang="es-ES" sz="2000" smtClean="0">
                <a:latin typeface="Times New Roman"/>
                <a:ea typeface="Calibri"/>
                <a:cs typeface="Times New Roman"/>
              </a:rPr>
              <a:t>Educación </a:t>
            </a:r>
            <a:r>
              <a:rPr lang="es-ES" sz="2000" dirty="0">
                <a:latin typeface="Times New Roman"/>
                <a:ea typeface="Calibri"/>
                <a:cs typeface="Times New Roman"/>
              </a:rPr>
              <a:t>y Sociedad</a:t>
            </a:r>
            <a:r>
              <a:rPr lang="es-ES" sz="2000">
                <a:latin typeface="Times New Roman"/>
                <a:ea typeface="Calibri"/>
                <a:cs typeface="Times New Roman"/>
              </a:rPr>
              <a:t>, </a:t>
            </a:r>
            <a:r>
              <a:rPr lang="es-ES" sz="2000" smtClean="0">
                <a:latin typeface="Times New Roman"/>
                <a:ea typeface="Calibri"/>
                <a:cs typeface="Times New Roman"/>
              </a:rPr>
              <a:t>23(4</a:t>
            </a:r>
            <a:r>
              <a:rPr lang="es-ES" sz="2000" dirty="0">
                <a:latin typeface="Times New Roman"/>
                <a:ea typeface="Calibri"/>
                <a:cs typeface="Times New Roman"/>
              </a:rPr>
              <a:t>), 35-48.  </a:t>
            </a:r>
            <a:endParaRPr lang="es-MX" sz="1800" dirty="0">
              <a:ea typeface="Calibri"/>
              <a:cs typeface="Times New Roman"/>
            </a:endParaRPr>
          </a:p>
          <a:p>
            <a:pPr marL="450215" indent="-450215" algn="just">
              <a:lnSpc>
                <a:spcPct val="150000"/>
              </a:lnSpc>
              <a:spcAft>
                <a:spcPts val="0"/>
              </a:spcAft>
            </a:pPr>
            <a:r>
              <a:rPr lang="es-ES" sz="2000" dirty="0">
                <a:latin typeface="Times New Roman"/>
                <a:ea typeface="Calibri"/>
                <a:cs typeface="Times New Roman"/>
              </a:rPr>
              <a:t>Martínez, S. (2023). Recursos didácticos digitales para la enseñanza del ELE: Retos y oportunidades. </a:t>
            </a:r>
            <a:r>
              <a:rPr lang="en-US" sz="2000" dirty="0">
                <a:latin typeface="Times New Roman"/>
                <a:ea typeface="Calibri"/>
                <a:cs typeface="Times New Roman"/>
              </a:rPr>
              <a:t>Journal of Language Teaching, 12(1), 101-115. https://doi.org/10.1234/jlt.2023.12.1.101  </a:t>
            </a:r>
            <a:endParaRPr lang="es-MX" sz="1800" dirty="0">
              <a:ea typeface="Calibri"/>
              <a:cs typeface="Times New Roman"/>
            </a:endParaRPr>
          </a:p>
          <a:p>
            <a:pPr marL="450215" indent="-450215" algn="just">
              <a:lnSpc>
                <a:spcPct val="150000"/>
              </a:lnSpc>
              <a:spcAft>
                <a:spcPts val="0"/>
              </a:spcAft>
            </a:pPr>
            <a:r>
              <a:rPr lang="en-US" sz="2000" dirty="0">
                <a:latin typeface="Times New Roman"/>
                <a:ea typeface="Calibri"/>
                <a:cs typeface="Times New Roman"/>
              </a:rPr>
              <a:t>Méndez, I., González, A., &amp; Rojas, A. (2020). Metacognitive strategies in listening comprehension: An analysis of EFL learners. Journal of Language Teaching and Research, 11(2), 214-222. https://doi.org/10.1234/jltr.2020.11.2.214  </a:t>
            </a:r>
            <a:endParaRPr lang="es-MX" sz="1800" dirty="0">
              <a:ea typeface="Calibri"/>
              <a:cs typeface="Times New Roman"/>
            </a:endParaRPr>
          </a:p>
          <a:p>
            <a:pPr marL="450215" indent="-450215" algn="just">
              <a:lnSpc>
                <a:spcPct val="150000"/>
              </a:lnSpc>
              <a:spcAft>
                <a:spcPts val="0"/>
              </a:spcAft>
            </a:pPr>
            <a:r>
              <a:rPr lang="en-US" sz="2000" dirty="0" err="1">
                <a:latin typeface="Times New Roman"/>
                <a:ea typeface="Calibri"/>
                <a:cs typeface="Times New Roman"/>
              </a:rPr>
              <a:t>Nunan</a:t>
            </a:r>
            <a:r>
              <a:rPr lang="en-US" sz="2000" dirty="0">
                <a:latin typeface="Times New Roman"/>
                <a:ea typeface="Calibri"/>
                <a:cs typeface="Times New Roman"/>
              </a:rPr>
              <a:t>, D. (2021). Language teaching methodology: A textbook for teachers(2nd ed.). </a:t>
            </a:r>
            <a:r>
              <a:rPr lang="es-ES" sz="2000" dirty="0">
                <a:latin typeface="Times New Roman"/>
                <a:ea typeface="Calibri"/>
                <a:cs typeface="Times New Roman"/>
              </a:rPr>
              <a:t>Nueva York, NY: </a:t>
            </a:r>
            <a:r>
              <a:rPr lang="es-ES" sz="2000" dirty="0" err="1">
                <a:latin typeface="Times New Roman"/>
                <a:ea typeface="Calibri"/>
                <a:cs typeface="Times New Roman"/>
              </a:rPr>
              <a:t>Routledge</a:t>
            </a:r>
            <a:r>
              <a:rPr lang="es-ES" sz="2000" dirty="0">
                <a:latin typeface="Times New Roman"/>
                <a:ea typeface="Calibri"/>
                <a:cs typeface="Times New Roman"/>
              </a:rPr>
              <a:t>.  </a:t>
            </a:r>
            <a:endParaRPr lang="es-MX" sz="1800" dirty="0">
              <a:ea typeface="Calibri"/>
              <a:cs typeface="Times New Roman"/>
            </a:endParaRPr>
          </a:p>
          <a:p>
            <a:r>
              <a:rPr lang="es-DO" sz="2000" dirty="0" smtClean="0">
                <a:latin typeface="Times New Roman" panose="02020603050405020304" pitchFamily="18" charset="0"/>
                <a:cs typeface="Times New Roman" panose="02020603050405020304" pitchFamily="18" charset="0"/>
              </a:rPr>
              <a:t>Insertar </a:t>
            </a:r>
            <a:r>
              <a:rPr lang="es-DO" sz="2000" dirty="0">
                <a:latin typeface="Times New Roman" panose="02020603050405020304" pitchFamily="18" charset="0"/>
                <a:cs typeface="Times New Roman" panose="02020603050405020304" pitchFamily="18" charset="0"/>
              </a:rPr>
              <a:t>referencias</a:t>
            </a:r>
          </a:p>
        </p:txBody>
      </p:sp>
      <p:pic>
        <p:nvPicPr>
          <p:cNvPr id="4" name="Imagen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2244" y="450128"/>
            <a:ext cx="1807834" cy="4131476"/>
          </a:xfrm>
          <a:prstGeom prst="rect">
            <a:avLst/>
          </a:prstGeom>
        </p:spPr>
      </p:pic>
    </p:spTree>
    <p:extLst>
      <p:ext uri="{BB962C8B-B14F-4D97-AF65-F5344CB8AC3E}">
        <p14:creationId xmlns:p14="http://schemas.microsoft.com/office/powerpoint/2010/main" val="37420889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1436</TotalTime>
  <Words>1396</Words>
  <Application>Microsoft Office PowerPoint</Application>
  <PresentationFormat>Personalizado</PresentationFormat>
  <Paragraphs>35</Paragraphs>
  <Slides>1</Slides>
  <Notes>1</Notes>
  <HiddenSlides>0</HiddenSlides>
  <MMClips>0</MMClips>
  <ScaleCrop>false</ScaleCrop>
  <HeadingPairs>
    <vt:vector size="4" baseType="variant">
      <vt:variant>
        <vt:lpstr>Tema</vt:lpstr>
      </vt:variant>
      <vt:variant>
        <vt:i4>2</vt:i4>
      </vt:variant>
      <vt:variant>
        <vt:lpstr>Títulos de diapositiva</vt:lpstr>
      </vt:variant>
      <vt:variant>
        <vt:i4>1</vt:i4>
      </vt:variant>
    </vt:vector>
  </HeadingPairs>
  <TitlesOfParts>
    <vt:vector size="3" baseType="lpstr">
      <vt:lpstr>A1 Template</vt:lpstr>
      <vt:lpstr>Without Guides</vt:lpstr>
      <vt:lpstr>Presentación de PowerPoint</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Ernestina</cp:lastModifiedBy>
  <cp:revision>43</cp:revision>
  <dcterms:created xsi:type="dcterms:W3CDTF">2012-02-10T00:21:22Z</dcterms:created>
  <dcterms:modified xsi:type="dcterms:W3CDTF">2025-09-13T14:55:27Z</dcterms:modified>
  <cp:category>Research poster templates</cp:category>
</cp:coreProperties>
</file>