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60" r:id="rId2"/>
  </p:sldMasterIdLst>
  <p:notesMasterIdLst>
    <p:notesMasterId r:id="rId4"/>
  </p:notesMasterIdLst>
  <p:handoutMasterIdLst>
    <p:handoutMasterId r:id="rId5"/>
  </p:handoutMasterIdLst>
  <p:sldIdLst>
    <p:sldId id="257" r:id="rId3"/>
  </p:sldIdLst>
  <p:sldSz cx="21388388" cy="30275213"/>
  <p:notesSz cx="6858000" cy="9144000"/>
  <p:defaultText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265">
          <p15:clr>
            <a:srgbClr val="A4A3A4"/>
          </p15:clr>
        </p15:guide>
        <p15:guide id="3" orient="horz" pos="18541">
          <p15:clr>
            <a:srgbClr val="A4A3A4"/>
          </p15:clr>
        </p15:guide>
        <p15:guide id="5" pos="1319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KOTOULAS" initials="AK" lastIdx="2" clrIdx="0"/>
  <p:cmAuthor id="1" name="A.KOTOULAS" initials="HELP" lastIdx="1" clrIdx="1"/>
  <p:cmAuthor id="2" name="A.KOTOULAS" initials="HELP - " lastIdx="1" clrIdx="2"/>
  <p:cmAuthor id="3" name="PosterPresentations.com - 510.649.3001" initials="HELP - "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F5FA"/>
    <a:srgbClr val="CDD2DE"/>
    <a:srgbClr val="E3E9E5"/>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689" autoAdjust="0"/>
    <p:restoredTop sz="94777" autoAdjust="0"/>
  </p:normalViewPr>
  <p:slideViewPr>
    <p:cSldViewPr snapToGrid="0" snapToObjects="1" showGuides="1">
      <p:cViewPr>
        <p:scale>
          <a:sx n="40" d="100"/>
          <a:sy n="40" d="100"/>
        </p:scale>
        <p:origin x="930" y="-4554"/>
      </p:cViewPr>
      <p:guideLst>
        <p:guide orient="horz" pos="265"/>
        <p:guide orient="horz" pos="18541"/>
        <p:guide pos="1319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83" d="100"/>
          <a:sy n="83" d="100"/>
        </p:scale>
        <p:origin x="-2730" y="-8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1.xml"/><Relationship Id="rId7"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commentAuthors" Target="commentAuthors.xml"/><Relationship Id="rId5" Type="http://schemas.openxmlformats.org/officeDocument/2006/relationships/handoutMaster" Target="handoutMasters/handoutMaster1.xml"/><Relationship Id="rId10" Type="http://schemas.openxmlformats.org/officeDocument/2006/relationships/tableStyles" Target="tableStyles.xml"/><Relationship Id="rId4" Type="http://schemas.openxmlformats.org/officeDocument/2006/relationships/notesMaster" Target="notesMasters/notesMaster1.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58C5BC-9A70-462C-B28D-9600239EAC64}" type="datetimeFigureOut">
              <a:rPr lang="en-US" smtClean="0"/>
              <a:pPr/>
              <a:t>10/15/2025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9C131B7-05CA-4AEE-9267-6D0ED4DC84F3}" type="slidenum">
              <a:rPr lang="en-US" smtClean="0"/>
              <a:pPr/>
              <a:t>‹Nº›</a:t>
            </a:fld>
            <a:endParaRPr lang="en-US"/>
          </a:p>
        </p:txBody>
      </p:sp>
    </p:spTree>
    <p:extLst>
      <p:ext uri="{BB962C8B-B14F-4D97-AF65-F5344CB8AC3E}">
        <p14:creationId xmlns:p14="http://schemas.microsoft.com/office/powerpoint/2010/main" val="263911355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6CC2317-6751-4CD4-9995-8782DD78E936}" type="datetimeFigureOut">
              <a:rPr lang="en-US" smtClean="0"/>
              <a:pPr/>
              <a:t>10/15/2025</a:t>
            </a:fld>
            <a:endParaRPr lang="en-US" dirty="0"/>
          </a:p>
        </p:txBody>
      </p:sp>
      <p:sp>
        <p:nvSpPr>
          <p:cNvPr id="4" name="Slide Image Placeholder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6A1A87D-CAF7-4BDC-A0D3-C0DBEDE81619}" type="slidenum">
              <a:rPr lang="en-US" smtClean="0"/>
              <a:pPr/>
              <a:t>‹Nº›</a:t>
            </a:fld>
            <a:endParaRPr lang="en-US" dirty="0"/>
          </a:p>
        </p:txBody>
      </p:sp>
    </p:spTree>
    <p:extLst>
      <p:ext uri="{BB962C8B-B14F-4D97-AF65-F5344CB8AC3E}">
        <p14:creationId xmlns:p14="http://schemas.microsoft.com/office/powerpoint/2010/main" val="3109100856"/>
      </p:ext>
    </p:extLst>
  </p:cSld>
  <p:clrMap bg1="lt1" tx1="dk1" bg2="lt2" tx2="dk2" accent1="accent1" accent2="accent2" accent3="accent3" accent4="accent4" accent5="accent5" accent6="accent6" hlink="hlink" folHlink="folHlink"/>
  <p:notesStyle>
    <a:lvl1pPr marL="0" algn="l" defTabSz="3038715" rtl="0" eaLnBrk="1" latinLnBrk="0" hangingPunct="1">
      <a:defRPr sz="4100" kern="1200">
        <a:solidFill>
          <a:schemeClr val="tx1"/>
        </a:solidFill>
        <a:latin typeface="+mn-lt"/>
        <a:ea typeface="+mn-ea"/>
        <a:cs typeface="+mn-cs"/>
      </a:defRPr>
    </a:lvl1pPr>
    <a:lvl2pPr marL="1519358" algn="l" defTabSz="3038715" rtl="0" eaLnBrk="1" latinLnBrk="0" hangingPunct="1">
      <a:defRPr sz="4100" kern="1200">
        <a:solidFill>
          <a:schemeClr val="tx1"/>
        </a:solidFill>
        <a:latin typeface="+mn-lt"/>
        <a:ea typeface="+mn-ea"/>
        <a:cs typeface="+mn-cs"/>
      </a:defRPr>
    </a:lvl2pPr>
    <a:lvl3pPr marL="3038715" algn="l" defTabSz="3038715" rtl="0" eaLnBrk="1" latinLnBrk="0" hangingPunct="1">
      <a:defRPr sz="4100" kern="1200">
        <a:solidFill>
          <a:schemeClr val="tx1"/>
        </a:solidFill>
        <a:latin typeface="+mn-lt"/>
        <a:ea typeface="+mn-ea"/>
        <a:cs typeface="+mn-cs"/>
      </a:defRPr>
    </a:lvl3pPr>
    <a:lvl4pPr marL="4558071" algn="l" defTabSz="3038715" rtl="0" eaLnBrk="1" latinLnBrk="0" hangingPunct="1">
      <a:defRPr sz="4100" kern="1200">
        <a:solidFill>
          <a:schemeClr val="tx1"/>
        </a:solidFill>
        <a:latin typeface="+mn-lt"/>
        <a:ea typeface="+mn-ea"/>
        <a:cs typeface="+mn-cs"/>
      </a:defRPr>
    </a:lvl4pPr>
    <a:lvl5pPr marL="6077429" algn="l" defTabSz="3038715" rtl="0" eaLnBrk="1" latinLnBrk="0" hangingPunct="1">
      <a:defRPr sz="4100" kern="1200">
        <a:solidFill>
          <a:schemeClr val="tx1"/>
        </a:solidFill>
        <a:latin typeface="+mn-lt"/>
        <a:ea typeface="+mn-ea"/>
        <a:cs typeface="+mn-cs"/>
      </a:defRPr>
    </a:lvl5pPr>
    <a:lvl6pPr marL="7596786" algn="l" defTabSz="3038715" rtl="0" eaLnBrk="1" latinLnBrk="0" hangingPunct="1">
      <a:defRPr sz="4100" kern="1200">
        <a:solidFill>
          <a:schemeClr val="tx1"/>
        </a:solidFill>
        <a:latin typeface="+mn-lt"/>
        <a:ea typeface="+mn-ea"/>
        <a:cs typeface="+mn-cs"/>
      </a:defRPr>
    </a:lvl6pPr>
    <a:lvl7pPr marL="9116145" algn="l" defTabSz="3038715" rtl="0" eaLnBrk="1" latinLnBrk="0" hangingPunct="1">
      <a:defRPr sz="4100" kern="1200">
        <a:solidFill>
          <a:schemeClr val="tx1"/>
        </a:solidFill>
        <a:latin typeface="+mn-lt"/>
        <a:ea typeface="+mn-ea"/>
        <a:cs typeface="+mn-cs"/>
      </a:defRPr>
    </a:lvl7pPr>
    <a:lvl8pPr marL="10635501" algn="l" defTabSz="3038715" rtl="0" eaLnBrk="1" latinLnBrk="0" hangingPunct="1">
      <a:defRPr sz="4100" kern="1200">
        <a:solidFill>
          <a:schemeClr val="tx1"/>
        </a:solidFill>
        <a:latin typeface="+mn-lt"/>
        <a:ea typeface="+mn-ea"/>
        <a:cs typeface="+mn-cs"/>
      </a:defRPr>
    </a:lvl8pPr>
    <a:lvl9pPr marL="12154859" algn="l" defTabSz="3038715" rtl="0" eaLnBrk="1" latinLnBrk="0" hangingPunct="1">
      <a:defRPr sz="41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6A1A87D-CAF7-4BDC-A0D3-C0DBEDE81619}" type="slidenum">
              <a:rPr lang="en-US" smtClean="0"/>
              <a:pPr/>
              <a:t>1</a:t>
            </a:fld>
            <a:endParaRPr lang="en-US" dirty="0"/>
          </a:p>
        </p:txBody>
      </p:sp>
    </p:spTree>
    <p:extLst>
      <p:ext uri="{BB962C8B-B14F-4D97-AF65-F5344CB8AC3E}">
        <p14:creationId xmlns:p14="http://schemas.microsoft.com/office/powerpoint/2010/main" val="31834620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A1 Template">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ithout Guides">
    <p:spTree>
      <p:nvGrpSpPr>
        <p:cNvPr id="1" name=""/>
        <p:cNvGrpSpPr/>
        <p:nvPr/>
      </p:nvGrpSpPr>
      <p:grpSpPr>
        <a:xfrm>
          <a:off x="0" y="0"/>
          <a:ext cx="0" cy="0"/>
          <a:chOff x="0" y="0"/>
          <a:chExt cx="0" cy="0"/>
        </a:xfrm>
      </p:grpSpPr>
      <p:sp>
        <p:nvSpPr>
          <p:cNvPr id="4" name="Text Placeholder 3"/>
          <p:cNvSpPr>
            <a:spLocks noGrp="1"/>
          </p:cNvSpPr>
          <p:nvPr>
            <p:ph type="body" sz="quarter" idx="10" hasCustomPrompt="1"/>
          </p:nvPr>
        </p:nvSpPr>
        <p:spPr>
          <a:xfrm>
            <a:off x="440616" y="5365571"/>
            <a:ext cx="10101856"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 name="Text Placeholder 5"/>
          <p:cNvSpPr>
            <a:spLocks noGrp="1"/>
          </p:cNvSpPr>
          <p:nvPr>
            <p:ph type="body" sz="quarter" idx="11" hasCustomPrompt="1"/>
          </p:nvPr>
        </p:nvSpPr>
        <p:spPr>
          <a:xfrm>
            <a:off x="449463" y="4842926"/>
            <a:ext cx="1009388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INTRODUCTION or ABSTRACT</a:t>
            </a:r>
          </a:p>
        </p:txBody>
      </p:sp>
      <p:sp>
        <p:nvSpPr>
          <p:cNvPr id="20" name="Text Placeholder 5"/>
          <p:cNvSpPr>
            <a:spLocks noGrp="1"/>
          </p:cNvSpPr>
          <p:nvPr>
            <p:ph type="body" sz="quarter" idx="20" hasCustomPrompt="1"/>
          </p:nvPr>
        </p:nvSpPr>
        <p:spPr>
          <a:xfrm>
            <a:off x="449461" y="13071318"/>
            <a:ext cx="10096349"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OBJECTIVES</a:t>
            </a:r>
          </a:p>
        </p:txBody>
      </p:sp>
      <p:sp>
        <p:nvSpPr>
          <p:cNvPr id="25" name="Text Placeholder 5"/>
          <p:cNvSpPr>
            <a:spLocks noGrp="1"/>
          </p:cNvSpPr>
          <p:nvPr>
            <p:ph type="body" sz="quarter" idx="25" hasCustomPrompt="1"/>
          </p:nvPr>
        </p:nvSpPr>
        <p:spPr>
          <a:xfrm>
            <a:off x="10846594" y="4842926"/>
            <a:ext cx="10093752"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CONCLUSIONS</a:t>
            </a:r>
          </a:p>
        </p:txBody>
      </p:sp>
      <p:sp>
        <p:nvSpPr>
          <p:cNvPr id="26" name="Text Placeholder 3"/>
          <p:cNvSpPr>
            <a:spLocks noGrp="1"/>
          </p:cNvSpPr>
          <p:nvPr>
            <p:ph type="body" sz="quarter" idx="26" hasCustomPrompt="1"/>
          </p:nvPr>
        </p:nvSpPr>
        <p:spPr>
          <a:xfrm>
            <a:off x="10846594" y="5365571"/>
            <a:ext cx="10093752"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7" name="Text Placeholder 5"/>
          <p:cNvSpPr>
            <a:spLocks noGrp="1"/>
          </p:cNvSpPr>
          <p:nvPr>
            <p:ph type="body" sz="quarter" idx="27" hasCustomPrompt="1"/>
          </p:nvPr>
        </p:nvSpPr>
        <p:spPr>
          <a:xfrm>
            <a:off x="10846595" y="13087287"/>
            <a:ext cx="10090978"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REFERENCES</a:t>
            </a:r>
          </a:p>
        </p:txBody>
      </p:sp>
      <p:sp>
        <p:nvSpPr>
          <p:cNvPr id="28" name="Text Placeholder 3"/>
          <p:cNvSpPr>
            <a:spLocks noGrp="1"/>
          </p:cNvSpPr>
          <p:nvPr>
            <p:ph type="body" sz="quarter" idx="28" hasCustomPrompt="1"/>
          </p:nvPr>
        </p:nvSpPr>
        <p:spPr>
          <a:xfrm>
            <a:off x="10842726" y="13648379"/>
            <a:ext cx="10094847"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29" name="Text Placeholder 5"/>
          <p:cNvSpPr>
            <a:spLocks noGrp="1"/>
          </p:cNvSpPr>
          <p:nvPr>
            <p:ph type="body" sz="quarter" idx="29" hasCustomPrompt="1"/>
          </p:nvPr>
        </p:nvSpPr>
        <p:spPr>
          <a:xfrm>
            <a:off x="10854419" y="23617471"/>
            <a:ext cx="10085926" cy="566030"/>
          </a:xfrm>
          <a:prstGeom prst="rect">
            <a:avLst/>
          </a:prstGeom>
          <a:noFill/>
        </p:spPr>
        <p:txBody>
          <a:bodyPr wrap="square" lIns="63307" tIns="63307" rIns="63307" bIns="63307" anchor="ctr" anchorCtr="0">
            <a:spAutoFit/>
          </a:bodyPr>
          <a:lstStyle>
            <a:lvl1pPr marL="0" indent="0" algn="ctr">
              <a:buNone/>
              <a:defRPr sz="2800" b="1" u="sng" baseline="0">
                <a:solidFill>
                  <a:schemeClr val="accent5">
                    <a:lumMod val="50000"/>
                  </a:schemeClr>
                </a:solidFill>
              </a:defRPr>
            </a:lvl1pPr>
          </a:lstStyle>
          <a:p>
            <a:pPr lvl="0"/>
            <a:r>
              <a:rPr lang="en-US" dirty="0"/>
              <a:t>(click to edit)  ACKNOWLEDGEMENTS or  CONTACT</a:t>
            </a:r>
          </a:p>
        </p:txBody>
      </p:sp>
      <p:sp>
        <p:nvSpPr>
          <p:cNvPr id="30" name="Text Placeholder 3"/>
          <p:cNvSpPr>
            <a:spLocks noGrp="1"/>
          </p:cNvSpPr>
          <p:nvPr>
            <p:ph type="body" sz="quarter" idx="30" hasCustomPrompt="1"/>
          </p:nvPr>
        </p:nvSpPr>
        <p:spPr>
          <a:xfrm>
            <a:off x="10846595" y="24192709"/>
            <a:ext cx="1009097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60" name="Text Placeholder 3"/>
          <p:cNvSpPr>
            <a:spLocks noGrp="1"/>
          </p:cNvSpPr>
          <p:nvPr>
            <p:ph type="body" sz="quarter" idx="96" hasCustomPrompt="1"/>
          </p:nvPr>
        </p:nvSpPr>
        <p:spPr>
          <a:xfrm>
            <a:off x="440616" y="13633726"/>
            <a:ext cx="10102728" cy="634878"/>
          </a:xfrm>
          <a:prstGeom prst="rect">
            <a:avLst/>
          </a:prstGeom>
        </p:spPr>
        <p:txBody>
          <a:bodyPr wrap="square" lIns="158267" tIns="158267" rIns="158267" bIns="158267">
            <a:spAutoFit/>
          </a:bodyPr>
          <a:lstStyle>
            <a:lvl1pPr marL="0" indent="0">
              <a:buNone/>
              <a:defRPr sz="2000">
                <a:solidFill>
                  <a:schemeClr val="accent5">
                    <a:lumMod val="50000"/>
                  </a:schemeClr>
                </a:solidFill>
                <a:latin typeface="Times New Roman" panose="02020603050405020304" pitchFamily="18" charset="0"/>
                <a:cs typeface="Times New Roman" panose="02020603050405020304" pitchFamily="18" charset="0"/>
              </a:defRPr>
            </a:lvl1pPr>
            <a:lvl2pPr marL="1028732" indent="-395666">
              <a:defRPr sz="1700">
                <a:latin typeface="Trebuchet MS" pitchFamily="34" charset="0"/>
              </a:defRPr>
            </a:lvl2pPr>
            <a:lvl3pPr marL="1424397" indent="-395666">
              <a:defRPr sz="1700">
                <a:latin typeface="Trebuchet MS" pitchFamily="34" charset="0"/>
              </a:defRPr>
            </a:lvl3pPr>
            <a:lvl4pPr marL="1859630" indent="-435233">
              <a:defRPr sz="1700">
                <a:latin typeface="Trebuchet MS" pitchFamily="34" charset="0"/>
              </a:defRPr>
            </a:lvl4pPr>
            <a:lvl5pPr marL="2176163" indent="-316533">
              <a:defRPr sz="1700">
                <a:latin typeface="Trebuchet MS" pitchFamily="34" charset="0"/>
              </a:defRPr>
            </a:lvl5pPr>
          </a:lstStyle>
          <a:p>
            <a:pPr lvl="0"/>
            <a:r>
              <a:rPr lang="en-US" dirty="0"/>
              <a:t>Type in or paste your text here</a:t>
            </a:r>
          </a:p>
        </p:txBody>
      </p:sp>
      <p:sp>
        <p:nvSpPr>
          <p:cNvPr id="76" name="Text Placeholder 76"/>
          <p:cNvSpPr>
            <a:spLocks noGrp="1"/>
          </p:cNvSpPr>
          <p:nvPr>
            <p:ph type="body" sz="quarter" idx="150" hasCustomPrompt="1"/>
          </p:nvPr>
        </p:nvSpPr>
        <p:spPr>
          <a:xfrm>
            <a:off x="2890078" y="3554249"/>
            <a:ext cx="15608232" cy="769233"/>
          </a:xfrm>
          <a:prstGeom prst="rect">
            <a:avLst/>
          </a:prstGeom>
        </p:spPr>
        <p:txBody>
          <a:bodyPr lIns="54681" tIns="27341" rIns="54681" bIns="27341">
            <a:normAutofit/>
          </a:bodyPr>
          <a:lstStyle>
            <a:lvl1pPr marL="0" indent="0" algn="ctr">
              <a:buFontTx/>
              <a:buNone/>
              <a:defRPr sz="43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affiliations</a:t>
            </a:r>
          </a:p>
        </p:txBody>
      </p:sp>
      <p:sp>
        <p:nvSpPr>
          <p:cNvPr id="79" name="Text Placeholder 76"/>
          <p:cNvSpPr>
            <a:spLocks noGrp="1"/>
          </p:cNvSpPr>
          <p:nvPr>
            <p:ph type="body" sz="quarter" idx="151" hasCustomPrompt="1"/>
          </p:nvPr>
        </p:nvSpPr>
        <p:spPr>
          <a:xfrm>
            <a:off x="2890078" y="2235565"/>
            <a:ext cx="15608232" cy="1318684"/>
          </a:xfrm>
          <a:prstGeom prst="rect">
            <a:avLst/>
          </a:prstGeom>
        </p:spPr>
        <p:txBody>
          <a:bodyPr lIns="54681" tIns="27341" rIns="54681" bIns="27341" anchor="t" anchorCtr="1">
            <a:normAutofit/>
          </a:bodyPr>
          <a:lstStyle>
            <a:lvl1pPr marL="0" indent="0" algn="ctr">
              <a:buFontTx/>
              <a:buNone/>
              <a:defRPr sz="6900">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authors</a:t>
            </a:r>
          </a:p>
        </p:txBody>
      </p:sp>
      <p:sp>
        <p:nvSpPr>
          <p:cNvPr id="80" name="Text Placeholder 76"/>
          <p:cNvSpPr>
            <a:spLocks noGrp="1"/>
          </p:cNvSpPr>
          <p:nvPr>
            <p:ph type="body" sz="quarter" idx="153" hasCustomPrompt="1"/>
          </p:nvPr>
        </p:nvSpPr>
        <p:spPr>
          <a:xfrm>
            <a:off x="2890078" y="348658"/>
            <a:ext cx="15608232" cy="1886907"/>
          </a:xfrm>
          <a:prstGeom prst="rect">
            <a:avLst/>
          </a:prstGeom>
        </p:spPr>
        <p:txBody>
          <a:bodyPr lIns="54681" tIns="27341" rIns="54681" bIns="27341" anchor="t" anchorCtr="1">
            <a:normAutofit/>
          </a:bodyPr>
          <a:lstStyle>
            <a:lvl1pPr marL="0" indent="0" algn="ctr">
              <a:buFontTx/>
              <a:buNone/>
              <a:defRPr sz="9900" b="1">
                <a:solidFill>
                  <a:schemeClr val="accent5">
                    <a:lumMod val="50000"/>
                  </a:schemeClr>
                </a:solidFill>
                <a:latin typeface="+mj-lt"/>
              </a:defRPr>
            </a:lvl1pPr>
            <a:lvl2pPr>
              <a:buFontTx/>
              <a:buNone/>
              <a:defRPr sz="4300"/>
            </a:lvl2pPr>
            <a:lvl3pPr>
              <a:buFontTx/>
              <a:buNone/>
              <a:defRPr sz="4300"/>
            </a:lvl3pPr>
            <a:lvl4pPr>
              <a:buFontTx/>
              <a:buNone/>
              <a:defRPr sz="4300"/>
            </a:lvl4pPr>
            <a:lvl5pPr>
              <a:buFontTx/>
              <a:buNone/>
              <a:defRPr sz="4300"/>
            </a:lvl5pPr>
          </a:lstStyle>
          <a:p>
            <a:pPr lvl="0"/>
            <a:r>
              <a:rPr lang="en-US" dirty="0"/>
              <a:t>Click here to add title</a:t>
            </a:r>
          </a:p>
        </p:txBody>
      </p:sp>
    </p:spTree>
    <p:extLst>
      <p:ext uri="{BB962C8B-B14F-4D97-AF65-F5344CB8AC3E}">
        <p14:creationId xmlns:p14="http://schemas.microsoft.com/office/powerpoint/2010/main" val="3014640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1.png"/><Relationship Id="rId7" Type="http://schemas.openxmlformats.org/officeDocument/2006/relationships/hyperlink" Target="https://www.posterpresentations.com/how-to-change-the-research-poster-template-colors.html" TargetMode="External"/><Relationship Id="rId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 Id="rId9" Type="http://schemas.openxmlformats.org/officeDocument/2006/relationships/image" Target="../media/image6.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graphicFrame>
        <p:nvGraphicFramePr>
          <p:cNvPr id="3" name="Table 2">
            <a:extLst>
              <a:ext uri="{FF2B5EF4-FFF2-40B4-BE49-F238E27FC236}">
                <a16:creationId xmlns="" xmlns:a16="http://schemas.microsoft.com/office/drawing/2014/main" id="{C74784A8-6F25-7449-9CCF-614BC1946BC7}"/>
              </a:ext>
            </a:extLst>
          </p:cNvPr>
          <p:cNvGraphicFramePr>
            <a:graphicFrameLocks noGrp="1"/>
          </p:cNvGraphicFramePr>
          <p:nvPr userDrawn="1">
            <p:extLst>
              <p:ext uri="{D42A27DB-BD31-4B8C-83A1-F6EECF244321}">
                <p14:modId xmlns:p14="http://schemas.microsoft.com/office/powerpoint/2010/main" val="1988771644"/>
              </p:ext>
            </p:extLst>
          </p:nvPr>
        </p:nvGraphicFramePr>
        <p:xfrm>
          <a:off x="-8726467" y="34253"/>
          <a:ext cx="8117859" cy="30210616"/>
        </p:xfrm>
        <a:graphic>
          <a:graphicData uri="http://schemas.openxmlformats.org/drawingml/2006/table">
            <a:tbl>
              <a:tblPr firstRow="1" bandRow="1">
                <a:tableStyleId>{5C22544A-7EE6-4342-B048-85BDC9FD1C3A}</a:tableStyleId>
              </a:tblPr>
              <a:tblGrid>
                <a:gridCol w="3480873">
                  <a:extLst>
                    <a:ext uri="{9D8B030D-6E8A-4147-A177-3AD203B41FA5}">
                      <a16:colId xmlns="" xmlns:a16="http://schemas.microsoft.com/office/drawing/2014/main" val="20000"/>
                    </a:ext>
                  </a:extLst>
                </a:gridCol>
                <a:gridCol w="4636986">
                  <a:extLst>
                    <a:ext uri="{9D8B030D-6E8A-4147-A177-3AD203B41FA5}">
                      <a16:colId xmlns="" xmlns:a16="http://schemas.microsoft.com/office/drawing/2014/main" val="20001"/>
                    </a:ext>
                  </a:extLst>
                </a:gridCol>
              </a:tblGrid>
              <a:tr h="1170739">
                <a:tc gridSpan="2">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dirty="0"/>
                    </a:p>
                  </a:txBody>
                  <a:tcPr/>
                </a:tc>
                <a:extLst>
                  <a:ext uri="{0D108BD9-81ED-4DB2-BD59-A6C34878D82A}">
                    <a16:rowId xmlns="" xmlns:a16="http://schemas.microsoft.com/office/drawing/2014/main" val="10000"/>
                  </a:ext>
                </a:extLst>
              </a:tr>
              <a:tr h="3598933">
                <a:tc gridSpan="2">
                  <a:txBody>
                    <a:bodyPr/>
                    <a:lstStyle/>
                    <a:p>
                      <a:pPr defTabSz="3765639"/>
                      <a:r>
                        <a:rPr lang="en-US" sz="1800" i="0" dirty="0">
                          <a:solidFill>
                            <a:srgbClr val="D9D9D9"/>
                          </a:solidFill>
                          <a:latin typeface="Arial"/>
                          <a:cs typeface="Arial"/>
                        </a:rPr>
                        <a:t>This PowerPoint template produces a </a:t>
                      </a:r>
                      <a:r>
                        <a:rPr lang="en-US" sz="1800" i="0" dirty="0">
                          <a:solidFill>
                            <a:srgbClr val="FFC000"/>
                          </a:solidFill>
                          <a:latin typeface="Arial"/>
                          <a:cs typeface="Arial"/>
                        </a:rPr>
                        <a:t>A1 </a:t>
                      </a:r>
                      <a:r>
                        <a:rPr lang="en-US" sz="1800" i="0" dirty="0">
                          <a:solidFill>
                            <a:srgbClr val="D9D9D9"/>
                          </a:solidFill>
                          <a:latin typeface="Arial"/>
                          <a:cs typeface="Arial"/>
                        </a:rPr>
                        <a:t>presentation poster. You can use it to create your research poster by placing your title, subtitle, text, tables, charts and photos. </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We provide a series of online tutorials that will guide you through the poster design process and answer your poster production questions. For complete template tutorials,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the  </a:t>
                      </a:r>
                      <a:r>
                        <a:rPr lang="en-US" sz="1800" i="0" dirty="0">
                          <a:solidFill>
                            <a:srgbClr val="FFC000"/>
                          </a:solidFill>
                          <a:latin typeface="Arial"/>
                          <a:cs typeface="Arial"/>
                        </a:rPr>
                        <a:t>HELP DESK</a:t>
                      </a:r>
                      <a:r>
                        <a:rPr lang="en-US" sz="1800" i="0" baseline="0" dirty="0">
                          <a:solidFill>
                            <a:srgbClr val="D9D9D9"/>
                          </a:solidFill>
                          <a:latin typeface="Arial"/>
                          <a:cs typeface="Arial"/>
                        </a:rPr>
                        <a:t> </a:t>
                      </a:r>
                      <a:r>
                        <a:rPr lang="en-US" sz="1800" i="0" dirty="0">
                          <a:solidFill>
                            <a:srgbClr val="D9D9D9"/>
                          </a:solidFill>
                          <a:latin typeface="Arial"/>
                          <a:cs typeface="Arial"/>
                        </a:rPr>
                        <a:t>tab.</a:t>
                      </a:r>
                    </a:p>
                    <a:p>
                      <a:pPr defTabSz="3765639"/>
                      <a:endParaRPr lang="en-US" sz="1800" i="0" dirty="0">
                        <a:solidFill>
                          <a:srgbClr val="D9D9D9"/>
                        </a:solidFill>
                        <a:latin typeface="Arial"/>
                        <a:cs typeface="Arial"/>
                      </a:endParaRPr>
                    </a:p>
                    <a:p>
                      <a:pPr defTabSz="3765639"/>
                      <a:r>
                        <a:rPr lang="en-US" sz="1800" i="0" dirty="0">
                          <a:solidFill>
                            <a:srgbClr val="D9D9D9"/>
                          </a:solidFill>
                          <a:latin typeface="Arial"/>
                          <a:cs typeface="Arial"/>
                        </a:rPr>
                        <a:t>To print your poster using our same-day professional printing service, go online to </a:t>
                      </a:r>
                      <a:r>
                        <a:rPr lang="en-US" sz="1800" i="0" dirty="0" err="1">
                          <a:solidFill>
                            <a:srgbClr val="FFC000"/>
                          </a:solidFill>
                          <a:latin typeface="Arial"/>
                          <a:cs typeface="Arial"/>
                        </a:rPr>
                        <a:t>PosterPresentations.com</a:t>
                      </a:r>
                      <a:r>
                        <a:rPr lang="en-US" sz="1800" i="0" dirty="0">
                          <a:solidFill>
                            <a:srgbClr val="D9D9D9"/>
                          </a:solidFill>
                          <a:latin typeface="Arial"/>
                          <a:cs typeface="Arial"/>
                        </a:rPr>
                        <a:t> and click on "</a:t>
                      </a:r>
                      <a:r>
                        <a:rPr lang="en-US" sz="1800" i="0" dirty="0">
                          <a:solidFill>
                            <a:srgbClr val="FFC000"/>
                          </a:solidFill>
                          <a:latin typeface="Arial"/>
                          <a:cs typeface="Arial"/>
                        </a:rPr>
                        <a:t>Order your poster</a:t>
                      </a:r>
                      <a:r>
                        <a:rPr lang="en-US" sz="1800" i="0" dirty="0">
                          <a:solidFill>
                            <a:srgbClr val="D9D9D9"/>
                          </a:solidFill>
                          <a:latin typeface="Arial"/>
                          <a:cs typeface="Arial"/>
                        </a:rPr>
                        <a:t>".</a:t>
                      </a:r>
                      <a:endParaRPr lang="en-US" sz="1800" b="1" dirty="0">
                        <a:solidFill>
                          <a:srgbClr val="D9D9D9"/>
                        </a:solidFill>
                        <a:latin typeface="Arial"/>
                        <a:cs typeface="Arial"/>
                      </a:endParaRPr>
                    </a:p>
                  </a:txBody>
                  <a:tcPr marL="182880" marT="137160">
                    <a:solidFill>
                      <a:srgbClr val="010101"/>
                    </a:solidFill>
                  </a:tcPr>
                </a:tc>
                <a:tc hMerge="1">
                  <a:txBody>
                    <a:bodyPr/>
                    <a:lstStyle/>
                    <a:p>
                      <a:pPr marL="0" indent="0" algn="l" defTabSz="114300"/>
                      <a:endParaRPr lang="en-US" sz="2400" b="0" baseline="0" dirty="0">
                        <a:solidFill>
                          <a:srgbClr val="FFC000"/>
                        </a:solidFill>
                        <a:latin typeface="Arial" panose="020B0604020202020204" pitchFamily="34" charset="0"/>
                        <a:cs typeface="Arial" panose="020B0604020202020204" pitchFamily="34" charset="0"/>
                      </a:endParaRPr>
                    </a:p>
                  </a:txBody>
                  <a:tcPr>
                    <a:solidFill>
                      <a:schemeClr val="tx1">
                        <a:lumMod val="95000"/>
                        <a:lumOff val="5000"/>
                      </a:schemeClr>
                    </a:solidFill>
                  </a:tcPr>
                </a:tc>
                <a:extLst>
                  <a:ext uri="{0D108BD9-81ED-4DB2-BD59-A6C34878D82A}">
                    <a16:rowId xmlns="" xmlns:a16="http://schemas.microsoft.com/office/drawing/2014/main" val="677555919"/>
                  </a:ext>
                </a:extLst>
              </a:tr>
              <a:tr h="4292704">
                <a:tc>
                  <a:txBody>
                    <a:bodyPr/>
                    <a:lstStyle/>
                    <a:p>
                      <a:pPr algn="ctr"/>
                      <a:endParaRPr lang="en-US" sz="1800" dirty="0">
                        <a:solidFill>
                          <a:srgbClr val="1F3A4E"/>
                        </a:solidFill>
                      </a:endParaRPr>
                    </a:p>
                    <a:p>
                      <a:pPr algn="ctr"/>
                      <a:endParaRPr lang="en-US" sz="1800" dirty="0">
                        <a:solidFill>
                          <a:srgbClr val="1F3A4E"/>
                        </a:solidFill>
                      </a:endParaRPr>
                    </a:p>
                    <a:p>
                      <a:pPr algn="ctr"/>
                      <a:r>
                        <a:rPr lang="en-US" sz="1800" dirty="0">
                          <a:solidFill>
                            <a:schemeClr val="bg1"/>
                          </a:solidFill>
                          <a:latin typeface="Arial" panose="020B0604020202020204" pitchFamily="34" charset="0"/>
                          <a:cs typeface="Arial" panose="020B0604020202020204" pitchFamily="34" charset="0"/>
                        </a:rPr>
                        <a:t>This is a poster template for a </a:t>
                      </a:r>
                      <a:br>
                        <a:rPr lang="en-US" sz="1800" dirty="0">
                          <a:solidFill>
                            <a:schemeClr val="bg1"/>
                          </a:solidFill>
                          <a:latin typeface="Arial" panose="020B0604020202020204" pitchFamily="34" charset="0"/>
                          <a:cs typeface="Arial" panose="020B0604020202020204" pitchFamily="34" charset="0"/>
                        </a:rPr>
                      </a:br>
                      <a:r>
                        <a:rPr lang="en-US" sz="3200" b="1" dirty="0">
                          <a:solidFill>
                            <a:srgbClr val="FFC000"/>
                          </a:solidFill>
                          <a:latin typeface="Arial" panose="020B0604020202020204" pitchFamily="34" charset="0"/>
                          <a:cs typeface="Arial" panose="020B0604020202020204" pitchFamily="34" charset="0"/>
                        </a:rPr>
                        <a:t>A1</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594mm x 841mm</a:t>
                      </a:r>
                    </a:p>
                    <a:p>
                      <a:pPr marL="0" marR="0" indent="0" algn="ctr" defTabSz="3802180" rtl="0" eaLnBrk="1" fontAlgn="auto" latinLnBrk="0" hangingPunct="1">
                        <a:lnSpc>
                          <a:spcPct val="100000"/>
                        </a:lnSpc>
                        <a:spcBef>
                          <a:spcPts val="0"/>
                        </a:spcBef>
                        <a:spcAft>
                          <a:spcPts val="0"/>
                        </a:spcAft>
                        <a:buClrTx/>
                        <a:buSzTx/>
                        <a:buFontTx/>
                        <a:buNone/>
                        <a:tabLst/>
                        <a:defRPr/>
                      </a:pPr>
                      <a:r>
                        <a:rPr lang="en-US" sz="1800" dirty="0">
                          <a:solidFill>
                            <a:srgbClr val="FFC000"/>
                          </a:solidFill>
                          <a:latin typeface="Arial" panose="020B0604020202020204" pitchFamily="34" charset="0"/>
                          <a:cs typeface="Arial" panose="020B0604020202020204" pitchFamily="34" charset="0"/>
                        </a:rPr>
                        <a:t>23.39 inches x 33.11 inches</a:t>
                      </a:r>
                      <a:r>
                        <a:rPr lang="en-US" sz="1800" dirty="0">
                          <a:solidFill>
                            <a:schemeClr val="bg1"/>
                          </a:solidFill>
                          <a:latin typeface="Arial" panose="020B0604020202020204" pitchFamily="34" charset="0"/>
                          <a:cs typeface="Arial" panose="020B0604020202020204" pitchFamily="34" charset="0"/>
                        </a:rPr>
                        <a:t/>
                      </a:r>
                      <a:br>
                        <a:rPr lang="en-US" sz="1800" dirty="0">
                          <a:solidFill>
                            <a:schemeClr val="bg1"/>
                          </a:solidFill>
                          <a:latin typeface="Arial" panose="020B0604020202020204" pitchFamily="34" charset="0"/>
                          <a:cs typeface="Arial" panose="020B0604020202020204" pitchFamily="34" charset="0"/>
                        </a:rPr>
                      </a:br>
                      <a:r>
                        <a:rPr lang="en-US" sz="1800" dirty="0">
                          <a:solidFill>
                            <a:schemeClr val="bg1"/>
                          </a:solidFill>
                          <a:latin typeface="Arial" panose="020B0604020202020204" pitchFamily="34" charset="0"/>
                          <a:cs typeface="Arial" panose="020B0604020202020204" pitchFamily="34" charset="0"/>
                        </a:rPr>
                        <a:t>research presentation poster</a:t>
                      </a:r>
                    </a:p>
                    <a:p>
                      <a:endParaRPr lang="en-US" sz="1800" dirty="0">
                        <a:solidFill>
                          <a:srgbClr val="1F3A4E"/>
                        </a:solidFill>
                      </a:endParaRPr>
                    </a:p>
                  </a:txBody>
                  <a:tcPr>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Important: Check the template size</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Before you start working on your poster and to avoid printing problems check that you have downloaded and that you are using the correct size template for your poster presentation.</a:t>
                      </a:r>
                      <a:br>
                        <a:rPr lang="en-US" sz="1800" b="0" baseline="0" dirty="0">
                          <a:solidFill>
                            <a:srgbClr val="D9D9D9"/>
                          </a:solidFill>
                          <a:latin typeface="Arial" panose="020B0604020202020204" pitchFamily="34" charset="0"/>
                          <a:cs typeface="Arial" panose="020B0604020202020204" pitchFamily="34" charset="0"/>
                        </a:rPr>
                      </a:br>
                      <a:endParaRPr lang="en-US" sz="1800" b="0" baseline="0" dirty="0">
                        <a:solidFill>
                          <a:srgbClr val="FFC000"/>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 xmlns:a16="http://schemas.microsoft.com/office/drawing/2014/main" val="10008"/>
                  </a:ext>
                </a:extLst>
              </a:tr>
              <a:tr h="3340698">
                <a:tc>
                  <a:txBody>
                    <a:bodyPr/>
                    <a:lstStyle/>
                    <a:p>
                      <a:endParaRPr lang="en-US" sz="1800" dirty="0">
                        <a:solidFill>
                          <a:srgbClr val="1F3A4E"/>
                        </a:solidFill>
                      </a:endParaRPr>
                    </a:p>
                  </a:txBody>
                  <a:tcPr>
                    <a:blipFill rotWithShape="1">
                      <a:blip r:embed="rId3"/>
                      <a:stretch>
                        <a:fillRect/>
                      </a:stretch>
                    </a:blipFill>
                  </a:tcPr>
                </a:tc>
                <a:tc>
                  <a:txBody>
                    <a:bodyPr/>
                    <a:lstStyle/>
                    <a:p>
                      <a:pPr algn="l"/>
                      <a:r>
                        <a:rPr lang="en-US" sz="2000" b="1" baseline="0" dirty="0">
                          <a:solidFill>
                            <a:srgbClr val="FFC000"/>
                          </a:solidFill>
                          <a:latin typeface="Arial" panose="020B0604020202020204" pitchFamily="34" charset="0"/>
                          <a:cs typeface="Arial" panose="020B0604020202020204" pitchFamily="34" charset="0"/>
                        </a:rPr>
                        <a:t>How to </a:t>
                      </a:r>
                      <a:r>
                        <a:rPr lang="en-US" sz="3600" b="1" baseline="0" dirty="0">
                          <a:solidFill>
                            <a:srgbClr val="FFC000"/>
                          </a:solidFill>
                          <a:latin typeface="Arial" panose="020B0604020202020204" pitchFamily="34" charset="0"/>
                          <a:cs typeface="Arial" panose="020B0604020202020204" pitchFamily="34" charset="0"/>
                        </a:rPr>
                        <a:t>Zoom in </a:t>
                      </a:r>
                      <a:r>
                        <a:rPr lang="en-US" sz="2000" b="1" baseline="0" dirty="0">
                          <a:solidFill>
                            <a:srgbClr val="FFC000"/>
                          </a:solidFill>
                          <a:latin typeface="Arial" panose="020B0604020202020204" pitchFamily="34" charset="0"/>
                          <a:cs typeface="Arial" panose="020B0604020202020204" pitchFamily="34" charset="0"/>
                        </a:rPr>
                        <a:t>and </a:t>
                      </a:r>
                      <a:r>
                        <a:rPr lang="en-US" sz="1600" b="1" baseline="0" dirty="0">
                          <a:solidFill>
                            <a:srgbClr val="FFC000"/>
                          </a:solidFill>
                          <a:latin typeface="Arial" panose="020B0604020202020204" pitchFamily="34" charset="0"/>
                          <a:cs typeface="Arial" panose="020B0604020202020204" pitchFamily="34" charset="0"/>
                        </a:rPr>
                        <a:t>out</a:t>
                      </a:r>
                      <a:endParaRPr lang="en-US" sz="2000" b="1" baseline="0" dirty="0">
                        <a:solidFill>
                          <a:srgbClr val="FFC000"/>
                        </a:solidFill>
                        <a:latin typeface="Arial" panose="020B0604020202020204" pitchFamily="34" charset="0"/>
                        <a:cs typeface="Arial" panose="020B0604020202020204" pitchFamily="34" charset="0"/>
                      </a:endParaRPr>
                    </a:p>
                    <a:p>
                      <a:pPr algn="l"/>
                      <a:r>
                        <a:rPr lang="en-US" sz="1800" b="0" baseline="0" dirty="0">
                          <a:solidFill>
                            <a:srgbClr val="D9D9D9"/>
                          </a:solidFill>
                          <a:latin typeface="Arial" panose="020B0604020202020204" pitchFamily="34" charset="0"/>
                          <a:cs typeface="Arial" panose="020B0604020202020204" pitchFamily="34" charset="0"/>
                        </a:rPr>
                        <a:t>Use the PowerPoint zoom tool to adjust the screen magnification to view comfortably. PowerPoint provides 2 ways to zoom: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1. </a:t>
                      </a:r>
                      <a:r>
                        <a:rPr lang="en-US" sz="1800" b="0" baseline="0" dirty="0">
                          <a:solidFill>
                            <a:srgbClr val="D9D9D9"/>
                          </a:solidFill>
                          <a:latin typeface="Arial" panose="020B0604020202020204" pitchFamily="34" charset="0"/>
                          <a:cs typeface="Arial" panose="020B0604020202020204" pitchFamily="34" charset="0"/>
                        </a:rPr>
                        <a:t>On the top menu bar click on the VIEW tab and then click on ZOOM. Choose the zoom percentage that works best for you. </a:t>
                      </a:r>
                      <a:br>
                        <a:rPr lang="en-US" sz="1800" b="0" baseline="0" dirty="0">
                          <a:solidFill>
                            <a:srgbClr val="D9D9D9"/>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2. </a:t>
                      </a:r>
                      <a:r>
                        <a:rPr lang="en-US" sz="1800" b="0" baseline="0" dirty="0">
                          <a:solidFill>
                            <a:srgbClr val="D9D9D9"/>
                          </a:solidFill>
                          <a:latin typeface="Arial" panose="020B0604020202020204" pitchFamily="34" charset="0"/>
                          <a:cs typeface="Arial" panose="020B0604020202020204" pitchFamily="34" charset="0"/>
                        </a:rPr>
                        <a:t>For better zoom flexibility, use the zoom slider at the bottom right of the window.</a:t>
                      </a:r>
                    </a:p>
                  </a:txBody>
                  <a:tcPr marL="182880" marT="137160">
                    <a:solidFill>
                      <a:srgbClr val="010101"/>
                    </a:solidFill>
                  </a:tcPr>
                </a:tc>
                <a:extLst>
                  <a:ext uri="{0D108BD9-81ED-4DB2-BD59-A6C34878D82A}">
                    <a16:rowId xmlns="" xmlns:a16="http://schemas.microsoft.com/office/drawing/2014/main" val="10001"/>
                  </a:ext>
                </a:extLst>
              </a:tr>
              <a:tr h="1994589">
                <a:tc gridSpan="2">
                  <a:txBody>
                    <a:bodyPr/>
                    <a:lstStyle/>
                    <a:p>
                      <a:pPr marL="0" marR="0" lvl="0" indent="0" algn="l" defTabSz="4388900" rtl="0" eaLnBrk="1" fontAlgn="auto" latinLnBrk="0" hangingPunct="1">
                        <a:lnSpc>
                          <a:spcPct val="100000"/>
                        </a:lnSpc>
                        <a:spcBef>
                          <a:spcPts val="0"/>
                        </a:spcBef>
                        <a:spcAft>
                          <a:spcPts val="0"/>
                        </a:spcAft>
                        <a:buClrTx/>
                        <a:buSzTx/>
                        <a:buFontTx/>
                        <a:buNone/>
                        <a:tabLst/>
                        <a:defRPr/>
                      </a:pPr>
                      <a:r>
                        <a:rPr lang="en-US" sz="2000" b="1" baseline="0" dirty="0">
                          <a:solidFill>
                            <a:srgbClr val="FFC000"/>
                          </a:solidFill>
                          <a:latin typeface="Arial" panose="020B0604020202020204" pitchFamily="34" charset="0"/>
                          <a:cs typeface="Arial" panose="020B0604020202020204" pitchFamily="34" charset="0"/>
                        </a:rPr>
                        <a:t>Ruler and Guides</a:t>
                      </a:r>
                      <a:r>
                        <a:rPr lang="en-US" sz="1800" b="0" baseline="0" dirty="0">
                          <a:solidFill>
                            <a:srgbClr val="FFC000"/>
                          </a:solidFill>
                          <a:latin typeface="Arial" panose="020B0604020202020204" pitchFamily="34" charset="0"/>
                          <a:cs typeface="Arial" panose="020B0604020202020204" pitchFamily="34" charset="0"/>
                        </a:rPr>
                        <a:t/>
                      </a:r>
                      <a:br>
                        <a:rPr lang="en-US" sz="1800" b="0" baseline="0" dirty="0">
                          <a:solidFill>
                            <a:srgbClr val="FFC000"/>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The dotted lines on his poster template are guides.  The horizontal and vertical guides will help you align your poster elements accurately. Text boxes and other elements will ”snap” to the guides and stay within the boundaries of the columns. To hide the guides go to VIEW and uncheck the Guides box.</a:t>
                      </a:r>
                    </a:p>
                  </a:txBody>
                  <a:tcPr>
                    <a:solidFill>
                      <a:srgbClr val="010101"/>
                    </a:solidFill>
                  </a:tcPr>
                </a:tc>
                <a:tc hMerge="1">
                  <a:txBody>
                    <a:bodyPr/>
                    <a:lstStyle/>
                    <a:p>
                      <a:endParaRPr lang="en-US" sz="2400" b="0" baseline="0" dirty="0">
                        <a:solidFill>
                          <a:schemeClr val="bg1"/>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extLst>
                  <a:ext uri="{0D108BD9-81ED-4DB2-BD59-A6C34878D82A}">
                    <a16:rowId xmlns="" xmlns:a16="http://schemas.microsoft.com/office/drawing/2014/main" val="10002"/>
                  </a:ext>
                </a:extLst>
              </a:tr>
              <a:tr h="3945819">
                <a:tc>
                  <a:txBody>
                    <a:bodyPr/>
                    <a:lstStyle/>
                    <a:p>
                      <a:endParaRPr lang="en-US" sz="1800" dirty="0">
                        <a:solidFill>
                          <a:srgbClr val="1F3A4E"/>
                        </a:solidFill>
                      </a:endParaRPr>
                    </a:p>
                  </a:txBody>
                  <a:tcPr>
                    <a:blipFill rotWithShape="1">
                      <a:blip r:embed="rId4"/>
                      <a:stretch>
                        <a:fillRect/>
                      </a:stretch>
                    </a:blipFill>
                  </a:tcPr>
                </a:tc>
                <a:tc>
                  <a:txBody>
                    <a:bodyPr/>
                    <a:lstStyle/>
                    <a:p>
                      <a:pPr marL="0" lvl="1" indent="0" algn="l" defTabSz="114300"/>
                      <a:r>
                        <a:rPr lang="en-US" sz="2000" b="1" baseline="0" dirty="0">
                          <a:solidFill>
                            <a:srgbClr val="FFC000"/>
                          </a:solidFill>
                          <a:latin typeface="Arial" panose="020B0604020202020204" pitchFamily="34" charset="0"/>
                          <a:cs typeface="Arial" panose="020B0604020202020204" pitchFamily="34" charset="0"/>
                        </a:rPr>
                        <a:t>Headers and text containers</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D9D9D9"/>
                          </a:solidFill>
                          <a:latin typeface="Arial" panose="020B0604020202020204" pitchFamily="34" charset="0"/>
                          <a:cs typeface="Arial" panose="020B0604020202020204" pitchFamily="34" charset="0"/>
                        </a:rPr>
                        <a:t>Included in this template are commonly used section headers such as Abstract, Objectives, Methods, Results, etc.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Click inside a section header to add its text.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add another header, click on edge of the section box so that it is outlined. Copy and paste it. </a:t>
                      </a:r>
                      <a:r>
                        <a:rPr lang="en-US" sz="1800" b="0" baseline="0" dirty="0">
                          <a:solidFill>
                            <a:schemeClr val="bg1"/>
                          </a:solidFill>
                          <a:latin typeface="Arial" panose="020B0604020202020204" pitchFamily="34" charset="0"/>
                          <a:cs typeface="Arial" panose="020B0604020202020204" pitchFamily="34" charset="0"/>
                        </a:rPr>
                        <a:t/>
                      </a:r>
                      <a:br>
                        <a:rPr lang="en-US" sz="1800" b="0" baseline="0" dirty="0">
                          <a:solidFill>
                            <a:schemeClr val="bg1"/>
                          </a:solidFill>
                          <a:latin typeface="Arial" panose="020B0604020202020204" pitchFamily="34" charset="0"/>
                          <a:cs typeface="Arial" panose="020B0604020202020204" pitchFamily="34" charset="0"/>
                        </a:rPr>
                      </a:br>
                      <a:r>
                        <a:rPr lang="en-US" sz="1800" b="0" baseline="0" dirty="0">
                          <a:solidFill>
                            <a:srgbClr val="FFC000"/>
                          </a:solidFill>
                          <a:latin typeface="Arial" panose="020B0604020202020204" pitchFamily="34" charset="0"/>
                          <a:cs typeface="Arial" panose="020B0604020202020204" pitchFamily="34" charset="0"/>
                        </a:rPr>
                        <a:t>-</a:t>
                      </a:r>
                      <a:r>
                        <a:rPr lang="en-US" sz="1800" b="0" baseline="0" dirty="0">
                          <a:solidFill>
                            <a:schemeClr val="bg1"/>
                          </a:solidFill>
                          <a:latin typeface="Arial" panose="020B0604020202020204" pitchFamily="34" charset="0"/>
                          <a:cs typeface="Arial" panose="020B0604020202020204" pitchFamily="34" charset="0"/>
                        </a:rPr>
                        <a:t> </a:t>
                      </a:r>
                      <a:r>
                        <a:rPr lang="en-US" sz="1800" b="0" baseline="0" dirty="0">
                          <a:solidFill>
                            <a:srgbClr val="D9D9D9"/>
                          </a:solidFill>
                          <a:latin typeface="Arial" panose="020B0604020202020204" pitchFamily="34" charset="0"/>
                          <a:cs typeface="Arial" panose="020B0604020202020204" pitchFamily="34" charset="0"/>
                        </a:rPr>
                        <a:t>To increase its size, click on the white circles and expand to the the desired size.</a:t>
                      </a:r>
                    </a:p>
                  </a:txBody>
                  <a:tcPr marL="182880" marT="137160">
                    <a:solidFill>
                      <a:srgbClr val="010101"/>
                    </a:solidFill>
                  </a:tcPr>
                </a:tc>
                <a:extLst>
                  <a:ext uri="{0D108BD9-81ED-4DB2-BD59-A6C34878D82A}">
                    <a16:rowId xmlns="" xmlns:a16="http://schemas.microsoft.com/office/drawing/2014/main" val="10003"/>
                  </a:ext>
                </a:extLst>
              </a:tr>
              <a:tr h="3208687">
                <a:tc gridSpan="2">
                  <a:txBody>
                    <a:bodyPr/>
                    <a:lstStyle/>
                    <a:p>
                      <a:r>
                        <a:rPr lang="en-US" sz="2000" b="1" dirty="0">
                          <a:solidFill>
                            <a:srgbClr val="FFC000"/>
                          </a:solidFill>
                          <a:latin typeface="Arial" panose="020B0604020202020204" pitchFamily="34" charset="0"/>
                          <a:cs typeface="Arial" panose="020B0604020202020204" pitchFamily="34" charset="0"/>
                        </a:rPr>
                        <a:t>Adding content to the poster</a:t>
                      </a:r>
                    </a:p>
                    <a:p>
                      <a:r>
                        <a:rPr lang="en-US" sz="1800" baseline="0" dirty="0">
                          <a:solidFill>
                            <a:srgbClr val="D9D9D9"/>
                          </a:solidFill>
                          <a:latin typeface="Arial" panose="020B0604020202020204" pitchFamily="34" charset="0"/>
                          <a:cs typeface="Arial" panose="020B0604020202020204" pitchFamily="34" charset="0"/>
                        </a:rPr>
                        <a:t>Start by adding your text to each section without spending too much time with formatting. Use the default font size even if your text extends beyond the bottom of the poster. Continue until you have added all your content including text, graphics, photos, etc. Once you finish adding your content you can go back and format your text as needed.</a:t>
                      </a:r>
                    </a:p>
                    <a:p>
                      <a:pPr marL="342900" indent="-342900">
                        <a:buFontTx/>
                        <a:buChar char="-"/>
                      </a:pPr>
                      <a:r>
                        <a:rPr lang="en-US" sz="1800" baseline="0" dirty="0">
                          <a:solidFill>
                            <a:srgbClr val="D9D9D9"/>
                          </a:solidFill>
                          <a:latin typeface="Arial" panose="020B0604020202020204" pitchFamily="34" charset="0"/>
                          <a:cs typeface="Arial" panose="020B0604020202020204" pitchFamily="34" charset="0"/>
                        </a:rPr>
                        <a:t>If you run out of room, try to reduce the size of your fonts and/or the size of your graphics. If there is a lot of empty space try to increase your font sizes and the size of your graphics. The font used for references can be smaller.</a:t>
                      </a:r>
                      <a:endParaRPr lang="en-US" sz="1800" dirty="0">
                        <a:solidFill>
                          <a:srgbClr val="D9D9D9"/>
                        </a:solidFill>
                        <a:latin typeface="Arial" panose="020B0604020202020204" pitchFamily="34" charset="0"/>
                        <a:cs typeface="Arial" panose="020B0604020202020204" pitchFamily="34" charset="0"/>
                      </a:endParaRPr>
                    </a:p>
                  </a:txBody>
                  <a:tcPr>
                    <a:solidFill>
                      <a:srgbClr val="010101"/>
                    </a:solidFill>
                  </a:tcPr>
                </a:tc>
                <a:tc hMerge="1">
                  <a:txBody>
                    <a:bodyPr/>
                    <a:lstStyle/>
                    <a:p>
                      <a:endParaRPr lang="en-US" sz="2400" dirty="0">
                        <a:solidFill>
                          <a:schemeClr val="bg1"/>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 xmlns:a16="http://schemas.microsoft.com/office/drawing/2014/main" val="10004"/>
                  </a:ext>
                </a:extLst>
              </a:tr>
              <a:tr h="2124673">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Photos</a:t>
                      </a:r>
                    </a:p>
                    <a:p>
                      <a:pPr marL="0" marR="0" lvl="0" indent="0" algn="l" defTabSz="9779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D9D9D9"/>
                          </a:solidFill>
                          <a:effectLst/>
                          <a:uLnTx/>
                          <a:uFillTx/>
                          <a:latin typeface="Arial"/>
                          <a:ea typeface="+mn-ea"/>
                          <a:cs typeface="Arial"/>
                        </a:rPr>
                        <a:t>You can add photos by dragging and dropping from your desktop, copy and paste, or by going to INSERT &gt; PICTURES. Resize images proportionally by holding down the SHIFT key and dragging one of the white corner handles (dots). For a professional-looking poster, do not distort your images by stretching them disproportionally.</a:t>
                      </a:r>
                    </a:p>
                  </a:txBody>
                  <a:tcPr marL="182880" marT="137160">
                    <a:solidFill>
                      <a:srgbClr val="010101"/>
                    </a:solidFill>
                  </a:tcPr>
                </a:tc>
                <a:tc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200" noProof="0" dirty="0">
                        <a:latin typeface="Arial" panose="020B0604020202020204" pitchFamily="34" charset="0"/>
                        <a:cs typeface="Arial" panose="020B0604020202020204" pitchFamily="34" charset="0"/>
                      </a:endParaRPr>
                    </a:p>
                  </a:txBody>
                  <a:tcPr/>
                </a:tc>
                <a:extLst>
                  <a:ext uri="{0D108BD9-81ED-4DB2-BD59-A6C34878D82A}">
                    <a16:rowId xmlns="" xmlns:a16="http://schemas.microsoft.com/office/drawing/2014/main" val="10005"/>
                  </a:ext>
                </a:extLst>
              </a:tr>
              <a:tr h="1868684">
                <a:tc gridSpan="2">
                  <a:txBody>
                    <a:bodyPr/>
                    <a:lstStyle/>
                    <a:p>
                      <a:endParaRPr lang="en-US" sz="1800" dirty="0">
                        <a:solidFill>
                          <a:schemeClr val="bg1"/>
                        </a:solidFill>
                        <a:latin typeface="Arial" panose="020B0604020202020204" pitchFamily="34" charset="0"/>
                        <a:cs typeface="Arial" panose="020B0604020202020204" pitchFamily="34" charset="0"/>
                      </a:endParaRPr>
                    </a:p>
                  </a:txBody>
                  <a:tcPr marL="182880" marT="137160">
                    <a:blipFill rotWithShape="1">
                      <a:blip r:embed="rId5"/>
                      <a:stretch>
                        <a:fillRect/>
                      </a:stretch>
                    </a:blipFill>
                  </a:tcPr>
                </a:tc>
                <a:tc hMerge="1">
                  <a:txBody>
                    <a:bodyPr/>
                    <a:lstStyle/>
                    <a:p>
                      <a:endParaRPr lang="en-US" sz="2400" dirty="0">
                        <a:solidFill>
                          <a:srgbClr val="1F3A4E"/>
                        </a:solidFill>
                      </a:endParaRPr>
                    </a:p>
                  </a:txBody>
                  <a:tcPr/>
                </a:tc>
                <a:extLst>
                  <a:ext uri="{0D108BD9-81ED-4DB2-BD59-A6C34878D82A}">
                    <a16:rowId xmlns="" xmlns:a16="http://schemas.microsoft.com/office/drawing/2014/main" val="10006"/>
                  </a:ext>
                </a:extLst>
              </a:tr>
              <a:tr h="2067811">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Quality check your graphics</a:t>
                      </a:r>
                    </a:p>
                    <a:p>
                      <a:pPr marL="0" marR="0" lvl="0" indent="0" algn="l" defTabSz="1518341"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Zoom in and look at your images at 100%-200% magnification. If they look clear, they will print well. </a:t>
                      </a:r>
                    </a:p>
                  </a:txBody>
                  <a:tcPr marL="182880" marT="137160">
                    <a:solidFill>
                      <a:srgbClr val="010101"/>
                    </a:solidFill>
                  </a:tcPr>
                </a:tc>
                <a:tc hMerge="1">
                  <a:txBody>
                    <a:bodyPr/>
                    <a:lstStyle/>
                    <a:p>
                      <a:endParaRPr lang="en-US" sz="2400" dirty="0">
                        <a:solidFill>
                          <a:srgbClr val="1F3A4E"/>
                        </a:solidFill>
                      </a:endParaRPr>
                    </a:p>
                  </a:txBody>
                  <a:tcPr>
                    <a:solidFill>
                      <a:schemeClr val="tx1">
                        <a:lumMod val="95000"/>
                        <a:lumOff val="5000"/>
                      </a:schemeClr>
                    </a:solidFill>
                  </a:tcPr>
                </a:tc>
                <a:extLst>
                  <a:ext uri="{0D108BD9-81ED-4DB2-BD59-A6C34878D82A}">
                    <a16:rowId xmlns="" xmlns:a16="http://schemas.microsoft.com/office/drawing/2014/main" val="10007"/>
                  </a:ext>
                </a:extLst>
              </a:tr>
              <a:tr h="2597279">
                <a:tc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1800" noProof="0" dirty="0">
                        <a:solidFill>
                          <a:schemeClr val="bg1"/>
                        </a:solidFill>
                        <a:latin typeface="Arial"/>
                        <a:cs typeface="Arial"/>
                      </a:endParaRPr>
                    </a:p>
                  </a:txBody>
                  <a:tcPr marL="182880" marT="137160">
                    <a:blipFill rotWithShape="1">
                      <a:blip r:embed="rId6"/>
                      <a:stretch>
                        <a:fillRect/>
                      </a:stretch>
                    </a:blipFill>
                  </a:tcPr>
                </a:tc>
                <a:tc hMerge="1">
                  <a:txBody>
                    <a:bodyPr/>
                    <a:lstStyle/>
                    <a:p>
                      <a:endParaRPr lang="en-US"/>
                    </a:p>
                  </a:txBody>
                  <a:tcPr/>
                </a:tc>
                <a:extLst>
                  <a:ext uri="{0D108BD9-81ED-4DB2-BD59-A6C34878D82A}">
                    <a16:rowId xmlns="" xmlns:a16="http://schemas.microsoft.com/office/drawing/2014/main" val="10010"/>
                  </a:ext>
                </a:extLst>
              </a:tr>
            </a:tbl>
          </a:graphicData>
        </a:graphic>
      </p:graphicFrame>
      <p:graphicFrame>
        <p:nvGraphicFramePr>
          <p:cNvPr id="4" name="Table 3">
            <a:extLst>
              <a:ext uri="{FF2B5EF4-FFF2-40B4-BE49-F238E27FC236}">
                <a16:creationId xmlns="" xmlns:a16="http://schemas.microsoft.com/office/drawing/2014/main" id="{70EF0DC5-0CE8-8B48-8495-AC770E4326B0}"/>
              </a:ext>
            </a:extLst>
          </p:cNvPr>
          <p:cNvGraphicFramePr>
            <a:graphicFrameLocks noGrp="1"/>
          </p:cNvGraphicFramePr>
          <p:nvPr userDrawn="1">
            <p:extLst>
              <p:ext uri="{D42A27DB-BD31-4B8C-83A1-F6EECF244321}">
                <p14:modId xmlns:p14="http://schemas.microsoft.com/office/powerpoint/2010/main" val="2914211395"/>
              </p:ext>
            </p:extLst>
          </p:nvPr>
        </p:nvGraphicFramePr>
        <p:xfrm>
          <a:off x="21937684" y="-142032"/>
          <a:ext cx="8060660" cy="30460674"/>
        </p:xfrm>
        <a:graphic>
          <a:graphicData uri="http://schemas.openxmlformats.org/drawingml/2006/table">
            <a:tbl>
              <a:tblPr firstRow="1" bandRow="1">
                <a:tableStyleId>{5C22544A-7EE6-4342-B048-85BDC9FD1C3A}</a:tableStyleId>
              </a:tblPr>
              <a:tblGrid>
                <a:gridCol w="3162981">
                  <a:extLst>
                    <a:ext uri="{9D8B030D-6E8A-4147-A177-3AD203B41FA5}">
                      <a16:colId xmlns="" xmlns:a16="http://schemas.microsoft.com/office/drawing/2014/main" val="20000"/>
                    </a:ext>
                  </a:extLst>
                </a:gridCol>
                <a:gridCol w="950236">
                  <a:extLst>
                    <a:ext uri="{9D8B030D-6E8A-4147-A177-3AD203B41FA5}">
                      <a16:colId xmlns="" xmlns:a16="http://schemas.microsoft.com/office/drawing/2014/main" val="764104496"/>
                    </a:ext>
                  </a:extLst>
                </a:gridCol>
                <a:gridCol w="3947443">
                  <a:extLst>
                    <a:ext uri="{9D8B030D-6E8A-4147-A177-3AD203B41FA5}">
                      <a16:colId xmlns="" xmlns:a16="http://schemas.microsoft.com/office/drawing/2014/main" val="4164475170"/>
                    </a:ext>
                  </a:extLst>
                </a:gridCol>
              </a:tblGrid>
              <a:tr h="1192134">
                <a:tc gridSpan="3">
                  <a:txBody>
                    <a:bodyPr/>
                    <a:lstStyle/>
                    <a:p>
                      <a:pPr marL="0" marR="0" indent="0" algn="ctr" defTabSz="4388900" rtl="0" eaLnBrk="1" fontAlgn="auto" latinLnBrk="0" hangingPunct="1">
                        <a:lnSpc>
                          <a:spcPct val="100000"/>
                        </a:lnSpc>
                        <a:spcBef>
                          <a:spcPts val="0"/>
                        </a:spcBef>
                        <a:spcAft>
                          <a:spcPts val="0"/>
                        </a:spcAft>
                        <a:buClrTx/>
                        <a:buSzTx/>
                        <a:buFontTx/>
                        <a:buNone/>
                        <a:tabLst/>
                        <a:defRPr/>
                      </a:pPr>
                      <a:r>
                        <a:rPr lang="en-US" sz="3200" b="0" spc="600" dirty="0">
                          <a:solidFill>
                            <a:srgbClr val="1F3A4E"/>
                          </a:solidFill>
                          <a:latin typeface="Arial Black" panose="020B0A04020102020204" pitchFamily="34" charset="0"/>
                        </a:rPr>
                        <a:t>QUICK START GUIDE</a:t>
                      </a:r>
                      <a:br>
                        <a:rPr lang="en-US" sz="3200" b="0" spc="600" dirty="0">
                          <a:solidFill>
                            <a:srgbClr val="1F3A4E"/>
                          </a:solidFill>
                          <a:latin typeface="Arial Black" panose="020B0A04020102020204" pitchFamily="34" charset="0"/>
                        </a:rPr>
                      </a:br>
                      <a:r>
                        <a:rPr lang="en-US" sz="2400" b="1" spc="0" dirty="0">
                          <a:solidFill>
                            <a:srgbClr val="FF0000"/>
                          </a:solidFill>
                          <a:latin typeface="Trebuchet MS" pitchFamily="34" charset="0"/>
                        </a:rPr>
                        <a:t>(THIS SIDEBAR WILL NOT PRINT)</a:t>
                      </a:r>
                      <a:endParaRPr lang="en-US" sz="3200" b="1" spc="600" dirty="0">
                        <a:solidFill>
                          <a:schemeClr val="bg1"/>
                        </a:solidFill>
                        <a:latin typeface="Trebuchet MS" pitchFamily="34" charset="0"/>
                      </a:endParaRPr>
                    </a:p>
                  </a:txBody>
                  <a:tcPr marL="182880" marT="137160">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0"/>
                  </a:ext>
                </a:extLst>
              </a:tr>
              <a:tr h="5727945">
                <a:tc gridSpan="3">
                  <a:txBody>
                    <a:bodyPr/>
                    <a:lstStyle/>
                    <a:p>
                      <a:pPr algn="l"/>
                      <a:r>
                        <a:rPr lang="en-US" sz="2000" b="1" baseline="0" dirty="0">
                          <a:solidFill>
                            <a:srgbClr val="FFC000"/>
                          </a:solidFill>
                          <a:latin typeface="Arial" panose="020B0604020202020204" pitchFamily="34" charset="0"/>
                          <a:cs typeface="Arial" panose="020B0604020202020204" pitchFamily="34" charset="0"/>
                        </a:rPr>
                        <a:t>How to change the template colors</a:t>
                      </a: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change the overall template color theme by clicking on the COLORS dropdown menu under the DESIGN tab. You can see a tutorial here: </a:t>
                      </a:r>
                      <a:r>
                        <a:rPr lang="en-US" sz="1800" dirty="0">
                          <a:solidFill>
                            <a:srgbClr val="FFC000"/>
                          </a:solidFill>
                          <a:hlinkClick r:id="rId7">
                            <a:extLst>
                              <a:ext uri="{A12FA001-AC4F-418D-AE19-62706E023703}">
                                <ahyp:hlinkClr xmlns="" xmlns:ahyp="http://schemas.microsoft.com/office/drawing/2018/hyperlinkcolor" val="tx"/>
                              </a:ext>
                            </a:extLst>
                          </a:hlinkClick>
                        </a:rPr>
                        <a:t>https://www.posterpresentations.com/how-to-change-the-research-poster-template-colors.html</a:t>
                      </a:r>
                      <a:endParaRPr lang="en-US" sz="1800" dirty="0">
                        <a:solidFill>
                          <a:srgbClr val="FFC000"/>
                        </a:solidFill>
                      </a:endParaRP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You can also manually change the color of individual elements by going to VIEW &gt; SLIDE MASTER. On the left side of your screen select the background master where you can change the template background, column sizes, etc. </a:t>
                      </a:r>
                    </a:p>
                    <a:p>
                      <a:pPr marL="0" indent="0" algn="l" defTabSz="114300"/>
                      <a:endParaRPr lang="en-US" sz="1800" b="0" baseline="0" dirty="0">
                        <a:solidFill>
                          <a:srgbClr val="D9D9D9"/>
                        </a:solidFill>
                        <a:latin typeface="Arial" panose="020B0604020202020204" pitchFamily="34" charset="0"/>
                        <a:cs typeface="Arial" panose="020B0604020202020204" pitchFamily="34" charset="0"/>
                      </a:endParaRPr>
                    </a:p>
                    <a:p>
                      <a:pPr marL="0" indent="0" algn="l" defTabSz="114300"/>
                      <a:r>
                        <a:rPr lang="en-US" sz="1800" b="0" baseline="0" dirty="0">
                          <a:solidFill>
                            <a:srgbClr val="D9D9D9"/>
                          </a:solidFill>
                          <a:latin typeface="Arial" panose="020B0604020202020204" pitchFamily="34" charset="0"/>
                          <a:cs typeface="Arial" panose="020B0604020202020204" pitchFamily="34" charset="0"/>
                        </a:rPr>
                        <a:t>After you finish working on the SLIDE MASTER, it is important that you go to VIEW &gt; NORMAL to continue working on your poster. </a:t>
                      </a:r>
                    </a:p>
                  </a:txBody>
                  <a:tcPr marL="182880" marT="137160">
                    <a:solidFill>
                      <a:schemeClr val="tx1"/>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1"/>
                  </a:ext>
                </a:extLst>
              </a:tr>
              <a:tr h="4259477">
                <a:tc gridSpan="3">
                  <a:txBody>
                    <a:bodyPr/>
                    <a:lstStyle/>
                    <a:p>
                      <a:r>
                        <a:rPr lang="en-US" sz="2000" b="1" dirty="0">
                          <a:solidFill>
                            <a:srgbClr val="FFC000"/>
                          </a:solidFill>
                          <a:latin typeface="Arial" panose="020B0604020202020204" pitchFamily="34" charset="0"/>
                          <a:cs typeface="Arial" panose="020B0604020202020204" pitchFamily="34" charset="0"/>
                        </a:rPr>
                        <a:t>How to change the column layout configuration</a:t>
                      </a:r>
                    </a:p>
                    <a:p>
                      <a:r>
                        <a:rPr lang="en-US" sz="1800" dirty="0">
                          <a:solidFill>
                            <a:srgbClr val="D9D9D9"/>
                          </a:solidFill>
                          <a:latin typeface="Arial" panose="020B0604020202020204" pitchFamily="34" charset="0"/>
                          <a:cs typeface="Arial" panose="020B0604020202020204" pitchFamily="34" charset="0"/>
                        </a:rPr>
                        <a:t>You can manually change the configuration on the columns by going to VIEW &gt; SLIDE MASTER. You can delete columns, resize them or modify them as needed for your layout. </a:t>
                      </a:r>
                    </a:p>
                    <a:p>
                      <a:pPr marL="0" marR="0" indent="0" algn="l" defTabSz="3765366" rtl="0" eaLnBrk="1" fontAlgn="auto" latinLnBrk="0" hangingPunct="1">
                        <a:lnSpc>
                          <a:spcPct val="100000"/>
                        </a:lnSpc>
                        <a:spcBef>
                          <a:spcPts val="0"/>
                        </a:spcBef>
                        <a:spcAft>
                          <a:spcPts val="0"/>
                        </a:spcAft>
                        <a:buClrTx/>
                        <a:buSzTx/>
                        <a:buFontTx/>
                        <a:buNone/>
                        <a:tabLst/>
                        <a:defRPr/>
                      </a:pPr>
                      <a:r>
                        <a:rPr lang="en-US" sz="1800" dirty="0">
                          <a:solidFill>
                            <a:srgbClr val="D9D9D9"/>
                          </a:solidFill>
                          <a:latin typeface="Arial" panose="020B0604020202020204" pitchFamily="34" charset="0"/>
                          <a:cs typeface="Arial" panose="020B0604020202020204" pitchFamily="34" charset="0"/>
                        </a:rPr>
                        <a:t>You can see a tutorial here: </a:t>
                      </a:r>
                      <a:r>
                        <a:rPr lang="en-US" sz="1800" u="sng" dirty="0">
                          <a:solidFill>
                            <a:srgbClr val="FFC000"/>
                          </a:solidFill>
                          <a:latin typeface="Arial" panose="020B0604020202020204" pitchFamily="34" charset="0"/>
                          <a:cs typeface="Arial" panose="020B0604020202020204" pitchFamily="34" charset="0"/>
                        </a:rPr>
                        <a:t>https://</a:t>
                      </a:r>
                      <a:r>
                        <a:rPr lang="en-US" sz="1800" u="sng" dirty="0" err="1">
                          <a:solidFill>
                            <a:srgbClr val="FFC000"/>
                          </a:solidFill>
                          <a:latin typeface="Arial" panose="020B0604020202020204" pitchFamily="34" charset="0"/>
                          <a:cs typeface="Arial" panose="020B0604020202020204" pitchFamily="34" charset="0"/>
                        </a:rPr>
                        <a:t>www.posterpresentations.com</a:t>
                      </a:r>
                      <a:r>
                        <a:rPr lang="en-US" sz="1800" u="sng" dirty="0">
                          <a:solidFill>
                            <a:srgbClr val="FFC000"/>
                          </a:solidFill>
                          <a:latin typeface="Arial" panose="020B0604020202020204" pitchFamily="34" charset="0"/>
                          <a:cs typeface="Arial" panose="020B0604020202020204" pitchFamily="34" charset="0"/>
                        </a:rPr>
                        <a:t>/how-to-change-the-column-</a:t>
                      </a:r>
                      <a:r>
                        <a:rPr lang="en-US" sz="1800" u="sng" dirty="0" err="1">
                          <a:solidFill>
                            <a:srgbClr val="FFC000"/>
                          </a:solidFill>
                          <a:latin typeface="Arial" panose="020B0604020202020204" pitchFamily="34" charset="0"/>
                          <a:cs typeface="Arial" panose="020B0604020202020204" pitchFamily="34" charset="0"/>
                        </a:rPr>
                        <a:t>configuration.html</a:t>
                      </a:r>
                      <a:endParaRPr lang="en-US" sz="4400" u="sng" dirty="0">
                        <a:solidFill>
                          <a:srgbClr val="FFC000"/>
                        </a:solidFill>
                      </a:endParaRPr>
                    </a:p>
                  </a:txBody>
                  <a:tcPr marL="182880" marT="137160">
                    <a:solidFill>
                      <a:schemeClr val="tx1"/>
                    </a:solidFill>
                  </a:tcPr>
                </a:tc>
                <a:tc hMerge="1">
                  <a:txBody>
                    <a:bodyPr/>
                    <a:lstStyle/>
                    <a:p>
                      <a:endParaRPr lang="en-US"/>
                    </a:p>
                  </a:txBody>
                  <a:tcPr/>
                </a:tc>
                <a:tc hMerge="1">
                  <a:txBody>
                    <a:bodyPr/>
                    <a:lstStyle/>
                    <a:p>
                      <a:endParaRPr lang="en-US" dirty="0"/>
                    </a:p>
                  </a:txBody>
                  <a:tcPr marL="182880" marT="137160">
                    <a:solidFill>
                      <a:srgbClr val="010101"/>
                    </a:solidFill>
                  </a:tcPr>
                </a:tc>
                <a:extLst>
                  <a:ext uri="{0D108BD9-81ED-4DB2-BD59-A6C34878D82A}">
                    <a16:rowId xmlns="" xmlns:a16="http://schemas.microsoft.com/office/drawing/2014/main" val="10004"/>
                  </a:ext>
                </a:extLst>
              </a:tr>
              <a:tr h="1678544">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blipFill dpi="0" rotWithShape="1">
                      <a:blip r:embed="rId8">
                        <a:extLst>
                          <a:ext uri="{28A0092B-C50C-407E-A947-70E740481C1C}">
                            <a14:useLocalDpi xmlns:a14="http://schemas.microsoft.com/office/drawing/2010/main" val="0"/>
                          </a:ext>
                        </a:extLst>
                      </a:blip>
                      <a:srcRect/>
                      <a:stretch>
                        <a:fillRect/>
                      </a:stretch>
                    </a:blipFill>
                  </a:tcPr>
                </a:tc>
                <a:tc rowSpan="2" gridSpan="2">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panose="020B0604020202020204" pitchFamily="34" charset="0"/>
                          <a:cs typeface="Arial" panose="020B0604020202020204" pitchFamily="34" charset="0"/>
                        </a:rPr>
                        <a:t>The Quick Start</a:t>
                      </a:r>
                      <a:r>
                        <a:rPr lang="en-US" sz="1800" baseline="0" noProof="0" dirty="0">
                          <a:solidFill>
                            <a:srgbClr val="D9D9D9"/>
                          </a:solidFill>
                          <a:latin typeface="Arial" panose="020B0604020202020204" pitchFamily="34" charset="0"/>
                          <a:cs typeface="Arial" panose="020B0604020202020204" pitchFamily="34" charset="0"/>
                        </a:rPr>
                        <a:t> Guides</a:t>
                      </a:r>
                      <a:r>
                        <a:rPr lang="en-US" sz="1800" noProof="0" dirty="0">
                          <a:solidFill>
                            <a:srgbClr val="D9D9D9"/>
                          </a:solidFill>
                          <a:latin typeface="Arial" panose="020B0604020202020204" pitchFamily="34" charset="0"/>
                          <a:cs typeface="Arial" panose="020B0604020202020204" pitchFamily="34" charset="0"/>
                        </a:rPr>
                        <a:t> </a:t>
                      </a:r>
                      <a:r>
                        <a:rPr lang="en-US" sz="1800" u="sng" noProof="0" dirty="0">
                          <a:solidFill>
                            <a:srgbClr val="D9D9D9"/>
                          </a:solidFill>
                          <a:latin typeface="Arial" panose="020B0604020202020204" pitchFamily="34" charset="0"/>
                          <a:cs typeface="Arial" panose="020B0604020202020204" pitchFamily="34" charset="0"/>
                        </a:rPr>
                        <a:t>are outside the template’s printable area</a:t>
                      </a:r>
                      <a:r>
                        <a:rPr lang="en-US" sz="1800" noProof="0" dirty="0">
                          <a:solidFill>
                            <a:srgbClr val="D9D9D9"/>
                          </a:solidFill>
                          <a:latin typeface="Arial" panose="020B0604020202020204" pitchFamily="34" charset="0"/>
                          <a:cs typeface="Arial" panose="020B0604020202020204" pitchFamily="34" charset="0"/>
                        </a:rPr>
                        <a:t> and they will not be on the printed poster</a:t>
                      </a:r>
                      <a:r>
                        <a:rPr lang="en-US" sz="1800" baseline="0" noProof="0" dirty="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1800" baseline="0" noProof="0" dirty="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baseline="0" noProof="0" dirty="0">
                          <a:solidFill>
                            <a:srgbClr val="D9D9D9"/>
                          </a:solidFill>
                          <a:latin typeface="Arial" panose="020B0604020202020204" pitchFamily="34" charset="0"/>
                          <a:cs typeface="Arial" panose="020B0604020202020204" pitchFamily="34" charset="0"/>
                        </a:rPr>
                        <a:t>To hide the guides click on the </a:t>
                      </a:r>
                      <a:r>
                        <a:rPr lang="en-US" sz="1800" b="1" baseline="0" noProof="0" dirty="0">
                          <a:solidFill>
                            <a:srgbClr val="D9D9D9"/>
                          </a:solidFill>
                          <a:latin typeface="Arial" panose="020B0604020202020204" pitchFamily="34" charset="0"/>
                          <a:cs typeface="Arial" panose="020B0604020202020204" pitchFamily="34" charset="0"/>
                        </a:rPr>
                        <a:t>Home</a:t>
                      </a:r>
                      <a:r>
                        <a:rPr lang="en-US" sz="1800" baseline="0" noProof="0" dirty="0">
                          <a:solidFill>
                            <a:srgbClr val="D9D9D9"/>
                          </a:solidFill>
                          <a:latin typeface="Arial" panose="020B0604020202020204" pitchFamily="34" charset="0"/>
                          <a:cs typeface="Arial" panose="020B0604020202020204" pitchFamily="34" charset="0"/>
                        </a:rPr>
                        <a:t> tab (top of the screen) and then click on the </a:t>
                      </a:r>
                      <a:r>
                        <a:rPr lang="en-US" sz="1800" b="1"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 button below to see the available layouts. Choose the </a:t>
                      </a:r>
                      <a:r>
                        <a:rPr lang="en-US" sz="1800" b="1" baseline="0" noProof="0" dirty="0">
                          <a:solidFill>
                            <a:srgbClr val="D9D9D9"/>
                          </a:solidFill>
                          <a:latin typeface="Arial" panose="020B0604020202020204" pitchFamily="34" charset="0"/>
                          <a:cs typeface="Arial" panose="020B0604020202020204" pitchFamily="34" charset="0"/>
                        </a:rPr>
                        <a:t>Without Guides </a:t>
                      </a:r>
                      <a:r>
                        <a:rPr lang="en-US" sz="1800" b="0" baseline="0" noProof="0" dirty="0">
                          <a:solidFill>
                            <a:srgbClr val="D9D9D9"/>
                          </a:solidFill>
                          <a:latin typeface="Arial" panose="020B0604020202020204" pitchFamily="34" charset="0"/>
                          <a:cs typeface="Arial" panose="020B0604020202020204" pitchFamily="34" charset="0"/>
                        </a:rPr>
                        <a:t>layout</a:t>
                      </a:r>
                      <a:r>
                        <a:rPr lang="en-US" sz="1800" baseline="0" noProof="0" dirty="0">
                          <a:solidFill>
                            <a:srgbClr val="D9D9D9"/>
                          </a:solidFill>
                          <a:latin typeface="Arial" panose="020B0604020202020204" pitchFamily="34" charset="0"/>
                          <a:cs typeface="Arial" panose="020B0604020202020204" pitchFamily="34" charset="0"/>
                        </a:rPr>
                        <a:t>.</a:t>
                      </a:r>
                      <a:endParaRPr lang="en-US" sz="1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rowSpan="2" h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3200" b="1" noProof="0">
                          <a:solidFill>
                            <a:srgbClr val="FFC000"/>
                          </a:solidFill>
                          <a:latin typeface="Arial" panose="020B0604020202020204" pitchFamily="34" charset="0"/>
                          <a:cs typeface="Arial" panose="020B0604020202020204" pitchFamily="34" charset="0"/>
                        </a:rPr>
                        <a:t>How to hide the QUICK START GUIDE bars from the sides of the template</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noProof="0">
                          <a:solidFill>
                            <a:srgbClr val="D9D9D9"/>
                          </a:solidFill>
                          <a:latin typeface="Arial" panose="020B0604020202020204" pitchFamily="34" charset="0"/>
                          <a:cs typeface="Arial" panose="020B0604020202020204" pitchFamily="34" charset="0"/>
                        </a:rPr>
                        <a:t>The Quick Start</a:t>
                      </a:r>
                      <a:r>
                        <a:rPr lang="en-US" sz="2800" baseline="0" noProof="0">
                          <a:solidFill>
                            <a:srgbClr val="D9D9D9"/>
                          </a:solidFill>
                          <a:latin typeface="Arial" panose="020B0604020202020204" pitchFamily="34" charset="0"/>
                          <a:cs typeface="Arial" panose="020B0604020202020204" pitchFamily="34" charset="0"/>
                        </a:rPr>
                        <a:t> Guides</a:t>
                      </a:r>
                      <a:r>
                        <a:rPr lang="en-US" sz="2800" noProof="0">
                          <a:solidFill>
                            <a:srgbClr val="D9D9D9"/>
                          </a:solidFill>
                          <a:latin typeface="Arial" panose="020B0604020202020204" pitchFamily="34" charset="0"/>
                          <a:cs typeface="Arial" panose="020B0604020202020204" pitchFamily="34" charset="0"/>
                        </a:rPr>
                        <a:t> </a:t>
                      </a:r>
                      <a:r>
                        <a:rPr lang="en-US" sz="2800" u="sng" noProof="0">
                          <a:solidFill>
                            <a:srgbClr val="D9D9D9"/>
                          </a:solidFill>
                          <a:latin typeface="Arial" panose="020B0604020202020204" pitchFamily="34" charset="0"/>
                          <a:cs typeface="Arial" panose="020B0604020202020204" pitchFamily="34" charset="0"/>
                        </a:rPr>
                        <a:t>are outside the template’s printable area</a:t>
                      </a:r>
                      <a:r>
                        <a:rPr lang="en-US" sz="2800" noProof="0">
                          <a:solidFill>
                            <a:srgbClr val="D9D9D9"/>
                          </a:solidFill>
                          <a:latin typeface="Arial" panose="020B0604020202020204" pitchFamily="34" charset="0"/>
                          <a:cs typeface="Arial" panose="020B0604020202020204" pitchFamily="34" charset="0"/>
                        </a:rPr>
                        <a:t> and they will not be on the printed poster</a:t>
                      </a:r>
                      <a:r>
                        <a:rPr lang="en-US" sz="2800" baseline="0" noProof="0">
                          <a:solidFill>
                            <a:srgbClr val="D9D9D9"/>
                          </a:solidFill>
                          <a:latin typeface="Arial" panose="020B0604020202020204" pitchFamily="34" charset="0"/>
                          <a:cs typeface="Arial" panose="020B0604020202020204" pitchFamily="34" charset="0"/>
                        </a:rPr>
                        <a:t>. </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If you create a PDF file from your template, the guides will not be included.</a:t>
                      </a:r>
                    </a:p>
                    <a:p>
                      <a:pPr marL="0" marR="0" lvl="0" indent="0" algn="l" defTabSz="114300" rtl="0" eaLnBrk="1" fontAlgn="auto" latinLnBrk="0" hangingPunct="1">
                        <a:lnSpc>
                          <a:spcPct val="100000"/>
                        </a:lnSpc>
                        <a:spcBef>
                          <a:spcPts val="0"/>
                        </a:spcBef>
                        <a:spcAft>
                          <a:spcPts val="0"/>
                        </a:spcAft>
                        <a:buClrTx/>
                        <a:buSzTx/>
                        <a:buFontTx/>
                        <a:buNone/>
                        <a:tabLst/>
                        <a:defRPr/>
                      </a:pPr>
                      <a:endParaRPr lang="en-US" sz="2800" baseline="0" noProof="0">
                        <a:solidFill>
                          <a:srgbClr val="D9D9D9"/>
                        </a:solidFill>
                        <a:latin typeface="Arial" panose="020B0604020202020204" pitchFamily="34" charset="0"/>
                        <a:cs typeface="Arial" panose="020B0604020202020204" pitchFamily="34" charset="0"/>
                      </a:endParaRPr>
                    </a:p>
                    <a:p>
                      <a:pPr marL="0" marR="0" lvl="0" indent="0" algn="l" defTabSz="114300" rtl="0" eaLnBrk="1" fontAlgn="auto" latinLnBrk="0" hangingPunct="1">
                        <a:lnSpc>
                          <a:spcPct val="100000"/>
                        </a:lnSpc>
                        <a:spcBef>
                          <a:spcPts val="0"/>
                        </a:spcBef>
                        <a:spcAft>
                          <a:spcPts val="0"/>
                        </a:spcAft>
                        <a:buClrTx/>
                        <a:buSzTx/>
                        <a:buFontTx/>
                        <a:buNone/>
                        <a:tabLst/>
                        <a:defRPr/>
                      </a:pPr>
                      <a:r>
                        <a:rPr lang="en-US" sz="2800" baseline="0" noProof="0">
                          <a:solidFill>
                            <a:srgbClr val="D9D9D9"/>
                          </a:solidFill>
                          <a:latin typeface="Arial" panose="020B0604020202020204" pitchFamily="34" charset="0"/>
                          <a:cs typeface="Arial" panose="020B0604020202020204" pitchFamily="34" charset="0"/>
                        </a:rPr>
                        <a:t>To hide the guides click on the </a:t>
                      </a:r>
                      <a:r>
                        <a:rPr lang="en-US" sz="2800" b="1" baseline="0" noProof="0">
                          <a:solidFill>
                            <a:srgbClr val="D9D9D9"/>
                          </a:solidFill>
                          <a:latin typeface="Arial" panose="020B0604020202020204" pitchFamily="34" charset="0"/>
                          <a:cs typeface="Arial" panose="020B0604020202020204" pitchFamily="34" charset="0"/>
                        </a:rPr>
                        <a:t>Home</a:t>
                      </a:r>
                      <a:r>
                        <a:rPr lang="en-US" sz="2800" baseline="0" noProof="0">
                          <a:solidFill>
                            <a:srgbClr val="D9D9D9"/>
                          </a:solidFill>
                          <a:latin typeface="Arial" panose="020B0604020202020204" pitchFamily="34" charset="0"/>
                          <a:cs typeface="Arial" panose="020B0604020202020204" pitchFamily="34" charset="0"/>
                        </a:rPr>
                        <a:t> tab (top of the screen) and then click on the </a:t>
                      </a:r>
                      <a:r>
                        <a:rPr lang="en-US" sz="2800" b="1"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 button below to see the available layouts. Choose the </a:t>
                      </a:r>
                      <a:r>
                        <a:rPr lang="en-US" sz="2800" b="1" baseline="0" noProof="0">
                          <a:solidFill>
                            <a:srgbClr val="D9D9D9"/>
                          </a:solidFill>
                          <a:latin typeface="Arial" panose="020B0604020202020204" pitchFamily="34" charset="0"/>
                          <a:cs typeface="Arial" panose="020B0604020202020204" pitchFamily="34" charset="0"/>
                        </a:rPr>
                        <a:t>Without Guides </a:t>
                      </a:r>
                      <a:r>
                        <a:rPr lang="en-US" sz="2800" b="0" baseline="0" noProof="0">
                          <a:solidFill>
                            <a:srgbClr val="D9D9D9"/>
                          </a:solidFill>
                          <a:latin typeface="Arial" panose="020B0604020202020204" pitchFamily="34" charset="0"/>
                          <a:cs typeface="Arial" panose="020B0604020202020204" pitchFamily="34" charset="0"/>
                        </a:rPr>
                        <a:t>layout</a:t>
                      </a:r>
                      <a:r>
                        <a:rPr lang="en-US" sz="2800" baseline="0" noProof="0">
                          <a:solidFill>
                            <a:srgbClr val="D9D9D9"/>
                          </a:solidFill>
                          <a:latin typeface="Arial" panose="020B0604020202020204" pitchFamily="34" charset="0"/>
                          <a:cs typeface="Arial" panose="020B0604020202020204" pitchFamily="34" charset="0"/>
                        </a:rPr>
                        <a:t>.</a:t>
                      </a: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extLst>
                  <a:ext uri="{0D108BD9-81ED-4DB2-BD59-A6C34878D82A}">
                    <a16:rowId xmlns="" xmlns:a16="http://schemas.microsoft.com/office/drawing/2014/main" val="10005"/>
                  </a:ext>
                </a:extLst>
              </a:tr>
              <a:tr h="5446460">
                <a:tc>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0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gridSpan="2" vMerge="1">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endParaRPr lang="en-US" sz="2800" noProof="0" dirty="0">
                        <a:solidFill>
                          <a:srgbClr val="D9D9D9"/>
                        </a:solidFill>
                        <a:latin typeface="Arial" panose="020B0604020202020204" pitchFamily="34" charset="0"/>
                        <a:cs typeface="Arial" panose="020B0604020202020204" pitchFamily="34" charset="0"/>
                      </a:endParaRPr>
                    </a:p>
                  </a:txBody>
                  <a:tcPr marL="182880" marT="137160">
                    <a:solidFill>
                      <a:srgbClr val="010101"/>
                    </a:solidFill>
                  </a:tcPr>
                </a:tc>
                <a:tc hMerge="1" vMerge="1">
                  <a:txBody>
                    <a:bodyPr/>
                    <a:lstStyle/>
                    <a:p>
                      <a:endParaRPr lang="en-US"/>
                    </a:p>
                  </a:txBody>
                  <a:tcPr/>
                </a:tc>
                <a:extLst>
                  <a:ext uri="{0D108BD9-81ED-4DB2-BD59-A6C34878D82A}">
                    <a16:rowId xmlns="" xmlns:a16="http://schemas.microsoft.com/office/drawing/2014/main" val="1766341567"/>
                  </a:ext>
                </a:extLst>
              </a:tr>
              <a:tr h="4626677">
                <a:tc>
                  <a:txBody>
                    <a:bodyPr/>
                    <a:lstStyle/>
                    <a:p>
                      <a:pPr rtl="0"/>
                      <a:r>
                        <a:rPr lang="en-US" sz="2400" b="1" dirty="0">
                          <a:solidFill>
                            <a:srgbClr val="FFC000"/>
                          </a:solidFill>
                          <a:latin typeface="Arial" panose="020B0604020202020204" pitchFamily="34" charset="0"/>
                          <a:cs typeface="Arial" panose="020B0604020202020204" pitchFamily="34" charset="0"/>
                        </a:rPr>
                        <a:t>How to</a:t>
                      </a:r>
                      <a:r>
                        <a:rPr lang="en-US" sz="2400" b="1" baseline="0" dirty="0">
                          <a:solidFill>
                            <a:srgbClr val="FFC000"/>
                          </a:solidFill>
                          <a:latin typeface="Arial" panose="020B0604020202020204" pitchFamily="34" charset="0"/>
                          <a:cs typeface="Arial" panose="020B0604020202020204" pitchFamily="34" charset="0"/>
                        </a:rPr>
                        <a:t> preview your poster prior to printing</a:t>
                      </a:r>
                      <a:endParaRPr lang="en-US" sz="2400" b="1" dirty="0">
                        <a:solidFill>
                          <a:srgbClr val="FFC000"/>
                        </a:solidFill>
                        <a:latin typeface="Arial" panose="020B0604020202020204" pitchFamily="34" charset="0"/>
                        <a:cs typeface="Arial" panose="020B0604020202020204" pitchFamily="34" charset="0"/>
                      </a:endParaRPr>
                    </a:p>
                    <a:p>
                      <a:pPr rtl="0"/>
                      <a:r>
                        <a:rPr lang="en-US" sz="2000" dirty="0">
                          <a:solidFill>
                            <a:srgbClr val="D9D9D9"/>
                          </a:solidFill>
                          <a:latin typeface="Arial" panose="020B0604020202020204" pitchFamily="34" charset="0"/>
                          <a:cs typeface="Arial" panose="020B0604020202020204" pitchFamily="34" charset="0"/>
                        </a:rPr>
                        <a:t>You can preview your poster at any time by pressing the </a:t>
                      </a:r>
                      <a:r>
                        <a:rPr lang="en-US" sz="2000" dirty="0">
                          <a:solidFill>
                            <a:srgbClr val="FFC000"/>
                          </a:solidFill>
                          <a:latin typeface="Arial" panose="020B0604020202020204" pitchFamily="34" charset="0"/>
                          <a:cs typeface="Arial" panose="020B0604020202020204" pitchFamily="34" charset="0"/>
                        </a:rPr>
                        <a:t>F5 key</a:t>
                      </a:r>
                      <a:r>
                        <a:rPr lang="en-US" sz="2000" dirty="0">
                          <a:solidFill>
                            <a:srgbClr val="D9D9D9"/>
                          </a:solidFill>
                          <a:latin typeface="Arial" panose="020B0604020202020204" pitchFamily="34" charset="0"/>
                          <a:cs typeface="Arial" panose="020B0604020202020204" pitchFamily="34" charset="0"/>
                        </a:rPr>
                        <a:t> on your keyboard. You will see on the screen what's on your poster and how it should look when printed. Press the </a:t>
                      </a:r>
                      <a:r>
                        <a:rPr lang="en-US" sz="2000" dirty="0">
                          <a:solidFill>
                            <a:srgbClr val="FFC000"/>
                          </a:solidFill>
                          <a:latin typeface="Arial" panose="020B0604020202020204" pitchFamily="34" charset="0"/>
                          <a:cs typeface="Arial" panose="020B0604020202020204" pitchFamily="34" charset="0"/>
                        </a:rPr>
                        <a:t>ESC key </a:t>
                      </a:r>
                      <a:r>
                        <a:rPr lang="en-US" sz="2000" dirty="0">
                          <a:solidFill>
                            <a:srgbClr val="D9D9D9"/>
                          </a:solidFill>
                          <a:latin typeface="Arial" panose="020B0604020202020204" pitchFamily="34" charset="0"/>
                          <a:cs typeface="Arial" panose="020B0604020202020204" pitchFamily="34" charset="0"/>
                        </a:rPr>
                        <a:t>to exit Preview.</a:t>
                      </a:r>
                    </a:p>
                  </a:txBody>
                  <a:tcPr marL="182880" marT="137160">
                    <a:solidFill>
                      <a:srgbClr val="010101"/>
                    </a:solidFill>
                  </a:tcPr>
                </a:tc>
                <a:tc gridSpan="2">
                  <a:txBody>
                    <a:bodyPr/>
                    <a:lstStyle/>
                    <a:p>
                      <a:pPr rtl="0"/>
                      <a:r>
                        <a:rPr lang="en-US" sz="8800" b="1" dirty="0">
                          <a:solidFill>
                            <a:srgbClr val="D9D9D9"/>
                          </a:solidFill>
                          <a:latin typeface="Arial" panose="020B0604020202020204" pitchFamily="34" charset="0"/>
                          <a:cs typeface="Arial" panose="020B0604020202020204" pitchFamily="34" charset="0"/>
                        </a:rPr>
                        <a:t>F5</a:t>
                      </a:r>
                      <a:r>
                        <a:rPr lang="en-US" sz="1800" baseline="0" dirty="0">
                          <a:solidFill>
                            <a:srgbClr val="D9D9D9"/>
                          </a:solidFill>
                          <a:latin typeface="Arial" panose="020B0604020202020204" pitchFamily="34" charset="0"/>
                          <a:cs typeface="Arial" panose="020B0604020202020204" pitchFamily="34" charset="0"/>
                        </a:rPr>
                        <a:t> </a:t>
                      </a:r>
                      <a:endParaRPr lang="en-US" sz="1800" dirty="0">
                        <a:solidFill>
                          <a:srgbClr val="D9D9D9"/>
                        </a:solidFill>
                        <a:latin typeface="Arial" panose="020B0604020202020204" pitchFamily="34" charset="0"/>
                        <a:cs typeface="Arial" panose="020B0604020202020204" pitchFamily="34" charset="0"/>
                      </a:endParaRPr>
                    </a:p>
                  </a:txBody>
                  <a:tcPr marL="182880" marT="137160">
                    <a:solidFill>
                      <a:schemeClr val="tx1">
                        <a:lumMod val="95000"/>
                        <a:lumOff val="5000"/>
                      </a:schemeClr>
                    </a:solidFill>
                  </a:tcPr>
                </a:tc>
                <a:tc hMerge="1">
                  <a:txBody>
                    <a:bodyPr/>
                    <a:lstStyle/>
                    <a:p>
                      <a:pPr algn="ctr"/>
                      <a:r>
                        <a:rPr lang="en-US" sz="13800" b="1" dirty="0">
                          <a:solidFill>
                            <a:srgbClr val="D9D9D9"/>
                          </a:solidFill>
                          <a:latin typeface="Arial" panose="020B0604020202020204" pitchFamily="34" charset="0"/>
                          <a:cs typeface="Arial" panose="020B0604020202020204" pitchFamily="34" charset="0"/>
                        </a:rPr>
                        <a:t>F5</a:t>
                      </a:r>
                      <a:r>
                        <a:rPr lang="en-US" sz="2800" baseline="0" dirty="0">
                          <a:solidFill>
                            <a:srgbClr val="D9D9D9"/>
                          </a:solidFill>
                          <a:latin typeface="Arial" panose="020B0604020202020204" pitchFamily="34" charset="0"/>
                          <a:cs typeface="Arial" panose="020B0604020202020204" pitchFamily="34" charset="0"/>
                        </a:rPr>
                        <a:t> </a:t>
                      </a:r>
                      <a:endParaRPr lang="en-US" sz="6000" dirty="0"/>
                    </a:p>
                  </a:txBody>
                  <a:tcPr marL="182880" marT="137160" anchor="ctr">
                    <a:solidFill>
                      <a:schemeClr val="tx1">
                        <a:lumMod val="95000"/>
                        <a:lumOff val="5000"/>
                      </a:schemeClr>
                    </a:solidFill>
                  </a:tcPr>
                </a:tc>
                <a:extLst>
                  <a:ext uri="{0D108BD9-81ED-4DB2-BD59-A6C34878D82A}">
                    <a16:rowId xmlns="" xmlns:a16="http://schemas.microsoft.com/office/drawing/2014/main" val="10006"/>
                  </a:ext>
                </a:extLst>
              </a:tr>
              <a:tr h="5308827">
                <a:tc gridSpan="3">
                  <a:txBody>
                    <a:bodyPr/>
                    <a:lstStyle/>
                    <a:p>
                      <a:pPr marL="0" marR="0" lvl="0" indent="0" algn="l" defTabSz="1518341" rtl="0" eaLnBrk="1" fontAlgn="auto" latinLnBrk="0" hangingPunct="1">
                        <a:lnSpc>
                          <a:spcPct val="100000"/>
                        </a:lnSpc>
                        <a:spcBef>
                          <a:spcPts val="0"/>
                        </a:spcBef>
                        <a:spcAft>
                          <a:spcPts val="0"/>
                        </a:spcAft>
                        <a:buClrTx/>
                        <a:buSzTx/>
                        <a:buFontTx/>
                        <a:buNone/>
                        <a:tabLst/>
                        <a:defRPr/>
                      </a:pPr>
                      <a:r>
                        <a:rPr lang="en-US" sz="2000" b="1" noProof="0" dirty="0">
                          <a:solidFill>
                            <a:srgbClr val="FFC000"/>
                          </a:solidFill>
                          <a:latin typeface="Arial"/>
                          <a:cs typeface="Arial"/>
                        </a:rPr>
                        <a:t>How to print your poster</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When you are ready to have your poster printed go online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and click on the "</a:t>
                      </a:r>
                      <a:r>
                        <a:rPr lang="en-US" sz="1800" noProof="0" dirty="0">
                          <a:solidFill>
                            <a:srgbClr val="FFC000"/>
                          </a:solidFill>
                          <a:latin typeface="Arial"/>
                          <a:cs typeface="Arial"/>
                        </a:rPr>
                        <a:t>Order Your Poster</a:t>
                      </a:r>
                      <a:r>
                        <a:rPr lang="en-US" sz="1800" noProof="0" dirty="0">
                          <a:solidFill>
                            <a:srgbClr val="D9D9D9"/>
                          </a:solidFill>
                          <a:latin typeface="Arial"/>
                          <a:cs typeface="Arial"/>
                        </a:rPr>
                        <a:t>" button. You can have your poster printed on professional papers, fabric for easy traveling and a variety of other materials.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If you submit a PowerPoint document, you will be receiving a PDF proof for your approval prior to printing. If your order is placed and paid for before noon (Pacific time) Monday-Friday, your order will ship out that same day. FedEx Next day, Second day, Third day, and Free Ground services are offered. </a:t>
                      </a:r>
                    </a:p>
                    <a:p>
                      <a:pPr marL="0" marR="0" lvl="0" indent="0" algn="l" defTabSz="114300" rtl="0" eaLnBrk="1" fontAlgn="auto" latinLnBrk="0" hangingPunct="1">
                        <a:lnSpc>
                          <a:spcPct val="100000"/>
                        </a:lnSpc>
                        <a:spcBef>
                          <a:spcPts val="0"/>
                        </a:spcBef>
                        <a:spcAft>
                          <a:spcPts val="0"/>
                        </a:spcAft>
                        <a:buClrTx/>
                        <a:buSzTx/>
                        <a:buFontTx/>
                        <a:buNone/>
                        <a:tabLst/>
                        <a:defRPr/>
                      </a:pPr>
                      <a:r>
                        <a:rPr lang="en-US" sz="1800" noProof="0" dirty="0">
                          <a:solidFill>
                            <a:srgbClr val="D9D9D9"/>
                          </a:solidFill>
                          <a:latin typeface="Arial"/>
                          <a:cs typeface="Arial"/>
                        </a:rPr>
                        <a:t/>
                      </a:r>
                      <a:br>
                        <a:rPr lang="en-US" sz="1800" noProof="0" dirty="0">
                          <a:solidFill>
                            <a:srgbClr val="D9D9D9"/>
                          </a:solidFill>
                          <a:latin typeface="Arial"/>
                          <a:cs typeface="Arial"/>
                        </a:rPr>
                      </a:br>
                      <a:r>
                        <a:rPr lang="en-US" sz="1800" noProof="0" dirty="0">
                          <a:solidFill>
                            <a:srgbClr val="D9D9D9"/>
                          </a:solidFill>
                          <a:latin typeface="Arial"/>
                          <a:cs typeface="Arial"/>
                        </a:rPr>
                        <a:t>Go to </a:t>
                      </a:r>
                      <a:r>
                        <a:rPr lang="en-US" sz="1800" noProof="0" dirty="0" err="1">
                          <a:solidFill>
                            <a:srgbClr val="FFC000"/>
                          </a:solidFill>
                          <a:latin typeface="Arial"/>
                          <a:cs typeface="Arial"/>
                        </a:rPr>
                        <a:t>PosterPresentations.com</a:t>
                      </a:r>
                      <a:r>
                        <a:rPr lang="en-US" sz="1800" noProof="0" dirty="0">
                          <a:solidFill>
                            <a:srgbClr val="D9D9D9"/>
                          </a:solidFill>
                          <a:latin typeface="Arial"/>
                          <a:cs typeface="Arial"/>
                        </a:rPr>
                        <a:t> for more information.</a:t>
                      </a:r>
                    </a:p>
                  </a:txBody>
                  <a:tcPr marL="182880" marT="137160">
                    <a:solidFill>
                      <a:srgbClr val="010101"/>
                    </a:solid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7"/>
                  </a:ext>
                </a:extLst>
              </a:tr>
              <a:tr h="1047130">
                <a:tc gridSpan="3">
                  <a:txBody>
                    <a:bodyPr/>
                    <a:lstStyle/>
                    <a:p>
                      <a:endParaRPr lang="en-US" sz="1800" dirty="0">
                        <a:solidFill>
                          <a:srgbClr val="1F3A4E"/>
                        </a:solidFill>
                      </a:endParaRPr>
                    </a:p>
                  </a:txBody>
                  <a:tcPr marL="182880" marT="137160">
                    <a:blipFill dpi="0" rotWithShape="1">
                      <a:blip r:embed="rId9">
                        <a:extLst>
                          <a:ext uri="{28A0092B-C50C-407E-A947-70E740481C1C}">
                            <a14:useLocalDpi xmlns:a14="http://schemas.microsoft.com/office/drawing/2010/main" val="0"/>
                          </a:ext>
                        </a:extLst>
                      </a:blip>
                      <a:srcRect/>
                      <a:stretch>
                        <a:fillRect/>
                      </a:stretch>
                    </a:blipFill>
                  </a:tcPr>
                </a:tc>
                <a:tc hMerge="1">
                  <a:txBody>
                    <a:bodyPr/>
                    <a:lstStyle/>
                    <a:p>
                      <a:endParaRPr lang="en-US"/>
                    </a:p>
                  </a:txBody>
                  <a:tcPr/>
                </a:tc>
                <a:tc hMerge="1">
                  <a:txBody>
                    <a:bodyPr/>
                    <a:lstStyle/>
                    <a:p>
                      <a:endParaRPr lang="en-US"/>
                    </a:p>
                  </a:txBody>
                  <a:tcPr/>
                </a:tc>
                <a:extLst>
                  <a:ext uri="{0D108BD9-81ED-4DB2-BD59-A6C34878D82A}">
                    <a16:rowId xmlns="" xmlns:a16="http://schemas.microsoft.com/office/drawing/2014/main" val="10008"/>
                  </a:ext>
                </a:extLst>
              </a:tr>
              <a:tr h="1130052">
                <a:tc gridSpan="2">
                  <a:txBody>
                    <a:bodyPr/>
                    <a:lstStyle/>
                    <a:p>
                      <a:pPr>
                        <a:lnSpc>
                          <a:spcPts val="2600"/>
                        </a:lnSpc>
                      </a:pPr>
                      <a:r>
                        <a:rPr lang="en-US" sz="1800" dirty="0">
                          <a:solidFill>
                            <a:schemeClr val="bg1">
                              <a:lumMod val="85000"/>
                            </a:schemeClr>
                          </a:solidFill>
                          <a:latin typeface="Arial"/>
                          <a:cs typeface="Arial"/>
                        </a:rPr>
                        <a:t>© 2019</a:t>
                      </a:r>
                      <a:r>
                        <a:rPr lang="en-US" sz="1800" baseline="0" dirty="0">
                          <a:solidFill>
                            <a:schemeClr val="bg1">
                              <a:lumMod val="85000"/>
                            </a:schemeClr>
                          </a:solidFill>
                          <a:latin typeface="Arial"/>
                          <a:cs typeface="Arial"/>
                        </a:rPr>
                        <a:t> </a:t>
                      </a:r>
                      <a:r>
                        <a:rPr lang="en-US" sz="1800" dirty="0" err="1">
                          <a:solidFill>
                            <a:schemeClr val="bg1">
                              <a:lumMod val="85000"/>
                            </a:schemeClr>
                          </a:solidFill>
                          <a:latin typeface="Arial"/>
                          <a:cs typeface="Arial"/>
                        </a:rPr>
                        <a:t>PosterPresentations.com</a:t>
                      </a:r>
                      <a:r>
                        <a:rPr lang="en-US" sz="1800" dirty="0">
                          <a:solidFill>
                            <a:schemeClr val="bg1">
                              <a:lumMod val="85000"/>
                            </a:schemeClr>
                          </a:solidFill>
                          <a:latin typeface="Arial"/>
                          <a:cs typeface="Arial"/>
                        </a:rPr>
                        <a:t/>
                      </a:r>
                      <a:br>
                        <a:rPr lang="en-US" sz="1800" dirty="0">
                          <a:solidFill>
                            <a:schemeClr val="bg1">
                              <a:lumMod val="85000"/>
                            </a:schemeClr>
                          </a:solidFill>
                          <a:latin typeface="Arial"/>
                          <a:cs typeface="Arial"/>
                        </a:rPr>
                      </a:br>
                      <a:r>
                        <a:rPr lang="en-US" sz="1800" dirty="0">
                          <a:solidFill>
                            <a:schemeClr val="bg1">
                              <a:lumMod val="85000"/>
                            </a:schemeClr>
                          </a:solidFill>
                          <a:latin typeface="Arial"/>
                          <a:cs typeface="Arial"/>
                        </a:rPr>
                        <a:t>2117 Fourth Street ,</a:t>
                      </a:r>
                      <a:r>
                        <a:rPr lang="en-US" sz="1800" baseline="0" dirty="0">
                          <a:solidFill>
                            <a:schemeClr val="bg1">
                              <a:lumMod val="85000"/>
                            </a:schemeClr>
                          </a:solidFill>
                          <a:latin typeface="Arial"/>
                          <a:cs typeface="Arial"/>
                        </a:rPr>
                        <a:t> STE C        </a:t>
                      </a:r>
                    </a:p>
                    <a:p>
                      <a:pPr>
                        <a:lnSpc>
                          <a:spcPts val="2600"/>
                        </a:lnSpc>
                      </a:pPr>
                      <a:r>
                        <a:rPr lang="en-US" sz="1800" baseline="0" dirty="0">
                          <a:solidFill>
                            <a:schemeClr val="bg1">
                              <a:lumMod val="85000"/>
                            </a:schemeClr>
                          </a:solidFill>
                          <a:latin typeface="Arial"/>
                          <a:cs typeface="Arial"/>
                        </a:rPr>
                        <a:t>Berkeley CA 94710 USA</a:t>
                      </a:r>
                      <a:endParaRPr lang="en-US" sz="1800" dirty="0">
                        <a:solidFill>
                          <a:schemeClr val="bg1">
                            <a:lumMod val="85000"/>
                          </a:schemeClr>
                        </a:solidFill>
                        <a:latin typeface="Arial"/>
                        <a:cs typeface="Arial"/>
                      </a:endParaRPr>
                    </a:p>
                  </a:txBody>
                  <a:tcPr marL="182880" marT="137160">
                    <a:solidFill>
                      <a:srgbClr val="010101"/>
                    </a:solidFill>
                  </a:tcPr>
                </a:tc>
                <a:tc hMerge="1">
                  <a:txBody>
                    <a:bodyPr/>
                    <a:lstStyle/>
                    <a:p>
                      <a:pPr>
                        <a:lnSpc>
                          <a:spcPts val="2600"/>
                        </a:lnSpc>
                      </a:pPr>
                      <a:endParaRPr lang="en-US" sz="2400" dirty="0">
                        <a:solidFill>
                          <a:schemeClr val="bg1">
                            <a:lumMod val="85000"/>
                          </a:schemeClr>
                        </a:solidFill>
                        <a:latin typeface="Arial"/>
                        <a:cs typeface="Arial"/>
                      </a:endParaRPr>
                    </a:p>
                  </a:txBody>
                  <a:tcPr marL="182880" marT="137160">
                    <a:solidFill>
                      <a:srgbClr val="010101"/>
                    </a:solidFill>
                  </a:tcPr>
                </a:tc>
                <a:tc>
                  <a:txBody>
                    <a:bodyPr/>
                    <a:lstStyle/>
                    <a:p>
                      <a:pPr marL="0" marR="0" indent="0" algn="l" defTabSz="4388900" rtl="0" eaLnBrk="1" fontAlgn="auto" latinLnBrk="0" hangingPunct="1">
                        <a:lnSpc>
                          <a:spcPct val="100000"/>
                        </a:lnSpc>
                        <a:spcBef>
                          <a:spcPts val="0"/>
                        </a:spcBef>
                        <a:spcAft>
                          <a:spcPts val="0"/>
                        </a:spcAft>
                        <a:buClrTx/>
                        <a:buSzTx/>
                        <a:buFontTx/>
                        <a:buNone/>
                        <a:tabLst/>
                        <a:defRPr/>
                      </a:pPr>
                      <a:r>
                        <a:rPr lang="en-US" sz="1800" b="1" dirty="0">
                          <a:solidFill>
                            <a:srgbClr val="D0D0D0"/>
                          </a:solidFill>
                          <a:latin typeface="Arial"/>
                          <a:cs typeface="Arial"/>
                        </a:rPr>
                        <a:t>For complete tutorials</a:t>
                      </a:r>
                      <a:r>
                        <a:rPr lang="en-US" sz="1800" b="1" baseline="0" dirty="0">
                          <a:solidFill>
                            <a:srgbClr val="D0D0D0"/>
                          </a:solidFill>
                          <a:latin typeface="Arial"/>
                          <a:cs typeface="Arial"/>
                        </a:rPr>
                        <a:t> visit:</a:t>
                      </a:r>
                    </a:p>
                    <a:p>
                      <a:pPr marL="0" marR="0" indent="0" algn="l" defTabSz="4388900" rtl="0" eaLnBrk="1" fontAlgn="auto" latinLnBrk="0" hangingPunct="1">
                        <a:lnSpc>
                          <a:spcPct val="100000"/>
                        </a:lnSpc>
                        <a:spcBef>
                          <a:spcPts val="0"/>
                        </a:spcBef>
                        <a:spcAft>
                          <a:spcPts val="0"/>
                        </a:spcAft>
                        <a:buClrTx/>
                        <a:buSzTx/>
                        <a:buFontTx/>
                        <a:buNone/>
                        <a:tabLst/>
                        <a:defRPr/>
                      </a:pPr>
                      <a:r>
                        <a:rPr lang="en-US" sz="1400" b="1" dirty="0">
                          <a:solidFill>
                            <a:srgbClr val="FFC000"/>
                          </a:solidFill>
                          <a:latin typeface="Arial"/>
                          <a:cs typeface="Arial"/>
                        </a:rPr>
                        <a:t>https://</a:t>
                      </a:r>
                      <a:r>
                        <a:rPr lang="en-US" sz="1400" b="1" dirty="0" err="1">
                          <a:solidFill>
                            <a:srgbClr val="FFC000"/>
                          </a:solidFill>
                          <a:latin typeface="Arial"/>
                          <a:cs typeface="Arial"/>
                        </a:rPr>
                        <a:t>www.posterpresentations.com</a:t>
                      </a:r>
                      <a:r>
                        <a:rPr lang="en-US" sz="1400" b="1" dirty="0">
                          <a:solidFill>
                            <a:srgbClr val="FFC000"/>
                          </a:solidFill>
                          <a:latin typeface="Arial"/>
                          <a:cs typeface="Arial"/>
                        </a:rPr>
                        <a:t>/</a:t>
                      </a:r>
                      <a:r>
                        <a:rPr lang="en-US" sz="1400" b="1" dirty="0" err="1">
                          <a:solidFill>
                            <a:srgbClr val="FFC000"/>
                          </a:solidFill>
                          <a:latin typeface="Arial"/>
                          <a:cs typeface="Arial"/>
                        </a:rPr>
                        <a:t>helpdesk.html</a:t>
                      </a:r>
                      <a:endParaRPr lang="en-US" sz="9600" dirty="0"/>
                    </a:p>
                  </a:txBody>
                  <a:tcPr marL="182880" marT="137160">
                    <a:solidFill>
                      <a:srgbClr val="010101"/>
                    </a:solidFill>
                  </a:tcPr>
                </a:tc>
                <a:extLst>
                  <a:ext uri="{0D108BD9-81ED-4DB2-BD59-A6C34878D82A}">
                    <a16:rowId xmlns="" xmlns:a16="http://schemas.microsoft.com/office/drawing/2014/main" val="10009"/>
                  </a:ext>
                </a:extLst>
              </a:tr>
            </a:tbl>
          </a:graphicData>
        </a:graphic>
      </p:graphicFrame>
    </p:spTree>
  </p:cSld>
  <p:clrMap bg1="lt1" tx1="dk1" bg2="lt2" tx2="dk2" accent1="accent1" accent2="accent2" accent3="accent3" accent4="accent4" accent5="accent5" accent6="accent6" hlink="hlink" folHlink="folHlink"/>
  <p:sldLayoutIdLst>
    <p:sldLayoutId id="2147483659"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 name="Text Box 14"/>
          <p:cNvSpPr txBox="1">
            <a:spLocks noChangeArrowheads="1"/>
          </p:cNvSpPr>
          <p:nvPr/>
        </p:nvSpPr>
        <p:spPr bwMode="auto">
          <a:xfrm>
            <a:off x="1086753" y="29699043"/>
            <a:ext cx="1578661" cy="230633"/>
          </a:xfrm>
          <a:prstGeom prst="rect">
            <a:avLst/>
          </a:prstGeom>
          <a:noFill/>
          <a:ln w="9525">
            <a:noFill/>
            <a:miter lim="800000"/>
            <a:headEnd/>
            <a:tailEnd/>
          </a:ln>
          <a:effectLst/>
        </p:spPr>
        <p:txBody>
          <a:bodyPr wrap="square" lIns="63187" tIns="31588" rIns="63187" bIns="31588">
            <a:spAutoFit/>
          </a:bodyPr>
          <a:lstStyle/>
          <a:p>
            <a:pPr eaLnBrk="0" hangingPunct="0">
              <a:lnSpc>
                <a:spcPct val="65000"/>
              </a:lnSpc>
              <a:spcBef>
                <a:spcPct val="50000"/>
              </a:spcBef>
              <a:defRPr/>
            </a:pPr>
            <a:r>
              <a:rPr lang="en-US" sz="400" b="1" dirty="0">
                <a:solidFill>
                  <a:schemeClr val="bg1">
                    <a:lumMod val="75000"/>
                  </a:schemeClr>
                </a:solidFill>
                <a:latin typeface="Arial" charset="0"/>
              </a:rPr>
              <a:t>RESEARCH POSTER PRESENTATION DESIGN © 2019</a:t>
            </a:r>
          </a:p>
          <a:p>
            <a:pPr eaLnBrk="0" hangingPunct="0">
              <a:lnSpc>
                <a:spcPct val="65000"/>
              </a:lnSpc>
              <a:spcBef>
                <a:spcPct val="50000"/>
              </a:spcBef>
              <a:defRPr/>
            </a:pPr>
            <a:r>
              <a:rPr lang="en-US" sz="700" b="1" dirty="0">
                <a:solidFill>
                  <a:schemeClr val="bg1">
                    <a:lumMod val="75000"/>
                  </a:schemeClr>
                </a:solidFill>
                <a:latin typeface="Arial" charset="0"/>
              </a:rPr>
              <a:t>www.PosterPresentations.com</a:t>
            </a:r>
          </a:p>
        </p:txBody>
      </p:sp>
    </p:spTree>
    <p:extLst>
      <p:ext uri="{BB962C8B-B14F-4D97-AF65-F5344CB8AC3E}">
        <p14:creationId xmlns:p14="http://schemas.microsoft.com/office/powerpoint/2010/main" val="3448820764"/>
      </p:ext>
    </p:extLst>
  </p:cSld>
  <p:clrMap bg1="lt1" tx1="dk1" bg2="lt2" tx2="dk2" accent1="accent1" accent2="accent2" accent3="accent3" accent4="accent4" accent5="accent5" accent6="accent6" hlink="hlink" folHlink="folHlink"/>
  <p:sldLayoutIdLst>
    <p:sldLayoutId id="2147483661" r:id="rId1"/>
  </p:sldLayoutIdLst>
  <p:txStyles>
    <p:titleStyle>
      <a:lvl1pPr algn="ctr" defTabSz="3038715" rtl="0" eaLnBrk="1" latinLnBrk="0" hangingPunct="1">
        <a:spcBef>
          <a:spcPct val="0"/>
        </a:spcBef>
        <a:buNone/>
        <a:defRPr sz="6000" kern="1200">
          <a:solidFill>
            <a:schemeClr val="bg1"/>
          </a:solidFill>
          <a:latin typeface="Trebuchet MS" pitchFamily="34" charset="0"/>
          <a:ea typeface="+mj-ea"/>
          <a:cs typeface="+mj-cs"/>
        </a:defRPr>
      </a:lvl1pPr>
    </p:titleStyle>
    <p:bodyStyle>
      <a:lvl1pPr marL="1139518" indent="-1139518" algn="l" defTabSz="3038715" rtl="0" eaLnBrk="1" latinLnBrk="0" hangingPunct="1">
        <a:spcBef>
          <a:spcPct val="20000"/>
        </a:spcBef>
        <a:buFont typeface="Arial" pitchFamily="34" charset="0"/>
        <a:buChar char="•"/>
        <a:defRPr sz="10600" kern="1200">
          <a:solidFill>
            <a:schemeClr val="tx1"/>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p:bodyStyle>
    <p:otherStyle>
      <a:defPPr>
        <a:defRPr lang="en-US"/>
      </a:defPPr>
      <a:lvl1pPr marL="0" algn="l" defTabSz="3038715" rtl="0" eaLnBrk="1" latinLnBrk="0" hangingPunct="1">
        <a:defRPr sz="6000" kern="1200">
          <a:solidFill>
            <a:schemeClr val="tx1"/>
          </a:solidFill>
          <a:latin typeface="+mn-lt"/>
          <a:ea typeface="+mn-ea"/>
          <a:cs typeface="+mn-cs"/>
        </a:defRPr>
      </a:lvl1pPr>
      <a:lvl2pPr marL="1519358" algn="l" defTabSz="3038715" rtl="0" eaLnBrk="1" latinLnBrk="0" hangingPunct="1">
        <a:defRPr sz="6000" kern="1200">
          <a:solidFill>
            <a:schemeClr val="tx1"/>
          </a:solidFill>
          <a:latin typeface="+mn-lt"/>
          <a:ea typeface="+mn-ea"/>
          <a:cs typeface="+mn-cs"/>
        </a:defRPr>
      </a:lvl2pPr>
      <a:lvl3pPr marL="3038715" algn="l" defTabSz="3038715" rtl="0" eaLnBrk="1" latinLnBrk="0" hangingPunct="1">
        <a:defRPr sz="6000" kern="1200">
          <a:solidFill>
            <a:schemeClr val="tx1"/>
          </a:solidFill>
          <a:latin typeface="+mn-lt"/>
          <a:ea typeface="+mn-ea"/>
          <a:cs typeface="+mn-cs"/>
        </a:defRPr>
      </a:lvl3pPr>
      <a:lvl4pPr marL="4558071" algn="l" defTabSz="3038715" rtl="0" eaLnBrk="1" latinLnBrk="0" hangingPunct="1">
        <a:defRPr sz="6000" kern="1200">
          <a:solidFill>
            <a:schemeClr val="tx1"/>
          </a:solidFill>
          <a:latin typeface="+mn-lt"/>
          <a:ea typeface="+mn-ea"/>
          <a:cs typeface="+mn-cs"/>
        </a:defRPr>
      </a:lvl4pPr>
      <a:lvl5pPr marL="6077429" algn="l" defTabSz="3038715" rtl="0" eaLnBrk="1" latinLnBrk="0" hangingPunct="1">
        <a:defRPr sz="6000" kern="1200">
          <a:solidFill>
            <a:schemeClr val="tx1"/>
          </a:solidFill>
          <a:latin typeface="+mn-lt"/>
          <a:ea typeface="+mn-ea"/>
          <a:cs typeface="+mn-cs"/>
        </a:defRPr>
      </a:lvl5pPr>
      <a:lvl6pPr marL="7596786" algn="l" defTabSz="3038715" rtl="0" eaLnBrk="1" latinLnBrk="0" hangingPunct="1">
        <a:defRPr sz="6000" kern="1200">
          <a:solidFill>
            <a:schemeClr val="tx1"/>
          </a:solidFill>
          <a:latin typeface="+mn-lt"/>
          <a:ea typeface="+mn-ea"/>
          <a:cs typeface="+mn-cs"/>
        </a:defRPr>
      </a:lvl6pPr>
      <a:lvl7pPr marL="9116145" algn="l" defTabSz="3038715" rtl="0" eaLnBrk="1" latinLnBrk="0" hangingPunct="1">
        <a:defRPr sz="6000" kern="1200">
          <a:solidFill>
            <a:schemeClr val="tx1"/>
          </a:solidFill>
          <a:latin typeface="+mn-lt"/>
          <a:ea typeface="+mn-ea"/>
          <a:cs typeface="+mn-cs"/>
        </a:defRPr>
      </a:lvl7pPr>
      <a:lvl8pPr marL="10635501" algn="l" defTabSz="3038715" rtl="0" eaLnBrk="1" latinLnBrk="0" hangingPunct="1">
        <a:defRPr sz="6000" kern="1200">
          <a:solidFill>
            <a:schemeClr val="tx1"/>
          </a:solidFill>
          <a:latin typeface="+mn-lt"/>
          <a:ea typeface="+mn-ea"/>
          <a:cs typeface="+mn-cs"/>
        </a:defRPr>
      </a:lvl8pPr>
      <a:lvl9pPr marL="12154859" algn="l" defTabSz="3038715" rtl="0" eaLnBrk="1" latinLnBrk="0" hangingPunct="1">
        <a:defRPr sz="60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s://www.upo.es/revistas/index.php/gecontec/article" TargetMode="External"/><Relationship Id="rId3" Type="http://schemas.openxmlformats.org/officeDocument/2006/relationships/hyperlink" Target="mailto:lvleon@uclv.cu" TargetMode="External"/><Relationship Id="rId7" Type="http://schemas.openxmlformats.org/officeDocument/2006/relationships/hyperlink" Target="https://revistavirtual.ucn.edu.co/index.php/RevistaUCN/article/view/97" TargetMode="External"/><Relationship Id="rId12"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www.researchgate.net/publication/356683796" TargetMode="External"/><Relationship Id="rId11" Type="http://schemas.openxmlformats.org/officeDocument/2006/relationships/hyperlink" Target="https://rein.umcc.cu/handle/123456789/44" TargetMode="External"/><Relationship Id="rId5" Type="http://schemas.openxmlformats.org/officeDocument/2006/relationships/image" Target="../media/image7.jpeg"/><Relationship Id="rId10" Type="http://schemas.openxmlformats.org/officeDocument/2006/relationships/hyperlink" Target="https://www.researchgate.net/publication/265395619_Manual_de_Responsabilidad_Social_Universitaria?enrichId" TargetMode="External"/><Relationship Id="rId4" Type="http://schemas.openxmlformats.org/officeDocument/2006/relationships/hyperlink" Target="mailto:siannahernandez0@gmail.com" TargetMode="External"/><Relationship Id="rId9" Type="http://schemas.openxmlformats.org/officeDocument/2006/relationships/hyperlink" Target="https://doi.org/10.22201/iisue.20072872e.2014.12.112"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 Placeholder 27">
            <a:extLst>
              <a:ext uri="{FF2B5EF4-FFF2-40B4-BE49-F238E27FC236}">
                <a16:creationId xmlns="" xmlns:a16="http://schemas.microsoft.com/office/drawing/2014/main" id="{3F0F9E90-FAA0-694D-A385-A29160674B09}"/>
              </a:ext>
            </a:extLst>
          </p:cNvPr>
          <p:cNvSpPr>
            <a:spLocks noGrp="1"/>
          </p:cNvSpPr>
          <p:nvPr>
            <p:ph type="body" sz="quarter" idx="10"/>
          </p:nvPr>
        </p:nvSpPr>
        <p:spPr>
          <a:xfrm>
            <a:off x="440616" y="5365571"/>
            <a:ext cx="10101856" cy="8629592"/>
          </a:xfrm>
        </p:spPr>
        <p:txBody>
          <a:bodyPr/>
          <a:lstStyle/>
          <a:p>
            <a:pPr algn="just">
              <a:defRPr/>
            </a:pPr>
            <a:r>
              <a:rPr lang="es-ES" spc="271" dirty="0">
                <a:solidFill>
                  <a:srgbClr val="231F20"/>
                </a:solidFill>
                <a:latin typeface="Open Sauce"/>
              </a:rPr>
              <a:t>La Responsabilidad Social (RS) en las Instituciones de Educación Superior (IES) se ha configurado como un modelo transformador que integra las funciones sustantivas universitarias con los desafíos propios de la región. </a:t>
            </a:r>
            <a:r>
              <a:rPr lang="es-ES" spc="271" dirty="0" smtClean="0">
                <a:solidFill>
                  <a:srgbClr val="231F20"/>
                </a:solidFill>
                <a:latin typeface="Open Sauce"/>
              </a:rPr>
              <a:t>Es </a:t>
            </a:r>
            <a:r>
              <a:rPr lang="es-ES" spc="271" dirty="0">
                <a:solidFill>
                  <a:srgbClr val="231F20"/>
                </a:solidFill>
                <a:latin typeface="Open Sauce"/>
              </a:rPr>
              <a:t>una corriente latinoamericana joven, que tiene alrededor de unos 20 años. </a:t>
            </a:r>
            <a:endParaRPr lang="es-ES" spc="271" dirty="0" smtClean="0">
              <a:solidFill>
                <a:srgbClr val="231F20"/>
              </a:solidFill>
              <a:latin typeface="Open Sauce"/>
            </a:endParaRPr>
          </a:p>
          <a:p>
            <a:pPr algn="just">
              <a:defRPr/>
            </a:pPr>
            <a:r>
              <a:rPr lang="es-ES" spc="271" dirty="0" smtClean="0">
                <a:solidFill>
                  <a:srgbClr val="231F20"/>
                </a:solidFill>
                <a:latin typeface="Open Sauce"/>
              </a:rPr>
              <a:t>Este </a:t>
            </a:r>
            <a:r>
              <a:rPr lang="es-ES" spc="271" dirty="0">
                <a:solidFill>
                  <a:srgbClr val="231F20"/>
                </a:solidFill>
                <a:latin typeface="Open Sauce"/>
              </a:rPr>
              <a:t>tema en Cuba ha sido poco estudiado, sin embargo algunas instituciones de educación superior han analizado el concepto de Responsabilidad Social Universitaria (RSU) y han implementado estrategias para su integración en la gestión institucional. Entre las más destacadas están la Universidad Tecnológica de La Habana “José Antonio Echeverría” (CUJAE), la Universidad de las Ciencias Informáticas (UCI) y la Universidad de Matanzas. </a:t>
            </a:r>
          </a:p>
          <a:p>
            <a:pPr algn="just"/>
            <a:r>
              <a:rPr lang="es-ES" spc="271" dirty="0">
                <a:solidFill>
                  <a:srgbClr val="231F20"/>
                </a:solidFill>
                <a:latin typeface="Open Sauce"/>
              </a:rPr>
              <a:t>La Universidad Central "Marta Abreu" de Las Villas (UCLV) ha asumido institucionalmente el compromiso con la RSU, al incorporarla en su misión, visión y objetivos estratégicos. Sin embargo, no existen estudios precedentes en la temática. </a:t>
            </a:r>
          </a:p>
          <a:p>
            <a:pPr algn="just">
              <a:defRPr/>
            </a:pPr>
            <a:r>
              <a:rPr lang="es-ES" spc="271" dirty="0">
                <a:solidFill>
                  <a:srgbClr val="231F20"/>
                </a:solidFill>
                <a:latin typeface="Open Sauce"/>
              </a:rPr>
              <a:t>Las universidades requieren de un discurso propio sobre </a:t>
            </a:r>
            <a:r>
              <a:rPr lang="es-ES" spc="271" dirty="0" smtClean="0">
                <a:solidFill>
                  <a:srgbClr val="231F20"/>
                </a:solidFill>
                <a:latin typeface="Open Sauce"/>
              </a:rPr>
              <a:t>RS, </a:t>
            </a:r>
            <a:r>
              <a:rPr lang="es-ES" spc="271" dirty="0">
                <a:solidFill>
                  <a:srgbClr val="231F20"/>
                </a:solidFill>
                <a:latin typeface="Open Sauce"/>
              </a:rPr>
              <a:t>que esté en coherencia con los ejes básicos de su </a:t>
            </a:r>
            <a:r>
              <a:rPr lang="es-ES" spc="271" dirty="0" smtClean="0">
                <a:solidFill>
                  <a:srgbClr val="231F20"/>
                </a:solidFill>
                <a:latin typeface="Open Sauce"/>
              </a:rPr>
              <a:t>misión. La </a:t>
            </a:r>
            <a:r>
              <a:rPr lang="es-ES" spc="271" dirty="0">
                <a:solidFill>
                  <a:srgbClr val="231F20"/>
                </a:solidFill>
                <a:latin typeface="Open Sauce"/>
              </a:rPr>
              <a:t>construcción de una institución cohesionada, </a:t>
            </a:r>
            <a:r>
              <a:rPr lang="es-ES" spc="271" dirty="0" smtClean="0">
                <a:solidFill>
                  <a:srgbClr val="231F20"/>
                </a:solidFill>
                <a:latin typeface="Open Sauce"/>
              </a:rPr>
              <a:t>colaborativa  </a:t>
            </a:r>
            <a:r>
              <a:rPr lang="es-ES" spc="271" dirty="0">
                <a:solidFill>
                  <a:srgbClr val="231F20"/>
                </a:solidFill>
                <a:latin typeface="Open Sauce"/>
              </a:rPr>
              <a:t>y socialmente responsable depende de evaluar y optimizar sus procesos internos. </a:t>
            </a:r>
            <a:r>
              <a:rPr lang="es-ES" spc="271" dirty="0" smtClean="0">
                <a:solidFill>
                  <a:srgbClr val="231F20"/>
                </a:solidFill>
                <a:latin typeface="Open Sauce"/>
              </a:rPr>
              <a:t>En </a:t>
            </a:r>
            <a:r>
              <a:rPr lang="es-ES" spc="271" dirty="0">
                <a:solidFill>
                  <a:srgbClr val="231F20"/>
                </a:solidFill>
                <a:latin typeface="Open Sauce"/>
              </a:rPr>
              <a:t>este marco, la comunicación emerge como un puente estratégico para visibilizar vínculos entre la producción científica y las soluciones sociales</a:t>
            </a:r>
            <a:r>
              <a:rPr lang="es-ES" spc="271" dirty="0" smtClean="0">
                <a:solidFill>
                  <a:srgbClr val="231F20"/>
                </a:solidFill>
                <a:latin typeface="Open Sauce"/>
              </a:rPr>
              <a:t>.</a:t>
            </a:r>
          </a:p>
          <a:p>
            <a:pPr algn="just"/>
            <a:r>
              <a:rPr lang="es-ES" u="sng" spc="271" dirty="0" smtClean="0">
                <a:solidFill>
                  <a:srgbClr val="231F20"/>
                </a:solidFill>
                <a:latin typeface="Open Sauce"/>
              </a:rPr>
              <a:t>Objetivo </a:t>
            </a:r>
            <a:r>
              <a:rPr lang="es-ES" u="sng" spc="271" dirty="0">
                <a:solidFill>
                  <a:srgbClr val="231F20"/>
                </a:solidFill>
                <a:latin typeface="Open Sauce"/>
              </a:rPr>
              <a:t>general: </a:t>
            </a:r>
            <a:r>
              <a:rPr lang="es-ES" spc="271" dirty="0">
                <a:solidFill>
                  <a:srgbClr val="231F20"/>
                </a:solidFill>
                <a:latin typeface="Open Sauce"/>
              </a:rPr>
              <a:t>Diagnosticar la Responsabilidad Social Universitaria (RSU) en el ámbito investigativo de la UCLV.</a:t>
            </a:r>
          </a:p>
          <a:p>
            <a:endParaRPr lang="en-US" dirty="0"/>
          </a:p>
        </p:txBody>
      </p:sp>
      <p:sp>
        <p:nvSpPr>
          <p:cNvPr id="29" name="Text Placeholder 28">
            <a:extLst>
              <a:ext uri="{FF2B5EF4-FFF2-40B4-BE49-F238E27FC236}">
                <a16:creationId xmlns="" xmlns:a16="http://schemas.microsoft.com/office/drawing/2014/main" id="{FCB797DF-A438-244B-B34C-CCF348A4370E}"/>
              </a:ext>
            </a:extLst>
          </p:cNvPr>
          <p:cNvSpPr>
            <a:spLocks noGrp="1"/>
          </p:cNvSpPr>
          <p:nvPr>
            <p:ph type="body" sz="quarter" idx="11"/>
          </p:nvPr>
        </p:nvSpPr>
        <p:spPr/>
        <p:txBody>
          <a:bodyPr/>
          <a:lstStyle/>
          <a:p>
            <a:r>
              <a:rPr lang="en-US" dirty="0"/>
              <a:t>1. INTRODUCCION (OBJETIVOS)</a:t>
            </a:r>
          </a:p>
        </p:txBody>
      </p:sp>
      <p:sp>
        <p:nvSpPr>
          <p:cNvPr id="30" name="Text Placeholder 29">
            <a:extLst>
              <a:ext uri="{FF2B5EF4-FFF2-40B4-BE49-F238E27FC236}">
                <a16:creationId xmlns="" xmlns:a16="http://schemas.microsoft.com/office/drawing/2014/main" id="{F756C91F-A769-8746-9736-6A1E2B721D6B}"/>
              </a:ext>
            </a:extLst>
          </p:cNvPr>
          <p:cNvSpPr>
            <a:spLocks noGrp="1"/>
          </p:cNvSpPr>
          <p:nvPr>
            <p:ph type="body" sz="quarter" idx="20"/>
          </p:nvPr>
        </p:nvSpPr>
        <p:spPr>
          <a:xfrm>
            <a:off x="437843" y="13875907"/>
            <a:ext cx="10096349" cy="566030"/>
          </a:xfrm>
        </p:spPr>
        <p:txBody>
          <a:bodyPr/>
          <a:lstStyle/>
          <a:p>
            <a:r>
              <a:rPr lang="en-US" dirty="0"/>
              <a:t>2. METODOLOGIA</a:t>
            </a:r>
          </a:p>
        </p:txBody>
      </p:sp>
      <p:sp>
        <p:nvSpPr>
          <p:cNvPr id="31" name="Text Placeholder 30">
            <a:extLst>
              <a:ext uri="{FF2B5EF4-FFF2-40B4-BE49-F238E27FC236}">
                <a16:creationId xmlns="" xmlns:a16="http://schemas.microsoft.com/office/drawing/2014/main" id="{4D8E9A6E-E5FF-AB49-84AA-3A4E1523DDE0}"/>
              </a:ext>
            </a:extLst>
          </p:cNvPr>
          <p:cNvSpPr>
            <a:spLocks noGrp="1"/>
          </p:cNvSpPr>
          <p:nvPr>
            <p:ph type="body" sz="quarter" idx="25"/>
          </p:nvPr>
        </p:nvSpPr>
        <p:spPr/>
        <p:txBody>
          <a:bodyPr/>
          <a:lstStyle/>
          <a:p>
            <a:r>
              <a:rPr lang="en-US" dirty="0"/>
              <a:t>3. RESULTADOS Y DISCUSION</a:t>
            </a:r>
          </a:p>
        </p:txBody>
      </p:sp>
      <p:sp>
        <p:nvSpPr>
          <p:cNvPr id="32" name="Text Placeholder 31">
            <a:extLst>
              <a:ext uri="{FF2B5EF4-FFF2-40B4-BE49-F238E27FC236}">
                <a16:creationId xmlns="" xmlns:a16="http://schemas.microsoft.com/office/drawing/2014/main" id="{F1CD45E0-BFBD-6449-A27A-446292982C7D}"/>
              </a:ext>
            </a:extLst>
          </p:cNvPr>
          <p:cNvSpPr>
            <a:spLocks noGrp="1"/>
          </p:cNvSpPr>
          <p:nvPr>
            <p:ph type="body" sz="quarter" idx="26"/>
          </p:nvPr>
        </p:nvSpPr>
        <p:spPr>
          <a:xfrm>
            <a:off x="10846594" y="5365571"/>
            <a:ext cx="10093752" cy="7890929"/>
          </a:xfrm>
        </p:spPr>
        <p:txBody>
          <a:bodyPr/>
          <a:lstStyle/>
          <a:p>
            <a:r>
              <a:rPr lang="es-ES" spc="271" dirty="0">
                <a:solidFill>
                  <a:srgbClr val="231F20"/>
                </a:solidFill>
                <a:latin typeface="Open Sauce"/>
              </a:rPr>
              <a:t>Se revela el alto compromiso institucional con el desarrollo </a:t>
            </a:r>
            <a:r>
              <a:rPr lang="es-ES" spc="271" dirty="0" smtClean="0">
                <a:solidFill>
                  <a:srgbClr val="231F20"/>
                </a:solidFill>
                <a:latin typeface="Open Sauce"/>
              </a:rPr>
              <a:t>social, la universidad </a:t>
            </a:r>
            <a:r>
              <a:rPr lang="es-ES" spc="271" dirty="0">
                <a:solidFill>
                  <a:srgbClr val="231F20"/>
                </a:solidFill>
                <a:latin typeface="Open Sauce"/>
              </a:rPr>
              <a:t>articula sus investigaciones mediante 14 líneas prioritarias alineadas con los Objetivos de Desarrollo Sostenible (ODS) y las demandas territoriales. </a:t>
            </a:r>
            <a:r>
              <a:rPr lang="es-ES" spc="271" dirty="0" smtClean="0">
                <a:solidFill>
                  <a:srgbClr val="231F20"/>
                </a:solidFill>
                <a:latin typeface="Open Sauce"/>
              </a:rPr>
              <a:t>Este </a:t>
            </a:r>
            <a:r>
              <a:rPr lang="es-ES" spc="271" dirty="0">
                <a:solidFill>
                  <a:srgbClr val="231F20"/>
                </a:solidFill>
                <a:latin typeface="Open Sauce"/>
              </a:rPr>
              <a:t>enfoque es respaldado por el 79.3% de los docentes y el 85.7% de los estudiantes de las facultades objeto de </a:t>
            </a:r>
            <a:r>
              <a:rPr lang="es-ES" spc="271" dirty="0" smtClean="0">
                <a:solidFill>
                  <a:srgbClr val="231F20"/>
                </a:solidFill>
                <a:latin typeface="Open Sauce"/>
              </a:rPr>
              <a:t>estudio</a:t>
            </a:r>
            <a:r>
              <a:rPr lang="es-ES" spc="271" dirty="0">
                <a:solidFill>
                  <a:srgbClr val="231F20"/>
                </a:solidFill>
                <a:latin typeface="Open Sauce"/>
              </a:rPr>
              <a:t>.</a:t>
            </a:r>
          </a:p>
          <a:p>
            <a:pPr algn="just"/>
            <a:r>
              <a:rPr lang="es-ES" spc="271" dirty="0" smtClean="0">
                <a:solidFill>
                  <a:srgbClr val="231F20"/>
                </a:solidFill>
                <a:latin typeface="Open Sauce"/>
              </a:rPr>
              <a:t>Además</a:t>
            </a:r>
            <a:r>
              <a:rPr lang="es-ES" spc="271" dirty="0">
                <a:solidFill>
                  <a:srgbClr val="231F20"/>
                </a:solidFill>
                <a:latin typeface="Open Sauce"/>
              </a:rPr>
              <a:t>, se evidencia que las facultades de la UCLV emplean diversos mecanismos de divulgación, con predominio de eventos académicos internos 40% (Convención Científica, Fórums), seguidos de publicaciones científicas 25% (revistas de alto impacto G1/G2 y libros), actividades de vinculación social 20% (proyectos comunitarios, talleres) y comunicación digital 15% </a:t>
            </a:r>
          </a:p>
          <a:p>
            <a:pPr algn="just"/>
            <a:r>
              <a:rPr lang="es-ES" spc="271" dirty="0">
                <a:solidFill>
                  <a:srgbClr val="231F20"/>
                </a:solidFill>
                <a:latin typeface="Open Sauce"/>
              </a:rPr>
              <a:t>En materia de impacto cognitivo, la UCLV genera conocimientos aplicados a problemas reales. Sin </a:t>
            </a:r>
            <a:r>
              <a:rPr lang="es-ES" spc="271" dirty="0" smtClean="0">
                <a:solidFill>
                  <a:srgbClr val="231F20"/>
                </a:solidFill>
                <a:latin typeface="Open Sauce"/>
              </a:rPr>
              <a:t>embargo, solo </a:t>
            </a:r>
            <a:r>
              <a:rPr lang="es-ES" spc="271" dirty="0">
                <a:solidFill>
                  <a:srgbClr val="231F20"/>
                </a:solidFill>
                <a:latin typeface="Open Sauce"/>
              </a:rPr>
              <a:t>el 40% de los informantes clave </a:t>
            </a:r>
            <a:r>
              <a:rPr lang="es-ES" spc="271" dirty="0" smtClean="0">
                <a:solidFill>
                  <a:srgbClr val="231F20"/>
                </a:solidFill>
                <a:latin typeface="Open Sauce"/>
              </a:rPr>
              <a:t>destacan </a:t>
            </a:r>
            <a:r>
              <a:rPr lang="es-ES" spc="271" dirty="0">
                <a:solidFill>
                  <a:srgbClr val="231F20"/>
                </a:solidFill>
                <a:latin typeface="Open Sauce"/>
              </a:rPr>
              <a:t>la relevancia del impacto cognitivo. </a:t>
            </a:r>
          </a:p>
          <a:p>
            <a:pPr algn="just"/>
            <a:r>
              <a:rPr lang="es-ES" spc="271" dirty="0">
                <a:solidFill>
                  <a:srgbClr val="231F20"/>
                </a:solidFill>
                <a:latin typeface="Open Sauce"/>
              </a:rPr>
              <a:t>La comunicación evidencia una </a:t>
            </a:r>
            <a:r>
              <a:rPr lang="es-ES" spc="271" dirty="0" err="1">
                <a:solidFill>
                  <a:srgbClr val="231F20"/>
                </a:solidFill>
                <a:latin typeface="Open Sauce"/>
              </a:rPr>
              <a:t>transversalización</a:t>
            </a:r>
            <a:r>
              <a:rPr lang="es-ES" spc="271" dirty="0">
                <a:solidFill>
                  <a:srgbClr val="231F20"/>
                </a:solidFill>
                <a:latin typeface="Open Sauce"/>
              </a:rPr>
              <a:t> implícita de principios de RSU en las narrativas asociadas a la divulgación investigativa. Los distintos canales de comunicación analizados </a:t>
            </a:r>
            <a:r>
              <a:rPr lang="es-ES" spc="271" dirty="0" smtClean="0">
                <a:solidFill>
                  <a:srgbClr val="231F20"/>
                </a:solidFill>
                <a:latin typeface="Open Sauce"/>
              </a:rPr>
              <a:t>transmiten </a:t>
            </a:r>
            <a:r>
              <a:rPr lang="es-ES" spc="271" dirty="0">
                <a:solidFill>
                  <a:srgbClr val="231F20"/>
                </a:solidFill>
                <a:latin typeface="Open Sauce"/>
              </a:rPr>
              <a:t>temas que responden a principios de RSU, aunque con una predominancia informativa. La fragmentación en la gestión comunicativa (cada facultad actúa de forma independiente) genera mensajes desalineados, agravado por un lenguaje técnico que limita la accesibilidad (30% de estudiantes lo critica y 18% reconoce solo tener acceso a información de su facultad). </a:t>
            </a:r>
            <a:endParaRPr lang="en-US" dirty="0"/>
          </a:p>
        </p:txBody>
      </p:sp>
      <p:sp>
        <p:nvSpPr>
          <p:cNvPr id="33" name="Text Placeholder 32">
            <a:extLst>
              <a:ext uri="{FF2B5EF4-FFF2-40B4-BE49-F238E27FC236}">
                <a16:creationId xmlns="" xmlns:a16="http://schemas.microsoft.com/office/drawing/2014/main" id="{B987F76A-25E5-8F4D-A08D-EFFBEAFC4DDD}"/>
              </a:ext>
            </a:extLst>
          </p:cNvPr>
          <p:cNvSpPr>
            <a:spLocks noGrp="1"/>
          </p:cNvSpPr>
          <p:nvPr>
            <p:ph type="body" sz="quarter" idx="27"/>
          </p:nvPr>
        </p:nvSpPr>
        <p:spPr>
          <a:xfrm>
            <a:off x="11032957" y="14061977"/>
            <a:ext cx="10090978" cy="566030"/>
          </a:xfrm>
        </p:spPr>
        <p:txBody>
          <a:bodyPr/>
          <a:lstStyle/>
          <a:p>
            <a:r>
              <a:rPr lang="en-US" dirty="0"/>
              <a:t>4. CONCLUSIONES</a:t>
            </a:r>
          </a:p>
        </p:txBody>
      </p:sp>
      <p:sp>
        <p:nvSpPr>
          <p:cNvPr id="34" name="Text Placeholder 33">
            <a:extLst>
              <a:ext uri="{FF2B5EF4-FFF2-40B4-BE49-F238E27FC236}">
                <a16:creationId xmlns="" xmlns:a16="http://schemas.microsoft.com/office/drawing/2014/main" id="{7D41EBDE-1609-3448-80A4-1C45137E7020}"/>
              </a:ext>
            </a:extLst>
          </p:cNvPr>
          <p:cNvSpPr>
            <a:spLocks noGrp="1"/>
          </p:cNvSpPr>
          <p:nvPr>
            <p:ph type="body" sz="quarter" idx="28"/>
          </p:nvPr>
        </p:nvSpPr>
        <p:spPr>
          <a:xfrm>
            <a:off x="10842726" y="14804530"/>
            <a:ext cx="10094847" cy="6782933"/>
          </a:xfrm>
        </p:spPr>
        <p:txBody>
          <a:bodyPr/>
          <a:lstStyle/>
          <a:p>
            <a:pPr lvl="0" algn="just" defTabSz="914400" fontAlgn="base">
              <a:spcBef>
                <a:spcPct val="0"/>
              </a:spcBef>
              <a:spcAft>
                <a:spcPct val="0"/>
              </a:spcAft>
            </a:pPr>
            <a:r>
              <a:rPr lang="es-ES" spc="271" dirty="0">
                <a:solidFill>
                  <a:srgbClr val="231F20"/>
                </a:solidFill>
                <a:latin typeface="Open Sauce"/>
              </a:rPr>
              <a:t>La RSU en la </a:t>
            </a:r>
            <a:r>
              <a:rPr lang="es-ES" spc="271" dirty="0" smtClean="0">
                <a:solidFill>
                  <a:srgbClr val="231F20"/>
                </a:solidFill>
                <a:latin typeface="Open Sauce"/>
              </a:rPr>
              <a:t>UCLV constituye </a:t>
            </a:r>
            <a:r>
              <a:rPr lang="es-ES" spc="271" dirty="0">
                <a:solidFill>
                  <a:srgbClr val="231F20"/>
                </a:solidFill>
                <a:latin typeface="Open Sauce"/>
              </a:rPr>
              <a:t>una definición novedosa </a:t>
            </a:r>
            <a:r>
              <a:rPr lang="es-ES" spc="271" dirty="0" smtClean="0">
                <a:solidFill>
                  <a:srgbClr val="231F20"/>
                </a:solidFill>
                <a:latin typeface="Open Sauce"/>
              </a:rPr>
              <a:t>que se </a:t>
            </a:r>
            <a:r>
              <a:rPr lang="es-ES" spc="271" dirty="0">
                <a:solidFill>
                  <a:srgbClr val="231F20"/>
                </a:solidFill>
                <a:latin typeface="Open Sauce"/>
              </a:rPr>
              <a:t>encuentra inmersa de forma implícita en su accionar. </a:t>
            </a:r>
            <a:r>
              <a:rPr lang="es-ES" spc="271" dirty="0" smtClean="0">
                <a:solidFill>
                  <a:srgbClr val="231F20"/>
                </a:solidFill>
                <a:latin typeface="Open Sauce"/>
              </a:rPr>
              <a:t>Los </a:t>
            </a:r>
            <a:r>
              <a:rPr lang="es-ES" spc="271" dirty="0">
                <a:solidFill>
                  <a:srgbClr val="231F20"/>
                </a:solidFill>
                <a:latin typeface="Open Sauce"/>
              </a:rPr>
              <a:t>públicos internos no asocian las prácticas a la definición, sin embargo la UCLV alinea sus 14 líneas prioritarias de investigación con demandas territoriales y Objetivos de Desarrollo Sostenible.</a:t>
            </a:r>
          </a:p>
          <a:p>
            <a:pPr lvl="0" algn="just" defTabSz="914400" fontAlgn="base">
              <a:spcBef>
                <a:spcPct val="0"/>
              </a:spcBef>
              <a:spcAft>
                <a:spcPct val="0"/>
              </a:spcAft>
            </a:pPr>
            <a:endParaRPr lang="es-ES" spc="271" dirty="0">
              <a:solidFill>
                <a:srgbClr val="231F20"/>
              </a:solidFill>
              <a:latin typeface="Open Sauce"/>
            </a:endParaRPr>
          </a:p>
          <a:p>
            <a:pPr lvl="0" algn="just" defTabSz="914400" fontAlgn="base">
              <a:spcBef>
                <a:spcPct val="0"/>
              </a:spcBef>
              <a:spcAft>
                <a:spcPct val="0"/>
              </a:spcAft>
            </a:pPr>
            <a:r>
              <a:rPr lang="es-ES" spc="271" dirty="0">
                <a:solidFill>
                  <a:srgbClr val="231F20"/>
                </a:solidFill>
                <a:latin typeface="Open Sauce"/>
              </a:rPr>
              <a:t>Los proyectos de investigación establecen diálogos bidireccionales con comunidades, destacándose colaboraciones en agricultura sostenible y soluciones locales. Los impactos cognitivos generados por las acciones de investigación crean conocimientos aplicados a problemáticas sociales de Villa Clara, potenciando innovación con relevancia territorial.</a:t>
            </a:r>
          </a:p>
          <a:p>
            <a:pPr lvl="0" algn="just" eaLnBrk="0" fontAlgn="base" hangingPunct="0">
              <a:spcBef>
                <a:spcPct val="0"/>
              </a:spcBef>
              <a:spcAft>
                <a:spcPct val="0"/>
              </a:spcAft>
            </a:pPr>
            <a:endParaRPr lang="es-ES" spc="271" dirty="0">
              <a:solidFill>
                <a:srgbClr val="231F20"/>
              </a:solidFill>
              <a:latin typeface="Open Sauce"/>
            </a:endParaRPr>
          </a:p>
          <a:p>
            <a:pPr lvl="0" algn="just" eaLnBrk="0" fontAlgn="base" hangingPunct="0">
              <a:spcBef>
                <a:spcPct val="0"/>
              </a:spcBef>
              <a:spcAft>
                <a:spcPct val="0"/>
              </a:spcAft>
            </a:pPr>
            <a:r>
              <a:rPr lang="es-ES" spc="271" dirty="0" smtClean="0">
                <a:solidFill>
                  <a:srgbClr val="231F20"/>
                </a:solidFill>
                <a:latin typeface="Open Sauce"/>
              </a:rPr>
              <a:t>La </a:t>
            </a:r>
            <a:r>
              <a:rPr lang="es-ES" spc="271" dirty="0">
                <a:solidFill>
                  <a:srgbClr val="231F20"/>
                </a:solidFill>
                <a:latin typeface="Open Sauce"/>
              </a:rPr>
              <a:t>comunicación en el ámbito investigativo presenta transversalidad implícita de principios RSU en narrativas institucionales, con predominio de formatos unidireccionales y lenguaje </a:t>
            </a:r>
            <a:r>
              <a:rPr lang="es-ES" spc="271" dirty="0" smtClean="0">
                <a:solidFill>
                  <a:srgbClr val="231F20"/>
                </a:solidFill>
                <a:latin typeface="Open Sauce"/>
              </a:rPr>
              <a:t>técnico. Es fragmentada entre las </a:t>
            </a:r>
            <a:r>
              <a:rPr lang="es-ES" spc="271" dirty="0">
                <a:solidFill>
                  <a:srgbClr val="231F20"/>
                </a:solidFill>
                <a:latin typeface="Open Sauce"/>
              </a:rPr>
              <a:t>facultades, </a:t>
            </a:r>
            <a:r>
              <a:rPr lang="es-ES" spc="271" dirty="0" smtClean="0">
                <a:solidFill>
                  <a:srgbClr val="231F20"/>
                </a:solidFill>
                <a:latin typeface="Open Sauce"/>
              </a:rPr>
              <a:t>por lo que se generan </a:t>
            </a:r>
            <a:r>
              <a:rPr lang="es-ES" spc="271" dirty="0">
                <a:solidFill>
                  <a:srgbClr val="231F20"/>
                </a:solidFill>
                <a:latin typeface="Open Sauce"/>
              </a:rPr>
              <a:t>mensajes desalineados </a:t>
            </a:r>
            <a:r>
              <a:rPr lang="es-ES" spc="271" dirty="0" smtClean="0">
                <a:solidFill>
                  <a:srgbClr val="231F20"/>
                </a:solidFill>
                <a:latin typeface="Open Sauce"/>
              </a:rPr>
              <a:t>que limitan la </a:t>
            </a:r>
            <a:r>
              <a:rPr lang="es-ES" spc="271" dirty="0">
                <a:solidFill>
                  <a:srgbClr val="231F20"/>
                </a:solidFill>
                <a:latin typeface="Open Sauce"/>
              </a:rPr>
              <a:t>visibilidad de los impactos sociales de las investigaciones. </a:t>
            </a:r>
            <a:r>
              <a:rPr lang="es-ES" spc="271" dirty="0" smtClean="0">
                <a:solidFill>
                  <a:srgbClr val="231F20"/>
                </a:solidFill>
                <a:latin typeface="Open Sauce"/>
              </a:rPr>
              <a:t>Los </a:t>
            </a:r>
            <a:r>
              <a:rPr lang="es-ES" spc="271" dirty="0">
                <a:solidFill>
                  <a:srgbClr val="231F20"/>
                </a:solidFill>
                <a:latin typeface="Open Sauce"/>
              </a:rPr>
              <a:t>canales de difusión presentan escasa </a:t>
            </a:r>
            <a:r>
              <a:rPr lang="es-ES" spc="271" dirty="0" smtClean="0">
                <a:solidFill>
                  <a:srgbClr val="231F20"/>
                </a:solidFill>
                <a:latin typeface="Open Sauce"/>
              </a:rPr>
              <a:t>participación. Por lo que debe continuar el trabajo en comunicación. </a:t>
            </a:r>
            <a:endParaRPr lang="en-US" dirty="0"/>
          </a:p>
        </p:txBody>
      </p:sp>
      <p:sp>
        <p:nvSpPr>
          <p:cNvPr id="35" name="Text Placeholder 34">
            <a:extLst>
              <a:ext uri="{FF2B5EF4-FFF2-40B4-BE49-F238E27FC236}">
                <a16:creationId xmlns="" xmlns:a16="http://schemas.microsoft.com/office/drawing/2014/main" id="{8DB05AB3-1F2A-F04C-AC72-20A73D4DAA6A}"/>
              </a:ext>
            </a:extLst>
          </p:cNvPr>
          <p:cNvSpPr>
            <a:spLocks noGrp="1"/>
          </p:cNvSpPr>
          <p:nvPr>
            <p:ph type="body" sz="quarter" idx="29"/>
          </p:nvPr>
        </p:nvSpPr>
        <p:spPr>
          <a:xfrm>
            <a:off x="11059208" y="27469126"/>
            <a:ext cx="9881138" cy="566030"/>
          </a:xfrm>
        </p:spPr>
        <p:txBody>
          <a:bodyPr/>
          <a:lstStyle/>
          <a:p>
            <a:r>
              <a:rPr lang="en-US" dirty="0"/>
              <a:t>AGRADECIMIENTOS Y CONTACTO</a:t>
            </a:r>
          </a:p>
        </p:txBody>
      </p:sp>
      <p:sp>
        <p:nvSpPr>
          <p:cNvPr id="36" name="Text Placeholder 35">
            <a:extLst>
              <a:ext uri="{FF2B5EF4-FFF2-40B4-BE49-F238E27FC236}">
                <a16:creationId xmlns="" xmlns:a16="http://schemas.microsoft.com/office/drawing/2014/main" id="{948B5F22-2ED2-E847-9BF3-82D22809A2DC}"/>
              </a:ext>
            </a:extLst>
          </p:cNvPr>
          <p:cNvSpPr>
            <a:spLocks noGrp="1"/>
          </p:cNvSpPr>
          <p:nvPr>
            <p:ph type="body" sz="quarter" idx="30"/>
          </p:nvPr>
        </p:nvSpPr>
        <p:spPr>
          <a:xfrm>
            <a:off x="11302462" y="28035156"/>
            <a:ext cx="9886190" cy="1366065"/>
          </a:xfrm>
        </p:spPr>
        <p:txBody>
          <a:bodyPr/>
          <a:lstStyle/>
          <a:p>
            <a:pPr lvl="0"/>
            <a:r>
              <a:rPr lang="es-ES" u="sng" dirty="0" smtClean="0">
                <a:hlinkClick r:id="rId3"/>
              </a:rPr>
              <a:t>                                        lvleon@uclv.cu</a:t>
            </a:r>
            <a:r>
              <a:rPr lang="es-ES" dirty="0" smtClean="0"/>
              <a:t>   </a:t>
            </a:r>
            <a:r>
              <a:rPr lang="es-ES" u="sng" dirty="0">
                <a:hlinkClick r:id="rId4"/>
              </a:rPr>
              <a:t>siannahernandez0@gmail.com</a:t>
            </a:r>
            <a:r>
              <a:rPr lang="es-ES" dirty="0"/>
              <a:t> </a:t>
            </a:r>
          </a:p>
          <a:p>
            <a:r>
              <a:rPr lang="es-ES" dirty="0"/>
              <a:t> </a:t>
            </a:r>
          </a:p>
          <a:p>
            <a:pPr lvl="0"/>
            <a:endParaRPr lang="es-ES" dirty="0"/>
          </a:p>
        </p:txBody>
      </p:sp>
      <p:sp>
        <p:nvSpPr>
          <p:cNvPr id="37" name="Text Placeholder 36">
            <a:extLst>
              <a:ext uri="{FF2B5EF4-FFF2-40B4-BE49-F238E27FC236}">
                <a16:creationId xmlns="" xmlns:a16="http://schemas.microsoft.com/office/drawing/2014/main" id="{3B540C16-8ABD-8B40-A51F-D32095A92519}"/>
              </a:ext>
            </a:extLst>
          </p:cNvPr>
          <p:cNvSpPr>
            <a:spLocks noGrp="1"/>
          </p:cNvSpPr>
          <p:nvPr>
            <p:ph type="body" sz="quarter" idx="96"/>
          </p:nvPr>
        </p:nvSpPr>
        <p:spPr>
          <a:xfrm>
            <a:off x="439744" y="14474237"/>
            <a:ext cx="10102728" cy="8629592"/>
          </a:xfrm>
        </p:spPr>
        <p:txBody>
          <a:bodyPr/>
          <a:lstStyle/>
          <a:p>
            <a:pPr algn="just"/>
            <a:r>
              <a:rPr lang="es-ES" spc="271" dirty="0">
                <a:solidFill>
                  <a:srgbClr val="231F20"/>
                </a:solidFill>
                <a:latin typeface="Open Sauce"/>
              </a:rPr>
              <a:t>Enfoque: mixto con diseño anidado o incrustado concurrente con predominancia </a:t>
            </a:r>
            <a:r>
              <a:rPr lang="es-ES" spc="271" dirty="0" smtClean="0">
                <a:solidFill>
                  <a:srgbClr val="231F20"/>
                </a:solidFill>
                <a:latin typeface="Open Sauce"/>
              </a:rPr>
              <a:t>cuantitativa</a:t>
            </a:r>
            <a:r>
              <a:rPr lang="es-ES" spc="271" dirty="0">
                <a:solidFill>
                  <a:srgbClr val="231F20"/>
                </a:solidFill>
                <a:latin typeface="Open Sauce"/>
              </a:rPr>
              <a:t> (DIAC) (Hernández et al, 2014). </a:t>
            </a:r>
            <a:endParaRPr lang="es-ES" spc="271" dirty="0" smtClean="0">
              <a:solidFill>
                <a:srgbClr val="231F20"/>
              </a:solidFill>
              <a:latin typeface="Open Sauce"/>
            </a:endParaRPr>
          </a:p>
          <a:p>
            <a:pPr algn="just"/>
            <a:endParaRPr lang="es-ES" spc="271" dirty="0">
              <a:solidFill>
                <a:srgbClr val="231F20"/>
              </a:solidFill>
              <a:latin typeface="Open Sauce"/>
            </a:endParaRPr>
          </a:p>
          <a:p>
            <a:pPr algn="just"/>
            <a:r>
              <a:rPr lang="es-ES" spc="271" dirty="0" smtClean="0">
                <a:solidFill>
                  <a:srgbClr val="231F20"/>
                </a:solidFill>
                <a:latin typeface="Open Sauce"/>
              </a:rPr>
              <a:t>Categoría </a:t>
            </a:r>
            <a:r>
              <a:rPr lang="es-ES" spc="271" dirty="0">
                <a:solidFill>
                  <a:srgbClr val="231F20"/>
                </a:solidFill>
                <a:latin typeface="Open Sauce"/>
              </a:rPr>
              <a:t>de análisis: </a:t>
            </a:r>
            <a:r>
              <a:rPr lang="es-ES" spc="271" dirty="0" smtClean="0">
                <a:solidFill>
                  <a:srgbClr val="231F20"/>
                </a:solidFill>
                <a:latin typeface="Open Sauce"/>
              </a:rPr>
              <a:t>RSU</a:t>
            </a:r>
          </a:p>
          <a:p>
            <a:pPr algn="just"/>
            <a:r>
              <a:rPr lang="es-ES" spc="271" dirty="0" smtClean="0">
                <a:solidFill>
                  <a:srgbClr val="231F20"/>
                </a:solidFill>
                <a:latin typeface="Open Sauce"/>
              </a:rPr>
              <a:t>En su </a:t>
            </a:r>
            <a:r>
              <a:rPr lang="es-ES" spc="271" dirty="0">
                <a:solidFill>
                  <a:srgbClr val="231F20"/>
                </a:solidFill>
                <a:latin typeface="Open Sauce"/>
              </a:rPr>
              <a:t>definición real se entiende como la capacidad institucional de la Universidad Central "Marta Abreu" de Las Villas, para llevar sus valores éticos a la práctica investigativa. Esto implica generar conocimientos desde el diálogo con actores sociales, enfocados en resolver problemáticas territoriales, empleando una comunicación clara de procesos y resultados a la comunidad. Las prácticas ejecutadas deben ser con transparencia metodológica y culminan en aplicaciones tangibles para mejorar la calidad de vida en la región. </a:t>
            </a:r>
          </a:p>
          <a:p>
            <a:pPr algn="just"/>
            <a:r>
              <a:rPr lang="es-ES" spc="271" dirty="0">
                <a:solidFill>
                  <a:srgbClr val="231F20"/>
                </a:solidFill>
                <a:latin typeface="Open Sauce"/>
              </a:rPr>
              <a:t>Subcategorías: Impactos, Acciones y Comunicación </a:t>
            </a:r>
          </a:p>
          <a:p>
            <a:pPr algn="just"/>
            <a:endParaRPr lang="es-ES" spc="271" dirty="0">
              <a:solidFill>
                <a:srgbClr val="231F20"/>
              </a:solidFill>
              <a:latin typeface="Open Sauce"/>
            </a:endParaRPr>
          </a:p>
          <a:p>
            <a:pPr algn="just"/>
            <a:r>
              <a:rPr lang="es-ES" spc="271" dirty="0">
                <a:solidFill>
                  <a:srgbClr val="231F20"/>
                </a:solidFill>
                <a:latin typeface="Open Sauce"/>
              </a:rPr>
              <a:t>Selección de la muestra: se corresponde con los diseños mixtos. </a:t>
            </a:r>
          </a:p>
          <a:p>
            <a:pPr algn="just"/>
            <a:r>
              <a:rPr lang="es-ES" spc="271" dirty="0">
                <a:solidFill>
                  <a:srgbClr val="231F20"/>
                </a:solidFill>
                <a:latin typeface="Open Sauce"/>
              </a:rPr>
              <a:t>La población objeto de estudio comprende a los actores involucrados con la RSU en el ámbito de la investigación dentro de la UCLV. Se seleccionan como puntos fundamentales las Facultades que poseen Centros de Investigación adscritos a ellas y que se ubican en la Sede Central. </a:t>
            </a:r>
          </a:p>
          <a:p>
            <a:pPr algn="just"/>
            <a:endParaRPr lang="es-ES" spc="271" dirty="0">
              <a:solidFill>
                <a:srgbClr val="231F20"/>
              </a:solidFill>
              <a:latin typeface="Open Sauce"/>
            </a:endParaRPr>
          </a:p>
          <a:p>
            <a:pPr algn="just"/>
            <a:r>
              <a:rPr lang="es-ES" spc="271" dirty="0">
                <a:solidFill>
                  <a:srgbClr val="231F20"/>
                </a:solidFill>
                <a:latin typeface="Open Sauce"/>
              </a:rPr>
              <a:t> Métodos y técnicas de recogida de </a:t>
            </a:r>
            <a:r>
              <a:rPr lang="es-ES" spc="271" dirty="0" smtClean="0">
                <a:solidFill>
                  <a:srgbClr val="231F20"/>
                </a:solidFill>
                <a:latin typeface="Open Sauce"/>
              </a:rPr>
              <a:t>información: entrevista </a:t>
            </a:r>
            <a:r>
              <a:rPr lang="es-ES" spc="271" dirty="0" err="1" smtClean="0">
                <a:solidFill>
                  <a:srgbClr val="231F20"/>
                </a:solidFill>
                <a:latin typeface="Open Sauce"/>
              </a:rPr>
              <a:t>semiestructurada</a:t>
            </a:r>
            <a:r>
              <a:rPr lang="es-ES" spc="271" dirty="0" smtClean="0">
                <a:solidFill>
                  <a:srgbClr val="231F20"/>
                </a:solidFill>
                <a:latin typeface="Open Sauce"/>
              </a:rPr>
              <a:t>, el cuestionario y revisión de documentos.</a:t>
            </a:r>
            <a:endParaRPr lang="es-MX" altLang="en-US" spc="271" dirty="0">
              <a:solidFill>
                <a:srgbClr val="231F20"/>
              </a:solidFill>
              <a:latin typeface="Open Sauce"/>
            </a:endParaRPr>
          </a:p>
          <a:p>
            <a:endParaRPr lang="en-US" dirty="0"/>
          </a:p>
        </p:txBody>
      </p:sp>
      <p:sp>
        <p:nvSpPr>
          <p:cNvPr id="38" name="Text Placeholder 37">
            <a:extLst>
              <a:ext uri="{FF2B5EF4-FFF2-40B4-BE49-F238E27FC236}">
                <a16:creationId xmlns="" xmlns:a16="http://schemas.microsoft.com/office/drawing/2014/main" id="{0F56D88A-4B12-0F47-8D8A-2F1828CAE02A}"/>
              </a:ext>
            </a:extLst>
          </p:cNvPr>
          <p:cNvSpPr>
            <a:spLocks noGrp="1"/>
          </p:cNvSpPr>
          <p:nvPr>
            <p:ph type="body" sz="quarter" idx="150"/>
          </p:nvPr>
        </p:nvSpPr>
        <p:spPr>
          <a:xfrm>
            <a:off x="2890078" y="3859049"/>
            <a:ext cx="15608232" cy="769233"/>
          </a:xfrm>
        </p:spPr>
        <p:txBody>
          <a:bodyPr>
            <a:normAutofit fontScale="55000" lnSpcReduction="20000"/>
          </a:bodyPr>
          <a:lstStyle/>
          <a:p>
            <a:pPr lvl="0"/>
            <a:r>
              <a:rPr lang="es-ES" sz="4400" spc="154" dirty="0">
                <a:solidFill>
                  <a:srgbClr val="7F7F7F"/>
                </a:solidFill>
                <a:latin typeface="Open Sauce"/>
              </a:rPr>
              <a:t>Lic. Lianelys Barbara Valdes </a:t>
            </a:r>
            <a:r>
              <a:rPr lang="es-ES" sz="4400" spc="154" dirty="0" smtClean="0">
                <a:solidFill>
                  <a:srgbClr val="7F7F7F"/>
                </a:solidFill>
                <a:latin typeface="Open Sauce"/>
              </a:rPr>
              <a:t>León</a:t>
            </a:r>
            <a:endParaRPr lang="es-ES" sz="4400" spc="154" dirty="0">
              <a:solidFill>
                <a:srgbClr val="7F7F7F"/>
              </a:solidFill>
              <a:latin typeface="Open Sauce"/>
            </a:endParaRPr>
          </a:p>
          <a:p>
            <a:pPr lvl="0"/>
            <a:r>
              <a:rPr lang="es-ES" sz="4400" spc="154" dirty="0">
                <a:solidFill>
                  <a:srgbClr val="7F7F7F"/>
                </a:solidFill>
                <a:latin typeface="Open Sauce"/>
              </a:rPr>
              <a:t>Lic. </a:t>
            </a:r>
            <a:r>
              <a:rPr lang="es-ES" sz="4400" spc="154" dirty="0" err="1">
                <a:solidFill>
                  <a:srgbClr val="7F7F7F"/>
                </a:solidFill>
                <a:latin typeface="Open Sauce"/>
              </a:rPr>
              <a:t>Sianna</a:t>
            </a:r>
            <a:r>
              <a:rPr lang="es-ES" sz="4400" spc="154" dirty="0">
                <a:solidFill>
                  <a:srgbClr val="7F7F7F"/>
                </a:solidFill>
                <a:latin typeface="Open Sauce"/>
              </a:rPr>
              <a:t> Hernández </a:t>
            </a:r>
            <a:r>
              <a:rPr lang="es-ES" sz="4400" spc="154" dirty="0" smtClean="0">
                <a:solidFill>
                  <a:srgbClr val="7F7F7F"/>
                </a:solidFill>
                <a:latin typeface="Open Sauce"/>
              </a:rPr>
              <a:t>Gómez</a:t>
            </a:r>
            <a:endParaRPr lang="en-US" sz="4400" spc="154" dirty="0">
              <a:solidFill>
                <a:srgbClr val="7F7F7F"/>
              </a:solidFill>
              <a:latin typeface="Open Sauce"/>
            </a:endParaRPr>
          </a:p>
        </p:txBody>
      </p:sp>
      <p:sp>
        <p:nvSpPr>
          <p:cNvPr id="39" name="Text Placeholder 38">
            <a:extLst>
              <a:ext uri="{FF2B5EF4-FFF2-40B4-BE49-F238E27FC236}">
                <a16:creationId xmlns="" xmlns:a16="http://schemas.microsoft.com/office/drawing/2014/main" id="{6F9BAE11-25C3-0846-BD60-EDC70290B378}"/>
              </a:ext>
            </a:extLst>
          </p:cNvPr>
          <p:cNvSpPr>
            <a:spLocks noGrp="1"/>
          </p:cNvSpPr>
          <p:nvPr>
            <p:ph type="body" sz="quarter" idx="151"/>
          </p:nvPr>
        </p:nvSpPr>
        <p:spPr>
          <a:xfrm>
            <a:off x="2890078" y="2616565"/>
            <a:ext cx="15608232" cy="1318684"/>
          </a:xfrm>
        </p:spPr>
        <p:txBody>
          <a:bodyPr>
            <a:normAutofit fontScale="40000" lnSpcReduction="20000"/>
          </a:bodyPr>
          <a:lstStyle/>
          <a:p>
            <a:pPr>
              <a:lnSpc>
                <a:spcPct val="150000"/>
              </a:lnSpc>
            </a:pPr>
            <a:r>
              <a:rPr lang="es-ES" sz="7200" b="1" dirty="0">
                <a:latin typeface="Century Gothic" panose="020B0502020202020204" pitchFamily="34" charset="0"/>
              </a:rPr>
              <a:t>Diagnóstico de Responsabilidad Social Universitaria en la arista investigativa  en la UCLV </a:t>
            </a:r>
            <a:endParaRPr lang="es-ES" sz="15000" b="1" dirty="0">
              <a:latin typeface="Century Gothic" panose="020B0502020202020204" pitchFamily="34" charset="0"/>
            </a:endParaRPr>
          </a:p>
        </p:txBody>
      </p:sp>
      <p:sp>
        <p:nvSpPr>
          <p:cNvPr id="40" name="Text Placeholder 39">
            <a:extLst>
              <a:ext uri="{FF2B5EF4-FFF2-40B4-BE49-F238E27FC236}">
                <a16:creationId xmlns="" xmlns:a16="http://schemas.microsoft.com/office/drawing/2014/main" id="{4E095D28-F987-E544-B047-DF5F82B6C3C9}"/>
              </a:ext>
            </a:extLst>
          </p:cNvPr>
          <p:cNvSpPr>
            <a:spLocks noGrp="1"/>
          </p:cNvSpPr>
          <p:nvPr>
            <p:ph type="body" sz="quarter" idx="153"/>
          </p:nvPr>
        </p:nvSpPr>
        <p:spPr>
          <a:xfrm>
            <a:off x="2646947" y="1097315"/>
            <a:ext cx="16772021" cy="1130935"/>
          </a:xfrm>
        </p:spPr>
        <p:txBody>
          <a:bodyPr>
            <a:noAutofit/>
          </a:bodyPr>
          <a:lstStyle/>
          <a:p>
            <a:r>
              <a:rPr lang="es-ES" sz="2800" b="0" dirty="0"/>
              <a:t>VII Conferencia Internacional de Estudios Humanísticos</a:t>
            </a:r>
          </a:p>
          <a:p>
            <a:r>
              <a:rPr lang="es-ES" sz="2800" b="0" dirty="0"/>
              <a:t>CIESHUM </a:t>
            </a:r>
            <a:r>
              <a:rPr lang="es-ES" sz="2800" b="0" dirty="0" smtClean="0"/>
              <a:t>2025</a:t>
            </a:r>
            <a:endParaRPr lang="es-ES" sz="2800" dirty="0" smtClean="0"/>
          </a:p>
          <a:p>
            <a:r>
              <a:rPr lang="es-ES" sz="2800" dirty="0" smtClean="0"/>
              <a:t>Taller </a:t>
            </a:r>
            <a:r>
              <a:rPr lang="es-ES" sz="2800" dirty="0"/>
              <a:t>III: </a:t>
            </a:r>
            <a:r>
              <a:rPr lang="es-ES" sz="2800" b="0" dirty="0"/>
              <a:t>Gestión de la información y la comunicación en las sociedades contemporáneas</a:t>
            </a:r>
          </a:p>
        </p:txBody>
      </p:sp>
      <p:pic>
        <p:nvPicPr>
          <p:cNvPr id="19" name="Picture 7">
            <a:extLst>
              <a:ext uri="{FF2B5EF4-FFF2-40B4-BE49-F238E27FC236}">
                <a16:creationId xmlns="" xmlns:a16="http://schemas.microsoft.com/office/drawing/2014/main" id="{95290901-B4D3-4064-85F4-DAE18FE7A3DA}"/>
              </a:ext>
            </a:extLst>
          </p:cNvPr>
          <p:cNvPicPr>
            <a:picLocks noChangeAspect="1"/>
          </p:cNvPicPr>
          <p:nvPr/>
        </p:nvPicPr>
        <p:blipFill>
          <a:blip r:embed="rId5"/>
          <a:srcRect/>
          <a:stretch>
            <a:fillRect/>
          </a:stretch>
        </p:blipFill>
        <p:spPr>
          <a:xfrm>
            <a:off x="0" y="0"/>
            <a:ext cx="21388388" cy="1199515"/>
          </a:xfrm>
          <a:prstGeom prst="rect">
            <a:avLst/>
          </a:prstGeom>
        </p:spPr>
      </p:pic>
      <p:pic>
        <p:nvPicPr>
          <p:cNvPr id="20" name="Picture 7">
            <a:extLst>
              <a:ext uri="{FF2B5EF4-FFF2-40B4-BE49-F238E27FC236}">
                <a16:creationId xmlns="" xmlns:a16="http://schemas.microsoft.com/office/drawing/2014/main" id="{2FFC4E95-5061-45A6-B719-057AACD396AA}"/>
              </a:ext>
            </a:extLst>
          </p:cNvPr>
          <p:cNvPicPr>
            <a:picLocks noChangeAspect="1"/>
          </p:cNvPicPr>
          <p:nvPr/>
        </p:nvPicPr>
        <p:blipFill>
          <a:blip r:embed="rId5"/>
          <a:srcRect/>
          <a:stretch>
            <a:fillRect/>
          </a:stretch>
        </p:blipFill>
        <p:spPr>
          <a:xfrm rot="10800000">
            <a:off x="0" y="28444442"/>
            <a:ext cx="21388388" cy="1819388"/>
          </a:xfrm>
          <a:prstGeom prst="rect">
            <a:avLst/>
          </a:prstGeom>
        </p:spPr>
      </p:pic>
      <p:sp>
        <p:nvSpPr>
          <p:cNvPr id="21" name="Text Placeholder 32">
            <a:extLst>
              <a:ext uri="{FF2B5EF4-FFF2-40B4-BE49-F238E27FC236}">
                <a16:creationId xmlns="" xmlns:a16="http://schemas.microsoft.com/office/drawing/2014/main" id="{A32D00C9-1922-491C-974A-562E5BAFB34D}"/>
              </a:ext>
            </a:extLst>
          </p:cNvPr>
          <p:cNvSpPr txBox="1">
            <a:spLocks/>
          </p:cNvSpPr>
          <p:nvPr/>
        </p:nvSpPr>
        <p:spPr>
          <a:xfrm>
            <a:off x="102394" y="22496024"/>
            <a:ext cx="21183600" cy="558738"/>
          </a:xfrm>
          <a:prstGeom prst="rect">
            <a:avLst/>
          </a:prstGeom>
          <a:noFill/>
        </p:spPr>
        <p:txBody>
          <a:bodyPr wrap="square" lIns="63307" tIns="63307" rIns="63307" bIns="63307" anchor="ctr" anchorCtr="0">
            <a:spAutoFit/>
          </a:bodyPr>
          <a:lstStyle>
            <a:lvl1pPr marL="0" indent="0" algn="ctr" defTabSz="3038715" rtl="0" eaLnBrk="1" latinLnBrk="0" hangingPunct="1">
              <a:spcBef>
                <a:spcPct val="20000"/>
              </a:spcBef>
              <a:buFont typeface="Arial" pitchFamily="34" charset="0"/>
              <a:buNone/>
              <a:defRPr sz="2800" b="1" u="sng" kern="1200" baseline="0">
                <a:solidFill>
                  <a:schemeClr val="accent5">
                    <a:lumMod val="50000"/>
                  </a:schemeClr>
                </a:solidFill>
                <a:latin typeface="+mn-lt"/>
                <a:ea typeface="+mn-ea"/>
                <a:cs typeface="+mn-cs"/>
              </a:defRPr>
            </a:lvl1pPr>
            <a:lvl2pPr marL="2468955" indent="-949598" algn="l" defTabSz="3038715" rtl="0" eaLnBrk="1" latinLnBrk="0" hangingPunct="1">
              <a:spcBef>
                <a:spcPct val="20000"/>
              </a:spcBef>
              <a:buFont typeface="Arial" pitchFamily="34" charset="0"/>
              <a:buChar char="–"/>
              <a:defRPr sz="9400" kern="1200">
                <a:solidFill>
                  <a:schemeClr val="tx1"/>
                </a:solidFill>
                <a:latin typeface="+mn-lt"/>
                <a:ea typeface="+mn-ea"/>
                <a:cs typeface="+mn-cs"/>
              </a:defRPr>
            </a:lvl2pPr>
            <a:lvl3pPr marL="3798394" indent="-759679" algn="l" defTabSz="3038715" rtl="0" eaLnBrk="1" latinLnBrk="0" hangingPunct="1">
              <a:spcBef>
                <a:spcPct val="20000"/>
              </a:spcBef>
              <a:buFont typeface="Arial" pitchFamily="34" charset="0"/>
              <a:buChar char="•"/>
              <a:defRPr sz="8000" kern="1200">
                <a:solidFill>
                  <a:schemeClr val="tx1"/>
                </a:solidFill>
                <a:latin typeface="+mn-lt"/>
                <a:ea typeface="+mn-ea"/>
                <a:cs typeface="+mn-cs"/>
              </a:defRPr>
            </a:lvl3pPr>
            <a:lvl4pPr marL="531775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4pPr>
            <a:lvl5pPr marL="683710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5pPr>
            <a:lvl6pPr marL="8356465"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6pPr>
            <a:lvl7pPr marL="9875821"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7pPr>
            <a:lvl8pPr marL="11395179"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8pPr>
            <a:lvl9pPr marL="12914537" indent="-759679" algn="l" defTabSz="3038715" rtl="0" eaLnBrk="1" latinLnBrk="0" hangingPunct="1">
              <a:spcBef>
                <a:spcPct val="20000"/>
              </a:spcBef>
              <a:buFont typeface="Arial" pitchFamily="34" charset="0"/>
              <a:buChar char="•"/>
              <a:defRPr sz="6700" kern="1200">
                <a:solidFill>
                  <a:schemeClr val="tx1"/>
                </a:solidFill>
                <a:latin typeface="+mn-lt"/>
                <a:ea typeface="+mn-ea"/>
                <a:cs typeface="+mn-cs"/>
              </a:defRPr>
            </a:lvl9pPr>
          </a:lstStyle>
          <a:p>
            <a:r>
              <a:rPr lang="en-US" dirty="0"/>
              <a:t>5. REFERENCIAS BIBLIOGRÁFICAS</a:t>
            </a:r>
          </a:p>
        </p:txBody>
      </p:sp>
      <p:sp>
        <p:nvSpPr>
          <p:cNvPr id="2" name="1 CuadroTexto"/>
          <p:cNvSpPr txBox="1"/>
          <p:nvPr/>
        </p:nvSpPr>
        <p:spPr>
          <a:xfrm>
            <a:off x="449463" y="23015260"/>
            <a:ext cx="20203365" cy="5016758"/>
          </a:xfrm>
          <a:prstGeom prst="rect">
            <a:avLst/>
          </a:prstGeom>
          <a:noFill/>
        </p:spPr>
        <p:txBody>
          <a:bodyPr wrap="square" rtlCol="0">
            <a:spAutoFit/>
          </a:bodyPr>
          <a:lstStyle/>
          <a:p>
            <a:pPr lvl="0" algn="just"/>
            <a:r>
              <a:rPr lang="es-ES" sz="2000" dirty="0" err="1" smtClean="0">
                <a:latin typeface="Times New Roman" panose="02020603050405020304" pitchFamily="18" charset="0"/>
                <a:cs typeface="Times New Roman" panose="02020603050405020304" pitchFamily="18" charset="0"/>
              </a:rPr>
              <a:t>Andía</a:t>
            </a:r>
            <a:r>
              <a:rPr lang="es-ES" sz="2000" dirty="0" smtClean="0">
                <a:latin typeface="Times New Roman" panose="02020603050405020304" pitchFamily="18" charset="0"/>
                <a:cs typeface="Times New Roman" panose="02020603050405020304" pitchFamily="18" charset="0"/>
              </a:rPr>
              <a:t> </a:t>
            </a:r>
            <a:r>
              <a:rPr lang="es-ES" sz="2000" dirty="0">
                <a:latin typeface="Times New Roman" panose="02020603050405020304" pitchFamily="18" charset="0"/>
                <a:cs typeface="Times New Roman" panose="02020603050405020304" pitchFamily="18" charset="0"/>
              </a:rPr>
              <a:t>Valencia, W., </a:t>
            </a:r>
            <a:r>
              <a:rPr lang="es-ES" sz="2000" dirty="0" err="1">
                <a:latin typeface="Times New Roman" panose="02020603050405020304" pitchFamily="18" charset="0"/>
                <a:cs typeface="Times New Roman" panose="02020603050405020304" pitchFamily="18" charset="0"/>
              </a:rPr>
              <a:t>Yampufe</a:t>
            </a:r>
            <a:r>
              <a:rPr lang="es-ES" sz="2000" dirty="0">
                <a:latin typeface="Times New Roman" panose="02020603050405020304" pitchFamily="18" charset="0"/>
                <a:cs typeface="Times New Roman" panose="02020603050405020304" pitchFamily="18" charset="0"/>
              </a:rPr>
              <a:t> </a:t>
            </a:r>
            <a:r>
              <a:rPr lang="es-ES" sz="2000" dirty="0" err="1">
                <a:latin typeface="Times New Roman" panose="02020603050405020304" pitchFamily="18" charset="0"/>
                <a:cs typeface="Times New Roman" panose="02020603050405020304" pitchFamily="18" charset="0"/>
              </a:rPr>
              <a:t>Cornetero</a:t>
            </a:r>
            <a:r>
              <a:rPr lang="es-ES" sz="2000" dirty="0">
                <a:latin typeface="Times New Roman" panose="02020603050405020304" pitchFamily="18" charset="0"/>
                <a:cs typeface="Times New Roman" panose="02020603050405020304" pitchFamily="18" charset="0"/>
              </a:rPr>
              <a:t>, M. y </a:t>
            </a:r>
            <a:r>
              <a:rPr lang="es-ES" sz="2000" dirty="0" err="1">
                <a:latin typeface="Times New Roman" panose="02020603050405020304" pitchFamily="18" charset="0"/>
                <a:cs typeface="Times New Roman" panose="02020603050405020304" pitchFamily="18" charset="0"/>
              </a:rPr>
              <a:t>Antezana</a:t>
            </a:r>
            <a:r>
              <a:rPr lang="es-ES" sz="2000" dirty="0">
                <a:latin typeface="Times New Roman" panose="02020603050405020304" pitchFamily="18" charset="0"/>
                <a:cs typeface="Times New Roman" panose="02020603050405020304" pitchFamily="18" charset="0"/>
              </a:rPr>
              <a:t> Alzamora, S. (2021). Responsabilidad social universitaria: del enfoque social al enfoque sostenible. Universidad Nacional Mayor de San Marcos, Perú, 40 (3). </a:t>
            </a:r>
            <a:r>
              <a:rPr lang="es-ES" sz="2000" u="sng" dirty="0">
                <a:latin typeface="Times New Roman" panose="02020603050405020304" pitchFamily="18" charset="0"/>
                <a:cs typeface="Times New Roman" panose="02020603050405020304" pitchFamily="18" charset="0"/>
                <a:hlinkClick r:id="rId6"/>
              </a:rPr>
              <a:t>https://www.researchgate.net/publication/356683796</a:t>
            </a:r>
            <a:r>
              <a:rPr lang="es-ES" sz="2000" dirty="0">
                <a:latin typeface="Times New Roman" panose="02020603050405020304" pitchFamily="18" charset="0"/>
                <a:cs typeface="Times New Roman" panose="02020603050405020304" pitchFamily="18" charset="0"/>
              </a:rPr>
              <a:t> </a:t>
            </a:r>
          </a:p>
          <a:p>
            <a:pPr lvl="0" algn="just"/>
            <a:r>
              <a:rPr lang="es-ES" sz="2000" dirty="0">
                <a:latin typeface="Times New Roman" panose="02020603050405020304" pitchFamily="18" charset="0"/>
                <a:cs typeface="Times New Roman" panose="02020603050405020304" pitchFamily="18" charset="0"/>
              </a:rPr>
              <a:t>Hernández-</a:t>
            </a:r>
            <a:r>
              <a:rPr lang="es-ES" sz="2000" dirty="0" err="1">
                <a:latin typeface="Times New Roman" panose="02020603050405020304" pitchFamily="18" charset="0"/>
                <a:cs typeface="Times New Roman" panose="02020603050405020304" pitchFamily="18" charset="0"/>
              </a:rPr>
              <a:t>Sampieri</a:t>
            </a:r>
            <a:r>
              <a:rPr lang="es-ES" sz="2000" dirty="0">
                <a:latin typeface="Times New Roman" panose="02020603050405020304" pitchFamily="18" charset="0"/>
                <a:cs typeface="Times New Roman" panose="02020603050405020304" pitchFamily="18" charset="0"/>
              </a:rPr>
              <a:t>, R., Baptista, P. y Fernández, C. (2014). Metodología de la Investigación.  McGraw Hill.</a:t>
            </a:r>
          </a:p>
          <a:p>
            <a:pPr lvl="0" algn="just"/>
            <a:r>
              <a:rPr lang="es-ES" sz="2000" dirty="0">
                <a:latin typeface="Times New Roman" panose="02020603050405020304" pitchFamily="18" charset="0"/>
                <a:cs typeface="Times New Roman" panose="02020603050405020304" pitchFamily="18" charset="0"/>
              </a:rPr>
              <a:t>Hincapié, C. (2009). Gestión del conocimiento, capital intelectual y comunicación en grupos de investigación. Revista Virtual Universidad Católica del Norte, 1(27). </a:t>
            </a:r>
            <a:r>
              <a:rPr lang="es-ES" sz="2000" u="sng" dirty="0">
                <a:latin typeface="Times New Roman" panose="02020603050405020304" pitchFamily="18" charset="0"/>
                <a:cs typeface="Times New Roman" panose="02020603050405020304" pitchFamily="18" charset="0"/>
                <a:hlinkClick r:id="rId7"/>
              </a:rPr>
              <a:t>https://revistavirtual.ucn.edu.co/index.php/RevistaUCN/article/view/97</a:t>
            </a:r>
            <a:r>
              <a:rPr lang="es-ES" sz="2000" dirty="0">
                <a:latin typeface="Times New Roman" panose="02020603050405020304" pitchFamily="18" charset="0"/>
                <a:cs typeface="Times New Roman" panose="02020603050405020304" pitchFamily="18" charset="0"/>
              </a:rPr>
              <a:t> </a:t>
            </a:r>
          </a:p>
          <a:p>
            <a:pPr lvl="0" algn="just"/>
            <a:r>
              <a:rPr lang="es-ES" sz="2000" dirty="0">
                <a:latin typeface="Times New Roman" panose="02020603050405020304" pitchFamily="18" charset="0"/>
                <a:cs typeface="Times New Roman" panose="02020603050405020304" pitchFamily="18" charset="0"/>
              </a:rPr>
              <a:t>Martínez, Y. (2009). Hablemos de Comunicación. La Habana: Ediciones Logos.</a:t>
            </a:r>
          </a:p>
          <a:p>
            <a:pPr lvl="0" algn="just"/>
            <a:r>
              <a:rPr lang="es-ES" sz="2000" dirty="0">
                <a:latin typeface="Times New Roman" panose="02020603050405020304" pitchFamily="18" charset="0"/>
                <a:cs typeface="Times New Roman" panose="02020603050405020304" pitchFamily="18" charset="0"/>
              </a:rPr>
              <a:t>Núñez, I. y Bermúdez, E. (2019). Valores, Responsabilidad Social Universitaria (RSU), Educación para el Desarrollo Sostenible (EDS) y Gestión de la Comunicación Organizacional. GECONTEC: Revista Internacional de Gestión del Conocimiento y la Tecnología, 7(1). ISSN 2255- 5648. </a:t>
            </a:r>
            <a:r>
              <a:rPr lang="es-ES" sz="2000" u="sng" dirty="0">
                <a:latin typeface="Times New Roman" panose="02020603050405020304" pitchFamily="18" charset="0"/>
                <a:cs typeface="Times New Roman" panose="02020603050405020304" pitchFamily="18" charset="0"/>
                <a:hlinkClick r:id="rId8"/>
              </a:rPr>
              <a:t>https://www.upo.es/revistas/index.php/gecontec/article</a:t>
            </a:r>
            <a:r>
              <a:rPr lang="es-ES" sz="2000" dirty="0">
                <a:latin typeface="Times New Roman" panose="02020603050405020304" pitchFamily="18" charset="0"/>
                <a:cs typeface="Times New Roman" panose="02020603050405020304" pitchFamily="18" charset="0"/>
              </a:rPr>
              <a:t>   </a:t>
            </a:r>
          </a:p>
          <a:p>
            <a:pPr lvl="0" algn="just"/>
            <a:r>
              <a:rPr lang="es-ES" sz="2000" dirty="0">
                <a:latin typeface="Times New Roman" panose="02020603050405020304" pitchFamily="18" charset="0"/>
                <a:cs typeface="Times New Roman" panose="02020603050405020304" pitchFamily="18" charset="0"/>
              </a:rPr>
              <a:t>Trelles I. (2004). Gestión de comunicación institucional: </a:t>
            </a:r>
            <a:r>
              <a:rPr lang="es-ES" sz="2000" dirty="0" smtClean="0">
                <a:latin typeface="Times New Roman" panose="02020603050405020304" pitchFamily="18" charset="0"/>
                <a:cs typeface="Times New Roman" panose="02020603050405020304" pitchFamily="18" charset="0"/>
              </a:rPr>
              <a:t>reflexiones en </a:t>
            </a:r>
            <a:r>
              <a:rPr lang="es-ES" sz="2000" dirty="0">
                <a:latin typeface="Times New Roman" panose="02020603050405020304" pitchFamily="18" charset="0"/>
                <a:cs typeface="Times New Roman" panose="02020603050405020304" pitchFamily="18" charset="0"/>
              </a:rPr>
              <a:t>torno a un concepto y una praxis”, Espacio, (10), p. 29-31.</a:t>
            </a:r>
          </a:p>
          <a:p>
            <a:pPr lvl="0" algn="just"/>
            <a:r>
              <a:rPr lang="es-ES" sz="2000" dirty="0" err="1">
                <a:latin typeface="Times New Roman" panose="02020603050405020304" pitchFamily="18" charset="0"/>
                <a:cs typeface="Times New Roman" panose="02020603050405020304" pitchFamily="18" charset="0"/>
              </a:rPr>
              <a:t>Vallaeys</a:t>
            </a:r>
            <a:r>
              <a:rPr lang="es-ES" sz="2000" dirty="0">
                <a:latin typeface="Times New Roman" panose="02020603050405020304" pitchFamily="18" charset="0"/>
                <a:cs typeface="Times New Roman" panose="02020603050405020304" pitchFamily="18" charset="0"/>
              </a:rPr>
              <a:t>, F. (2014). La responsabilidad social universitaria: un </a:t>
            </a:r>
            <a:r>
              <a:rPr lang="es-ES" sz="2000" dirty="0" smtClean="0">
                <a:latin typeface="Times New Roman" panose="02020603050405020304" pitchFamily="18" charset="0"/>
                <a:cs typeface="Times New Roman" panose="02020603050405020304" pitchFamily="18" charset="0"/>
              </a:rPr>
              <a:t>nuevo </a:t>
            </a:r>
            <a:r>
              <a:rPr lang="es-ES" sz="2000" dirty="0">
                <a:latin typeface="Times New Roman" panose="02020603050405020304" pitchFamily="18" charset="0"/>
                <a:cs typeface="Times New Roman" panose="02020603050405020304" pitchFamily="18" charset="0"/>
              </a:rPr>
              <a:t>modelo universitario contra la mercantilización. Revista Iberoamericana de Educación Superior, 5(12), 105-117. </a:t>
            </a:r>
            <a:r>
              <a:rPr lang="es-ES" sz="2000" u="sng" dirty="0">
                <a:latin typeface="Times New Roman" panose="02020603050405020304" pitchFamily="18" charset="0"/>
                <a:cs typeface="Times New Roman" panose="02020603050405020304" pitchFamily="18" charset="0"/>
                <a:hlinkClick r:id="rId9"/>
              </a:rPr>
              <a:t>https://doi.org/10.22201/iisue.20072872e.2014.12.112</a:t>
            </a:r>
            <a:r>
              <a:rPr lang="es-ES" sz="2000" dirty="0">
                <a:latin typeface="Times New Roman" panose="02020603050405020304" pitchFamily="18" charset="0"/>
                <a:cs typeface="Times New Roman" panose="02020603050405020304" pitchFamily="18" charset="0"/>
              </a:rPr>
              <a:t> </a:t>
            </a:r>
          </a:p>
          <a:p>
            <a:pPr lvl="0" algn="just"/>
            <a:r>
              <a:rPr lang="es-ES" sz="2000" dirty="0" err="1">
                <a:latin typeface="Times New Roman" panose="02020603050405020304" pitchFamily="18" charset="0"/>
                <a:cs typeface="Times New Roman" panose="02020603050405020304" pitchFamily="18" charset="0"/>
              </a:rPr>
              <a:t>Vallaeys</a:t>
            </a:r>
            <a:r>
              <a:rPr lang="es-ES" sz="2000" dirty="0">
                <a:latin typeface="Times New Roman" panose="02020603050405020304" pitchFamily="18" charset="0"/>
                <a:cs typeface="Times New Roman" panose="02020603050405020304" pitchFamily="18" charset="0"/>
              </a:rPr>
              <a:t>, F., De la Cruz, C., y </a:t>
            </a:r>
            <a:r>
              <a:rPr lang="es-ES" sz="2000" dirty="0" err="1">
                <a:latin typeface="Times New Roman" panose="02020603050405020304" pitchFamily="18" charset="0"/>
                <a:cs typeface="Times New Roman" panose="02020603050405020304" pitchFamily="18" charset="0"/>
              </a:rPr>
              <a:t>Sasia</a:t>
            </a:r>
            <a:r>
              <a:rPr lang="es-ES" sz="2000" dirty="0">
                <a:latin typeface="Times New Roman" panose="02020603050405020304" pitchFamily="18" charset="0"/>
                <a:cs typeface="Times New Roman" panose="02020603050405020304" pitchFamily="18" charset="0"/>
              </a:rPr>
              <a:t>, P. (2009). Manual de responsabilidad social universitaria: Primeros pasos. Banco Interamericano de Desarrollo. </a:t>
            </a:r>
            <a:r>
              <a:rPr lang="es-ES" sz="2000" u="sng" dirty="0">
                <a:latin typeface="Times New Roman" panose="02020603050405020304" pitchFamily="18" charset="0"/>
                <a:cs typeface="Times New Roman" panose="02020603050405020304" pitchFamily="18" charset="0"/>
                <a:hlinkClick r:id="rId10"/>
              </a:rPr>
              <a:t>https://www.researchgate.net/publication/265395619_Manual_de_Responsabilidad_Social_Universitaria?enrichId</a:t>
            </a:r>
            <a:r>
              <a:rPr lang="es-ES" sz="2000" dirty="0">
                <a:latin typeface="Times New Roman" panose="02020603050405020304" pitchFamily="18" charset="0"/>
                <a:cs typeface="Times New Roman" panose="02020603050405020304" pitchFamily="18" charset="0"/>
              </a:rPr>
              <a:t> </a:t>
            </a:r>
          </a:p>
          <a:p>
            <a:pPr lvl="0" algn="just"/>
            <a:r>
              <a:rPr lang="es-ES" sz="2000" dirty="0">
                <a:latin typeface="Times New Roman" panose="02020603050405020304" pitchFamily="18" charset="0"/>
                <a:cs typeface="Times New Roman" panose="02020603050405020304" pitchFamily="18" charset="0"/>
              </a:rPr>
              <a:t>Viteri, J. (2012). Modelo y procedimientos para gestionar la responsabilidad social universitaria. [Tesis doctoral, Universidad de Matanzas “Camilo Cienfuegos” Facultad de ciencias económicas e informáticas, Departamento de Ingeniería Industrial]. </a:t>
            </a:r>
            <a:r>
              <a:rPr lang="es-ES" sz="2000" u="sng" dirty="0">
                <a:latin typeface="Times New Roman" panose="02020603050405020304" pitchFamily="18" charset="0"/>
                <a:cs typeface="Times New Roman" panose="02020603050405020304" pitchFamily="18" charset="0"/>
                <a:hlinkClick r:id="rId11"/>
              </a:rPr>
              <a:t>https://rein.umcc.cu/handle/123456789/44</a:t>
            </a:r>
            <a:endParaRPr lang="es-ES" sz="2000" dirty="0">
              <a:latin typeface="Times New Roman" panose="02020603050405020304" pitchFamily="18" charset="0"/>
              <a:cs typeface="Times New Roman" panose="02020603050405020304" pitchFamily="18" charset="0"/>
            </a:endParaRPr>
          </a:p>
          <a:p>
            <a:pPr algn="just"/>
            <a:endParaRPr lang="es-DO" sz="2000" dirty="0">
              <a:latin typeface="Times New Roman" panose="02020603050405020304" pitchFamily="18" charset="0"/>
              <a:cs typeface="Times New Roman" panose="02020603050405020304" pitchFamily="18" charset="0"/>
            </a:endParaRPr>
          </a:p>
        </p:txBody>
      </p:sp>
      <p:pic>
        <p:nvPicPr>
          <p:cNvPr id="4" name="Imagen 3"/>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082244" y="450128"/>
            <a:ext cx="1807834" cy="4131476"/>
          </a:xfrm>
          <a:prstGeom prst="rect">
            <a:avLst/>
          </a:prstGeom>
        </p:spPr>
      </p:pic>
    </p:spTree>
    <p:extLst>
      <p:ext uri="{BB962C8B-B14F-4D97-AF65-F5344CB8AC3E}">
        <p14:creationId xmlns:p14="http://schemas.microsoft.com/office/powerpoint/2010/main" val="3742088974"/>
      </p:ext>
    </p:extLst>
  </p:cSld>
  <p:clrMapOvr>
    <a:masterClrMapping/>
  </p:clrMapOvr>
</p:sld>
</file>

<file path=ppt/theme/theme1.xml><?xml version="1.0" encoding="utf-8"?>
<a:theme xmlns:a="http://schemas.openxmlformats.org/drawingml/2006/main" name="A1 Templat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2.xml><?xml version="1.0" encoding="utf-8"?>
<a:theme xmlns:a="http://schemas.openxmlformats.org/drawingml/2006/main" name="Without Guides">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sz="2000" dirty="0">
            <a:latin typeface="Times New Roman" panose="02020603050405020304" pitchFamily="18" charset="0"/>
            <a:cs typeface="Times New Roman" panose="02020603050405020304" pitchFamily="18" charset="0"/>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PosterPresentations.com-100CMx140CM</Template>
  <TotalTime>1483</TotalTime>
  <Words>1231</Words>
  <Application>Microsoft Office PowerPoint</Application>
  <PresentationFormat>Personalizado</PresentationFormat>
  <Paragraphs>48</Paragraphs>
  <Slides>1</Slides>
  <Notes>1</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vt:i4>
      </vt:variant>
    </vt:vector>
  </HeadingPairs>
  <TitlesOfParts>
    <vt:vector size="10" baseType="lpstr">
      <vt:lpstr>Arial</vt:lpstr>
      <vt:lpstr>Arial Black</vt:lpstr>
      <vt:lpstr>Calibri</vt:lpstr>
      <vt:lpstr>Century Gothic</vt:lpstr>
      <vt:lpstr>Open Sauce</vt:lpstr>
      <vt:lpstr>Times New Roman</vt:lpstr>
      <vt:lpstr>Trebuchet MS</vt:lpstr>
      <vt:lpstr>A1 Template</vt:lpstr>
      <vt:lpstr>Without Guides</vt:lpstr>
      <vt:lpstr>Presentación de PowerPoint</vt:lpstr>
    </vt:vector>
  </TitlesOfParts>
  <Manager>A. Kotoulas</Manager>
  <Company>Canterbury Media Services, Inc.</Company>
  <LinksUpToDate>false</LinksUpToDate>
  <SharedDoc>false</SharedDoc>
  <HyperlinkBase>https://www.posterpresentations.com/free-poster-templates.html</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A1 PowerPoint Presentation</dc:title>
  <dc:subject>Research poster presentation template</dc:subject>
  <dc:creator>PosterPresentations.com</dc:creator>
  <cp:keywords>A1 Powerpoint poster template, scientific poster template, research poster template</cp:keywords>
  <dc:description>This template is the property of PosterPresentations.com. You are free to modify and print the template as needed, as long as the PosterPresentations.com watermark at the bottom left of the page is visible. Call us if you need help with this poster template. 1-866-649-3004 (c)PosterPresentations.com</dc:description>
  <cp:lastModifiedBy>Lianelys Barbara Valdes Leon</cp:lastModifiedBy>
  <cp:revision>57</cp:revision>
  <dcterms:created xsi:type="dcterms:W3CDTF">2012-02-10T00:21:22Z</dcterms:created>
  <dcterms:modified xsi:type="dcterms:W3CDTF">2025-10-15T17:05:09Z</dcterms:modified>
  <cp:category>Research poster templates</cp:category>
</cp:coreProperties>
</file>