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3" r:id="rId6"/>
    <p:sldId id="271" r:id="rId7"/>
    <p:sldId id="272" r:id="rId8"/>
    <p:sldId id="273" r:id="rId9"/>
    <p:sldId id="274" r:id="rId10"/>
    <p:sldId id="264" r:id="rId11"/>
    <p:sldId id="265" r:id="rId12"/>
    <p:sldId id="275" r:id="rId13"/>
    <p:sldId id="269" r:id="rId14"/>
    <p:sldId id="270" r:id="rId15"/>
  </p:sldIdLst>
  <p:sldSz cx="18288000" cy="10287000"/>
  <p:notesSz cx="6858000" cy="9144000"/>
  <p:embeddedFontLst>
    <p:embeddedFont>
      <p:font typeface="Open Sauce" charset="0"/>
      <p:regular r:id="rId16"/>
    </p:embeddedFont>
    <p:embeddedFont>
      <p:font typeface="Century Gothic" pitchFamily="34" charset="0"/>
      <p:regular r:id="rId17"/>
      <p:bold r:id="rId18"/>
      <p:italic r:id="rId19"/>
      <p:boldItalic r:id="rId20"/>
    </p:embeddedFont>
    <p:embeddedFont>
      <p:font typeface="Calibri" pitchFamily="34" charset="0"/>
      <p:regular r:id="rId21"/>
      <p:bold r:id="rId22"/>
      <p:italic r:id="rId23"/>
      <p:boldItalic r:id="rId24"/>
    </p:embeddedFont>
    <p:embeddedFont>
      <p:font typeface="Codec Pro ExtraBold"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9" d="100"/>
          <a:sy n="49" d="100"/>
        </p:scale>
        <p:origin x="-576" y="-7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8.wmf"/><Relationship Id="rId5" Type="http://schemas.openxmlformats.org/officeDocument/2006/relationships/oleObject" Target="../embeddings/oleObject10.bin"/><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44.svg"/><Relationship Id="rId5" Type="http://schemas.openxmlformats.org/officeDocument/2006/relationships/image" Target="../media/image32.png"/><Relationship Id="rId10" Type="http://schemas.openxmlformats.org/officeDocument/2006/relationships/image" Target="../media/image31.wmf"/><Relationship Id="rId4" Type="http://schemas.openxmlformats.org/officeDocument/2006/relationships/image" Target="../media/image2.svg"/><Relationship Id="rId9"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44.svg"/><Relationship Id="rId5" Type="http://schemas.openxmlformats.org/officeDocument/2006/relationships/image" Target="../media/image32.png"/><Relationship Id="rId10" Type="http://schemas.openxmlformats.org/officeDocument/2006/relationships/image" Target="../media/image35.wmf"/><Relationship Id="rId4" Type="http://schemas.openxmlformats.org/officeDocument/2006/relationships/image" Target="../media/image2.svg"/><Relationship Id="rId9"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2.png"/><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44.svg"/><Relationship Id="rId5" Type="http://schemas.openxmlformats.org/officeDocument/2006/relationships/image" Target="../media/image32.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png"/><Relationship Id="rId11" Type="http://schemas.openxmlformats.org/officeDocument/2006/relationships/image" Target="../media/image7.wmf"/><Relationship Id="rId5" Type="http://schemas.openxmlformats.org/officeDocument/2006/relationships/image" Target="../media/image8.png"/><Relationship Id="rId10" Type="http://schemas.openxmlformats.org/officeDocument/2006/relationships/oleObject" Target="../embeddings/oleObject3.bin"/><Relationship Id="rId4" Type="http://schemas.openxmlformats.org/officeDocument/2006/relationships/image" Target="../media/image2.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3.sv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5.png"/><Relationship Id="rId15" Type="http://schemas.openxmlformats.org/officeDocument/2006/relationships/image" Target="../media/image13.wmf"/><Relationship Id="rId4" Type="http://schemas.openxmlformats.org/officeDocument/2006/relationships/image" Target="../media/image9.svg"/><Relationship Id="rId1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7.wmf"/><Relationship Id="rId5" Type="http://schemas.openxmlformats.org/officeDocument/2006/relationships/oleObject" Target="../embeddings/oleObject5.bin"/><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21.png"/><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23.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25.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27.pn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TextBox 14"/>
          <p:cNvSpPr txBox="1"/>
          <p:nvPr/>
        </p:nvSpPr>
        <p:spPr>
          <a:xfrm>
            <a:off x="1752928" y="6915943"/>
            <a:ext cx="8553855" cy="1654299"/>
          </a:xfrm>
          <a:prstGeom prst="rect">
            <a:avLst/>
          </a:prstGeom>
        </p:spPr>
        <p:txBody>
          <a:bodyPr lIns="0" tIns="0" rIns="0" bIns="0" rtlCol="0" anchor="t">
            <a:spAutoFit/>
          </a:bodyPr>
          <a:lstStyle/>
          <a:p>
            <a:pPr>
              <a:lnSpc>
                <a:spcPts val="4325"/>
              </a:lnSpc>
            </a:pPr>
            <a:r>
              <a:rPr lang="es-ES" sz="3600" spc="154" dirty="0">
                <a:solidFill>
                  <a:srgbClr val="099936"/>
                </a:solidFill>
                <a:latin typeface="Open Sauce"/>
              </a:rPr>
              <a:t>Mejora de la Calidad en la Auditoría de Procesos Turísticos mediante Minería de </a:t>
            </a:r>
            <a:r>
              <a:rPr lang="es-ES" sz="3600" spc="154" dirty="0" smtClean="0">
                <a:solidFill>
                  <a:srgbClr val="099936"/>
                </a:solidFill>
                <a:latin typeface="Open Sauce"/>
              </a:rPr>
              <a:t>Procesos</a:t>
            </a:r>
            <a:endParaRPr lang="es-EC" sz="3600" spc="154" dirty="0">
              <a:solidFill>
                <a:srgbClr val="099936"/>
              </a:solidFill>
              <a:latin typeface="Open Sauce"/>
            </a:endParaRPr>
          </a:p>
        </p:txBody>
      </p:sp>
      <p:sp>
        <p:nvSpPr>
          <p:cNvPr id="16" name="TextBox 16"/>
          <p:cNvSpPr txBox="1"/>
          <p:nvPr/>
        </p:nvSpPr>
        <p:spPr>
          <a:xfrm>
            <a:off x="1765898" y="302973"/>
            <a:ext cx="9122221" cy="4985980"/>
          </a:xfrm>
          <a:prstGeom prst="rect">
            <a:avLst/>
          </a:prstGeom>
        </p:spPr>
        <p:txBody>
          <a:bodyPr lIns="0" tIns="0" rIns="0" bIns="0" rtlCol="0" anchor="t">
            <a:spAutoFit/>
          </a:bodyPr>
          <a:lstStyle/>
          <a:p>
            <a:r>
              <a:rPr lang="es-ES" sz="5400" dirty="0" smtClean="0">
                <a:solidFill>
                  <a:srgbClr val="099936"/>
                </a:solidFill>
                <a:latin typeface="Codec Pro ExtraBold"/>
              </a:rPr>
              <a:t>XII Conferencia Internacional de Ingeniería Mecánica COMEC 2025</a:t>
            </a:r>
          </a:p>
          <a:p>
            <a:r>
              <a:rPr lang="es-ES" sz="5400" dirty="0" smtClean="0">
                <a:solidFill>
                  <a:srgbClr val="099936"/>
                </a:solidFill>
                <a:latin typeface="Codec Pro ExtraBold"/>
              </a:rPr>
              <a:t>VII </a:t>
            </a:r>
            <a:r>
              <a:rPr lang="es-ES" sz="5400" dirty="0">
                <a:solidFill>
                  <a:srgbClr val="099936"/>
                </a:solidFill>
                <a:latin typeface="Codec Pro ExtraBold"/>
              </a:rPr>
              <a:t>SIMPOSIO DE LOGÍSTICA Y GESTIÓN DE LA CALIDAD</a:t>
            </a:r>
            <a:endParaRPr lang="es-EC" sz="5400" dirty="0">
              <a:solidFill>
                <a:srgbClr val="099936"/>
              </a:solidFill>
              <a:latin typeface="Codec Pro ExtraBold"/>
            </a:endParaRPr>
          </a:p>
        </p:txBody>
      </p:sp>
      <p:pic>
        <p:nvPicPr>
          <p:cNvPr id="18" name="Imagen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17158" y="-207071"/>
            <a:ext cx="4401312" cy="10058400"/>
          </a:xfrm>
          <a:prstGeom prst="rect">
            <a:avLst/>
          </a:prstGeom>
        </p:spPr>
      </p:pic>
      <p:graphicFrame>
        <p:nvGraphicFramePr>
          <p:cNvPr id="13" name="12 Objeto"/>
          <p:cNvGraphicFramePr>
            <a:graphicFrameLocks noChangeAspect="1"/>
          </p:cNvGraphicFramePr>
          <p:nvPr>
            <p:extLst>
              <p:ext uri="{D42A27DB-BD31-4B8C-83A1-F6EECF244321}">
                <p14:modId xmlns:p14="http://schemas.microsoft.com/office/powerpoint/2010/main" val="3920390182"/>
              </p:ext>
            </p:extLst>
          </p:nvPr>
        </p:nvGraphicFramePr>
        <p:xfrm>
          <a:off x="16681181" y="9413179"/>
          <a:ext cx="895350" cy="438150"/>
        </p:xfrm>
        <a:graphic>
          <a:graphicData uri="http://schemas.openxmlformats.org/presentationml/2006/ole">
            <mc:AlternateContent xmlns:mc="http://schemas.openxmlformats.org/markup-compatibility/2006">
              <mc:Choice xmlns:v="urn:schemas-microsoft-com:vml" Requires="v">
                <p:oleObj spid="_x0000_s1026" name="Objeto empaquetador del shell" showAsIcon="1" r:id="rId8" imgW="895680" imgH="437760" progId="Package">
                  <p:embed/>
                </p:oleObj>
              </mc:Choice>
              <mc:Fallback>
                <p:oleObj name="Objeto empaquetador del shell" showAsIcon="1" r:id="rId8" imgW="895680" imgH="437760" progId="Package">
                  <p:embed/>
                  <p:pic>
                    <p:nvPicPr>
                      <p:cNvPr id="0" name=""/>
                      <p:cNvPicPr/>
                      <p:nvPr/>
                    </p:nvPicPr>
                    <p:blipFill>
                      <a:blip r:embed="rId9"/>
                      <a:stretch>
                        <a:fillRect/>
                      </a:stretch>
                    </p:blipFill>
                    <p:spPr>
                      <a:xfrm>
                        <a:off x="16681181" y="9413179"/>
                        <a:ext cx="895350" cy="4381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grpSp>
        <p:nvGrpSpPr>
          <p:cNvPr id="3" name="Group 3"/>
          <p:cNvGrpSpPr/>
          <p:nvPr/>
        </p:nvGrpSpPr>
        <p:grpSpPr>
          <a:xfrm>
            <a:off x="633448" y="374453"/>
            <a:ext cx="17021103" cy="3970203"/>
            <a:chOff x="0" y="0"/>
            <a:chExt cx="4482924" cy="1045650"/>
          </a:xfrm>
        </p:grpSpPr>
        <p:sp>
          <p:nvSpPr>
            <p:cNvPr id="4" name="Freeform 4"/>
            <p:cNvSpPr/>
            <p:nvPr/>
          </p:nvSpPr>
          <p:spPr>
            <a:xfrm>
              <a:off x="0" y="0"/>
              <a:ext cx="4482924" cy="1045650"/>
            </a:xfrm>
            <a:custGeom>
              <a:avLst/>
              <a:gdLst/>
              <a:ahLst/>
              <a:cxnLst/>
              <a:rect l="l" t="t" r="r" b="b"/>
              <a:pathLst>
                <a:path w="4482924" h="1045650">
                  <a:moveTo>
                    <a:pt x="0" y="0"/>
                  </a:moveTo>
                  <a:lnTo>
                    <a:pt x="4482924" y="0"/>
                  </a:lnTo>
                  <a:lnTo>
                    <a:pt x="4482924" y="1045650"/>
                  </a:lnTo>
                  <a:lnTo>
                    <a:pt x="0" y="1045650"/>
                  </a:lnTo>
                  <a:close/>
                </a:path>
              </a:pathLst>
            </a:custGeom>
            <a:solidFill>
              <a:srgbClr val="1C5739"/>
            </a:solidFill>
          </p:spPr>
        </p:sp>
        <p:sp>
          <p:nvSpPr>
            <p:cNvPr id="5" name="TextBox 5"/>
            <p:cNvSpPr txBox="1"/>
            <p:nvPr/>
          </p:nvSpPr>
          <p:spPr>
            <a:xfrm>
              <a:off x="0" y="-19050"/>
              <a:ext cx="4482924" cy="1064700"/>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9" name="Freeform 9"/>
          <p:cNvSpPr/>
          <p:nvPr/>
        </p:nvSpPr>
        <p:spPr>
          <a:xfrm>
            <a:off x="667020" y="395051"/>
            <a:ext cx="16933642" cy="3949605"/>
          </a:xfrm>
          <a:custGeom>
            <a:avLst/>
            <a:gdLst/>
            <a:ahLst/>
            <a:cxnLst/>
            <a:rect l="l" t="t" r="r" b="b"/>
            <a:pathLst>
              <a:path w="16933642" h="3949605">
                <a:moveTo>
                  <a:pt x="0" y="0"/>
                </a:moveTo>
                <a:lnTo>
                  <a:pt x="16933643" y="0"/>
                </a:lnTo>
                <a:lnTo>
                  <a:pt x="16933643" y="3949605"/>
                </a:lnTo>
                <a:lnTo>
                  <a:pt x="0" y="3949605"/>
                </a:lnTo>
                <a:lnTo>
                  <a:pt x="0" y="0"/>
                </a:lnTo>
                <a:close/>
              </a:path>
            </a:pathLst>
          </a:custGeom>
          <a:blipFill>
            <a:blip r:embed="rId4">
              <a:alphaModFix amt="18000"/>
            </a:blip>
            <a:stretch>
              <a:fillRect t="-92914" b="-92914"/>
            </a:stretch>
          </a:blipFill>
        </p:spPr>
      </p:sp>
      <p:sp>
        <p:nvSpPr>
          <p:cNvPr id="13" name="TextBox 13"/>
          <p:cNvSpPr txBox="1"/>
          <p:nvPr/>
        </p:nvSpPr>
        <p:spPr>
          <a:xfrm>
            <a:off x="5268860" y="1123512"/>
            <a:ext cx="7750281" cy="1384931"/>
          </a:xfrm>
          <a:prstGeom prst="rect">
            <a:avLst/>
          </a:prstGeom>
        </p:spPr>
        <p:txBody>
          <a:bodyPr lIns="0" tIns="0" rIns="0" bIns="0" rtlCol="0" anchor="t">
            <a:spAutoFit/>
          </a:bodyPr>
          <a:lstStyle/>
          <a:p>
            <a:pPr marL="0" lvl="0" indent="0" algn="ctr">
              <a:lnSpc>
                <a:spcPts val="11502"/>
              </a:lnSpc>
              <a:spcBef>
                <a:spcPct val="0"/>
              </a:spcBef>
            </a:pPr>
            <a:r>
              <a:rPr lang="en-US" sz="8335" u="none" spc="816" dirty="0" err="1" smtClean="0">
                <a:solidFill>
                  <a:srgbClr val="FFFFFF"/>
                </a:solidFill>
                <a:latin typeface="Codec Pro ExtraBold"/>
              </a:rPr>
              <a:t>Resultados</a:t>
            </a:r>
            <a:endParaRPr lang="en-US" sz="8335" u="none" spc="816" dirty="0">
              <a:solidFill>
                <a:srgbClr val="FFFFFF"/>
              </a:solidFill>
              <a:latin typeface="Codec Pro ExtraBold"/>
            </a:endParaRPr>
          </a:p>
        </p:txBody>
      </p:sp>
      <p:sp>
        <p:nvSpPr>
          <p:cNvPr id="26" name="25 CuadroTexto"/>
          <p:cNvSpPr txBox="1"/>
          <p:nvPr/>
        </p:nvSpPr>
        <p:spPr>
          <a:xfrm>
            <a:off x="2286000" y="5372100"/>
            <a:ext cx="13411200" cy="2523768"/>
          </a:xfrm>
          <a:prstGeom prst="rect">
            <a:avLst/>
          </a:prstGeom>
          <a:noFill/>
        </p:spPr>
        <p:txBody>
          <a:bodyPr wrap="square" rtlCol="0">
            <a:spAutoFit/>
          </a:bodyPr>
          <a:lstStyle/>
          <a:p>
            <a:pPr algn="just"/>
            <a:r>
              <a:rPr lang="es-EC" sz="2800" dirty="0"/>
              <a:t>La aplicación del procedimiento propuesto en una empresa turística cubana permitió evaluar de manera objetiva la calidad del proceso de renta de autos, detectando ineficiencias y desviaciones que los métodos tradicionales no habían identificado. Los resultados se organizaron en tres ejes: </a:t>
            </a:r>
            <a:r>
              <a:rPr lang="es-EC" sz="2800" b="1" dirty="0"/>
              <a:t>transparencia de la auditoría, detección de desviaciones críticas y mejora en la gestión de la calidad</a:t>
            </a:r>
            <a:r>
              <a:rPr lang="es-EC" sz="2800" dirty="0"/>
              <a:t>.</a:t>
            </a:r>
          </a:p>
          <a:p>
            <a:pPr algn="just"/>
            <a:endParaRPr lang="es-EC" dirty="0"/>
          </a:p>
        </p:txBody>
      </p:sp>
      <p:graphicFrame>
        <p:nvGraphicFramePr>
          <p:cNvPr id="6" name="5 Objeto"/>
          <p:cNvGraphicFramePr>
            <a:graphicFrameLocks noChangeAspect="1"/>
          </p:cNvGraphicFramePr>
          <p:nvPr>
            <p:extLst>
              <p:ext uri="{D42A27DB-BD31-4B8C-83A1-F6EECF244321}">
                <p14:modId xmlns:p14="http://schemas.microsoft.com/office/powerpoint/2010/main" val="1624810033"/>
              </p:ext>
            </p:extLst>
          </p:nvPr>
        </p:nvGraphicFramePr>
        <p:xfrm>
          <a:off x="16078200" y="8877300"/>
          <a:ext cx="676275" cy="438150"/>
        </p:xfrm>
        <a:graphic>
          <a:graphicData uri="http://schemas.openxmlformats.org/presentationml/2006/ole">
            <mc:AlternateContent xmlns:mc="http://schemas.openxmlformats.org/markup-compatibility/2006">
              <mc:Choice xmlns:v="urn:schemas-microsoft-com:vml" Requires="v">
                <p:oleObj spid="_x0000_s10242" name="Objeto empaquetador del shell" showAsIcon="1" r:id="rId5" imgW="676080" imgH="437760" progId="Package">
                  <p:embed/>
                </p:oleObj>
              </mc:Choice>
              <mc:Fallback>
                <p:oleObj name="Objeto empaquetador del shell" showAsIcon="1" r:id="rId5" imgW="676080" imgH="437760" progId="Package">
                  <p:embed/>
                  <p:pic>
                    <p:nvPicPr>
                      <p:cNvPr id="0" name=""/>
                      <p:cNvPicPr/>
                      <p:nvPr/>
                    </p:nvPicPr>
                    <p:blipFill>
                      <a:blip r:embed="rId6"/>
                      <a:stretch>
                        <a:fillRect/>
                      </a:stretch>
                    </p:blipFill>
                    <p:spPr>
                      <a:xfrm>
                        <a:off x="16078200" y="8877300"/>
                        <a:ext cx="676275" cy="4381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3" name="Freeform 3"/>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4" name="0 Imagen"/>
          <p:cNvPicPr/>
          <p:nvPr/>
        </p:nvPicPr>
        <p:blipFill>
          <a:blip r:embed="rId7">
            <a:extLst>
              <a:ext uri="{28A0092B-C50C-407E-A947-70E740481C1C}">
                <a14:useLocalDpi xmlns:a14="http://schemas.microsoft.com/office/drawing/2010/main" val="0"/>
              </a:ext>
            </a:extLst>
          </a:blip>
          <a:stretch>
            <a:fillRect/>
          </a:stretch>
        </p:blipFill>
        <p:spPr>
          <a:xfrm>
            <a:off x="838200" y="647700"/>
            <a:ext cx="8229600" cy="5638800"/>
          </a:xfrm>
          <a:prstGeom prst="rect">
            <a:avLst/>
          </a:prstGeom>
        </p:spPr>
      </p:pic>
      <p:pic>
        <p:nvPicPr>
          <p:cNvPr id="16" name="0 Imagen"/>
          <p:cNvPicPr/>
          <p:nvPr/>
        </p:nvPicPr>
        <p:blipFill>
          <a:blip r:embed="rId8">
            <a:extLst>
              <a:ext uri="{28A0092B-C50C-407E-A947-70E740481C1C}">
                <a14:useLocalDpi xmlns:a14="http://schemas.microsoft.com/office/drawing/2010/main" val="0"/>
              </a:ext>
            </a:extLst>
          </a:blip>
          <a:stretch>
            <a:fillRect/>
          </a:stretch>
        </p:blipFill>
        <p:spPr>
          <a:xfrm>
            <a:off x="9448800" y="3467100"/>
            <a:ext cx="8262076" cy="5295900"/>
          </a:xfrm>
          <a:prstGeom prst="rect">
            <a:avLst/>
          </a:prstGeom>
        </p:spPr>
      </p:pic>
      <p:graphicFrame>
        <p:nvGraphicFramePr>
          <p:cNvPr id="2" name="1 Objeto"/>
          <p:cNvGraphicFramePr>
            <a:graphicFrameLocks noChangeAspect="1"/>
          </p:cNvGraphicFramePr>
          <p:nvPr>
            <p:extLst>
              <p:ext uri="{D42A27DB-BD31-4B8C-83A1-F6EECF244321}">
                <p14:modId xmlns:p14="http://schemas.microsoft.com/office/powerpoint/2010/main" val="1871404496"/>
              </p:ext>
            </p:extLst>
          </p:nvPr>
        </p:nvGraphicFramePr>
        <p:xfrm>
          <a:off x="17263201" y="6896100"/>
          <a:ext cx="676275" cy="438150"/>
        </p:xfrm>
        <a:graphic>
          <a:graphicData uri="http://schemas.openxmlformats.org/presentationml/2006/ole">
            <mc:AlternateContent xmlns:mc="http://schemas.openxmlformats.org/markup-compatibility/2006">
              <mc:Choice xmlns:v="urn:schemas-microsoft-com:vml" Requires="v">
                <p:oleObj spid="_x0000_s11266" name="Objeto empaquetador del shell" showAsIcon="1" r:id="rId9" imgW="676080" imgH="437760" progId="Package">
                  <p:embed/>
                </p:oleObj>
              </mc:Choice>
              <mc:Fallback>
                <p:oleObj name="Objeto empaquetador del shell" showAsIcon="1" r:id="rId9" imgW="676080" imgH="437760" progId="Package">
                  <p:embed/>
                  <p:pic>
                    <p:nvPicPr>
                      <p:cNvPr id="0" name=""/>
                      <p:cNvPicPr/>
                      <p:nvPr/>
                    </p:nvPicPr>
                    <p:blipFill>
                      <a:blip r:embed="rId10"/>
                      <a:stretch>
                        <a:fillRect/>
                      </a:stretch>
                    </p:blipFill>
                    <p:spPr>
                      <a:xfrm>
                        <a:off x="17263201" y="6896100"/>
                        <a:ext cx="676275" cy="4381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3" name="Freeform 3"/>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1028700"/>
            <a:ext cx="896364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4610100"/>
            <a:ext cx="9683393"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Objeto"/>
          <p:cNvGraphicFramePr>
            <a:graphicFrameLocks noChangeAspect="1"/>
          </p:cNvGraphicFramePr>
          <p:nvPr>
            <p:extLst>
              <p:ext uri="{D42A27DB-BD31-4B8C-83A1-F6EECF244321}">
                <p14:modId xmlns:p14="http://schemas.microsoft.com/office/powerpoint/2010/main" val="36283894"/>
              </p:ext>
            </p:extLst>
          </p:nvPr>
        </p:nvGraphicFramePr>
        <p:xfrm>
          <a:off x="16992600" y="6896100"/>
          <a:ext cx="676275" cy="438150"/>
        </p:xfrm>
        <a:graphic>
          <a:graphicData uri="http://schemas.openxmlformats.org/presentationml/2006/ole">
            <mc:AlternateContent xmlns:mc="http://schemas.openxmlformats.org/markup-compatibility/2006">
              <mc:Choice xmlns:v="urn:schemas-microsoft-com:vml" Requires="v">
                <p:oleObj spid="_x0000_s12290" name="Objeto empaquetador del shell" showAsIcon="1" r:id="rId9" imgW="676080" imgH="437760" progId="Package">
                  <p:embed/>
                </p:oleObj>
              </mc:Choice>
              <mc:Fallback>
                <p:oleObj name="Objeto empaquetador del shell" showAsIcon="1" r:id="rId9" imgW="676080" imgH="437760" progId="Package">
                  <p:embed/>
                  <p:pic>
                    <p:nvPicPr>
                      <p:cNvPr id="0" name=""/>
                      <p:cNvPicPr/>
                      <p:nvPr/>
                    </p:nvPicPr>
                    <p:blipFill>
                      <a:blip r:embed="rId10"/>
                      <a:stretch>
                        <a:fillRect/>
                      </a:stretch>
                    </p:blipFill>
                    <p:spPr>
                      <a:xfrm>
                        <a:off x="16992600" y="6896100"/>
                        <a:ext cx="676275" cy="438150"/>
                      </a:xfrm>
                      <a:prstGeom prst="rect">
                        <a:avLst/>
                      </a:prstGeom>
                    </p:spPr>
                  </p:pic>
                </p:oleObj>
              </mc:Fallback>
            </mc:AlternateContent>
          </a:graphicData>
        </a:graphic>
      </p:graphicFrame>
    </p:spTree>
    <p:extLst>
      <p:ext uri="{BB962C8B-B14F-4D97-AF65-F5344CB8AC3E}">
        <p14:creationId xmlns:p14="http://schemas.microsoft.com/office/powerpoint/2010/main" val="2932155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3" name="Freeform 3"/>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14 Rectángulo"/>
          <p:cNvSpPr/>
          <p:nvPr/>
        </p:nvSpPr>
        <p:spPr>
          <a:xfrm>
            <a:off x="1752599" y="2177951"/>
            <a:ext cx="14632115" cy="7232749"/>
          </a:xfrm>
          <a:prstGeom prst="rect">
            <a:avLst/>
          </a:prstGeom>
        </p:spPr>
        <p:txBody>
          <a:bodyPr wrap="square">
            <a:spAutoFit/>
          </a:bodyPr>
          <a:lstStyle/>
          <a:p>
            <a:r>
              <a:rPr lang="es-EC" sz="3200" dirty="0"/>
              <a:t>Los resultados obtenidos demuestran que la integración de la minería de procesos en la auditoría:</a:t>
            </a:r>
          </a:p>
          <a:p>
            <a:pPr marL="457200" lvl="0" indent="-457200">
              <a:lnSpc>
                <a:spcPct val="250000"/>
              </a:lnSpc>
              <a:buFont typeface="Arial" pitchFamily="34" charset="0"/>
              <a:buChar char="•"/>
            </a:pPr>
            <a:r>
              <a:rPr lang="es-ES" sz="3200" b="1" dirty="0" smtClean="0"/>
              <a:t>Mejora la calidad de las auditorías</a:t>
            </a:r>
            <a:endParaRPr lang="es-EC" sz="3200" b="1" dirty="0" smtClean="0"/>
          </a:p>
          <a:p>
            <a:pPr marL="457200" lvl="0" indent="-457200">
              <a:lnSpc>
                <a:spcPct val="250000"/>
              </a:lnSpc>
              <a:buFont typeface="Arial" pitchFamily="34" charset="0"/>
              <a:buChar char="•"/>
            </a:pPr>
            <a:r>
              <a:rPr lang="es-EC" sz="3200" b="1" dirty="0" smtClean="0"/>
              <a:t>Incrementa </a:t>
            </a:r>
            <a:r>
              <a:rPr lang="es-EC" sz="3200" b="1" dirty="0"/>
              <a:t>la transparencia y </a:t>
            </a:r>
            <a:r>
              <a:rPr lang="es-EC" sz="3200" b="1" dirty="0" smtClean="0"/>
              <a:t>objetividad</a:t>
            </a:r>
            <a:r>
              <a:rPr lang="es-EC" sz="3200" dirty="0"/>
              <a:t>.</a:t>
            </a:r>
          </a:p>
          <a:p>
            <a:pPr marL="457200" lvl="0" indent="-457200">
              <a:lnSpc>
                <a:spcPct val="250000"/>
              </a:lnSpc>
              <a:buFont typeface="Arial" pitchFamily="34" charset="0"/>
              <a:buChar char="•"/>
            </a:pPr>
            <a:r>
              <a:rPr lang="es-EC" sz="3200" b="1" dirty="0"/>
              <a:t>Mejora la detección de desviaciones </a:t>
            </a:r>
            <a:r>
              <a:rPr lang="es-EC" sz="3200" b="1" dirty="0" smtClean="0"/>
              <a:t>críticas</a:t>
            </a:r>
            <a:r>
              <a:rPr lang="es-EC" sz="3200" dirty="0" smtClean="0"/>
              <a:t>.</a:t>
            </a:r>
            <a:endParaRPr lang="es-EC" sz="3200" dirty="0"/>
          </a:p>
          <a:p>
            <a:pPr marL="457200" lvl="0" indent="-457200">
              <a:lnSpc>
                <a:spcPct val="250000"/>
              </a:lnSpc>
              <a:buFont typeface="Arial" pitchFamily="34" charset="0"/>
              <a:buChar char="•"/>
            </a:pPr>
            <a:r>
              <a:rPr lang="es-EC" sz="3200" b="1" dirty="0"/>
              <a:t>Optimiza recursos y </a:t>
            </a:r>
            <a:r>
              <a:rPr lang="es-EC" sz="3200" b="1" dirty="0" smtClean="0"/>
              <a:t>tiempos</a:t>
            </a:r>
            <a:r>
              <a:rPr lang="es-EC" sz="3200" dirty="0"/>
              <a:t>.</a:t>
            </a:r>
          </a:p>
          <a:p>
            <a:pPr marL="457200" lvl="0" indent="-457200">
              <a:lnSpc>
                <a:spcPct val="250000"/>
              </a:lnSpc>
              <a:buFont typeface="Arial" pitchFamily="34" charset="0"/>
              <a:buChar char="•"/>
            </a:pPr>
            <a:r>
              <a:rPr lang="es-EC" sz="3200" b="1" dirty="0"/>
              <a:t>Fortalece la mejora </a:t>
            </a:r>
            <a:r>
              <a:rPr lang="es-EC" sz="3200" b="1" dirty="0" smtClean="0"/>
              <a:t>continua</a:t>
            </a:r>
            <a:r>
              <a:rPr lang="es-EC" sz="3200" dirty="0" smtClean="0"/>
              <a:t>.</a:t>
            </a:r>
            <a:endParaRPr lang="es-EC" sz="3200" dirty="0"/>
          </a:p>
        </p:txBody>
      </p:sp>
      <p:sp>
        <p:nvSpPr>
          <p:cNvPr id="5" name="TextBox 10"/>
          <p:cNvSpPr txBox="1"/>
          <p:nvPr/>
        </p:nvSpPr>
        <p:spPr>
          <a:xfrm>
            <a:off x="3276600" y="545281"/>
            <a:ext cx="7979503" cy="1278042"/>
          </a:xfrm>
          <a:prstGeom prst="rect">
            <a:avLst/>
          </a:prstGeom>
        </p:spPr>
        <p:txBody>
          <a:bodyPr wrap="square" lIns="0" tIns="0" rIns="0" bIns="0" rtlCol="0" anchor="t">
            <a:spAutoFit/>
          </a:bodyPr>
          <a:lstStyle/>
          <a:p>
            <a:pPr>
              <a:lnSpc>
                <a:spcPts val="10858"/>
              </a:lnSpc>
            </a:pPr>
            <a:r>
              <a:rPr lang="es-EC" sz="7868" spc="771" dirty="0" smtClean="0">
                <a:solidFill>
                  <a:srgbClr val="231F20"/>
                </a:solidFill>
                <a:latin typeface="Codec Pro ExtraBold"/>
              </a:rPr>
              <a:t>Conclusiones</a:t>
            </a:r>
            <a:endParaRPr lang="es-EC" sz="7868" spc="771" dirty="0">
              <a:solidFill>
                <a:srgbClr val="231F20"/>
              </a:solidFill>
              <a:latin typeface="Codec Pro ExtraBold"/>
            </a:endParaRPr>
          </a:p>
        </p:txBody>
      </p:sp>
      <p:graphicFrame>
        <p:nvGraphicFramePr>
          <p:cNvPr id="2" name="1 Objeto"/>
          <p:cNvGraphicFramePr>
            <a:graphicFrameLocks noChangeAspect="1"/>
          </p:cNvGraphicFramePr>
          <p:nvPr>
            <p:extLst>
              <p:ext uri="{D42A27DB-BD31-4B8C-83A1-F6EECF244321}">
                <p14:modId xmlns:p14="http://schemas.microsoft.com/office/powerpoint/2010/main" val="1243940703"/>
              </p:ext>
            </p:extLst>
          </p:nvPr>
        </p:nvGraphicFramePr>
        <p:xfrm>
          <a:off x="16687800" y="6896100"/>
          <a:ext cx="676275" cy="438150"/>
        </p:xfrm>
        <a:graphic>
          <a:graphicData uri="http://schemas.openxmlformats.org/presentationml/2006/ole">
            <mc:AlternateContent xmlns:mc="http://schemas.openxmlformats.org/markup-compatibility/2006">
              <mc:Choice xmlns:v="urn:schemas-microsoft-com:vml" Requires="v">
                <p:oleObj spid="_x0000_s13314" name="Objeto empaquetador del shell" showAsIcon="1" r:id="rId7" imgW="676080" imgH="437760" progId="Package">
                  <p:embed/>
                </p:oleObj>
              </mc:Choice>
              <mc:Fallback>
                <p:oleObj name="Objeto empaquetador del shell" showAsIcon="1" r:id="rId7" imgW="676080" imgH="437760" progId="Package">
                  <p:embed/>
                  <p:pic>
                    <p:nvPicPr>
                      <p:cNvPr id="0" name=""/>
                      <p:cNvPicPr/>
                      <p:nvPr/>
                    </p:nvPicPr>
                    <p:blipFill>
                      <a:blip r:embed="rId8"/>
                      <a:stretch>
                        <a:fillRect/>
                      </a:stretch>
                    </p:blipFill>
                    <p:spPr>
                      <a:xfrm>
                        <a:off x="16687800" y="6896100"/>
                        <a:ext cx="676275" cy="438150"/>
                      </a:xfrm>
                      <a:prstGeom prst="rect">
                        <a:avLst/>
                      </a:prstGeom>
                    </p:spPr>
                  </p:pic>
                </p:oleObj>
              </mc:Fallback>
            </mc:AlternateContent>
          </a:graphicData>
        </a:graphic>
      </p:graphicFrame>
    </p:spTree>
    <p:extLst>
      <p:ext uri="{BB962C8B-B14F-4D97-AF65-F5344CB8AC3E}">
        <p14:creationId xmlns:p14="http://schemas.microsoft.com/office/powerpoint/2010/main" val="1469286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8">
            <a:extLst>
              <a:ext uri="{FF2B5EF4-FFF2-40B4-BE49-F238E27FC236}">
                <a16:creationId xmlns:a16="http://schemas.microsoft.com/office/drawing/2014/main" xmlns="" id="{EE9FA602-3765-24F5-CD5B-2BA6BC452749}"/>
              </a:ext>
            </a:extLst>
          </p:cNvPr>
          <p:cNvSpPr txBox="1"/>
          <p:nvPr/>
        </p:nvSpPr>
        <p:spPr>
          <a:xfrm>
            <a:off x="15232847" y="0"/>
            <a:ext cx="3086100" cy="10287000"/>
          </a:xfrm>
          <a:prstGeom prst="rect">
            <a:avLst/>
          </a:prstGeom>
          <a:solidFill>
            <a:srgbClr val="56983F"/>
          </a:solidFill>
        </p:spPr>
        <p:txBody>
          <a:bodyPr lIns="50800" tIns="50800" rIns="50800" bIns="50800" rtlCol="0" anchor="ctr"/>
          <a:lstStyle/>
          <a:p>
            <a:pPr algn="ctr">
              <a:lnSpc>
                <a:spcPts val="2859"/>
              </a:lnSpc>
            </a:pPr>
            <a:endParaRPr/>
          </a:p>
        </p:txBody>
      </p:sp>
      <p:sp>
        <p:nvSpPr>
          <p:cNvPr id="4" name="TextBox 4"/>
          <p:cNvSpPr txBox="1"/>
          <p:nvPr/>
        </p:nvSpPr>
        <p:spPr>
          <a:xfrm>
            <a:off x="15262512" y="-67956"/>
            <a:ext cx="3086100" cy="10684236"/>
          </a:xfrm>
          <a:prstGeom prst="rect">
            <a:avLst/>
          </a:prstGeom>
        </p:spPr>
        <p:txBody>
          <a:bodyPr lIns="50800" tIns="50800" rIns="50800" bIns="50800" rtlCol="0" anchor="ctr"/>
          <a:lstStyle/>
          <a:p>
            <a:pPr algn="ctr">
              <a:lnSpc>
                <a:spcPts val="2859"/>
              </a:lnSpc>
            </a:pPr>
            <a:endParaRPr/>
          </a:p>
        </p:txBody>
      </p:sp>
      <p:sp>
        <p:nvSpPr>
          <p:cNvPr id="8" name="TextBox 8"/>
          <p:cNvSpPr txBox="1"/>
          <p:nvPr/>
        </p:nvSpPr>
        <p:spPr>
          <a:xfrm>
            <a:off x="0" y="0"/>
            <a:ext cx="3086100" cy="10287000"/>
          </a:xfrm>
          <a:prstGeom prst="rect">
            <a:avLst/>
          </a:prstGeom>
          <a:solidFill>
            <a:srgbClr val="56983F"/>
          </a:solidFill>
        </p:spPr>
        <p:txBody>
          <a:bodyPr lIns="50800" tIns="50800" rIns="50800" bIns="50800" rtlCol="0" anchor="ctr"/>
          <a:lstStyle/>
          <a:p>
            <a:pPr algn="ctr">
              <a:lnSpc>
                <a:spcPts val="2859"/>
              </a:lnSpc>
            </a:pPr>
            <a:endParaRPr/>
          </a:p>
        </p:txBody>
      </p:sp>
      <p:sp>
        <p:nvSpPr>
          <p:cNvPr id="15" name="TextBox 15"/>
          <p:cNvSpPr txBox="1"/>
          <p:nvPr/>
        </p:nvSpPr>
        <p:spPr>
          <a:xfrm>
            <a:off x="3575266" y="4120426"/>
            <a:ext cx="10036621" cy="1691810"/>
          </a:xfrm>
          <a:prstGeom prst="rect">
            <a:avLst/>
          </a:prstGeom>
        </p:spPr>
        <p:txBody>
          <a:bodyPr wrap="square" lIns="0" tIns="0" rIns="0" bIns="0" rtlCol="0" anchor="t">
            <a:spAutoFit/>
          </a:bodyPr>
          <a:lstStyle/>
          <a:p>
            <a:pPr>
              <a:lnSpc>
                <a:spcPts val="14831"/>
              </a:lnSpc>
            </a:pPr>
            <a:r>
              <a:rPr lang="en-US" sz="9600" b="1" dirty="0" err="1">
                <a:latin typeface="Century Gothic" panose="020B0502020202020204" pitchFamily="34" charset="0"/>
              </a:rPr>
              <a:t>Muchas</a:t>
            </a:r>
            <a:r>
              <a:rPr lang="en-US" sz="9600" b="1" dirty="0">
                <a:latin typeface="Century Gothic" panose="020B0502020202020204" pitchFamily="34" charset="0"/>
              </a:rPr>
              <a:t> gracias</a:t>
            </a:r>
          </a:p>
        </p:txBody>
      </p:sp>
      <p:pic>
        <p:nvPicPr>
          <p:cNvPr id="18" name="Picture 17">
            <a:extLst>
              <a:ext uri="{FF2B5EF4-FFF2-40B4-BE49-F238E27FC236}">
                <a16:creationId xmlns:a16="http://schemas.microsoft.com/office/drawing/2014/main" xmlns="" id="{224A0223-1BF4-32C5-A14B-5BB70CC90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7400" y="952500"/>
            <a:ext cx="4038600" cy="7842398"/>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xmlns="" id="{99ACBF8B-4813-4EED-02B1-B15BEF7C9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68" y="-62879"/>
            <a:ext cx="2392685" cy="10058420"/>
          </a:xfrm>
          <a:prstGeom prst="rect">
            <a:avLst/>
          </a:prstGeom>
        </p:spPr>
      </p:pic>
      <p:pic>
        <p:nvPicPr>
          <p:cNvPr id="3" name="Picture 2">
            <a:extLst>
              <a:ext uri="{FF2B5EF4-FFF2-40B4-BE49-F238E27FC236}">
                <a16:creationId xmlns:a16="http://schemas.microsoft.com/office/drawing/2014/main" xmlns="" id="{E4AABF63-14D3-5957-EB67-61D0ED9A6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266" y="6896100"/>
            <a:ext cx="8915400" cy="2276475"/>
          </a:xfrm>
          <a:prstGeom prst="rect">
            <a:avLst/>
          </a:prstGeom>
        </p:spPr>
      </p:pic>
    </p:spTree>
    <p:extLst>
      <p:ext uri="{BB962C8B-B14F-4D97-AF65-F5344CB8AC3E}">
        <p14:creationId xmlns:p14="http://schemas.microsoft.com/office/powerpoint/2010/main" val="593216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3812627" y="2901697"/>
            <a:ext cx="1400485" cy="4832603"/>
            <a:chOff x="0" y="0"/>
            <a:chExt cx="368852" cy="1608665"/>
          </a:xfrm>
        </p:grpSpPr>
        <p:sp>
          <p:nvSpPr>
            <p:cNvPr id="3" name="Freeform 3"/>
            <p:cNvSpPr/>
            <p:nvPr/>
          </p:nvSpPr>
          <p:spPr>
            <a:xfrm>
              <a:off x="0" y="0"/>
              <a:ext cx="368852" cy="1608665"/>
            </a:xfrm>
            <a:custGeom>
              <a:avLst/>
              <a:gdLst/>
              <a:ahLst/>
              <a:cxnLst/>
              <a:rect l="l" t="t" r="r" b="b"/>
              <a:pathLst>
                <a:path w="368852" h="1608665">
                  <a:moveTo>
                    <a:pt x="0" y="0"/>
                  </a:moveTo>
                  <a:lnTo>
                    <a:pt x="368852" y="0"/>
                  </a:lnTo>
                  <a:lnTo>
                    <a:pt x="368852" y="1608665"/>
                  </a:lnTo>
                  <a:lnTo>
                    <a:pt x="0" y="1608665"/>
                  </a:lnTo>
                  <a:close/>
                </a:path>
              </a:pathLst>
            </a:custGeom>
            <a:solidFill>
              <a:srgbClr val="099936"/>
            </a:solidFill>
            <a:ln cap="sq">
              <a:noFill/>
              <a:prstDash val="solid"/>
              <a:miter/>
            </a:ln>
          </p:spPr>
        </p:sp>
        <p:sp>
          <p:nvSpPr>
            <p:cNvPr id="4" name="TextBox 4"/>
            <p:cNvSpPr txBox="1"/>
            <p:nvPr/>
          </p:nvSpPr>
          <p:spPr>
            <a:xfrm>
              <a:off x="0" y="-19050"/>
              <a:ext cx="368852" cy="16277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5168017" y="8906711"/>
            <a:ext cx="3994568" cy="2186118"/>
          </a:xfrm>
          <a:custGeom>
            <a:avLst/>
            <a:gdLst/>
            <a:ahLst/>
            <a:cxnLst/>
            <a:rect l="l" t="t" r="r" b="b"/>
            <a:pathLst>
              <a:path w="3994568" h="2186118">
                <a:moveTo>
                  <a:pt x="0" y="0"/>
                </a:moveTo>
                <a:lnTo>
                  <a:pt x="3994568" y="0"/>
                </a:lnTo>
                <a:lnTo>
                  <a:pt x="3994568" y="2186118"/>
                </a:lnTo>
                <a:lnTo>
                  <a:pt x="0" y="218611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TextBox 10"/>
          <p:cNvSpPr txBox="1"/>
          <p:nvPr/>
        </p:nvSpPr>
        <p:spPr>
          <a:xfrm>
            <a:off x="5213112" y="1316966"/>
            <a:ext cx="5661991" cy="1439372"/>
          </a:xfrm>
          <a:prstGeom prst="rect">
            <a:avLst/>
          </a:prstGeom>
        </p:spPr>
        <p:txBody>
          <a:bodyPr lIns="0" tIns="0" rIns="0" bIns="0" rtlCol="0" anchor="t">
            <a:spAutoFit/>
          </a:bodyPr>
          <a:lstStyle/>
          <a:p>
            <a:pPr>
              <a:lnSpc>
                <a:spcPts val="10858"/>
              </a:lnSpc>
            </a:pPr>
            <a:r>
              <a:rPr lang="en-US" sz="7868" spc="771" dirty="0">
                <a:solidFill>
                  <a:srgbClr val="231F20"/>
                </a:solidFill>
                <a:latin typeface="Codec Pro ExtraBold"/>
              </a:rPr>
              <a:t>Agenda</a:t>
            </a:r>
          </a:p>
        </p:txBody>
      </p:sp>
      <p:sp>
        <p:nvSpPr>
          <p:cNvPr id="11" name="TextBox 11"/>
          <p:cNvSpPr txBox="1"/>
          <p:nvPr/>
        </p:nvSpPr>
        <p:spPr>
          <a:xfrm>
            <a:off x="4024659" y="3168035"/>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01</a:t>
            </a:r>
          </a:p>
        </p:txBody>
      </p:sp>
      <p:sp>
        <p:nvSpPr>
          <p:cNvPr id="12" name="TextBox 12"/>
          <p:cNvSpPr txBox="1"/>
          <p:nvPr/>
        </p:nvSpPr>
        <p:spPr>
          <a:xfrm>
            <a:off x="4024659" y="3965154"/>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02</a:t>
            </a:r>
          </a:p>
        </p:txBody>
      </p:sp>
      <p:sp>
        <p:nvSpPr>
          <p:cNvPr id="13" name="TextBox 13"/>
          <p:cNvSpPr txBox="1"/>
          <p:nvPr/>
        </p:nvSpPr>
        <p:spPr>
          <a:xfrm>
            <a:off x="4024659" y="4846311"/>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03</a:t>
            </a:r>
          </a:p>
        </p:txBody>
      </p:sp>
      <p:sp>
        <p:nvSpPr>
          <p:cNvPr id="14" name="TextBox 14"/>
          <p:cNvSpPr txBox="1"/>
          <p:nvPr/>
        </p:nvSpPr>
        <p:spPr>
          <a:xfrm>
            <a:off x="4024659" y="5643430"/>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04</a:t>
            </a:r>
          </a:p>
        </p:txBody>
      </p:sp>
      <p:sp>
        <p:nvSpPr>
          <p:cNvPr id="15" name="TextBox 15"/>
          <p:cNvSpPr txBox="1"/>
          <p:nvPr/>
        </p:nvSpPr>
        <p:spPr>
          <a:xfrm>
            <a:off x="4044260" y="6435807"/>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05</a:t>
            </a:r>
          </a:p>
        </p:txBody>
      </p:sp>
      <p:sp>
        <p:nvSpPr>
          <p:cNvPr id="18" name="TextBox 18"/>
          <p:cNvSpPr txBox="1"/>
          <p:nvPr/>
        </p:nvSpPr>
        <p:spPr>
          <a:xfrm>
            <a:off x="5400737" y="3333137"/>
            <a:ext cx="5790503" cy="418548"/>
          </a:xfrm>
          <a:prstGeom prst="rect">
            <a:avLst/>
          </a:prstGeom>
        </p:spPr>
        <p:txBody>
          <a:bodyPr lIns="0" tIns="0" rIns="0" bIns="0" rtlCol="0" anchor="t">
            <a:spAutoFit/>
          </a:bodyPr>
          <a:lstStyle/>
          <a:p>
            <a:pPr>
              <a:lnSpc>
                <a:spcPts val="3483"/>
              </a:lnSpc>
            </a:pPr>
            <a:r>
              <a:rPr lang="en-US" sz="2524" spc="247" dirty="0" err="1" smtClean="0">
                <a:solidFill>
                  <a:srgbClr val="231F20"/>
                </a:solidFill>
                <a:latin typeface="Open Sauce"/>
              </a:rPr>
              <a:t>Introducción</a:t>
            </a:r>
            <a:endParaRPr lang="en-US" sz="2524" spc="247" dirty="0">
              <a:solidFill>
                <a:srgbClr val="231F20"/>
              </a:solidFill>
              <a:latin typeface="Open Sauce"/>
            </a:endParaRPr>
          </a:p>
        </p:txBody>
      </p:sp>
      <p:sp>
        <p:nvSpPr>
          <p:cNvPr id="19" name="TextBox 19"/>
          <p:cNvSpPr txBox="1"/>
          <p:nvPr/>
        </p:nvSpPr>
        <p:spPr>
          <a:xfrm>
            <a:off x="5400737" y="4127355"/>
            <a:ext cx="6076629" cy="411010"/>
          </a:xfrm>
          <a:prstGeom prst="rect">
            <a:avLst/>
          </a:prstGeom>
        </p:spPr>
        <p:txBody>
          <a:bodyPr lIns="0" tIns="0" rIns="0" bIns="0" rtlCol="0" anchor="t">
            <a:spAutoFit/>
          </a:bodyPr>
          <a:lstStyle/>
          <a:p>
            <a:pPr>
              <a:lnSpc>
                <a:spcPts val="3483"/>
              </a:lnSpc>
            </a:pPr>
            <a:r>
              <a:rPr lang="en-US" sz="2524" spc="247" dirty="0" err="1" smtClean="0">
                <a:solidFill>
                  <a:srgbClr val="231F20"/>
                </a:solidFill>
                <a:latin typeface="Open Sauce"/>
              </a:rPr>
              <a:t>Objetivo</a:t>
            </a:r>
            <a:endParaRPr lang="en-US" sz="2524" spc="247" dirty="0">
              <a:solidFill>
                <a:srgbClr val="231F20"/>
              </a:solidFill>
              <a:latin typeface="Open Sauce"/>
            </a:endParaRPr>
          </a:p>
        </p:txBody>
      </p:sp>
      <p:sp>
        <p:nvSpPr>
          <p:cNvPr id="20" name="TextBox 20"/>
          <p:cNvSpPr txBox="1"/>
          <p:nvPr/>
        </p:nvSpPr>
        <p:spPr>
          <a:xfrm>
            <a:off x="5400737" y="5047445"/>
            <a:ext cx="5790503" cy="418548"/>
          </a:xfrm>
          <a:prstGeom prst="rect">
            <a:avLst/>
          </a:prstGeom>
        </p:spPr>
        <p:txBody>
          <a:bodyPr lIns="0" tIns="0" rIns="0" bIns="0" rtlCol="0" anchor="t">
            <a:spAutoFit/>
          </a:bodyPr>
          <a:lstStyle/>
          <a:p>
            <a:pPr marL="0" lvl="0" indent="0" algn="l">
              <a:lnSpc>
                <a:spcPts val="3483"/>
              </a:lnSpc>
              <a:spcBef>
                <a:spcPct val="0"/>
              </a:spcBef>
            </a:pPr>
            <a:r>
              <a:rPr lang="en-US" sz="2524" u="none" spc="247" dirty="0" err="1" smtClean="0">
                <a:solidFill>
                  <a:srgbClr val="231F20"/>
                </a:solidFill>
                <a:latin typeface="Open Sauce"/>
              </a:rPr>
              <a:t>Metodología</a:t>
            </a:r>
            <a:endParaRPr lang="en-US" sz="2524" u="none" spc="247" dirty="0">
              <a:solidFill>
                <a:srgbClr val="231F20"/>
              </a:solidFill>
              <a:latin typeface="Open Sauce"/>
            </a:endParaRPr>
          </a:p>
        </p:txBody>
      </p:sp>
      <p:sp>
        <p:nvSpPr>
          <p:cNvPr id="21" name="TextBox 21"/>
          <p:cNvSpPr txBox="1"/>
          <p:nvPr/>
        </p:nvSpPr>
        <p:spPr>
          <a:xfrm>
            <a:off x="5400737" y="5841663"/>
            <a:ext cx="6076629" cy="448841"/>
          </a:xfrm>
          <a:prstGeom prst="rect">
            <a:avLst/>
          </a:prstGeom>
        </p:spPr>
        <p:txBody>
          <a:bodyPr lIns="0" tIns="0" rIns="0" bIns="0" rtlCol="0" anchor="t">
            <a:spAutoFit/>
          </a:bodyPr>
          <a:lstStyle/>
          <a:p>
            <a:pPr marL="0" lvl="0" indent="0" algn="l">
              <a:lnSpc>
                <a:spcPts val="3483"/>
              </a:lnSpc>
              <a:spcBef>
                <a:spcPct val="0"/>
              </a:spcBef>
            </a:pPr>
            <a:r>
              <a:rPr lang="en-US" sz="2524" u="none" spc="247" dirty="0" err="1" smtClean="0">
                <a:solidFill>
                  <a:srgbClr val="231F20"/>
                </a:solidFill>
                <a:latin typeface="Open Sauce"/>
              </a:rPr>
              <a:t>Resultados</a:t>
            </a:r>
            <a:r>
              <a:rPr lang="en-US" sz="2524" u="none" spc="247" dirty="0" smtClean="0">
                <a:solidFill>
                  <a:srgbClr val="231F20"/>
                </a:solidFill>
                <a:latin typeface="Open Sauce"/>
              </a:rPr>
              <a:t> y </a:t>
            </a:r>
            <a:r>
              <a:rPr lang="en-US" sz="2524" u="none" spc="247" dirty="0" err="1" smtClean="0">
                <a:solidFill>
                  <a:srgbClr val="231F20"/>
                </a:solidFill>
                <a:latin typeface="Open Sauce"/>
              </a:rPr>
              <a:t>Discusión</a:t>
            </a:r>
            <a:endParaRPr lang="en-US" sz="2524" u="none" spc="247" dirty="0">
              <a:solidFill>
                <a:srgbClr val="231F20"/>
              </a:solidFill>
              <a:latin typeface="Open Sauce"/>
            </a:endParaRPr>
          </a:p>
        </p:txBody>
      </p:sp>
      <p:sp>
        <p:nvSpPr>
          <p:cNvPr id="22" name="TextBox 22"/>
          <p:cNvSpPr txBox="1"/>
          <p:nvPr/>
        </p:nvSpPr>
        <p:spPr>
          <a:xfrm>
            <a:off x="5400737" y="6642507"/>
            <a:ext cx="6076629" cy="418548"/>
          </a:xfrm>
          <a:prstGeom prst="rect">
            <a:avLst/>
          </a:prstGeom>
        </p:spPr>
        <p:txBody>
          <a:bodyPr lIns="0" tIns="0" rIns="0" bIns="0" rtlCol="0" anchor="t">
            <a:spAutoFit/>
          </a:bodyPr>
          <a:lstStyle/>
          <a:p>
            <a:pPr marL="0" lvl="0" indent="0" algn="l">
              <a:lnSpc>
                <a:spcPts val="3483"/>
              </a:lnSpc>
              <a:spcBef>
                <a:spcPct val="0"/>
              </a:spcBef>
            </a:pPr>
            <a:r>
              <a:rPr lang="en-US" sz="2524" u="none" spc="247" dirty="0" err="1" smtClean="0">
                <a:solidFill>
                  <a:srgbClr val="231F20"/>
                </a:solidFill>
                <a:latin typeface="Open Sauce"/>
              </a:rPr>
              <a:t>Conclusiones</a:t>
            </a:r>
            <a:endParaRPr lang="en-US" sz="2524" u="none" spc="247" dirty="0">
              <a:solidFill>
                <a:srgbClr val="231F20"/>
              </a:solidFill>
              <a:latin typeface="Open Sauce"/>
            </a:endParaRPr>
          </a:p>
        </p:txBody>
      </p:sp>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45560" y="150116"/>
            <a:ext cx="3642440" cy="8324135"/>
          </a:xfrm>
          <a:prstGeom prst="rect">
            <a:avLst/>
          </a:prstGeom>
        </p:spPr>
      </p:pic>
      <p:graphicFrame>
        <p:nvGraphicFramePr>
          <p:cNvPr id="9" name="8 Objeto"/>
          <p:cNvGraphicFramePr>
            <a:graphicFrameLocks noChangeAspect="1"/>
          </p:cNvGraphicFramePr>
          <p:nvPr>
            <p:extLst>
              <p:ext uri="{D42A27DB-BD31-4B8C-83A1-F6EECF244321}">
                <p14:modId xmlns:p14="http://schemas.microsoft.com/office/powerpoint/2010/main" val="4075379193"/>
              </p:ext>
            </p:extLst>
          </p:nvPr>
        </p:nvGraphicFramePr>
        <p:xfrm>
          <a:off x="15811987" y="9182100"/>
          <a:ext cx="619125" cy="438150"/>
        </p:xfrm>
        <a:graphic>
          <a:graphicData uri="http://schemas.openxmlformats.org/presentationml/2006/ole">
            <mc:AlternateContent xmlns:mc="http://schemas.openxmlformats.org/markup-compatibility/2006">
              <mc:Choice xmlns:v="urn:schemas-microsoft-com:vml" Requires="v">
                <p:oleObj spid="_x0000_s2050" name="Objeto empaquetador del shell" showAsIcon="1" r:id="rId6" imgW="618840" imgH="437760" progId="Package">
                  <p:embed/>
                </p:oleObj>
              </mc:Choice>
              <mc:Fallback>
                <p:oleObj name="Objeto empaquetador del shell" showAsIcon="1" r:id="rId6" imgW="618840" imgH="437760" progId="Package">
                  <p:embed/>
                  <p:pic>
                    <p:nvPicPr>
                      <p:cNvPr id="0" name=""/>
                      <p:cNvPicPr/>
                      <p:nvPr/>
                    </p:nvPicPr>
                    <p:blipFill>
                      <a:blip r:embed="rId7"/>
                      <a:stretch>
                        <a:fillRect/>
                      </a:stretch>
                    </p:blipFill>
                    <p:spPr>
                      <a:xfrm>
                        <a:off x="15811987" y="9182100"/>
                        <a:ext cx="619125" cy="4381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5168017" y="8906711"/>
            <a:ext cx="3994568" cy="2186118"/>
          </a:xfrm>
          <a:custGeom>
            <a:avLst/>
            <a:gdLst/>
            <a:ahLst/>
            <a:cxnLst/>
            <a:rect l="l" t="t" r="r" b="b"/>
            <a:pathLst>
              <a:path w="3994568" h="2186118">
                <a:moveTo>
                  <a:pt x="0" y="0"/>
                </a:moveTo>
                <a:lnTo>
                  <a:pt x="3994568" y="0"/>
                </a:lnTo>
                <a:lnTo>
                  <a:pt x="3994568" y="2186118"/>
                </a:lnTo>
                <a:lnTo>
                  <a:pt x="0" y="218611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4512870" y="1630557"/>
            <a:ext cx="7462126" cy="1397819"/>
          </a:xfrm>
          <a:prstGeom prst="rect">
            <a:avLst/>
          </a:prstGeom>
        </p:spPr>
        <p:txBody>
          <a:bodyPr wrap="square" lIns="0" tIns="0" rIns="0" bIns="0" rtlCol="0" anchor="t">
            <a:spAutoFit/>
          </a:bodyPr>
          <a:lstStyle/>
          <a:p>
            <a:pPr>
              <a:lnSpc>
                <a:spcPts val="10858"/>
              </a:lnSpc>
            </a:pPr>
            <a:r>
              <a:rPr lang="en-US" sz="7868" spc="771" dirty="0" err="1" smtClean="0">
                <a:solidFill>
                  <a:srgbClr val="231F20"/>
                </a:solidFill>
                <a:latin typeface="Codec Pro ExtraBold"/>
              </a:rPr>
              <a:t>Introducción</a:t>
            </a:r>
            <a:endParaRPr lang="en-US" sz="7868" spc="771" dirty="0">
              <a:solidFill>
                <a:srgbClr val="231F20"/>
              </a:solidFill>
              <a:latin typeface="Codec Pro ExtraBold"/>
            </a:endParaRPr>
          </a:p>
        </p:txBody>
      </p:sp>
      <p:sp>
        <p:nvSpPr>
          <p:cNvPr id="8" name="TextBox 8"/>
          <p:cNvSpPr txBox="1"/>
          <p:nvPr/>
        </p:nvSpPr>
        <p:spPr>
          <a:xfrm>
            <a:off x="4024659" y="3168035"/>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01</a:t>
            </a:r>
          </a:p>
        </p:txBody>
      </p:sp>
      <p:sp>
        <p:nvSpPr>
          <p:cNvPr id="9" name="TextBox 9"/>
          <p:cNvSpPr txBox="1"/>
          <p:nvPr/>
        </p:nvSpPr>
        <p:spPr>
          <a:xfrm>
            <a:off x="4024659" y="3965154"/>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02</a:t>
            </a:r>
          </a:p>
        </p:txBody>
      </p:sp>
      <p:sp>
        <p:nvSpPr>
          <p:cNvPr id="10" name="TextBox 10"/>
          <p:cNvSpPr txBox="1"/>
          <p:nvPr/>
        </p:nvSpPr>
        <p:spPr>
          <a:xfrm>
            <a:off x="4024659" y="4846311"/>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03</a:t>
            </a:r>
          </a:p>
        </p:txBody>
      </p:sp>
      <p:sp>
        <p:nvSpPr>
          <p:cNvPr id="11" name="TextBox 11"/>
          <p:cNvSpPr txBox="1"/>
          <p:nvPr/>
        </p:nvSpPr>
        <p:spPr>
          <a:xfrm>
            <a:off x="4024659" y="5643430"/>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04</a:t>
            </a:r>
          </a:p>
        </p:txBody>
      </p:sp>
      <p:sp>
        <p:nvSpPr>
          <p:cNvPr id="12" name="TextBox 12"/>
          <p:cNvSpPr txBox="1"/>
          <p:nvPr/>
        </p:nvSpPr>
        <p:spPr>
          <a:xfrm>
            <a:off x="4044260" y="6435807"/>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05</a:t>
            </a:r>
          </a:p>
        </p:txBody>
      </p:sp>
      <p:sp>
        <p:nvSpPr>
          <p:cNvPr id="13" name="TextBox 13"/>
          <p:cNvSpPr txBox="1"/>
          <p:nvPr/>
        </p:nvSpPr>
        <p:spPr>
          <a:xfrm>
            <a:off x="4044260" y="7266771"/>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06</a:t>
            </a:r>
          </a:p>
        </p:txBody>
      </p:sp>
      <p:sp>
        <p:nvSpPr>
          <p:cNvPr id="14" name="TextBox 14"/>
          <p:cNvSpPr txBox="1"/>
          <p:nvPr/>
        </p:nvSpPr>
        <p:spPr>
          <a:xfrm>
            <a:off x="4770036" y="8724900"/>
            <a:ext cx="7766740" cy="1477328"/>
          </a:xfrm>
          <a:prstGeom prst="rect">
            <a:avLst/>
          </a:prstGeom>
        </p:spPr>
        <p:txBody>
          <a:bodyPr wrap="square" lIns="0" tIns="0" rIns="0" bIns="0" rtlCol="0" anchor="t">
            <a:spAutoFit/>
          </a:bodyPr>
          <a:lstStyle/>
          <a:p>
            <a:r>
              <a:rPr lang="es-ES" sz="2400" dirty="0" smtClean="0"/>
              <a:t>Los </a:t>
            </a:r>
            <a:r>
              <a:rPr lang="es-ES" sz="2400" dirty="0"/>
              <a:t>métodos tradicionales no aprovechan al máximo la información registrada en los sistemas informáticos, dificultando la detección de desviaciones que afectan la calidad del servicio.</a:t>
            </a:r>
            <a:endParaRPr lang="es-EC" sz="2400" dirty="0"/>
          </a:p>
        </p:txBody>
      </p:sp>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45099" y="951825"/>
            <a:ext cx="3408265" cy="7788971"/>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599" y="3989060"/>
            <a:ext cx="2678439" cy="267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6683" y="3561654"/>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1728" y="4346248"/>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1819" y="7048500"/>
            <a:ext cx="254317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Flecha derecha"/>
          <p:cNvSpPr/>
          <p:nvPr/>
        </p:nvSpPr>
        <p:spPr>
          <a:xfrm rot="20328275">
            <a:off x="4961878" y="4679528"/>
            <a:ext cx="1134122" cy="59662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Flecha derecha"/>
          <p:cNvSpPr/>
          <p:nvPr/>
        </p:nvSpPr>
        <p:spPr>
          <a:xfrm rot="576311">
            <a:off x="9984761" y="4523070"/>
            <a:ext cx="1134122" cy="59662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Flecha derecha"/>
          <p:cNvSpPr/>
          <p:nvPr/>
        </p:nvSpPr>
        <p:spPr>
          <a:xfrm rot="8559768">
            <a:off x="10586251" y="7304349"/>
            <a:ext cx="1134122" cy="59662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2448513" y="6965516"/>
            <a:ext cx="2722797" cy="461665"/>
          </a:xfrm>
          <a:prstGeom prst="rect">
            <a:avLst/>
          </a:prstGeom>
        </p:spPr>
        <p:txBody>
          <a:bodyPr wrap="none">
            <a:spAutoFit/>
          </a:bodyPr>
          <a:lstStyle/>
          <a:p>
            <a:r>
              <a:rPr lang="es-ES" sz="2400" dirty="0"/>
              <a:t>En el sector turístico</a:t>
            </a:r>
            <a:endParaRPr lang="es-EC" sz="2400" dirty="0"/>
          </a:p>
        </p:txBody>
      </p:sp>
      <p:sp>
        <p:nvSpPr>
          <p:cNvPr id="17" name="16 Rectángulo"/>
          <p:cNvSpPr/>
          <p:nvPr/>
        </p:nvSpPr>
        <p:spPr>
          <a:xfrm>
            <a:off x="5827626" y="5660613"/>
            <a:ext cx="5066749" cy="830997"/>
          </a:xfrm>
          <a:prstGeom prst="rect">
            <a:avLst/>
          </a:prstGeom>
        </p:spPr>
        <p:txBody>
          <a:bodyPr wrap="square">
            <a:spAutoFit/>
          </a:bodyPr>
          <a:lstStyle/>
          <a:p>
            <a:r>
              <a:rPr lang="es-ES" sz="2400" dirty="0"/>
              <a:t>L</a:t>
            </a:r>
            <a:r>
              <a:rPr lang="es-ES" sz="2400" dirty="0" smtClean="0"/>
              <a:t>a </a:t>
            </a:r>
            <a:r>
              <a:rPr lang="es-ES" sz="2400" dirty="0"/>
              <a:t>auditoría de procesos se realiza habitualmente </a:t>
            </a:r>
            <a:r>
              <a:rPr lang="es-ES" sz="2400" dirty="0" smtClean="0"/>
              <a:t>de </a:t>
            </a:r>
            <a:r>
              <a:rPr lang="es-ES" sz="2400" dirty="0"/>
              <a:t>forma manual</a:t>
            </a:r>
            <a:endParaRPr lang="es-EC" sz="2400" dirty="0"/>
          </a:p>
        </p:txBody>
      </p:sp>
      <p:sp>
        <p:nvSpPr>
          <p:cNvPr id="18" name="17 Rectángulo"/>
          <p:cNvSpPr/>
          <p:nvPr/>
        </p:nvSpPr>
        <p:spPr>
          <a:xfrm>
            <a:off x="12157949" y="6421390"/>
            <a:ext cx="2687150" cy="1200329"/>
          </a:xfrm>
          <a:prstGeom prst="rect">
            <a:avLst/>
          </a:prstGeom>
        </p:spPr>
        <p:txBody>
          <a:bodyPr wrap="square">
            <a:spAutoFit/>
          </a:bodyPr>
          <a:lstStyle/>
          <a:p>
            <a:r>
              <a:rPr lang="es-ES" sz="2400" dirty="0"/>
              <a:t>L</a:t>
            </a:r>
            <a:r>
              <a:rPr lang="es-ES" sz="2400" dirty="0" smtClean="0"/>
              <a:t>o </a:t>
            </a:r>
            <a:r>
              <a:rPr lang="es-ES" sz="2400" dirty="0"/>
              <a:t>que genera retrasos y análisis superficiales. </a:t>
            </a:r>
            <a:endParaRPr lang="es-EC" sz="2400" dirty="0"/>
          </a:p>
        </p:txBody>
      </p:sp>
      <p:graphicFrame>
        <p:nvGraphicFramePr>
          <p:cNvPr id="19" name="18 Objeto"/>
          <p:cNvGraphicFramePr>
            <a:graphicFrameLocks noChangeAspect="1"/>
          </p:cNvGraphicFramePr>
          <p:nvPr>
            <p:extLst>
              <p:ext uri="{D42A27DB-BD31-4B8C-83A1-F6EECF244321}">
                <p14:modId xmlns:p14="http://schemas.microsoft.com/office/powerpoint/2010/main" val="670882534"/>
              </p:ext>
            </p:extLst>
          </p:nvPr>
        </p:nvGraphicFramePr>
        <p:xfrm>
          <a:off x="15544800" y="9244489"/>
          <a:ext cx="619125" cy="438150"/>
        </p:xfrm>
        <a:graphic>
          <a:graphicData uri="http://schemas.openxmlformats.org/presentationml/2006/ole">
            <mc:AlternateContent xmlns:mc="http://schemas.openxmlformats.org/markup-compatibility/2006">
              <mc:Choice xmlns:v="urn:schemas-microsoft-com:vml" Requires="v">
                <p:oleObj spid="_x0000_s3074" name="Objeto empaquetador del shell" showAsIcon="1" r:id="rId10" imgW="618840" imgH="437760" progId="Package">
                  <p:embed/>
                </p:oleObj>
              </mc:Choice>
              <mc:Fallback>
                <p:oleObj name="Objeto empaquetador del shell" showAsIcon="1" r:id="rId10" imgW="618840" imgH="437760" progId="Package">
                  <p:embed/>
                  <p:pic>
                    <p:nvPicPr>
                      <p:cNvPr id="0" name=""/>
                      <p:cNvPicPr/>
                      <p:nvPr/>
                    </p:nvPicPr>
                    <p:blipFill>
                      <a:blip r:embed="rId11"/>
                      <a:stretch>
                        <a:fillRect/>
                      </a:stretch>
                    </p:blipFill>
                    <p:spPr>
                      <a:xfrm>
                        <a:off x="15544800" y="9244489"/>
                        <a:ext cx="619125" cy="4381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4" name="Group 4"/>
          <p:cNvGrpSpPr/>
          <p:nvPr/>
        </p:nvGrpSpPr>
        <p:grpSpPr>
          <a:xfrm>
            <a:off x="15035582" y="7039898"/>
            <a:ext cx="2223718" cy="2218402"/>
            <a:chOff x="0" y="0"/>
            <a:chExt cx="2409120" cy="2403360"/>
          </a:xfrm>
        </p:grpSpPr>
        <p:sp>
          <p:nvSpPr>
            <p:cNvPr id="5" name="Freeform 5"/>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099936"/>
            </a:solidFill>
          </p:spPr>
        </p:sp>
      </p:grpSp>
      <p:sp>
        <p:nvSpPr>
          <p:cNvPr id="20" name="Freeform 20"/>
          <p:cNvSpPr/>
          <p:nvPr/>
        </p:nvSpPr>
        <p:spPr>
          <a:xfrm>
            <a:off x="15398008" y="7491155"/>
            <a:ext cx="1489037" cy="1302230"/>
          </a:xfrm>
          <a:custGeom>
            <a:avLst/>
            <a:gdLst/>
            <a:ahLst/>
            <a:cxnLst/>
            <a:rect l="l" t="t" r="r" b="b"/>
            <a:pathLst>
              <a:path w="1489037" h="1302230">
                <a:moveTo>
                  <a:pt x="0" y="0"/>
                </a:moveTo>
                <a:lnTo>
                  <a:pt x="1489037" y="0"/>
                </a:lnTo>
                <a:lnTo>
                  <a:pt x="1489037" y="1302230"/>
                </a:lnTo>
                <a:lnTo>
                  <a:pt x="0" y="13022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2" name="Freeform 22"/>
          <p:cNvSpPr/>
          <p:nvPr/>
        </p:nvSpPr>
        <p:spPr>
          <a:xfrm>
            <a:off x="6987774" y="2605605"/>
            <a:ext cx="1408888" cy="1280807"/>
          </a:xfrm>
          <a:custGeom>
            <a:avLst/>
            <a:gdLst/>
            <a:ahLst/>
            <a:cxnLst/>
            <a:rect l="l" t="t" r="r" b="b"/>
            <a:pathLst>
              <a:path w="1408888" h="1280807">
                <a:moveTo>
                  <a:pt x="0" y="0"/>
                </a:moveTo>
                <a:lnTo>
                  <a:pt x="1408888" y="0"/>
                </a:lnTo>
                <a:lnTo>
                  <a:pt x="1408888" y="1280807"/>
                </a:lnTo>
                <a:lnTo>
                  <a:pt x="0" y="1280807"/>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24" name="TextBox 24"/>
          <p:cNvSpPr txBox="1"/>
          <p:nvPr/>
        </p:nvSpPr>
        <p:spPr>
          <a:xfrm>
            <a:off x="1482178" y="1449530"/>
            <a:ext cx="5150121" cy="962315"/>
          </a:xfrm>
          <a:prstGeom prst="rect">
            <a:avLst/>
          </a:prstGeom>
        </p:spPr>
        <p:txBody>
          <a:bodyPr lIns="0" tIns="0" rIns="0" bIns="0" rtlCol="0" anchor="t">
            <a:spAutoFit/>
          </a:bodyPr>
          <a:lstStyle/>
          <a:p>
            <a:pPr marL="0" lvl="0" indent="0" algn="l">
              <a:lnSpc>
                <a:spcPts val="7956"/>
              </a:lnSpc>
              <a:spcBef>
                <a:spcPct val="0"/>
              </a:spcBef>
            </a:pPr>
            <a:r>
              <a:rPr lang="en-US" sz="5765" spc="565" dirty="0" err="1" smtClean="0">
                <a:solidFill>
                  <a:srgbClr val="231F20"/>
                </a:solidFill>
                <a:latin typeface="Codec Pro ExtraBold"/>
              </a:rPr>
              <a:t>O</a:t>
            </a:r>
            <a:r>
              <a:rPr lang="en-US" sz="5765" u="none" spc="565" dirty="0" err="1" smtClean="0">
                <a:solidFill>
                  <a:srgbClr val="231F20"/>
                </a:solidFill>
                <a:latin typeface="Codec Pro ExtraBold"/>
              </a:rPr>
              <a:t>bjetivo</a:t>
            </a:r>
            <a:endParaRPr lang="en-US" sz="5765" u="none" spc="565" dirty="0">
              <a:solidFill>
                <a:srgbClr val="231F20"/>
              </a:solidFill>
              <a:latin typeface="Codec Pro ExtraBold"/>
            </a:endParaRPr>
          </a:p>
        </p:txBody>
      </p:sp>
      <p:sp>
        <p:nvSpPr>
          <p:cNvPr id="42" name="TextBox 42"/>
          <p:cNvSpPr txBox="1"/>
          <p:nvPr/>
        </p:nvSpPr>
        <p:spPr>
          <a:xfrm>
            <a:off x="1482178" y="3645530"/>
            <a:ext cx="13757822" cy="2462021"/>
          </a:xfrm>
          <a:prstGeom prst="rect">
            <a:avLst/>
          </a:prstGeom>
        </p:spPr>
        <p:txBody>
          <a:bodyPr wrap="square" lIns="0" tIns="0" rIns="0" bIns="0" rtlCol="0" anchor="t">
            <a:spAutoFit/>
          </a:bodyPr>
          <a:lstStyle/>
          <a:p>
            <a:pPr lvl="0" algn="just">
              <a:lnSpc>
                <a:spcPct val="200000"/>
              </a:lnSpc>
              <a:spcBef>
                <a:spcPct val="0"/>
              </a:spcBef>
            </a:pPr>
            <a:r>
              <a:rPr lang="es-ES" sz="2800" dirty="0"/>
              <a:t>D</a:t>
            </a:r>
            <a:r>
              <a:rPr lang="es-ES" sz="2800" dirty="0" smtClean="0"/>
              <a:t>esarrollar </a:t>
            </a:r>
            <a:r>
              <a:rPr lang="es-ES" sz="2800" dirty="0"/>
              <a:t>un procedimiento para la auditoría del proceso de renta de autos en el turismo, incorporando técnicas de minería de procesos que permitan mejorar la detección de desviaciones, optimizar la toma de decisiones y apoyar la mejora continua</a:t>
            </a:r>
            <a:endParaRPr lang="en-US" sz="2400" spc="145" dirty="0">
              <a:solidFill>
                <a:srgbClr val="231F20"/>
              </a:solidFill>
              <a:latin typeface="Open Sauce"/>
            </a:endParaRPr>
          </a:p>
        </p:txBody>
      </p:sp>
      <p:sp>
        <p:nvSpPr>
          <p:cNvPr id="51" name="Freeform 51"/>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8">
              <a:extLst>
                <a:ext uri="{96DAC541-7B7A-43D3-8B79-37D633B846F1}">
                  <asvg:svgBlip xmlns="" xmlns:asvg="http://schemas.microsoft.com/office/drawing/2016/SVG/main" r:embed="rId13"/>
                </a:ext>
              </a:extLst>
            </a:blip>
            <a:stretch>
              <a:fillRect/>
            </a:stretch>
          </a:blipFill>
        </p:spPr>
      </p:sp>
      <p:sp>
        <p:nvSpPr>
          <p:cNvPr id="52" name="Freeform 52"/>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8">
              <a:extLst>
                <a:ext uri="{96DAC541-7B7A-43D3-8B79-37D633B846F1}">
                  <asvg:svgBlip xmlns="" xmlns:asvg="http://schemas.microsoft.com/office/drawing/2016/SVG/main" r:embed="rId13"/>
                </a:ext>
              </a:extLst>
            </a:blip>
            <a:stretch>
              <a:fillRect/>
            </a:stretch>
          </a:blipFill>
        </p:spPr>
      </p:sp>
      <p:graphicFrame>
        <p:nvGraphicFramePr>
          <p:cNvPr id="2" name="1 Objeto"/>
          <p:cNvGraphicFramePr>
            <a:graphicFrameLocks noChangeAspect="1"/>
          </p:cNvGraphicFramePr>
          <p:nvPr>
            <p:extLst>
              <p:ext uri="{D42A27DB-BD31-4B8C-83A1-F6EECF244321}">
                <p14:modId xmlns:p14="http://schemas.microsoft.com/office/powerpoint/2010/main" val="2544835122"/>
              </p:ext>
            </p:extLst>
          </p:nvPr>
        </p:nvGraphicFramePr>
        <p:xfrm>
          <a:off x="15398008" y="9569825"/>
          <a:ext cx="619125" cy="438150"/>
        </p:xfrm>
        <a:graphic>
          <a:graphicData uri="http://schemas.openxmlformats.org/presentationml/2006/ole">
            <mc:AlternateContent xmlns:mc="http://schemas.openxmlformats.org/markup-compatibility/2006">
              <mc:Choice xmlns:v="urn:schemas-microsoft-com:vml" Requires="v">
                <p:oleObj spid="_x0000_s4098" name="Objeto empaquetador del shell" showAsIcon="1" r:id="rId14" imgW="618840" imgH="437760" progId="Package">
                  <p:embed/>
                </p:oleObj>
              </mc:Choice>
              <mc:Fallback>
                <p:oleObj name="Objeto empaquetador del shell" showAsIcon="1" r:id="rId14" imgW="618840" imgH="437760" progId="Package">
                  <p:embed/>
                  <p:pic>
                    <p:nvPicPr>
                      <p:cNvPr id="0" name=""/>
                      <p:cNvPicPr/>
                      <p:nvPr/>
                    </p:nvPicPr>
                    <p:blipFill>
                      <a:blip r:embed="rId15"/>
                      <a:stretch>
                        <a:fillRect/>
                      </a:stretch>
                    </p:blipFill>
                    <p:spPr>
                      <a:xfrm>
                        <a:off x="15398008" y="9569825"/>
                        <a:ext cx="619125" cy="4381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9551719" cy="5372843"/>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3"/>
              <a:stretch>
                <a:fillRect t="-83416" b="-83416"/>
              </a:stretch>
            </a:blipFill>
          </p:spPr>
        </p:sp>
      </p:grpSp>
      <p:grpSp>
        <p:nvGrpSpPr>
          <p:cNvPr id="5" name="Group 5"/>
          <p:cNvGrpSpPr/>
          <p:nvPr/>
        </p:nvGrpSpPr>
        <p:grpSpPr>
          <a:xfrm rot="-1660488">
            <a:off x="-4233206" y="5189176"/>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99936"/>
            </a:solidFill>
          </p:spPr>
        </p:sp>
        <p:sp>
          <p:nvSpPr>
            <p:cNvPr id="7" name="TextBox 7"/>
            <p:cNvSpPr txBox="1"/>
            <p:nvPr/>
          </p:nvSpPr>
          <p:spPr>
            <a:xfrm>
              <a:off x="0" y="-19050"/>
              <a:ext cx="2181367" cy="125653"/>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1747322">
            <a:off x="3921959" y="1003562"/>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99936"/>
            </a:solidFill>
          </p:spPr>
        </p:sp>
        <p:sp>
          <p:nvSpPr>
            <p:cNvPr id="10" name="TextBox 10"/>
            <p:cNvSpPr txBox="1"/>
            <p:nvPr/>
          </p:nvSpPr>
          <p:spPr>
            <a:xfrm>
              <a:off x="0" y="-19050"/>
              <a:ext cx="2181367" cy="48332"/>
            </a:xfrm>
            <a:prstGeom prst="rect">
              <a:avLst/>
            </a:prstGeom>
          </p:spPr>
          <p:txBody>
            <a:bodyPr lIns="50800" tIns="50800" rIns="50800" bIns="50800" rtlCol="0" anchor="ctr"/>
            <a:lstStyle/>
            <a:p>
              <a:pPr algn="ctr">
                <a:lnSpc>
                  <a:spcPts val="2859"/>
                </a:lnSpc>
              </a:pPr>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18246"/>
            <a:ext cx="16916400" cy="924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10 Objeto"/>
          <p:cNvGraphicFramePr>
            <a:graphicFrameLocks noChangeAspect="1"/>
          </p:cNvGraphicFramePr>
          <p:nvPr>
            <p:extLst>
              <p:ext uri="{D42A27DB-BD31-4B8C-83A1-F6EECF244321}">
                <p14:modId xmlns:p14="http://schemas.microsoft.com/office/powerpoint/2010/main" val="2902638011"/>
              </p:ext>
            </p:extLst>
          </p:nvPr>
        </p:nvGraphicFramePr>
        <p:xfrm>
          <a:off x="16764000" y="9124950"/>
          <a:ext cx="619125" cy="438150"/>
        </p:xfrm>
        <a:graphic>
          <a:graphicData uri="http://schemas.openxmlformats.org/presentationml/2006/ole">
            <mc:AlternateContent xmlns:mc="http://schemas.openxmlformats.org/markup-compatibility/2006">
              <mc:Choice xmlns:v="urn:schemas-microsoft-com:vml" Requires="v">
                <p:oleObj spid="_x0000_s5122" name="Objeto empaquetador del shell" showAsIcon="1" r:id="rId5" imgW="618840" imgH="437760" progId="Package">
                  <p:embed/>
                </p:oleObj>
              </mc:Choice>
              <mc:Fallback>
                <p:oleObj name="Objeto empaquetador del shell" showAsIcon="1" r:id="rId5" imgW="618840" imgH="437760" progId="Package">
                  <p:embed/>
                  <p:pic>
                    <p:nvPicPr>
                      <p:cNvPr id="0" name=""/>
                      <p:cNvPicPr/>
                      <p:nvPr/>
                    </p:nvPicPr>
                    <p:blipFill>
                      <a:blip r:embed="rId6"/>
                      <a:stretch>
                        <a:fillRect/>
                      </a:stretch>
                    </p:blipFill>
                    <p:spPr>
                      <a:xfrm>
                        <a:off x="16764000" y="9124950"/>
                        <a:ext cx="619125" cy="4381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9551719" cy="5372843"/>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3"/>
              <a:stretch>
                <a:fillRect t="-83416" b="-83416"/>
              </a:stretch>
            </a:blipFill>
          </p:spPr>
        </p:sp>
      </p:grpSp>
      <p:grpSp>
        <p:nvGrpSpPr>
          <p:cNvPr id="5" name="Group 5"/>
          <p:cNvGrpSpPr/>
          <p:nvPr/>
        </p:nvGrpSpPr>
        <p:grpSpPr>
          <a:xfrm rot="-1660488">
            <a:off x="-4233206" y="5189176"/>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99936"/>
            </a:solidFill>
          </p:spPr>
        </p:sp>
        <p:sp>
          <p:nvSpPr>
            <p:cNvPr id="7" name="TextBox 7"/>
            <p:cNvSpPr txBox="1"/>
            <p:nvPr/>
          </p:nvSpPr>
          <p:spPr>
            <a:xfrm>
              <a:off x="0" y="-19050"/>
              <a:ext cx="2181367" cy="125653"/>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1747322">
            <a:off x="3921959" y="1003562"/>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99936"/>
            </a:solidFill>
          </p:spPr>
        </p:sp>
        <p:sp>
          <p:nvSpPr>
            <p:cNvPr id="10" name="TextBox 10"/>
            <p:cNvSpPr txBox="1"/>
            <p:nvPr/>
          </p:nvSpPr>
          <p:spPr>
            <a:xfrm>
              <a:off x="0" y="-19050"/>
              <a:ext cx="2181367" cy="48332"/>
            </a:xfrm>
            <a:prstGeom prst="rect">
              <a:avLst/>
            </a:prstGeom>
          </p:spPr>
          <p:txBody>
            <a:bodyPr lIns="50800" tIns="50800" rIns="50800" bIns="50800" rtlCol="0" anchor="ctr"/>
            <a:lstStyle/>
            <a:p>
              <a:pPr algn="ctr">
                <a:lnSpc>
                  <a:spcPts val="2859"/>
                </a:lnSpc>
              </a:pPr>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16916400" cy="924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017293">
            <a:off x="6477000" y="318246"/>
            <a:ext cx="5486399" cy="94481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aphicFrame>
        <p:nvGraphicFramePr>
          <p:cNvPr id="11" name="10 Objeto"/>
          <p:cNvGraphicFramePr>
            <a:graphicFrameLocks noChangeAspect="1"/>
          </p:cNvGraphicFramePr>
          <p:nvPr>
            <p:extLst>
              <p:ext uri="{D42A27DB-BD31-4B8C-83A1-F6EECF244321}">
                <p14:modId xmlns:p14="http://schemas.microsoft.com/office/powerpoint/2010/main" val="325908628"/>
              </p:ext>
            </p:extLst>
          </p:nvPr>
        </p:nvGraphicFramePr>
        <p:xfrm>
          <a:off x="16840200" y="9244854"/>
          <a:ext cx="619125" cy="438150"/>
        </p:xfrm>
        <a:graphic>
          <a:graphicData uri="http://schemas.openxmlformats.org/presentationml/2006/ole">
            <mc:AlternateContent xmlns:mc="http://schemas.openxmlformats.org/markup-compatibility/2006">
              <mc:Choice xmlns:v="urn:schemas-microsoft-com:vml" Requires="v">
                <p:oleObj spid="_x0000_s6146" name="Objeto empaquetador del shell" showAsIcon="1" r:id="rId6" imgW="618840" imgH="437760" progId="Package">
                  <p:embed/>
                </p:oleObj>
              </mc:Choice>
              <mc:Fallback>
                <p:oleObj name="Objeto empaquetador del shell" showAsIcon="1" r:id="rId6" imgW="618840" imgH="437760" progId="Package">
                  <p:embed/>
                  <p:pic>
                    <p:nvPicPr>
                      <p:cNvPr id="0" name=""/>
                      <p:cNvPicPr/>
                      <p:nvPr/>
                    </p:nvPicPr>
                    <p:blipFill>
                      <a:blip r:embed="rId7"/>
                      <a:stretch>
                        <a:fillRect/>
                      </a:stretch>
                    </p:blipFill>
                    <p:spPr>
                      <a:xfrm>
                        <a:off x="16840200" y="9244854"/>
                        <a:ext cx="619125" cy="438150"/>
                      </a:xfrm>
                      <a:prstGeom prst="rect">
                        <a:avLst/>
                      </a:prstGeom>
                    </p:spPr>
                  </p:pic>
                </p:oleObj>
              </mc:Fallback>
            </mc:AlternateContent>
          </a:graphicData>
        </a:graphic>
      </p:graphicFrame>
    </p:spTree>
    <p:extLst>
      <p:ext uri="{BB962C8B-B14F-4D97-AF65-F5344CB8AC3E}">
        <p14:creationId xmlns:p14="http://schemas.microsoft.com/office/powerpoint/2010/main" val="815796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9551719" cy="5372843"/>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3"/>
              <a:stretch>
                <a:fillRect t="-83416" b="-83416"/>
              </a:stretch>
            </a:blipFill>
          </p:spPr>
        </p:sp>
      </p:grpSp>
      <p:grpSp>
        <p:nvGrpSpPr>
          <p:cNvPr id="5" name="Group 5"/>
          <p:cNvGrpSpPr/>
          <p:nvPr/>
        </p:nvGrpSpPr>
        <p:grpSpPr>
          <a:xfrm rot="-1660488">
            <a:off x="-4233206" y="5189176"/>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99936"/>
            </a:solidFill>
          </p:spPr>
        </p:sp>
        <p:sp>
          <p:nvSpPr>
            <p:cNvPr id="7" name="TextBox 7"/>
            <p:cNvSpPr txBox="1"/>
            <p:nvPr/>
          </p:nvSpPr>
          <p:spPr>
            <a:xfrm>
              <a:off x="0" y="-19050"/>
              <a:ext cx="2181367" cy="125653"/>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1747322">
            <a:off x="3921959" y="1003562"/>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99936"/>
            </a:solidFill>
          </p:spPr>
        </p:sp>
        <p:sp>
          <p:nvSpPr>
            <p:cNvPr id="10" name="TextBox 10"/>
            <p:cNvSpPr txBox="1"/>
            <p:nvPr/>
          </p:nvSpPr>
          <p:spPr>
            <a:xfrm>
              <a:off x="0" y="-19050"/>
              <a:ext cx="2181367" cy="48332"/>
            </a:xfrm>
            <a:prstGeom prst="rect">
              <a:avLst/>
            </a:prstGeom>
          </p:spPr>
          <p:txBody>
            <a:bodyPr lIns="50800" tIns="50800" rIns="50800" bIns="50800" rtlCol="0" anchor="ctr"/>
            <a:lstStyle/>
            <a:p>
              <a:pPr algn="ctr">
                <a:lnSpc>
                  <a:spcPts val="2859"/>
                </a:lnSpc>
              </a:pPr>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18246"/>
            <a:ext cx="16916400" cy="924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745860" y="742944"/>
            <a:ext cx="4706076" cy="8992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aphicFrame>
        <p:nvGraphicFramePr>
          <p:cNvPr id="12" name="11 Objeto"/>
          <p:cNvGraphicFramePr>
            <a:graphicFrameLocks noChangeAspect="1"/>
          </p:cNvGraphicFramePr>
          <p:nvPr>
            <p:extLst>
              <p:ext uri="{D42A27DB-BD31-4B8C-83A1-F6EECF244321}">
                <p14:modId xmlns:p14="http://schemas.microsoft.com/office/powerpoint/2010/main" val="1467364475"/>
              </p:ext>
            </p:extLst>
          </p:nvPr>
        </p:nvGraphicFramePr>
        <p:xfrm>
          <a:off x="16611600" y="9344025"/>
          <a:ext cx="619125" cy="438150"/>
        </p:xfrm>
        <a:graphic>
          <a:graphicData uri="http://schemas.openxmlformats.org/presentationml/2006/ole">
            <mc:AlternateContent xmlns:mc="http://schemas.openxmlformats.org/markup-compatibility/2006">
              <mc:Choice xmlns:v="urn:schemas-microsoft-com:vml" Requires="v">
                <p:oleObj spid="_x0000_s7170" name="Objeto empaquetador del shell" showAsIcon="1" r:id="rId6" imgW="618840" imgH="437760" progId="Package">
                  <p:embed/>
                </p:oleObj>
              </mc:Choice>
              <mc:Fallback>
                <p:oleObj name="Objeto empaquetador del shell" showAsIcon="1" r:id="rId6" imgW="618840" imgH="437760" progId="Package">
                  <p:embed/>
                  <p:pic>
                    <p:nvPicPr>
                      <p:cNvPr id="0" name=""/>
                      <p:cNvPicPr/>
                      <p:nvPr/>
                    </p:nvPicPr>
                    <p:blipFill>
                      <a:blip r:embed="rId7"/>
                      <a:stretch>
                        <a:fillRect/>
                      </a:stretch>
                    </p:blipFill>
                    <p:spPr>
                      <a:xfrm>
                        <a:off x="16611600" y="9344025"/>
                        <a:ext cx="619125" cy="438150"/>
                      </a:xfrm>
                      <a:prstGeom prst="rect">
                        <a:avLst/>
                      </a:prstGeom>
                    </p:spPr>
                  </p:pic>
                </p:oleObj>
              </mc:Fallback>
            </mc:AlternateContent>
          </a:graphicData>
        </a:graphic>
      </p:graphicFrame>
    </p:spTree>
    <p:extLst>
      <p:ext uri="{BB962C8B-B14F-4D97-AF65-F5344CB8AC3E}">
        <p14:creationId xmlns:p14="http://schemas.microsoft.com/office/powerpoint/2010/main" val="1403299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9551719" cy="5372843"/>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3"/>
              <a:stretch>
                <a:fillRect t="-83416" b="-83416"/>
              </a:stretch>
            </a:blipFill>
          </p:spPr>
        </p:sp>
      </p:grpSp>
      <p:grpSp>
        <p:nvGrpSpPr>
          <p:cNvPr id="5" name="Group 5"/>
          <p:cNvGrpSpPr/>
          <p:nvPr/>
        </p:nvGrpSpPr>
        <p:grpSpPr>
          <a:xfrm rot="-1660488">
            <a:off x="-4233206" y="5189176"/>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99936"/>
            </a:solidFill>
          </p:spPr>
        </p:sp>
        <p:sp>
          <p:nvSpPr>
            <p:cNvPr id="7" name="TextBox 7"/>
            <p:cNvSpPr txBox="1"/>
            <p:nvPr/>
          </p:nvSpPr>
          <p:spPr>
            <a:xfrm>
              <a:off x="0" y="-19050"/>
              <a:ext cx="2181367" cy="125653"/>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1747322">
            <a:off x="3921959" y="1003562"/>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99936"/>
            </a:solidFill>
          </p:spPr>
        </p:sp>
        <p:sp>
          <p:nvSpPr>
            <p:cNvPr id="10" name="TextBox 10"/>
            <p:cNvSpPr txBox="1"/>
            <p:nvPr/>
          </p:nvSpPr>
          <p:spPr>
            <a:xfrm>
              <a:off x="0" y="-19050"/>
              <a:ext cx="2181367" cy="48332"/>
            </a:xfrm>
            <a:prstGeom prst="rect">
              <a:avLst/>
            </a:prstGeom>
          </p:spPr>
          <p:txBody>
            <a:bodyPr lIns="50800" tIns="50800" rIns="50800" bIns="50800" rtlCol="0" anchor="ctr"/>
            <a:lstStyle/>
            <a:p>
              <a:pPr algn="ctr">
                <a:lnSpc>
                  <a:spcPts val="2859"/>
                </a:lnSpc>
              </a:pPr>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18246"/>
            <a:ext cx="16916400" cy="924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549569" y="-424869"/>
            <a:ext cx="5474867" cy="103632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aphicFrame>
        <p:nvGraphicFramePr>
          <p:cNvPr id="11" name="10 Objeto"/>
          <p:cNvGraphicFramePr>
            <a:graphicFrameLocks noChangeAspect="1"/>
          </p:cNvGraphicFramePr>
          <p:nvPr>
            <p:extLst>
              <p:ext uri="{D42A27DB-BD31-4B8C-83A1-F6EECF244321}">
                <p14:modId xmlns:p14="http://schemas.microsoft.com/office/powerpoint/2010/main" val="735278897"/>
              </p:ext>
            </p:extLst>
          </p:nvPr>
        </p:nvGraphicFramePr>
        <p:xfrm>
          <a:off x="16916400" y="9344025"/>
          <a:ext cx="619125" cy="438150"/>
        </p:xfrm>
        <a:graphic>
          <a:graphicData uri="http://schemas.openxmlformats.org/presentationml/2006/ole">
            <mc:AlternateContent xmlns:mc="http://schemas.openxmlformats.org/markup-compatibility/2006">
              <mc:Choice xmlns:v="urn:schemas-microsoft-com:vml" Requires="v">
                <p:oleObj spid="_x0000_s8194" name="Objeto empaquetador del shell" showAsIcon="1" r:id="rId6" imgW="618840" imgH="437760" progId="Package">
                  <p:embed/>
                </p:oleObj>
              </mc:Choice>
              <mc:Fallback>
                <p:oleObj name="Objeto empaquetador del shell" showAsIcon="1" r:id="rId6" imgW="618840" imgH="437760" progId="Package">
                  <p:embed/>
                  <p:pic>
                    <p:nvPicPr>
                      <p:cNvPr id="0" name=""/>
                      <p:cNvPicPr/>
                      <p:nvPr/>
                    </p:nvPicPr>
                    <p:blipFill>
                      <a:blip r:embed="rId7"/>
                      <a:stretch>
                        <a:fillRect/>
                      </a:stretch>
                    </p:blipFill>
                    <p:spPr>
                      <a:xfrm>
                        <a:off x="16916400" y="9344025"/>
                        <a:ext cx="619125" cy="438150"/>
                      </a:xfrm>
                      <a:prstGeom prst="rect">
                        <a:avLst/>
                      </a:prstGeom>
                    </p:spPr>
                  </p:pic>
                </p:oleObj>
              </mc:Fallback>
            </mc:AlternateContent>
          </a:graphicData>
        </a:graphic>
      </p:graphicFrame>
    </p:spTree>
    <p:extLst>
      <p:ext uri="{BB962C8B-B14F-4D97-AF65-F5344CB8AC3E}">
        <p14:creationId xmlns:p14="http://schemas.microsoft.com/office/powerpoint/2010/main" val="970532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9551719" cy="5372843"/>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3"/>
              <a:stretch>
                <a:fillRect t="-83416" b="-83416"/>
              </a:stretch>
            </a:blipFill>
          </p:spPr>
        </p:sp>
      </p:grpSp>
      <p:grpSp>
        <p:nvGrpSpPr>
          <p:cNvPr id="5" name="Group 5"/>
          <p:cNvGrpSpPr/>
          <p:nvPr/>
        </p:nvGrpSpPr>
        <p:grpSpPr>
          <a:xfrm rot="-1660488">
            <a:off x="-4233206" y="5189176"/>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99936"/>
            </a:solidFill>
          </p:spPr>
        </p:sp>
        <p:sp>
          <p:nvSpPr>
            <p:cNvPr id="7" name="TextBox 7"/>
            <p:cNvSpPr txBox="1"/>
            <p:nvPr/>
          </p:nvSpPr>
          <p:spPr>
            <a:xfrm>
              <a:off x="0" y="-19050"/>
              <a:ext cx="2181367" cy="125653"/>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1747322">
            <a:off x="3921959" y="1003562"/>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99936"/>
            </a:solidFill>
          </p:spPr>
        </p:sp>
        <p:sp>
          <p:nvSpPr>
            <p:cNvPr id="10" name="TextBox 10"/>
            <p:cNvSpPr txBox="1"/>
            <p:nvPr/>
          </p:nvSpPr>
          <p:spPr>
            <a:xfrm>
              <a:off x="0" y="-19050"/>
              <a:ext cx="2181367" cy="48332"/>
            </a:xfrm>
            <a:prstGeom prst="rect">
              <a:avLst/>
            </a:prstGeom>
          </p:spPr>
          <p:txBody>
            <a:bodyPr lIns="50800" tIns="50800" rIns="50800" bIns="50800" rtlCol="0" anchor="ctr"/>
            <a:lstStyle/>
            <a:p>
              <a:pPr algn="ctr">
                <a:lnSpc>
                  <a:spcPts val="2859"/>
                </a:lnSpc>
              </a:pPr>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18246"/>
            <a:ext cx="16916400" cy="924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705599" y="737055"/>
            <a:ext cx="5029201" cy="92449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aphicFrame>
        <p:nvGraphicFramePr>
          <p:cNvPr id="11" name="10 Objeto"/>
          <p:cNvGraphicFramePr>
            <a:graphicFrameLocks noChangeAspect="1"/>
          </p:cNvGraphicFramePr>
          <p:nvPr>
            <p:extLst>
              <p:ext uri="{D42A27DB-BD31-4B8C-83A1-F6EECF244321}">
                <p14:modId xmlns:p14="http://schemas.microsoft.com/office/powerpoint/2010/main" val="2395889805"/>
              </p:ext>
            </p:extLst>
          </p:nvPr>
        </p:nvGraphicFramePr>
        <p:xfrm>
          <a:off x="16611600" y="9007240"/>
          <a:ext cx="619125" cy="438150"/>
        </p:xfrm>
        <a:graphic>
          <a:graphicData uri="http://schemas.openxmlformats.org/presentationml/2006/ole">
            <mc:AlternateContent xmlns:mc="http://schemas.openxmlformats.org/markup-compatibility/2006">
              <mc:Choice xmlns:v="urn:schemas-microsoft-com:vml" Requires="v">
                <p:oleObj spid="_x0000_s9218" name="Objeto empaquetador del shell" showAsIcon="1" r:id="rId6" imgW="618840" imgH="437760" progId="Package">
                  <p:embed/>
                </p:oleObj>
              </mc:Choice>
              <mc:Fallback>
                <p:oleObj name="Objeto empaquetador del shell" showAsIcon="1" r:id="rId6" imgW="618840" imgH="437760" progId="Package">
                  <p:embed/>
                  <p:pic>
                    <p:nvPicPr>
                      <p:cNvPr id="0" name=""/>
                      <p:cNvPicPr/>
                      <p:nvPr/>
                    </p:nvPicPr>
                    <p:blipFill>
                      <a:blip r:embed="rId7"/>
                      <a:stretch>
                        <a:fillRect/>
                      </a:stretch>
                    </p:blipFill>
                    <p:spPr>
                      <a:xfrm>
                        <a:off x="16611600" y="9007240"/>
                        <a:ext cx="619125" cy="438150"/>
                      </a:xfrm>
                      <a:prstGeom prst="rect">
                        <a:avLst/>
                      </a:prstGeom>
                    </p:spPr>
                  </p:pic>
                </p:oleObj>
              </mc:Fallback>
            </mc:AlternateContent>
          </a:graphicData>
        </a:graphic>
      </p:graphicFrame>
    </p:spTree>
    <p:extLst>
      <p:ext uri="{BB962C8B-B14F-4D97-AF65-F5344CB8AC3E}">
        <p14:creationId xmlns:p14="http://schemas.microsoft.com/office/powerpoint/2010/main" val="771987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252</Words>
  <Application>Microsoft Office PowerPoint</Application>
  <PresentationFormat>Personalizado</PresentationFormat>
  <Paragraphs>37</Paragraphs>
  <Slides>14</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14</vt:i4>
      </vt:variant>
    </vt:vector>
  </HeadingPairs>
  <TitlesOfParts>
    <vt:vector size="22" baseType="lpstr">
      <vt:lpstr>Arial</vt:lpstr>
      <vt:lpstr>Open Sauce</vt:lpstr>
      <vt:lpstr>Codec Pro ExtraBold Italics</vt:lpstr>
      <vt:lpstr>Century Gothic</vt:lpstr>
      <vt:lpstr>Calibri</vt:lpstr>
      <vt:lpstr>Codec Pro ExtraBold</vt:lpstr>
      <vt:lpstr>Office Theme</vt:lpstr>
      <vt:lpstr>Paquete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construcción inmobilaria</dc:title>
  <dc:creator>Yusi</dc:creator>
  <cp:lastModifiedBy>Yusi</cp:lastModifiedBy>
  <cp:revision>13</cp:revision>
  <dcterms:created xsi:type="dcterms:W3CDTF">2006-08-16T00:00:00Z</dcterms:created>
  <dcterms:modified xsi:type="dcterms:W3CDTF">2025-10-18T12:11:43Z</dcterms:modified>
  <dc:identifier>DAFyL5LKaVw</dc:identifier>
</cp:coreProperties>
</file>