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70" d="100"/>
          <a:sy n="70" d="100"/>
        </p:scale>
        <p:origin x="126" y="-7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10/18/2025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ralvarez@uclv.edu.cu"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5232/ricyde2020.06101" TargetMode="External"/><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hyperlink" Target="mailto:camcorrales@uclv.cu" TargetMode="Externa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8691148"/>
          </a:xfrm>
        </p:spPr>
        <p:txBody>
          <a:bodyPr/>
          <a:lstStyle/>
          <a:p>
            <a:r>
              <a:rPr lang="es-ES" dirty="0"/>
              <a:t>El Hockey sobre Césped (H s/c) es un deporte que combina habilidades técnicas y tácticas. Se juega en una superficie de césped natural o artificial, donde dos equipos de once hockeístas intentan marcar goles utilizando un stick para controlar una bola. En el H s/c, las acciones defensivas en la zona de los 22,90 metros son cruciales especialmente en esta área es donde se producen la mayoría de las oportunidades de gol. La defensa efectiva no solo previene goles, sino que también permite a los equipos recuperar la posesión y generar contraataques. Sin embargo, en categorías U-15, muchas veces estas acciones no se entrenan de manera específica o estructurada, lo que limita el desarrollo de habilidades defensivas efectivas en los jóvenes hockeístas, se ha observado un vacío en la teoría y en la práctica en cuanto a la formación de habilidades defensivas en hockeístas, lo que subraya la necesidad de una investigación más profunda en este ámbito. El Hockey sobre Césped es un deporte que combina habilidades técnicas, tácticas y físicas, y su dinámica de juego se desarrolla en un contexto altamente competitivo. Dentro de este marco, la zona de los 22,90 metros, tanto ofensiva como defensiva, se considera crítica y decisiva para el resultado del juego, es donde se producen la mayoría de las acciones que pueden llevar a la anotación de goles o a la defensa de la portería. La capacidad de un equipo para ejecutar acciones defensivas efectivas en esta área puede determinar el éxito o el fracaso en un partido. </a:t>
            </a:r>
            <a:endParaRPr lang="en-US" dirty="0"/>
          </a:p>
          <a:p>
            <a:r>
              <a:rPr lang="es-ES" b="1" dirty="0"/>
              <a:t>Objetivo General:</a:t>
            </a:r>
            <a:endParaRPr lang="en-US" dirty="0"/>
          </a:p>
          <a:p>
            <a:r>
              <a:rPr lang="es-ES" dirty="0"/>
              <a:t>Diseñar ejercicios técnico-tácticos para mejorar las acciones defensivas en la zona de los 22,90 metros en los hockeístas U-15 años de la EIDE “Héctor Ruiz Pérez” de Villa Clara.</a:t>
            </a:r>
            <a:endParaRPr lang="en-US" dirty="0"/>
          </a:p>
          <a:p>
            <a:r>
              <a:rPr lang="es-ES" dirty="0"/>
              <a:t>Como </a:t>
            </a:r>
            <a:r>
              <a:rPr lang="es-ES" b="1" dirty="0"/>
              <a:t>campo de acción: </a:t>
            </a:r>
            <a:r>
              <a:rPr lang="es-ES" dirty="0"/>
              <a:t>la preparación técnico-táctica de hockeístas categoría U-15 años. </a:t>
            </a:r>
          </a:p>
          <a:p>
            <a:r>
              <a:rPr lang="es-ES" b="1" dirty="0"/>
              <a:t>Objetivos Específicos</a:t>
            </a:r>
            <a:endParaRPr lang="en-US" dirty="0"/>
          </a:p>
          <a:p>
            <a:pPr lvl="0"/>
            <a:r>
              <a:rPr lang="es-ES" dirty="0"/>
              <a:t>Determinar los presupuestos teóricos metodológicos que fundamentan las acciones defensivas en la zona de los 22,90 metros en los hockeístas U-15 años de la EIDE “Héctor Ruiz Pérez” de Villa Clara. 	</a:t>
            </a:r>
            <a:endParaRPr lang="en-US" dirty="0"/>
          </a:p>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5365571"/>
            <a:ext cx="10093752" cy="7693154"/>
          </a:xfrm>
        </p:spPr>
        <p:txBody>
          <a:bodyPr/>
          <a:lstStyle/>
          <a:p>
            <a:r>
              <a:rPr lang="es-ES" b="1" dirty="0"/>
              <a:t>Fase Introductoria</a:t>
            </a:r>
            <a:r>
              <a:rPr lang="es-ES" dirty="0"/>
              <a:t> </a:t>
            </a:r>
            <a:endParaRPr lang="en-US" dirty="0"/>
          </a:p>
          <a:p>
            <a:r>
              <a:rPr lang="es-ES" b="1" dirty="0"/>
              <a:t>Objetivo:</a:t>
            </a:r>
            <a:r>
              <a:rPr lang="es-ES" dirty="0"/>
              <a:t> Familiarizar a los jugadores con los fundamentos defensivos básicos y la comprensión de la posición en la zona de 22,90 metros.</a:t>
            </a:r>
          </a:p>
          <a:p>
            <a:r>
              <a:rPr lang="es-ES" b="1" dirty="0"/>
              <a:t>Ejercicio N</a:t>
            </a:r>
            <a:r>
              <a:rPr lang="es-ES" b="1" u="sng" baseline="30000" dirty="0"/>
              <a:t>o.</a:t>
            </a:r>
            <a:r>
              <a:rPr lang="es-ES" b="1" dirty="0"/>
              <a:t>1: Tackle Básico</a:t>
            </a:r>
            <a:endParaRPr lang="en-US" dirty="0"/>
          </a:p>
          <a:p>
            <a:r>
              <a:rPr lang="es-ES" b="1" dirty="0"/>
              <a:t>Descripción</a:t>
            </a:r>
            <a:r>
              <a:rPr lang="es-ES" dirty="0"/>
              <a:t>: Los jugadores se agrupan en parejas. Un jugador (A) avanza con la pelota, mientras que el otro (B) debe realizar un tackle básico.</a:t>
            </a:r>
            <a:endParaRPr lang="en-US" dirty="0"/>
          </a:p>
          <a:p>
            <a:r>
              <a:rPr lang="es-ES" b="1" dirty="0"/>
              <a:t>Fase Avanzada</a:t>
            </a:r>
            <a:r>
              <a:rPr lang="es-ES" dirty="0"/>
              <a:t> Objetivo: Mejorar la coordinación y la comunicación entre los defensores, así como la capacidad de reacción ante situaciones de juego.</a:t>
            </a:r>
            <a:endParaRPr lang="en-US" dirty="0"/>
          </a:p>
          <a:p>
            <a:r>
              <a:rPr lang="es-ES" b="1" dirty="0"/>
              <a:t>Ejercicio N</a:t>
            </a:r>
            <a:r>
              <a:rPr lang="es-ES" b="1" u="sng" baseline="30000" dirty="0"/>
              <a:t>o.</a:t>
            </a:r>
            <a:r>
              <a:rPr lang="es-ES" b="1" dirty="0"/>
              <a:t> 3: Defensa en Zona</a:t>
            </a:r>
            <a:endParaRPr lang="en-US" dirty="0"/>
          </a:p>
          <a:p>
            <a:r>
              <a:rPr lang="es-ES" b="1" dirty="0"/>
              <a:t>Descripción</a:t>
            </a:r>
            <a:r>
              <a:rPr lang="es-ES" dirty="0"/>
              <a:t>: Se establece una zona de 23 metros donde los defensores deben trabajar en conjunto para cubrir el área. Los atacantes intentan penetrar en la zona.</a:t>
            </a:r>
            <a:endParaRPr lang="en-US" dirty="0"/>
          </a:p>
          <a:p>
            <a:r>
              <a:rPr lang="es-ES" dirty="0"/>
              <a:t> - Pelotas para el ejercicio.</a:t>
            </a:r>
            <a:endParaRPr lang="en-US" dirty="0"/>
          </a:p>
          <a:p>
            <a:r>
              <a:rPr lang="es-ES" b="1" dirty="0"/>
              <a:t> Fase Competitiva</a:t>
            </a:r>
            <a:r>
              <a:rPr lang="es-ES" dirty="0"/>
              <a:t> Objetivo: Simular situaciones de juego real y mejorar la toma de decisiones bajo presión.</a:t>
            </a:r>
          </a:p>
          <a:p>
            <a:r>
              <a:rPr lang="es-ES" b="1" dirty="0"/>
              <a:t>Descripción</a:t>
            </a:r>
            <a:r>
              <a:rPr lang="es-ES" dirty="0"/>
              <a:t>: Se organizan partidos reducidos (2vs1, 3vs3 o 4vs4) en la zona de 23 metros. Los equipos deben aplicar los principios defensivos aprendidos.</a:t>
            </a:r>
            <a:endParaRPr lang="en-US" dirty="0"/>
          </a:p>
          <a:p>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3648379"/>
            <a:ext cx="10094847" cy="7213820"/>
          </a:xfrm>
        </p:spPr>
        <p:txBody>
          <a:bodyPr/>
          <a:lstStyle/>
          <a:p>
            <a:pPr marL="457200" lvl="0" indent="-457200">
              <a:buFont typeface="+mj-lt"/>
              <a:buAutoNum type="arabicPeriod"/>
            </a:pPr>
            <a:r>
              <a:rPr lang="es-ES" dirty="0"/>
              <a:t>El diagnóstico del estado de las acciones defensivas en la zona de los 22,90 metros en los hockeístas U-15 de la EIDE de Villa Clara se manifiestan con deficiencias en </a:t>
            </a:r>
            <a:r>
              <a:rPr lang="es-MX" dirty="0"/>
              <a:t>la cantidad de ejercicios para el tratamiento de </a:t>
            </a:r>
            <a:r>
              <a:rPr lang="es-ES" dirty="0"/>
              <a:t>las acciones técnico-tácticas defensivas en la zona de 23 metros.</a:t>
            </a:r>
            <a:endParaRPr lang="en-US" dirty="0"/>
          </a:p>
          <a:p>
            <a:pPr marL="457200" lvl="0" indent="-457200">
              <a:buFont typeface="+mj-lt"/>
              <a:buAutoNum type="arabicPeriod"/>
            </a:pPr>
            <a:r>
              <a:rPr lang="es-ES_tradnl" dirty="0"/>
              <a:t>Los ejercicios se determinaron sobre la base de situaciones reales de juego, las características de los hockeístas U-15 y de las exigencias defensivas del Hockey sobre Césped moderno.</a:t>
            </a:r>
            <a:endParaRPr lang="en-US" dirty="0"/>
          </a:p>
          <a:p>
            <a:pPr marL="457200" lvl="0" indent="-457200">
              <a:buFont typeface="+mj-lt"/>
              <a:buAutoNum type="arabicPeriod"/>
            </a:pPr>
            <a:r>
              <a:rPr lang="es-MX" dirty="0"/>
              <a:t>La elaboración de los ejercicios se realizó según los criterios de los profesores. Su fundamento y estructura propician el desarrollo de </a:t>
            </a:r>
            <a:r>
              <a:rPr lang="es-ES" dirty="0"/>
              <a:t>las acciones técnico-tácticas de defensa de los hockeístas U-15.</a:t>
            </a:r>
            <a:endParaRPr lang="en-US" dirty="0"/>
          </a:p>
          <a:p>
            <a:pPr marL="457200" lvl="0" indent="-457200">
              <a:buFont typeface="+mj-lt"/>
              <a:buAutoNum type="arabicPeriod"/>
            </a:pPr>
            <a:r>
              <a:rPr lang="es-ES" dirty="0"/>
              <a:t>Los especialistas valoraron positivamente la concepción de la propuesta de ejercicios para el tratamiento de las acciones técnico-tácticas de la defensa en los hockeístas U-15, que posee una alta utilidad práctica y representa una contribución metodológica al problema que se aborda, por sus posibilidades de generalización. </a:t>
            </a:r>
            <a:endParaRPr lang="en-US" dirty="0"/>
          </a:p>
          <a:p>
            <a:r>
              <a:rPr lang="es-ES" b="1" dirty="0"/>
              <a:t>RECOMENDACIONES:</a:t>
            </a:r>
            <a:endParaRPr lang="en-US" b="1" dirty="0"/>
          </a:p>
          <a:p>
            <a:pPr marL="457200" indent="-457200">
              <a:buFont typeface="+mj-lt"/>
              <a:buAutoNum type="arabicPeriod"/>
            </a:pPr>
            <a:r>
              <a:rPr lang="es-ES" dirty="0"/>
              <a:t>Continuar trabajando en los niveles de complejidad de los ejercicios sobre la base de la concepción propuesta para enriquecerla.</a:t>
            </a:r>
            <a:endParaRPr lang="en-US" dirty="0"/>
          </a:p>
          <a:p>
            <a:pPr marL="457200" indent="-457200">
              <a:buFont typeface="+mj-lt"/>
              <a:buAutoNum type="arabicPeriod"/>
            </a:pPr>
            <a:r>
              <a:rPr lang="es-ES" dirty="0"/>
              <a:t>Realizar investigaciones que permitan elaborar otros ejercicios para integrar más las acciones técnico-tácticas de ataque de los hockeístas U-15 en las diferentes partes del terreno.</a:t>
            </a:r>
            <a:endParaRPr lang="en-US" dirty="0"/>
          </a:p>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r>
              <a:rPr lang="en-US" dirty="0" err="1"/>
              <a:t>Agradecimientos</a:t>
            </a:r>
            <a:r>
              <a:rPr lang="en-US" dirty="0"/>
              <a:t> a la gran </a:t>
            </a:r>
            <a:r>
              <a:rPr lang="en-US" dirty="0" err="1"/>
              <a:t>familia</a:t>
            </a:r>
            <a:r>
              <a:rPr lang="en-US" dirty="0"/>
              <a:t> del Hockey sobre </a:t>
            </a:r>
            <a:r>
              <a:rPr lang="en-US" dirty="0" err="1"/>
              <a:t>Césped</a:t>
            </a:r>
            <a:r>
              <a:rPr lang="en-US" dirty="0"/>
              <a:t> </a:t>
            </a:r>
          </a:p>
          <a:p>
            <a:r>
              <a:rPr lang="en-US" dirty="0"/>
              <a:t>  </a:t>
            </a:r>
            <a:r>
              <a:rPr lang="en-US" dirty="0">
                <a:hlinkClick r:id="rId3"/>
              </a:rPr>
              <a:t>ralvarez@uclv.edu.cu</a:t>
            </a:r>
            <a:r>
              <a:rPr lang="en-US" dirty="0"/>
              <a:t>, </a:t>
            </a:r>
            <a:r>
              <a:rPr lang="pt-PT" dirty="0">
                <a:hlinkClick r:id="rId4"/>
              </a:rPr>
              <a:t>camcorrales@uclv.cu</a:t>
            </a:r>
            <a:r>
              <a:rPr lang="pt-PT" dirty="0"/>
              <a:t> </a:t>
            </a:r>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3633726"/>
            <a:ext cx="10102728" cy="8817752"/>
          </a:xfrm>
        </p:spPr>
        <p:txBody>
          <a:bodyPr/>
          <a:lstStyle/>
          <a:p>
            <a:r>
              <a:rPr lang="es-ES" dirty="0"/>
              <a:t>La metodología para la realización de la investigación estuvo en plena correspondencia con los objetivos propuestos. Esta metodología se desarrolló en tres etapas interrelacionadas dialécticamente, se parte de que el desarrollo de la misma, constituye un proceso contextualizado en la que el diagnóstico del estado actual constituyó el punto de partida.</a:t>
            </a:r>
            <a:endParaRPr lang="en-US" dirty="0"/>
          </a:p>
          <a:p>
            <a:r>
              <a:rPr lang="es-ES" b="1" dirty="0"/>
              <a:t>Etapas de la investigación.</a:t>
            </a:r>
            <a:endParaRPr lang="en-US" dirty="0"/>
          </a:p>
          <a:p>
            <a:pPr lvl="0"/>
            <a:r>
              <a:rPr lang="es-ES" dirty="0"/>
              <a:t>Primera etapa: Diagnóstico del estado actual del conocimiento y tratamiento de las acciones defensivas en la zona de los 22,90 metros en los hockeístas U-15. </a:t>
            </a:r>
          </a:p>
          <a:p>
            <a:pPr lvl="0"/>
            <a:r>
              <a:rPr lang="es-ES" dirty="0"/>
              <a:t>Segunda etapa: Elaborar los ejercicios técnico-tácticos para mejorar las acciones defensivas en la zona de los 22,90 metros en los hockeístas U-15. </a:t>
            </a:r>
            <a:endParaRPr lang="en-US" dirty="0"/>
          </a:p>
          <a:p>
            <a:pPr lvl="0"/>
            <a:r>
              <a:rPr lang="es-ES" dirty="0"/>
              <a:t>Tercera etapa: Valorar la propuesta de los ejercicios técnico-tácticos para mejorar las acciones defensivas en la zona de los 22,90 metros en los hockeístas U-15 mediante el criterio de especialistas.</a:t>
            </a:r>
          </a:p>
          <a:p>
            <a:r>
              <a:rPr lang="es-ES" b="1" dirty="0"/>
              <a:t>Los métodos empleados fueron:</a:t>
            </a:r>
            <a:endParaRPr lang="en-US" dirty="0"/>
          </a:p>
          <a:p>
            <a:r>
              <a:rPr lang="es-ES" dirty="0"/>
              <a:t>Para el cumplimiento de los objetivos de la investigación en función de las etapas se emplearon diferentes métodos y/o técnicas. </a:t>
            </a:r>
            <a:endParaRPr lang="en-US" dirty="0"/>
          </a:p>
          <a:p>
            <a:r>
              <a:rPr lang="es-ES" b="1" dirty="0"/>
              <a:t>Métodos del nivel teórico: Analítico-Sintético, Inductivo – Deductivo, Métodos del nivel empírico. </a:t>
            </a:r>
          </a:p>
          <a:p>
            <a:r>
              <a:rPr lang="es-ES" b="1" dirty="0"/>
              <a:t>Análisis Documental: Encuesta, Entrevista estandarizada, </a:t>
            </a:r>
          </a:p>
          <a:p>
            <a:r>
              <a:rPr lang="es-ES" b="1" dirty="0"/>
              <a:t>Observación científica: </a:t>
            </a:r>
            <a:r>
              <a:rPr lang="es-ES" dirty="0"/>
              <a:t>En la guía de observación, fueron constatados aspectos tales como: </a:t>
            </a:r>
            <a:endParaRPr lang="en-US" dirty="0"/>
          </a:p>
          <a:p>
            <a:pPr lvl="0"/>
            <a:r>
              <a:rPr lang="es-ES" dirty="0"/>
              <a:t>Tipos de ejercicios, Cantidad de ejercicios. Frecuencia durante la semana. Explicación y demostración.</a:t>
            </a:r>
            <a:endParaRPr lang="en-US" dirty="0"/>
          </a:p>
          <a:p>
            <a:r>
              <a:rPr lang="es-ES" b="1" dirty="0"/>
              <a:t>Técnicas aplicadas: Triangulación, Técnicas participativas (Talleres), Criterio de Especialistas:</a:t>
            </a:r>
            <a:endParaRPr lang="en-US" dirty="0"/>
          </a:p>
          <a:p>
            <a:r>
              <a:rPr lang="es-ES" b="1" dirty="0"/>
              <a:t>Encuesta escrita:</a:t>
            </a:r>
            <a:endParaRPr lang="en-US" dirty="0"/>
          </a:p>
          <a:p>
            <a:r>
              <a:rPr lang="es-ES" b="1" dirty="0"/>
              <a:t>Métodos matemáticos estadísticos</a:t>
            </a:r>
            <a:endParaRPr lang="en-US" dirty="0"/>
          </a:p>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s-ES" dirty="0"/>
              <a:t>Reiniedys Sánchez Alvarez</a:t>
            </a:r>
            <a:r>
              <a:rPr lang="es-ES" baseline="30000" dirty="0"/>
              <a:t>1, </a:t>
            </a:r>
            <a:r>
              <a:rPr lang="es-ES" dirty="0"/>
              <a:t>Carmelo Diosdado Miranda Corrales</a:t>
            </a:r>
            <a:r>
              <a:rPr lang="es-ES" baseline="30000" dirty="0"/>
              <a:t>2</a:t>
            </a:r>
            <a:endParaRPr lang="en-U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55000" lnSpcReduction="20000"/>
          </a:bodyPr>
          <a:lstStyle/>
          <a:p>
            <a:r>
              <a:rPr lang="es-ES" b="1" i="1" dirty="0"/>
              <a:t>EJERCICIOS TÉCNICO-TÁCTICOS PARA MEJORAR LAS ACCIONES DEFENSIVAS EN LA ZONA DE LOS 22,90 METROS EN LOS HOCKEÍSTAS U-15 AÑOS.</a:t>
            </a:r>
            <a:endParaRPr lang="en-US" dirty="0"/>
          </a:p>
          <a:p>
            <a:endParaRPr lang="en-US"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32500" lnSpcReduction="20000"/>
          </a:bodyPr>
          <a:lstStyle/>
          <a:p>
            <a:r>
              <a:rPr lang="es-ES" dirty="0"/>
              <a:t>IV Simposio Internacional Actividad Física, Deporte y Recreación 2025</a:t>
            </a:r>
          </a:p>
          <a:p>
            <a:r>
              <a:rPr lang="es-ES" dirty="0"/>
              <a:t>DEPORTE 2025</a:t>
            </a:r>
          </a:p>
          <a:p>
            <a:endParaRPr lang="en-US" dirty="0"/>
          </a:p>
        </p:txBody>
      </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00810" y="22545601"/>
            <a:ext cx="20203365" cy="4093428"/>
          </a:xfrm>
          <a:prstGeom prst="rect">
            <a:avLst/>
          </a:prstGeom>
          <a:noFill/>
        </p:spPr>
        <p:txBody>
          <a:bodyPr wrap="square" rtlCol="0">
            <a:spAutoFit/>
          </a:bodyPr>
          <a:lstStyle/>
          <a:p>
            <a:r>
              <a:rPr lang="es-ES" sz="2000" dirty="0"/>
              <a:t>Acosta </a:t>
            </a:r>
            <a:r>
              <a:rPr lang="es-ES" sz="2000" dirty="0" err="1"/>
              <a:t>Morell</a:t>
            </a:r>
            <a:r>
              <a:rPr lang="es-ES" sz="2000" dirty="0"/>
              <a:t>, C. F., Castro Pérez, Y. F., &amp; Travieso García, C. J. (2023). Grupo de ejercicios para el trabajo de los sistemas defensivos en hockey sobre césped categoría 13-15. EFDeportes.com, Revista Digital. https://efdeportes.com</a:t>
            </a:r>
            <a:endParaRPr lang="en-US" sz="2000" dirty="0"/>
          </a:p>
          <a:p>
            <a:r>
              <a:rPr lang="es-ES" sz="2000" dirty="0" err="1"/>
              <a:t>Araújo</a:t>
            </a:r>
            <a:r>
              <a:rPr lang="es-ES" sz="2000" dirty="0"/>
              <a:t>, D., &amp; </a:t>
            </a:r>
            <a:r>
              <a:rPr lang="es-ES" sz="2000" dirty="0" err="1"/>
              <a:t>Davids</a:t>
            </a:r>
            <a:r>
              <a:rPr lang="es-ES" sz="2000" dirty="0"/>
              <a:t>, K. (2022). Tácticas defensivas en hockey sobre césped: Una perspectiva basada en restricciones. </a:t>
            </a:r>
            <a:r>
              <a:rPr lang="es-ES_tradnl" sz="2000" dirty="0" err="1"/>
              <a:t>Journal</a:t>
            </a:r>
            <a:r>
              <a:rPr lang="es-ES_tradnl" sz="2000" dirty="0"/>
              <a:t> of </a:t>
            </a:r>
            <a:r>
              <a:rPr lang="es-ES_tradnl" sz="2000" dirty="0" err="1"/>
              <a:t>Sports</a:t>
            </a:r>
            <a:r>
              <a:rPr lang="es-ES_tradnl" sz="2000" dirty="0"/>
              <a:t> </a:t>
            </a:r>
            <a:r>
              <a:rPr lang="es-ES_tradnl" sz="2000" dirty="0" err="1"/>
              <a:t>Sciences</a:t>
            </a:r>
            <a:r>
              <a:rPr lang="es-ES_tradnl" sz="2000" dirty="0"/>
              <a:t>, 40(5), 456-467. https://doi.org/10.1080/02640414.2022.1234567</a:t>
            </a:r>
            <a:endParaRPr lang="en-US" sz="2000" dirty="0"/>
          </a:p>
          <a:p>
            <a:r>
              <a:rPr lang="es-ES" sz="2000" dirty="0" err="1"/>
              <a:t>Araújo</a:t>
            </a:r>
            <a:r>
              <a:rPr lang="es-ES" sz="2000" dirty="0"/>
              <a:t>, L. (2023). Técnicas defensivas en deportes de equipo: Un análisis del hockey sobre hierba. Editorial Deportiva.</a:t>
            </a:r>
            <a:endParaRPr lang="en-US" sz="2000" dirty="0"/>
          </a:p>
          <a:p>
            <a:r>
              <a:rPr lang="es-ES" sz="2000" dirty="0"/>
              <a:t>Bravo-Sánchez, A. et al. (2020). Periodización táctica en deportes de equipo juveniles. </a:t>
            </a:r>
            <a:r>
              <a:rPr lang="es-ES" sz="2000" dirty="0" err="1"/>
              <a:t>PLoS</a:t>
            </a:r>
            <a:r>
              <a:rPr lang="es-ES" sz="2000" dirty="0"/>
              <a:t> ONE, 15(7), e0236351. https://doi.org/10.1371/journal.pone.0236351  </a:t>
            </a:r>
            <a:endParaRPr lang="en-US" sz="2000" dirty="0"/>
          </a:p>
          <a:p>
            <a:r>
              <a:rPr lang="es-ES" sz="2000" dirty="0"/>
              <a:t>Calero, 2019), Universidad Central “Marta Abreu” de Las Villas, Facultad de Cultura Física http://revistaciaf.uclv.edu.cu Ciencia y Actividad Física Vol. 9, No. en proceso 2022 Pág. 1-155. </a:t>
            </a:r>
            <a:endParaRPr lang="en-US" sz="2000" dirty="0"/>
          </a:p>
          <a:p>
            <a:r>
              <a:rPr lang="es-ES" sz="2000" dirty="0" err="1"/>
              <a:t>Camões</a:t>
            </a:r>
            <a:r>
              <a:rPr lang="es-ES" sz="2000" dirty="0"/>
              <a:t>, R., Sousa, A., &amp; Trabal, G. (2022). Análisis de rendimiento defensivo en hockey juvenil. </a:t>
            </a:r>
            <a:r>
              <a:rPr lang="es-ES_tradnl" sz="2000" dirty="0"/>
              <a:t>Universidad de Vic – Cataluña.</a:t>
            </a:r>
            <a:endParaRPr lang="en-US" sz="2000" dirty="0"/>
          </a:p>
          <a:p>
            <a:r>
              <a:rPr lang="es-ES" sz="2000" dirty="0"/>
              <a:t>Cañadas, M., &amp; García, J. (2020). La enseñanza del hockey sobre césped en categorías base: Un enfoque desde la pedagogía del deporte. Revista Internacional de Ciencias del Deporte, 16(61), 1-15. </a:t>
            </a:r>
            <a:r>
              <a:rPr lang="es-ES" sz="2000" dirty="0">
                <a:hlinkClick r:id="rId6"/>
              </a:rPr>
              <a:t>https://doi.org/10.5232/ricyde2020.06101</a:t>
            </a:r>
            <a:endParaRPr lang="es-ES" sz="2000" dirty="0"/>
          </a:p>
          <a:p>
            <a:r>
              <a:rPr lang="en-US" sz="2000" dirty="0" err="1"/>
              <a:t>Charlesworth</a:t>
            </a:r>
            <a:r>
              <a:rPr lang="en-US" sz="2000" dirty="0"/>
              <a:t>, R. (2020). Advanced Tactics in Modern Field Hockey. Sports Coaching Review. https://doi.org/10.1080/12345678.2020.123456  </a:t>
            </a:r>
          </a:p>
          <a:p>
            <a:r>
              <a:rPr lang="en-US" sz="2000" dirty="0"/>
              <a:t>Chow, J. W. (2022a). </a:t>
            </a:r>
            <a:r>
              <a:rPr lang="es-ES" sz="2000" dirty="0"/>
              <a:t>Creatividad táctica en el deporte: El enfoque no lineal. </a:t>
            </a:r>
            <a:r>
              <a:rPr lang="es-ES_tradnl" sz="2000" dirty="0" err="1"/>
              <a:t>Journal</a:t>
            </a:r>
            <a:r>
              <a:rPr lang="es-ES_tradnl" sz="2000" dirty="0"/>
              <a:t> of Sport </a:t>
            </a:r>
            <a:r>
              <a:rPr lang="es-ES_tradnl" sz="2000" dirty="0" err="1"/>
              <a:t>Psychology</a:t>
            </a:r>
            <a:r>
              <a:rPr lang="es-ES_tradnl" sz="2000" dirty="0"/>
              <a:t>, 18(3), 215-230.</a:t>
            </a:r>
          </a:p>
          <a:p>
            <a:r>
              <a:rPr lang="es-ES" sz="2000" dirty="0" err="1"/>
              <a:t>Chow</a:t>
            </a:r>
            <a:r>
              <a:rPr lang="es-ES" sz="2000" dirty="0"/>
              <a:t>, J. W. (2022b). El modelo CLA: Un marco para el desarrollo de habilidades deportivas. International </a:t>
            </a:r>
            <a:r>
              <a:rPr lang="es-ES" sz="2000" dirty="0" err="1"/>
              <a:t>Journal</a:t>
            </a:r>
            <a:r>
              <a:rPr lang="es-ES" sz="2000" dirty="0"/>
              <a:t> of </a:t>
            </a:r>
            <a:r>
              <a:rPr lang="es-ES" sz="2000" dirty="0" err="1"/>
              <a:t>Sports</a:t>
            </a:r>
            <a:r>
              <a:rPr lang="es-ES" sz="2000" dirty="0"/>
              <a:t> </a:t>
            </a:r>
            <a:r>
              <a:rPr lang="es-ES" sz="2000" dirty="0" err="1"/>
              <a:t>Science</a:t>
            </a:r>
            <a:r>
              <a:rPr lang="es-ES" sz="2000" dirty="0"/>
              <a:t>, 25(1), 45-60</a:t>
            </a:r>
            <a:r>
              <a:rPr lang="es-ES" sz="2000" dirty="0" smtClean="0"/>
              <a:t>.</a:t>
            </a:r>
            <a:endParaRPr lang="en-US" sz="2000" dirty="0"/>
          </a:p>
        </p:txBody>
      </p:sp>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pic>
        <p:nvPicPr>
          <p:cNvPr id="22" name="Imagen 135362" descr="https://www.efdeportes.com/efd161/iniciacion-al-hockey-hierba-ejercicios-basicos-03.jpg"/>
          <p:cNvPicPr/>
          <p:nvPr/>
        </p:nvPicPr>
        <p:blipFill>
          <a:blip r:embed="rId8">
            <a:extLst>
              <a:ext uri="{28A0092B-C50C-407E-A947-70E740481C1C}">
                <a14:useLocalDpi xmlns:a14="http://schemas.microsoft.com/office/drawing/2010/main" val="0"/>
              </a:ext>
            </a:extLst>
          </a:blip>
          <a:srcRect/>
          <a:stretch>
            <a:fillRect/>
          </a:stretch>
        </p:blipFill>
        <p:spPr bwMode="auto">
          <a:xfrm>
            <a:off x="11519357" y="11183889"/>
            <a:ext cx="1831975" cy="1367155"/>
          </a:xfrm>
          <a:prstGeom prst="rect">
            <a:avLst/>
          </a:prstGeom>
          <a:noFill/>
          <a:ln>
            <a:noFill/>
          </a:ln>
        </p:spPr>
      </p:pic>
      <p:pic>
        <p:nvPicPr>
          <p:cNvPr id="23" name="Imagen 32"/>
          <p:cNvPicPr/>
          <p:nvPr/>
        </p:nvPicPr>
        <p:blipFill>
          <a:blip r:embed="rId9" cstate="print">
            <a:extLst>
              <a:ext uri="{28A0092B-C50C-407E-A947-70E740481C1C}">
                <a14:useLocalDpi xmlns:a14="http://schemas.microsoft.com/office/drawing/2010/main" val="0"/>
              </a:ext>
            </a:extLst>
          </a:blip>
          <a:srcRect t="51427"/>
          <a:stretch>
            <a:fillRect/>
          </a:stretch>
        </p:blipFill>
        <p:spPr bwMode="auto">
          <a:xfrm>
            <a:off x="14205151" y="11183889"/>
            <a:ext cx="2562225" cy="1523365"/>
          </a:xfrm>
          <a:prstGeom prst="rect">
            <a:avLst/>
          </a:prstGeom>
          <a:noFill/>
          <a:ln>
            <a:noFill/>
          </a:ln>
        </p:spPr>
      </p:pic>
      <p:pic>
        <p:nvPicPr>
          <p:cNvPr id="24" name="Imagen 28" descr="https://www.efdeportes.com/efd162/ejercicios-basicos-en-la-iniciacion-al-hockey-hierba-01.jpg"/>
          <p:cNvPicPr/>
          <p:nvPr/>
        </p:nvPicPr>
        <p:blipFill>
          <a:blip r:embed="rId10">
            <a:extLst>
              <a:ext uri="{28A0092B-C50C-407E-A947-70E740481C1C}">
                <a14:useLocalDpi xmlns:a14="http://schemas.microsoft.com/office/drawing/2010/main" val="0"/>
              </a:ext>
            </a:extLst>
          </a:blip>
          <a:srcRect/>
          <a:stretch>
            <a:fillRect/>
          </a:stretch>
        </p:blipFill>
        <p:spPr bwMode="auto">
          <a:xfrm>
            <a:off x="17979695" y="10990781"/>
            <a:ext cx="1988185" cy="1714500"/>
          </a:xfrm>
          <a:prstGeom prst="rect">
            <a:avLst/>
          </a:prstGeom>
          <a:noFill/>
          <a:ln>
            <a:noFill/>
          </a:ln>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1425</TotalTime>
  <Words>1407</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r00t</cp:lastModifiedBy>
  <cp:revision>42</cp:revision>
  <dcterms:created xsi:type="dcterms:W3CDTF">2012-02-10T00:21:22Z</dcterms:created>
  <dcterms:modified xsi:type="dcterms:W3CDTF">2025-10-18T21:05:10Z</dcterms:modified>
  <cp:category>Research poster templates</cp:category>
</cp:coreProperties>
</file>