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96" r:id="rId2"/>
    <p:sldId id="256" r:id="rId3"/>
    <p:sldId id="258" r:id="rId4"/>
    <p:sldId id="286" r:id="rId5"/>
    <p:sldId id="265" r:id="rId6"/>
    <p:sldId id="273" r:id="rId7"/>
    <p:sldId id="29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9960-EB86-4107-9AFB-732F1AACA126}" type="datetimeFigureOut">
              <a:rPr lang="es-US" smtClean="0"/>
              <a:pPr/>
              <a:t>10/15/2025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45AC-0CDC-465B-8A0B-D3E9DF5F4660}" type="slidenum">
              <a:rPr lang="es-US" smtClean="0"/>
              <a:pPr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2835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9960-EB86-4107-9AFB-732F1AACA126}" type="datetimeFigureOut">
              <a:rPr lang="es-US" smtClean="0"/>
              <a:pPr/>
              <a:t>10/15/2025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45AC-0CDC-465B-8A0B-D3E9DF5F4660}" type="slidenum">
              <a:rPr lang="es-US" smtClean="0"/>
              <a:pPr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3083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9960-EB86-4107-9AFB-732F1AACA126}" type="datetimeFigureOut">
              <a:rPr lang="es-US" smtClean="0"/>
              <a:pPr/>
              <a:t>10/15/2025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45AC-0CDC-465B-8A0B-D3E9DF5F4660}" type="slidenum">
              <a:rPr lang="es-US" smtClean="0"/>
              <a:pPr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1449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9960-EB86-4107-9AFB-732F1AACA126}" type="datetimeFigureOut">
              <a:rPr lang="es-US" smtClean="0"/>
              <a:pPr/>
              <a:t>10/15/2025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45AC-0CDC-465B-8A0B-D3E9DF5F4660}" type="slidenum">
              <a:rPr lang="es-US" smtClean="0"/>
              <a:pPr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102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9960-EB86-4107-9AFB-732F1AACA126}" type="datetimeFigureOut">
              <a:rPr lang="es-US" smtClean="0"/>
              <a:pPr/>
              <a:t>10/15/2025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45AC-0CDC-465B-8A0B-D3E9DF5F4660}" type="slidenum">
              <a:rPr lang="es-US" smtClean="0"/>
              <a:pPr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7938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9960-EB86-4107-9AFB-732F1AACA126}" type="datetimeFigureOut">
              <a:rPr lang="es-US" smtClean="0"/>
              <a:pPr/>
              <a:t>10/15/2025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45AC-0CDC-465B-8A0B-D3E9DF5F4660}" type="slidenum">
              <a:rPr lang="es-US" smtClean="0"/>
              <a:pPr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3782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9960-EB86-4107-9AFB-732F1AACA126}" type="datetimeFigureOut">
              <a:rPr lang="es-US" smtClean="0"/>
              <a:pPr/>
              <a:t>10/15/2025</a:t>
            </a:fld>
            <a:endParaRPr lang="es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45AC-0CDC-465B-8A0B-D3E9DF5F4660}" type="slidenum">
              <a:rPr lang="es-US" smtClean="0"/>
              <a:pPr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837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9960-EB86-4107-9AFB-732F1AACA126}" type="datetimeFigureOut">
              <a:rPr lang="es-US" smtClean="0"/>
              <a:pPr/>
              <a:t>10/15/2025</a:t>
            </a:fld>
            <a:endParaRPr lang="es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45AC-0CDC-465B-8A0B-D3E9DF5F4660}" type="slidenum">
              <a:rPr lang="es-US" smtClean="0"/>
              <a:pPr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8238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9960-EB86-4107-9AFB-732F1AACA126}" type="datetimeFigureOut">
              <a:rPr lang="es-US" smtClean="0"/>
              <a:pPr/>
              <a:t>10/15/2025</a:t>
            </a:fld>
            <a:endParaRPr lang="es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45AC-0CDC-465B-8A0B-D3E9DF5F4660}" type="slidenum">
              <a:rPr lang="es-US" smtClean="0"/>
              <a:pPr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76613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9960-EB86-4107-9AFB-732F1AACA126}" type="datetimeFigureOut">
              <a:rPr lang="es-US" smtClean="0"/>
              <a:pPr/>
              <a:t>10/15/2025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45AC-0CDC-465B-8A0B-D3E9DF5F4660}" type="slidenum">
              <a:rPr lang="es-US" smtClean="0"/>
              <a:pPr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11693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9960-EB86-4107-9AFB-732F1AACA126}" type="datetimeFigureOut">
              <a:rPr lang="es-US" smtClean="0"/>
              <a:pPr/>
              <a:t>10/15/2025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45AC-0CDC-465B-8A0B-D3E9DF5F4660}" type="slidenum">
              <a:rPr lang="es-US" smtClean="0"/>
              <a:pPr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53550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19960-EB86-4107-9AFB-732F1AACA126}" type="datetimeFigureOut">
              <a:rPr lang="es-US" smtClean="0"/>
              <a:pPr/>
              <a:t>10/15/2025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B45AC-0CDC-465B-8A0B-D3E9DF5F4660}" type="slidenum">
              <a:rPr lang="es-US" smtClean="0"/>
              <a:pPr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1669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8">
            <a:extLst>
              <a:ext uri="{FF2B5EF4-FFF2-40B4-BE49-F238E27FC236}">
                <a16:creationId xmlns="" xmlns:a16="http://schemas.microsoft.com/office/drawing/2014/main" id="{EE9FA602-3765-24F5-CD5B-2BA6BC452749}"/>
              </a:ext>
            </a:extLst>
          </p:cNvPr>
          <p:cNvSpPr txBox="1"/>
          <p:nvPr/>
        </p:nvSpPr>
        <p:spPr>
          <a:xfrm>
            <a:off x="10155231" y="0"/>
            <a:ext cx="2057400" cy="6858000"/>
          </a:xfrm>
          <a:prstGeom prst="rect">
            <a:avLst/>
          </a:prstGeom>
          <a:solidFill>
            <a:srgbClr val="56983F"/>
          </a:solidFill>
        </p:spPr>
        <p:txBody>
          <a:bodyPr lIns="33867" tIns="33867" rIns="33867" bIns="33867" rtlCol="0" anchor="ctr"/>
          <a:lstStyle/>
          <a:p>
            <a:pPr algn="ctr">
              <a:lnSpc>
                <a:spcPts val="1906"/>
              </a:lnSpc>
            </a:pPr>
            <a:endParaRPr sz="1200"/>
          </a:p>
        </p:txBody>
      </p:sp>
      <p:sp>
        <p:nvSpPr>
          <p:cNvPr id="4" name="TextBox 4"/>
          <p:cNvSpPr txBox="1"/>
          <p:nvPr/>
        </p:nvSpPr>
        <p:spPr>
          <a:xfrm>
            <a:off x="10175008" y="-45304"/>
            <a:ext cx="2057400" cy="712282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906"/>
              </a:lnSpc>
            </a:pPr>
            <a:endParaRPr sz="1200"/>
          </a:p>
        </p:txBody>
      </p:sp>
      <p:sp>
        <p:nvSpPr>
          <p:cNvPr id="8" name="TextBox 8"/>
          <p:cNvSpPr txBox="1"/>
          <p:nvPr/>
        </p:nvSpPr>
        <p:spPr>
          <a:xfrm>
            <a:off x="0" y="0"/>
            <a:ext cx="2057400" cy="6858000"/>
          </a:xfrm>
          <a:prstGeom prst="rect">
            <a:avLst/>
          </a:prstGeom>
          <a:solidFill>
            <a:srgbClr val="56983F"/>
          </a:solidFill>
        </p:spPr>
        <p:txBody>
          <a:bodyPr lIns="33867" tIns="33867" rIns="33867" bIns="33867" rtlCol="0" anchor="ctr"/>
          <a:lstStyle/>
          <a:p>
            <a:pPr algn="ctr">
              <a:lnSpc>
                <a:spcPts val="1906"/>
              </a:lnSpc>
            </a:pPr>
            <a:endParaRPr sz="120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24A0223-1BF4-32C5-A14B-5BB70CC90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635000"/>
            <a:ext cx="2692400" cy="5228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9ACBF8B-4813-4EED-02B1-B15BEF7C9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78" y="-41919"/>
            <a:ext cx="1595123" cy="6705613"/>
          </a:xfrm>
          <a:prstGeom prst="rect">
            <a:avLst/>
          </a:prstGeom>
        </p:spPr>
      </p:pic>
      <p:sp>
        <p:nvSpPr>
          <p:cNvPr id="26" name="TextBox 14">
            <a:extLst>
              <a:ext uri="{FF2B5EF4-FFF2-40B4-BE49-F238E27FC236}">
                <a16:creationId xmlns="" xmlns:a16="http://schemas.microsoft.com/office/drawing/2014/main" id="{6EA8B136-F658-5045-7635-C65A670D0226}"/>
              </a:ext>
            </a:extLst>
          </p:cNvPr>
          <p:cNvSpPr txBox="1"/>
          <p:nvPr/>
        </p:nvSpPr>
        <p:spPr>
          <a:xfrm>
            <a:off x="5540603" y="6142666"/>
            <a:ext cx="570257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3"/>
              </a:lnSpc>
            </a:pPr>
            <a:r>
              <a:rPr lang="en-US" sz="2059" spc="103" dirty="0">
                <a:solidFill>
                  <a:srgbClr val="7F7F7F"/>
                </a:solidFill>
                <a:latin typeface="Open Sauce"/>
              </a:rPr>
              <a:t>“Por </a:t>
            </a:r>
            <a:r>
              <a:rPr lang="en-US" sz="2059" spc="103" dirty="0" err="1">
                <a:solidFill>
                  <a:srgbClr val="7F7F7F"/>
                </a:solidFill>
                <a:latin typeface="Open Sauce"/>
              </a:rPr>
              <a:t>una</a:t>
            </a:r>
            <a:r>
              <a:rPr lang="en-US" sz="2059" spc="103" dirty="0">
                <a:solidFill>
                  <a:srgbClr val="7F7F7F"/>
                </a:solidFill>
                <a:latin typeface="Open Sauce"/>
              </a:rPr>
              <a:t> </a:t>
            </a:r>
            <a:r>
              <a:rPr lang="en-US" sz="2059" spc="103" dirty="0" err="1">
                <a:solidFill>
                  <a:srgbClr val="7F7F7F"/>
                </a:solidFill>
                <a:latin typeface="Open Sauce"/>
              </a:rPr>
              <a:t>innovación</a:t>
            </a:r>
            <a:r>
              <a:rPr lang="en-US" sz="2059" spc="103" dirty="0">
                <a:solidFill>
                  <a:srgbClr val="7F7F7F"/>
                </a:solidFill>
                <a:latin typeface="Open Sauce"/>
              </a:rPr>
              <a:t> </a:t>
            </a:r>
            <a:r>
              <a:rPr lang="en-US" sz="2059" spc="103" dirty="0" err="1">
                <a:solidFill>
                  <a:srgbClr val="7F7F7F"/>
                </a:solidFill>
                <a:latin typeface="Open Sauce"/>
              </a:rPr>
              <a:t>sostenible</a:t>
            </a:r>
            <a:r>
              <a:rPr lang="en-US" sz="2059" spc="103" dirty="0">
                <a:solidFill>
                  <a:srgbClr val="7F7F7F"/>
                </a:solidFill>
                <a:latin typeface="Open Sauce"/>
              </a:rPr>
              <a:t>”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562262" y="848808"/>
            <a:ext cx="6096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sz="6400" b="1" kern="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Proyecto: Estudios de oralidad, identidad y lengua en la sociedad cubana actual</a:t>
            </a:r>
          </a:p>
          <a:p>
            <a:pPr lvl="0"/>
            <a:endParaRPr lang="es-ES" sz="6400" b="1" kern="0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43"/>
    </mc:Choice>
    <mc:Fallback>
      <p:transition spd="slow" advTm="17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84000" y="236039"/>
            <a:ext cx="3708000" cy="3708000"/>
          </a:xfrm>
          <a:prstGeom prst="ellipse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6755083"/>
            <a:ext cx="12192000" cy="100941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6654142"/>
            <a:ext cx="12192000" cy="100941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6553201"/>
            <a:ext cx="12192000" cy="10094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24691" y="138347"/>
            <a:ext cx="8963891" cy="2586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Patrimonio lingüístico de origen africano en el centro de Cuba. Situación actual</a:t>
            </a:r>
            <a:endParaRPr lang="es-E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55964" y="4710011"/>
            <a:ext cx="8963891" cy="107721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kern="0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Dra. Gema del C. Valdés Acosta</a:t>
            </a:r>
          </a:p>
          <a:p>
            <a:pPr algn="ctr"/>
            <a:r>
              <a:rPr lang="es-ES" sz="3200" b="1" kern="0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gemav@uclv.edu.cu</a:t>
            </a:r>
            <a:endParaRPr lang="es-ES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4691" y="1892039"/>
            <a:ext cx="2138156" cy="2052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4000" y="3944039"/>
            <a:ext cx="3080081" cy="2052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75032"/>
      </p:ext>
    </p:extLst>
  </p:cSld>
  <p:clrMapOvr>
    <a:masterClrMapping/>
  </p:clrMapOvr>
  <p:transition spd="slow" advTm="1329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578100" y="546100"/>
            <a:ext cx="7467600" cy="11049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y categorías de análisis</a:t>
            </a:r>
            <a:endParaRPr lang="es-US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17550" y="2930088"/>
            <a:ext cx="1095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755083"/>
            <a:ext cx="12192000" cy="100941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6654142"/>
            <a:ext cx="12192000" cy="100941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6553201"/>
            <a:ext cx="12192000" cy="10094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14269" y="1651000"/>
            <a:ext cx="893143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/>
              <a:t>Analizar un tipo de patrimonio cultural pocas veces notado por </a:t>
            </a:r>
            <a:r>
              <a:rPr lang="es-MX" sz="2800" b="1" dirty="0"/>
              <a:t>los hablantes de una región: la lengua cotidianamente usada y que es portadora de nuestra identidad. Menos aún si se vincula con África, palabra vinculada con la esclavitud y con la discriminación racial</a:t>
            </a:r>
            <a:r>
              <a:rPr lang="es-MX" sz="2800" dirty="0"/>
              <a:t>. </a:t>
            </a:r>
            <a:endParaRPr lang="es-MX" sz="2800" dirty="0" smtClean="0"/>
          </a:p>
          <a:p>
            <a:r>
              <a:rPr lang="es-MX" sz="2800" b="1" u="sng" dirty="0" smtClean="0"/>
              <a:t>Categorías manejadas</a:t>
            </a:r>
            <a:r>
              <a:rPr lang="es-MX" sz="2800" dirty="0" smtClean="0"/>
              <a:t>:</a:t>
            </a:r>
          </a:p>
          <a:p>
            <a:r>
              <a:rPr lang="es-MX" sz="3200" b="1" dirty="0"/>
              <a:t>De antropología lingüística: </a:t>
            </a:r>
            <a:r>
              <a:rPr lang="es-MX" sz="3200" b="1" i="1" dirty="0"/>
              <a:t>discurso ritual </a:t>
            </a:r>
            <a:r>
              <a:rPr lang="es-MX" sz="3200" b="1" dirty="0"/>
              <a:t>y </a:t>
            </a:r>
            <a:r>
              <a:rPr lang="es-MX" sz="3200" b="1" i="1" dirty="0"/>
              <a:t>jerarquía religiosa</a:t>
            </a:r>
            <a:r>
              <a:rPr lang="es-MX" sz="3200" b="1" dirty="0"/>
              <a:t>.</a:t>
            </a:r>
          </a:p>
          <a:p>
            <a:r>
              <a:rPr lang="es-MX" sz="3200" b="1" dirty="0"/>
              <a:t>De lingüística: </a:t>
            </a:r>
            <a:r>
              <a:rPr lang="es-MX" sz="3200" b="1" i="1" dirty="0"/>
              <a:t>legado lingüístico</a:t>
            </a:r>
            <a:r>
              <a:rPr lang="es-MX" sz="3200" b="1" dirty="0"/>
              <a:t>, </a:t>
            </a:r>
            <a:r>
              <a:rPr lang="es-MX" sz="3200" b="1" i="1" dirty="0"/>
              <a:t>aglutinación</a:t>
            </a:r>
            <a:r>
              <a:rPr lang="es-MX" sz="3200" b="1" dirty="0"/>
              <a:t>, </a:t>
            </a:r>
            <a:r>
              <a:rPr lang="es-MX" sz="3200" b="1" i="1" dirty="0"/>
              <a:t>ajustes a la lengua de llegada  </a:t>
            </a:r>
            <a:endParaRPr lang="es-ES" sz="3200" b="1" i="1" dirty="0"/>
          </a:p>
          <a:p>
            <a:endParaRPr lang="es-ES" sz="36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59166"/>
      </p:ext>
    </p:extLst>
  </p:cSld>
  <p:clrMapOvr>
    <a:masterClrMapping/>
  </p:clrMapOvr>
  <p:transition spd="slow" advTm="7262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Metodologías y técnicas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Las bases metodológicas fueron de W. </a:t>
            </a:r>
            <a:r>
              <a:rPr lang="es-MX" sz="3200" dirty="0" err="1" smtClean="0"/>
              <a:t>Labov</a:t>
            </a:r>
            <a:r>
              <a:rPr lang="es-MX" sz="3200" dirty="0" smtClean="0"/>
              <a:t> y </a:t>
            </a:r>
            <a:r>
              <a:rPr lang="es-MX" sz="3200" dirty="0" err="1" smtClean="0"/>
              <a:t>Y</a:t>
            </a:r>
            <a:r>
              <a:rPr lang="es-MX" sz="3200" dirty="0" smtClean="0"/>
              <a:t>. Lastra para el trabajo de campo en ambos tipos de repertorios (ritual y no ritual). </a:t>
            </a:r>
          </a:p>
          <a:p>
            <a:r>
              <a:rPr lang="es-MX" dirty="0"/>
              <a:t>Se aplicaron las técnicas de entrevistas de 1 hora en 3 sesiones con cuestionarios y observación directa durante los años 2023 hasta la actualidad.</a:t>
            </a:r>
          </a:p>
          <a:p>
            <a:r>
              <a:rPr lang="es-MX" dirty="0"/>
              <a:t>Se escogieron 3 puntos geográficos: </a:t>
            </a:r>
            <a:r>
              <a:rPr lang="es-MX" dirty="0" err="1"/>
              <a:t>Sagua</a:t>
            </a:r>
            <a:r>
              <a:rPr lang="es-MX" dirty="0"/>
              <a:t> la Grande, Palmira y Lajas por haber sido estudiados histórica y demográficamente desde hace décadas</a:t>
            </a:r>
            <a:endParaRPr lang="es-MX" b="1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73" y="239903"/>
            <a:ext cx="2761727" cy="13351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594" y="331162"/>
            <a:ext cx="2658086" cy="13595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4518" y="5338376"/>
            <a:ext cx="2761727" cy="133514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1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372"/>
    </mc:Choice>
    <mc:Fallback>
      <p:transition spd="slow" advTm="68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711060" y="440082"/>
            <a:ext cx="8851475" cy="11049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y conclusiones</a:t>
            </a:r>
            <a:endParaRPr lang="es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758135" y="1767232"/>
            <a:ext cx="4224020" cy="227584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del discurso ritual: 147</a:t>
            </a:r>
            <a:endParaRPr lang="es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4182594" y="1772312"/>
            <a:ext cx="4091293" cy="227584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2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lingüísticas</a:t>
            </a:r>
            <a:r>
              <a:rPr lang="es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aglutinaciones, derivaciones, variaciones.</a:t>
            </a:r>
          </a:p>
        </p:txBody>
      </p:sp>
      <p:sp>
        <p:nvSpPr>
          <p:cNvPr id="6" name="Elipse 5"/>
          <p:cNvSpPr/>
          <p:nvPr/>
        </p:nvSpPr>
        <p:spPr>
          <a:xfrm>
            <a:off x="7479514" y="1772312"/>
            <a:ext cx="4091293" cy="227584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Ajustes a la lengua española</a:t>
            </a:r>
          </a:p>
        </p:txBody>
      </p:sp>
      <p:sp>
        <p:nvSpPr>
          <p:cNvPr id="7" name="Elipse 6"/>
          <p:cNvSpPr/>
          <p:nvPr/>
        </p:nvSpPr>
        <p:spPr>
          <a:xfrm>
            <a:off x="885674" y="4131972"/>
            <a:ext cx="4091293" cy="227584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del registro coloquial: 38</a:t>
            </a:r>
          </a:p>
        </p:txBody>
      </p:sp>
      <p:sp>
        <p:nvSpPr>
          <p:cNvPr id="8" name="Elipse 7"/>
          <p:cNvSpPr/>
          <p:nvPr/>
        </p:nvSpPr>
        <p:spPr>
          <a:xfrm>
            <a:off x="4182594" y="4158642"/>
            <a:ext cx="4091293" cy="227584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de praxis: comidas, música y </a:t>
            </a:r>
            <a:r>
              <a:rPr lang="es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fraseologismos</a:t>
            </a:r>
            <a:endParaRPr lang="es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7555714" y="4161609"/>
            <a:ext cx="4091293" cy="227584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0" y="6755083"/>
            <a:ext cx="12192000" cy="100941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0" y="6654142"/>
            <a:ext cx="12192000" cy="100941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6553201"/>
            <a:ext cx="12192000" cy="10094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 sz="24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633" y="4422098"/>
            <a:ext cx="2288646" cy="1985714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616021"/>
      </p:ext>
    </p:extLst>
  </p:cSld>
  <p:clrMapOvr>
    <a:masterClrMapping/>
  </p:clrMapOvr>
  <p:transition spd="slow" advTm="17545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6755083"/>
            <a:ext cx="12192000" cy="100941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6553201"/>
            <a:ext cx="12192000" cy="10094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6654142"/>
            <a:ext cx="12192000" cy="100941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743075" y="368641"/>
            <a:ext cx="8705850" cy="80853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es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de africanismos en el español coloquial de Cuba</a:t>
            </a:r>
          </a:p>
          <a:p>
            <a:pPr lvl="1" algn="ctr"/>
            <a:r>
              <a:rPr lang="es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Origen etimológico</a:t>
            </a:r>
            <a:endParaRPr lang="es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641350" y="1633575"/>
            <a:ext cx="2419350" cy="204942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92%</a:t>
            </a:r>
            <a:endParaRPr lang="es-US" sz="6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4489449" y="2653562"/>
            <a:ext cx="2419350" cy="204942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US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US" sz="6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8959848" y="3083145"/>
            <a:ext cx="2419350" cy="204942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US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US" sz="6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0" y="3877791"/>
            <a:ext cx="403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Bantú</a:t>
            </a:r>
            <a:endParaRPr lang="es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901970" y="4870960"/>
            <a:ext cx="403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Efik</a:t>
            </a:r>
            <a:endParaRPr lang="es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934324" y="5215496"/>
            <a:ext cx="403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Yoruba</a:t>
            </a:r>
            <a:endParaRPr lang="es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4985944"/>
      </p:ext>
    </p:extLst>
  </p:cSld>
  <p:clrMapOvr>
    <a:masterClrMapping/>
  </p:clrMapOvr>
  <p:transition spd="slow" advTm="4746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2927350" y="634886"/>
            <a:ext cx="6337300" cy="80853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es-US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Actitudes</a:t>
            </a:r>
            <a:endParaRPr lang="es-US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49260" y="2035787"/>
            <a:ext cx="3873500" cy="27051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9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79%</a:t>
            </a:r>
            <a:endParaRPr lang="es-US" sz="9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7559674" y="2035787"/>
            <a:ext cx="3873500" cy="27051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9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endParaRPr lang="es-US" sz="9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6755083"/>
            <a:ext cx="12192000" cy="100941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6553201"/>
            <a:ext cx="12192000" cy="10094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6654142"/>
            <a:ext cx="12192000" cy="100941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 sz="24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0877" y="1846951"/>
            <a:ext cx="4310246" cy="316409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5935213"/>
      </p:ext>
    </p:extLst>
  </p:cSld>
  <p:clrMapOvr>
    <a:masterClrMapping/>
  </p:clrMapOvr>
  <p:transition spd="slow" advTm="1235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8.6|63.2|12.2|14.5|7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263</Words>
  <Application>Microsoft Office PowerPoint</Application>
  <PresentationFormat>Panorámica</PresentationFormat>
  <Paragraphs>31</Paragraphs>
  <Slides>7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Open Sauce</vt:lpstr>
      <vt:lpstr>Times New Roman</vt:lpstr>
      <vt:lpstr>Tema de Office</vt:lpstr>
      <vt:lpstr>Presentación de PowerPoint</vt:lpstr>
      <vt:lpstr>Presentación de PowerPoint</vt:lpstr>
      <vt:lpstr>Presentación de PowerPoint</vt:lpstr>
      <vt:lpstr>Metodologías y técnicas</vt:lpstr>
      <vt:lpstr>Presentación de PowerPoint</vt:lpstr>
      <vt:lpstr>Presentación de PowerPoint</vt:lpstr>
      <vt:lpstr>Presentación de PowerPoint</vt:lpstr>
    </vt:vector>
  </TitlesOfParts>
  <Company>Administradores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78</cp:revision>
  <dcterms:created xsi:type="dcterms:W3CDTF">2021-06-23T16:23:14Z</dcterms:created>
  <dcterms:modified xsi:type="dcterms:W3CDTF">2025-10-15T16:09:39Z</dcterms:modified>
</cp:coreProperties>
</file>