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8" r:id="rId2"/>
    <p:sldId id="269" r:id="rId3"/>
    <p:sldId id="264" r:id="rId4"/>
    <p:sldId id="270" r:id="rId5"/>
    <p:sldId id="272" r:id="rId6"/>
    <p:sldId id="265" r:id="rId7"/>
    <p:sldId id="276" r:id="rId8"/>
    <p:sldId id="274" r:id="rId9"/>
    <p:sldId id="277" r:id="rId10"/>
    <p:sldId id="273" r:id="rId11"/>
    <p:sldId id="267" r:id="rId12"/>
    <p:sldId id="271" r:id="rId13"/>
  </p:sldIdLst>
  <p:sldSz cx="18288000" cy="10287000"/>
  <p:notesSz cx="6858000" cy="9144000"/>
  <p:embeddedFontLst>
    <p:embeddedFont>
      <p:font typeface="Codec Pro ExtraBold" panose="020B0604020202020204" charset="0"/>
      <p:regular r:id="rId14"/>
    </p:embeddedFont>
    <p:embeddedFont>
      <p:font typeface="Open Sauce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Open Sauce Italics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1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hyperlink" Target="mailto:yurelkys@gmail.com" TargetMode="Externa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sv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9.jp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sv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sv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sv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sv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8">
            <a:extLst>
              <a:ext uri="{FF2B5EF4-FFF2-40B4-BE49-F238E27FC236}">
                <a16:creationId xmlns:a16="http://schemas.microsoft.com/office/drawing/2014/main" id="{EE9FA602-3765-24F5-CD5B-2BA6BC452749}"/>
              </a:ext>
            </a:extLst>
          </p:cNvPr>
          <p:cNvSpPr txBox="1"/>
          <p:nvPr/>
        </p:nvSpPr>
        <p:spPr>
          <a:xfrm>
            <a:off x="15232847" y="0"/>
            <a:ext cx="3086100" cy="10287000"/>
          </a:xfrm>
          <a:prstGeom prst="rect">
            <a:avLst/>
          </a:prstGeom>
          <a:solidFill>
            <a:srgbClr val="56983F"/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15262512" y="-67956"/>
            <a:ext cx="3086100" cy="1068423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0" y="0"/>
            <a:ext cx="3086100" cy="10287000"/>
          </a:xfrm>
          <a:prstGeom prst="rect">
            <a:avLst/>
          </a:prstGeom>
          <a:solidFill>
            <a:srgbClr val="56983F"/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3238168" y="6768856"/>
            <a:ext cx="10036984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</a:rPr>
              <a:t>Y</a:t>
            </a:r>
            <a:r>
              <a:rPr lang="es-ES" sz="3000" b="1" dirty="0" err="1">
                <a:solidFill>
                  <a:schemeClr val="accent4">
                    <a:lumMod val="75000"/>
                  </a:schemeClr>
                </a:solidFill>
              </a:rPr>
              <a:t>urelkys</a:t>
            </a:r>
            <a:r>
              <a:rPr lang="es-ES" sz="3000" b="1" dirty="0">
                <a:solidFill>
                  <a:schemeClr val="accent4">
                    <a:lumMod val="75000"/>
                  </a:schemeClr>
                </a:solidFill>
              </a:rPr>
              <a:t> Palacio Piñeiro</a:t>
            </a:r>
          </a:p>
          <a:p>
            <a:pPr algn="ctr">
              <a:lnSpc>
                <a:spcPct val="150000"/>
              </a:lnSpc>
            </a:pPr>
            <a:r>
              <a:rPr lang="es-ES" sz="3000" b="1" dirty="0">
                <a:solidFill>
                  <a:schemeClr val="accent4">
                    <a:lumMod val="75000"/>
                  </a:schemeClr>
                </a:solidFill>
              </a:rPr>
              <a:t>Instituto de Literatura y Lingüística “José A. Portuondo Valdor”</a:t>
            </a:r>
          </a:p>
          <a:p>
            <a:pPr algn="ctr">
              <a:lnSpc>
                <a:spcPct val="150000"/>
              </a:lnSpc>
            </a:pPr>
            <a:r>
              <a:rPr lang="es-ES" sz="3000" b="1" dirty="0">
                <a:solidFill>
                  <a:schemeClr val="accent4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yurelkys@gmail.com</a:t>
            </a:r>
            <a:endParaRPr lang="es-ES" sz="30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ES" sz="3000" b="1" dirty="0">
                <a:solidFill>
                  <a:schemeClr val="accent4">
                    <a:lumMod val="75000"/>
                  </a:schemeClr>
                </a:solidFill>
              </a:rPr>
              <a:t>  0000-0002-7326-0271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572232" y="822634"/>
            <a:ext cx="9122221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s-MX" sz="5400" b="1" i="1" dirty="0">
                <a:solidFill>
                  <a:srgbClr val="099936"/>
                </a:solidFill>
              </a:rPr>
              <a:t>El modelo fraseológico de Esteban Pichardo frente a la Academia: ¿dependencia o innovación?</a:t>
            </a:r>
            <a:endParaRPr lang="es-ES" sz="5400" b="1" i="1" dirty="0">
              <a:solidFill>
                <a:srgbClr val="099936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4A0223-1BF4-32C5-A14B-5BB70CC905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0" y="952500"/>
            <a:ext cx="4038600" cy="7842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9ACBF8B-4813-4EED-02B1-B15BEF7C9D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68" y="-62879"/>
            <a:ext cx="2392685" cy="10058420"/>
          </a:xfrm>
          <a:prstGeom prst="rect">
            <a:avLst/>
          </a:prstGeom>
        </p:spPr>
      </p:pic>
      <p:pic>
        <p:nvPicPr>
          <p:cNvPr id="12" name="Picture 4" descr="Resultado de imagen de CORREO ICON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613" y="8415191"/>
            <a:ext cx="478432" cy="37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9036622"/>
            <a:ext cx="509145" cy="50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7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98"/>
    </mc:Choice>
    <mc:Fallback>
      <p:transition spd="slow" advTm="10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476360" y="-94974"/>
            <a:ext cx="19048322" cy="1580874"/>
            <a:chOff x="0" y="0"/>
            <a:chExt cx="501684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9993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36621" y="1942364"/>
            <a:ext cx="8534400" cy="1319989"/>
            <a:chOff x="0" y="0"/>
            <a:chExt cx="1178269" cy="18121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78269" cy="167703"/>
            </a:xfrm>
            <a:custGeom>
              <a:avLst/>
              <a:gdLst/>
              <a:ahLst/>
              <a:cxnLst/>
              <a:rect l="l" t="t" r="r" b="b"/>
              <a:pathLst>
                <a:path w="1178269" h="167703">
                  <a:moveTo>
                    <a:pt x="0" y="0"/>
                  </a:moveTo>
                  <a:lnTo>
                    <a:pt x="1178269" y="0"/>
                  </a:lnTo>
                  <a:lnTo>
                    <a:pt x="1178269" y="167703"/>
                  </a:lnTo>
                  <a:lnTo>
                    <a:pt x="0" y="167703"/>
                  </a:lnTo>
                  <a:close/>
                </a:path>
              </a:pathLst>
            </a:custGeom>
            <a:solidFill>
              <a:srgbClr val="09993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13507"/>
              <a:ext cx="1178269" cy="1677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24"/>
                </a:lnSpc>
                <a:spcBef>
                  <a:spcPct val="0"/>
                </a:spcBef>
              </a:pPr>
              <a:r>
                <a:rPr lang="en-US" sz="2481" b="1" spc="24" dirty="0" err="1" smtClean="0">
                  <a:solidFill>
                    <a:srgbClr val="FFFFFF"/>
                  </a:solidFill>
                  <a:latin typeface="Open Sauce Italics"/>
                </a:rPr>
                <a:t>Coincidencias</a:t>
              </a:r>
              <a:endParaRPr lang="en-US" sz="2481" b="1" spc="24" dirty="0">
                <a:solidFill>
                  <a:srgbClr val="FFFFFF"/>
                </a:solidFill>
                <a:latin typeface="Open Sauce Itali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8100" y="-133813"/>
            <a:ext cx="17068800" cy="951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spc="773" dirty="0" smtClean="0">
                <a:solidFill>
                  <a:srgbClr val="FFFFFF"/>
                </a:solidFill>
                <a:latin typeface="Codec Pro ExtraBold"/>
              </a:rPr>
              <a:t>R #2.Pichardo vs. RAE: </a:t>
            </a:r>
            <a:r>
              <a:rPr lang="en-US" sz="3600" spc="773" dirty="0" err="1" smtClean="0">
                <a:solidFill>
                  <a:srgbClr val="FFFFFF"/>
                </a:solidFill>
                <a:latin typeface="Codec Pro ExtraBold"/>
              </a:rPr>
              <a:t>coincidencias</a:t>
            </a:r>
            <a:r>
              <a:rPr lang="en-US" sz="3600" spc="773" dirty="0" smtClean="0">
                <a:solidFill>
                  <a:srgbClr val="FFFFFF"/>
                </a:solidFill>
                <a:latin typeface="Codec Pro ExtraBold"/>
              </a:rPr>
              <a:t> e </a:t>
            </a:r>
            <a:r>
              <a:rPr lang="en-US" sz="3600" spc="773" dirty="0" err="1" smtClean="0">
                <a:solidFill>
                  <a:srgbClr val="FFFFFF"/>
                </a:solidFill>
                <a:latin typeface="Codec Pro ExtraBold"/>
              </a:rPr>
              <a:t>innovación</a:t>
            </a:r>
            <a:r>
              <a:rPr lang="en-US" sz="3600" spc="773" dirty="0" smtClean="0">
                <a:solidFill>
                  <a:srgbClr val="FFFFFF"/>
                </a:solidFill>
                <a:latin typeface="Codec Pro ExtraBold"/>
              </a:rPr>
              <a:t>  </a:t>
            </a:r>
            <a:endParaRPr lang="en-US" sz="3600" spc="773" dirty="0">
              <a:solidFill>
                <a:srgbClr val="FFFFFF"/>
              </a:solidFill>
              <a:latin typeface="Codec Pro ExtraBold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6513339" y="-419101"/>
            <a:ext cx="3011498" cy="2382303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-2602379" y="1"/>
            <a:ext cx="3256087" cy="1847388"/>
          </a:xfrm>
          <a:custGeom>
            <a:avLst/>
            <a:gdLst/>
            <a:ahLst/>
            <a:cxnLst/>
            <a:rect l="l" t="t" r="r" b="b"/>
            <a:pathLst>
              <a:path w="3256087" h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7"/>
          <p:cNvGrpSpPr/>
          <p:nvPr/>
        </p:nvGrpSpPr>
        <p:grpSpPr>
          <a:xfrm>
            <a:off x="9296400" y="1942364"/>
            <a:ext cx="8458199" cy="1221599"/>
            <a:chOff x="0" y="0"/>
            <a:chExt cx="1178269" cy="167703"/>
          </a:xfrm>
        </p:grpSpPr>
        <p:sp>
          <p:nvSpPr>
            <p:cNvPr id="18" name="Freeform 8"/>
            <p:cNvSpPr/>
            <p:nvPr/>
          </p:nvSpPr>
          <p:spPr>
            <a:xfrm>
              <a:off x="0" y="0"/>
              <a:ext cx="1178269" cy="167703"/>
            </a:xfrm>
            <a:custGeom>
              <a:avLst/>
              <a:gdLst/>
              <a:ahLst/>
              <a:cxnLst/>
              <a:rect l="l" t="t" r="r" b="b"/>
              <a:pathLst>
                <a:path w="1178269" h="167703">
                  <a:moveTo>
                    <a:pt x="0" y="0"/>
                  </a:moveTo>
                  <a:lnTo>
                    <a:pt x="1178269" y="0"/>
                  </a:lnTo>
                  <a:lnTo>
                    <a:pt x="1178269" y="167703"/>
                  </a:lnTo>
                  <a:lnTo>
                    <a:pt x="0" y="167703"/>
                  </a:lnTo>
                  <a:close/>
                </a:path>
              </a:pathLst>
            </a:custGeom>
            <a:solidFill>
              <a:srgbClr val="099936"/>
            </a:solidFill>
          </p:spPr>
        </p:sp>
        <p:sp>
          <p:nvSpPr>
            <p:cNvPr id="19" name="TextBox 9"/>
            <p:cNvSpPr txBox="1"/>
            <p:nvPr/>
          </p:nvSpPr>
          <p:spPr>
            <a:xfrm>
              <a:off x="0" y="0"/>
              <a:ext cx="1178269" cy="1677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424"/>
                </a:lnSpc>
                <a:spcBef>
                  <a:spcPct val="0"/>
                </a:spcBef>
              </a:pPr>
              <a:r>
                <a:rPr lang="en-US" sz="2481" b="1" spc="24" dirty="0" err="1" smtClean="0">
                  <a:solidFill>
                    <a:srgbClr val="FFFFFF"/>
                  </a:solidFill>
                  <a:latin typeface="Open Sauce Italics"/>
                </a:rPr>
                <a:t>Innovación</a:t>
              </a:r>
              <a:endParaRPr lang="en-US" sz="2481" b="1" spc="24" dirty="0">
                <a:solidFill>
                  <a:srgbClr val="FFFFFF"/>
                </a:solidFill>
                <a:latin typeface="Open Sauce Italics"/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236621" y="5038921"/>
            <a:ext cx="8534400" cy="44935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U" sz="2200" dirty="0" smtClean="0">
                <a:latin typeface="Century Gothic" panose="020B0502020202020204" pitchFamily="34" charset="0"/>
              </a:rPr>
              <a:t>La falta de exhaustividad en la marcación fraseológica, evidente desde la parte introductoria.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CU" sz="22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2200" dirty="0" smtClean="0">
                <a:latin typeface="Century Gothic" panose="020B0502020202020204" pitchFamily="34" charset="0"/>
              </a:rPr>
              <a:t>L</a:t>
            </a:r>
            <a:r>
              <a:rPr lang="es-CU" sz="2200" dirty="0" smtClean="0">
                <a:latin typeface="Century Gothic" panose="020B0502020202020204" pitchFamily="34" charset="0"/>
              </a:rPr>
              <a:t>a ubicación de las UF dentro del artículo lexicográfico y bajo una palabra ordenatriz.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CU" sz="22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U" sz="2200" dirty="0" smtClean="0">
                <a:latin typeface="Century Gothic" panose="020B0502020202020204" pitchFamily="34" charset="0"/>
              </a:rPr>
              <a:t>El uso del signo tipográfico (║) para separar las subentradas al final del artículo lexicográfico.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CU" sz="22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U" sz="2200" dirty="0" smtClean="0">
                <a:latin typeface="Century Gothic" panose="020B0502020202020204" pitchFamily="34" charset="0"/>
              </a:rPr>
              <a:t>El empleo de los términos como </a:t>
            </a:r>
            <a:r>
              <a:rPr lang="es-CU" sz="2200" i="1" dirty="0" smtClean="0">
                <a:latin typeface="Century Gothic" panose="020B0502020202020204" pitchFamily="34" charset="0"/>
              </a:rPr>
              <a:t>frase</a:t>
            </a:r>
            <a:r>
              <a:rPr lang="es-CU" sz="2200" dirty="0" smtClean="0">
                <a:latin typeface="Century Gothic" panose="020B0502020202020204" pitchFamily="34" charset="0"/>
              </a:rPr>
              <a:t>, </a:t>
            </a:r>
            <a:r>
              <a:rPr lang="es-CU" sz="2200" i="1" dirty="0" smtClean="0">
                <a:latin typeface="Century Gothic" panose="020B0502020202020204" pitchFamily="34" charset="0"/>
              </a:rPr>
              <a:t>expresión</a:t>
            </a:r>
            <a:r>
              <a:rPr lang="es-CU" sz="2200" dirty="0" smtClean="0">
                <a:latin typeface="Century Gothic" panose="020B0502020202020204" pitchFamily="34" charset="0"/>
              </a:rPr>
              <a:t>, </a:t>
            </a:r>
            <a:r>
              <a:rPr lang="es-CU" sz="2200" i="1" dirty="0" smtClean="0">
                <a:latin typeface="Century Gothic" panose="020B0502020202020204" pitchFamily="34" charset="0"/>
              </a:rPr>
              <a:t>modo</a:t>
            </a:r>
            <a:r>
              <a:rPr lang="es-CU" sz="2200" dirty="0" smtClean="0">
                <a:latin typeface="Century Gothic" panose="020B0502020202020204" pitchFamily="34" charset="0"/>
              </a:rPr>
              <a:t> </a:t>
            </a:r>
            <a:r>
              <a:rPr lang="es-CU" sz="2200" i="1" dirty="0" smtClean="0">
                <a:latin typeface="Century Gothic" panose="020B0502020202020204" pitchFamily="34" charset="0"/>
              </a:rPr>
              <a:t>adverbial</a:t>
            </a:r>
            <a:r>
              <a:rPr lang="es-CU" sz="2200" dirty="0" smtClean="0">
                <a:latin typeface="Century Gothic" panose="020B0502020202020204" pitchFamily="34" charset="0"/>
              </a:rPr>
              <a:t>, </a:t>
            </a:r>
            <a:r>
              <a:rPr lang="es-CU" sz="2200" i="1" dirty="0" smtClean="0">
                <a:latin typeface="Century Gothic" panose="020B0502020202020204" pitchFamily="34" charset="0"/>
              </a:rPr>
              <a:t>proverbio</a:t>
            </a:r>
            <a:r>
              <a:rPr lang="es-CU" sz="2200" dirty="0" smtClean="0">
                <a:latin typeface="Century Gothic" panose="020B0502020202020204" pitchFamily="34" charset="0"/>
              </a:rPr>
              <a:t> y </a:t>
            </a:r>
            <a:r>
              <a:rPr lang="es-CU" sz="2200" i="1" dirty="0" smtClean="0">
                <a:latin typeface="Century Gothic" panose="020B0502020202020204" pitchFamily="34" charset="0"/>
              </a:rPr>
              <a:t>refrán</a:t>
            </a:r>
            <a:r>
              <a:rPr lang="es-CU" sz="2200" dirty="0" smtClean="0">
                <a:latin typeface="Century Gothic" panose="020B0502020202020204" pitchFamily="34" charset="0"/>
              </a:rPr>
              <a:t> sin haber sido aclarados previamente y que podrían ser intercambiables en más de un tipo de UF.</a:t>
            </a:r>
            <a:endParaRPr lang="es-ES" sz="2200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296401" y="5045522"/>
            <a:ext cx="8458198" cy="37548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CU" sz="2200" dirty="0" smtClean="0">
                <a:latin typeface="Century Gothic" panose="020B0502020202020204" pitchFamily="34" charset="0"/>
              </a:rPr>
              <a:t>El registro de UF de uso en Cuba (mínima coincidencia con UF en DRAE 1832 y 1837) como parte del método diferencial-contrastivo con que elabora sus diccionarios. </a:t>
            </a:r>
          </a:p>
          <a:p>
            <a:endParaRPr lang="es-ES" sz="22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200" dirty="0" smtClean="0">
                <a:latin typeface="Century Gothic" panose="020B0502020202020204" pitchFamily="34" charset="0"/>
              </a:rPr>
              <a:t>E</a:t>
            </a:r>
            <a:r>
              <a:rPr lang="es-CU" sz="2200" dirty="0" smtClean="0">
                <a:latin typeface="Century Gothic" panose="020B0502020202020204" pitchFamily="34" charset="0"/>
              </a:rPr>
              <a:t>nriquecimiento  en cuanto a cuestiones de tipo cultural y el aporte de datos en cuanto al uso de las UF  (prácticas que la técnica lexicográfica actual no admite). Gracias a esta riqueza descriptiva es posible identificar un sinnúmero de UF de gran valor cultural.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CU" sz="20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ES" sz="2000" dirty="0">
              <a:latin typeface="Century Gothic" panose="020B0502020202020204" pitchFamily="34" charset="0"/>
            </a:endParaRPr>
          </a:p>
        </p:txBody>
      </p:sp>
      <p:sp>
        <p:nvSpPr>
          <p:cNvPr id="11" name="Flecha abajo 10"/>
          <p:cNvSpPr/>
          <p:nvPr/>
        </p:nvSpPr>
        <p:spPr>
          <a:xfrm>
            <a:off x="3975394" y="3331676"/>
            <a:ext cx="484632" cy="978408"/>
          </a:xfrm>
          <a:prstGeom prst="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2049488" y="4379407"/>
            <a:ext cx="4336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U" sz="20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Aspectos formales y estructurales</a:t>
            </a:r>
            <a:endParaRPr lang="es-ES" sz="2000" b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Flecha abajo 19"/>
          <p:cNvSpPr/>
          <p:nvPr/>
        </p:nvSpPr>
        <p:spPr>
          <a:xfrm>
            <a:off x="13419220" y="3433867"/>
            <a:ext cx="484632" cy="978408"/>
          </a:xfrm>
          <a:prstGeom prst="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11735630" y="4412275"/>
            <a:ext cx="3863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M</a:t>
            </a:r>
            <a:r>
              <a:rPr lang="es-CU" sz="20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aterial fraseológico cubano</a:t>
            </a:r>
            <a:endParaRPr lang="es-ES" sz="2000" b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79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134"/>
    </mc:Choice>
    <mc:Fallback>
      <p:transition spd="slow" advTm="30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-457199" y="-1369582"/>
            <a:ext cx="4629134" cy="4760482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6983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US">
                <a:solidFill>
                  <a:srgbClr val="56983F"/>
                </a:solidFill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>
                <a:solidFill>
                  <a:srgbClr val="56983F"/>
                </a:solidFill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5958" y="1175798"/>
            <a:ext cx="4075976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498"/>
              </a:lnSpc>
              <a:spcBef>
                <a:spcPct val="0"/>
              </a:spcBef>
            </a:pPr>
            <a:r>
              <a:rPr lang="en-US" sz="3984" b="1" u="none" spc="390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Conclusiones</a:t>
            </a:r>
            <a:endParaRPr lang="en-US" sz="3984" b="1" u="none" spc="39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506251" y="901411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 dirty="0">
                <a:solidFill>
                  <a:srgbClr val="231F20"/>
                </a:solidFill>
                <a:latin typeface="Codec Pro ExtraBold"/>
              </a:rPr>
              <a:t>01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428184" y="2991281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 dirty="0">
                <a:solidFill>
                  <a:srgbClr val="231F20"/>
                </a:solidFill>
                <a:latin typeface="Codec Pro ExtraBold"/>
              </a:rPr>
              <a:t>02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428184" y="5772150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 dirty="0">
                <a:solidFill>
                  <a:srgbClr val="231F20"/>
                </a:solidFill>
                <a:latin typeface="Codec Pro ExtraBold"/>
              </a:rPr>
              <a:t>03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B3FB3D21-D948-B8B5-CF63-49CD0C92A1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733" y="0"/>
            <a:ext cx="1821267" cy="1005842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929932" y="516200"/>
            <a:ext cx="105014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U" sz="2400" dirty="0" smtClean="0">
                <a:latin typeface="Century Gothic" panose="020B0502020202020204" pitchFamily="34" charset="0"/>
              </a:rPr>
              <a:t>El </a:t>
            </a:r>
            <a:r>
              <a:rPr lang="es-ES" sz="2400" dirty="0" smtClean="0">
                <a:latin typeface="Century Gothic" panose="020B0502020202020204" pitchFamily="34" charset="0"/>
              </a:rPr>
              <a:t>tratamiento </a:t>
            </a:r>
            <a:r>
              <a:rPr lang="es-ES" sz="2400" dirty="0">
                <a:latin typeface="Century Gothic" panose="020B0502020202020204" pitchFamily="34" charset="0"/>
              </a:rPr>
              <a:t>que </a:t>
            </a:r>
            <a:r>
              <a:rPr lang="es-ES" sz="2400" dirty="0" smtClean="0">
                <a:latin typeface="Century Gothic" panose="020B0502020202020204" pitchFamily="34" charset="0"/>
              </a:rPr>
              <a:t>reciben </a:t>
            </a:r>
            <a:r>
              <a:rPr lang="es-MX" sz="2400" dirty="0" smtClean="0">
                <a:latin typeface="Century Gothic" panose="020B0502020202020204" pitchFamily="34" charset="0"/>
              </a:rPr>
              <a:t>las UF en la obra de Pichardo nunca </a:t>
            </a:r>
            <a:r>
              <a:rPr lang="es-MX" sz="2400" dirty="0">
                <a:latin typeface="Century Gothic" panose="020B0502020202020204" pitchFamily="34" charset="0"/>
              </a:rPr>
              <a:t>es explícito </a:t>
            </a:r>
            <a:r>
              <a:rPr lang="es-MX" sz="2400" dirty="0" smtClean="0">
                <a:latin typeface="Century Gothic" panose="020B0502020202020204" pitchFamily="34" charset="0"/>
              </a:rPr>
              <a:t>ni sistemático pero cada edición se caracteriza por el incremento de las UF lo que habla de una clara consciencia fraseológica bajo diversas etiquetas. 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929932" y="2944604"/>
            <a:ext cx="104546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U" sz="2400" dirty="0">
                <a:latin typeface="Century Gothic" panose="020B0502020202020204" pitchFamily="34" charset="0"/>
              </a:rPr>
              <a:t>Aunque hay una tendencia a la conservación de la </a:t>
            </a:r>
            <a:r>
              <a:rPr lang="es-CU" sz="2400" dirty="0" smtClean="0">
                <a:latin typeface="Century Gothic" panose="020B0502020202020204" pitchFamily="34" charset="0"/>
              </a:rPr>
              <a:t>información se observan modificaciones en favor de ofrecer una descripción o una explicación más detalla del uso de las UF. Se reubican UF, se modifican o se adiciona información gramatical, paradigmática, acerca de quiénes usan las UF y en dónde se usan, etc.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929932" y="5753100"/>
            <a:ext cx="104162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latin typeface="Century Gothic" panose="020B0502020202020204" pitchFamily="34" charset="0"/>
              </a:rPr>
              <a:t>El modelo </a:t>
            </a:r>
            <a:r>
              <a:rPr lang="es-MX" sz="2400" dirty="0">
                <a:latin typeface="Century Gothic" panose="020B0502020202020204" pitchFamily="34" charset="0"/>
              </a:rPr>
              <a:t>fraseológico </a:t>
            </a:r>
            <a:r>
              <a:rPr lang="es-MX" sz="2400" dirty="0" smtClean="0">
                <a:latin typeface="Century Gothic" panose="020B0502020202020204" pitchFamily="34" charset="0"/>
              </a:rPr>
              <a:t>de Pichardo si </a:t>
            </a:r>
            <a:r>
              <a:rPr lang="es-MX" sz="2400" dirty="0">
                <a:latin typeface="Century Gothic" panose="020B0502020202020204" pitchFamily="34" charset="0"/>
              </a:rPr>
              <a:t>bien hereda ciertos principios estructurales de la lexicografía </a:t>
            </a:r>
            <a:r>
              <a:rPr lang="es-MX" sz="2400" dirty="0" smtClean="0">
                <a:latin typeface="Century Gothic" panose="020B0502020202020204" pitchFamily="34" charset="0"/>
              </a:rPr>
              <a:t>académica </a:t>
            </a:r>
            <a:r>
              <a:rPr lang="es-MX" sz="2400" dirty="0">
                <a:latin typeface="Century Gothic" panose="020B0502020202020204" pitchFamily="34" charset="0"/>
              </a:rPr>
              <a:t>se distingue por su </a:t>
            </a:r>
            <a:r>
              <a:rPr lang="es-MX" sz="2400" dirty="0" smtClean="0">
                <a:latin typeface="Century Gothic" panose="020B0502020202020204" pitchFamily="34" charset="0"/>
              </a:rPr>
              <a:t>marcado carácter descriptivo </a:t>
            </a:r>
            <a:r>
              <a:rPr lang="es-MX" sz="2400" dirty="0">
                <a:latin typeface="Century Gothic" panose="020B0502020202020204" pitchFamily="34" charset="0"/>
              </a:rPr>
              <a:t>y </a:t>
            </a:r>
            <a:r>
              <a:rPr lang="es-MX" sz="2400" dirty="0" smtClean="0">
                <a:latin typeface="Century Gothic" panose="020B0502020202020204" pitchFamily="34" charset="0"/>
              </a:rPr>
              <a:t>la </a:t>
            </a:r>
            <a:r>
              <a:rPr lang="es-CU" sz="2400" dirty="0" smtClean="0">
                <a:latin typeface="Century Gothic" panose="020B0502020202020204" pitchFamily="34" charset="0"/>
              </a:rPr>
              <a:t>inclusión de </a:t>
            </a:r>
            <a:r>
              <a:rPr lang="es-MX" sz="2400" dirty="0">
                <a:latin typeface="Century Gothic" panose="020B0502020202020204" pitchFamily="34" charset="0"/>
              </a:rPr>
              <a:t>UF de uso en Cuba, muchas de ellas vinculadas a la flora, la fauna o las costumbres locales, como </a:t>
            </a:r>
            <a:r>
              <a:rPr lang="es-MX" sz="2400" b="1" i="1" dirty="0">
                <a:latin typeface="Century Gothic" panose="020B0502020202020204" pitchFamily="34" charset="0"/>
              </a:rPr>
              <a:t>rascarse con una ayúa </a:t>
            </a:r>
            <a:r>
              <a:rPr lang="es-MX" sz="2400" dirty="0">
                <a:latin typeface="Century Gothic" panose="020B0502020202020204" pitchFamily="34" charset="0"/>
              </a:rPr>
              <a:t>(árbol cubierto de púas), </a:t>
            </a:r>
            <a:r>
              <a:rPr lang="es-MX" sz="2400" b="1" i="1" dirty="0">
                <a:latin typeface="Century Gothic" panose="020B0502020202020204" pitchFamily="34" charset="0"/>
              </a:rPr>
              <a:t>El Buniato en lodo y la Yuca en polvo</a:t>
            </a:r>
            <a:r>
              <a:rPr lang="es-MX" sz="2400" dirty="0">
                <a:latin typeface="Century Gothic" panose="020B0502020202020204" pitchFamily="34" charset="0"/>
              </a:rPr>
              <a:t> (relativo a la siembra), o </a:t>
            </a:r>
            <a:r>
              <a:rPr lang="es-MX" sz="2400" b="1" i="1" dirty="0">
                <a:latin typeface="Century Gothic" panose="020B0502020202020204" pitchFamily="34" charset="0"/>
              </a:rPr>
              <a:t>Cotorra del Cayo, </a:t>
            </a:r>
            <a:r>
              <a:rPr lang="es-MX" sz="2400" b="1" i="1" dirty="0" err="1">
                <a:latin typeface="Century Gothic" panose="020B0502020202020204" pitchFamily="34" charset="0"/>
              </a:rPr>
              <a:t>miéntras</a:t>
            </a:r>
            <a:r>
              <a:rPr lang="es-MX" sz="2400" b="1" i="1" dirty="0">
                <a:latin typeface="Century Gothic" panose="020B0502020202020204" pitchFamily="34" charset="0"/>
              </a:rPr>
              <a:t> más vieja, más caballo</a:t>
            </a:r>
            <a:r>
              <a:rPr lang="es-MX" sz="2400" dirty="0">
                <a:latin typeface="Century Gothic" panose="020B0502020202020204" pitchFamily="34" charset="0"/>
              </a:rPr>
              <a:t>, (refrán que alude  a la torpeza</a:t>
            </a:r>
            <a:r>
              <a:rPr lang="es-MX" sz="2400" dirty="0" smtClean="0">
                <a:latin typeface="Century Gothic" panose="020B0502020202020204" pitchFamily="34" charset="0"/>
              </a:rPr>
              <a:t>).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08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127"/>
    </mc:Choice>
    <mc:Fallback>
      <p:transition spd="slow" advTm="40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8">
            <a:extLst>
              <a:ext uri="{FF2B5EF4-FFF2-40B4-BE49-F238E27FC236}">
                <a16:creationId xmlns:a16="http://schemas.microsoft.com/office/drawing/2014/main" id="{EE9FA602-3765-24F5-CD5B-2BA6BC452749}"/>
              </a:ext>
            </a:extLst>
          </p:cNvPr>
          <p:cNvSpPr txBox="1"/>
          <p:nvPr/>
        </p:nvSpPr>
        <p:spPr>
          <a:xfrm>
            <a:off x="15232847" y="0"/>
            <a:ext cx="3086100" cy="10287000"/>
          </a:xfrm>
          <a:prstGeom prst="rect">
            <a:avLst/>
          </a:prstGeom>
          <a:solidFill>
            <a:srgbClr val="56983F"/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15262512" y="-67956"/>
            <a:ext cx="3086100" cy="1068423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0" y="0"/>
            <a:ext cx="3086100" cy="10287000"/>
          </a:xfrm>
          <a:prstGeom prst="rect">
            <a:avLst/>
          </a:prstGeom>
          <a:solidFill>
            <a:srgbClr val="56983F"/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3575266" y="4120426"/>
            <a:ext cx="10036621" cy="1691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831"/>
              </a:lnSpc>
            </a:pPr>
            <a:r>
              <a:rPr lang="en-US" sz="9600" b="1" dirty="0" err="1">
                <a:latin typeface="Century Gothic" panose="020B0502020202020204" pitchFamily="34" charset="0"/>
              </a:rPr>
              <a:t>Muchas</a:t>
            </a:r>
            <a:r>
              <a:rPr lang="en-US" sz="9600" b="1" dirty="0">
                <a:latin typeface="Century Gothic" panose="020B0502020202020204" pitchFamily="34" charset="0"/>
              </a:rPr>
              <a:t> gracias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4A0223-1BF4-32C5-A14B-5BB70CC90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0" y="952500"/>
            <a:ext cx="4038600" cy="7842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9ACBF8B-4813-4EED-02B1-B15BEF7C9D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68" y="-62879"/>
            <a:ext cx="2392685" cy="10058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AABF63-14D3-5957-EB67-61D0ED9A6F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66" y="6896100"/>
            <a:ext cx="8915400" cy="227647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81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81"/>
    </mc:Choice>
    <mc:Fallback>
      <p:transition spd="slow" advTm="3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59254" y="3639727"/>
            <a:ext cx="1400485" cy="6107900"/>
            <a:chOff x="0" y="0"/>
            <a:chExt cx="368852" cy="1608665"/>
          </a:xfrm>
          <a:solidFill>
            <a:srgbClr val="56983F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68852" cy="1608665"/>
            </a:xfrm>
            <a:custGeom>
              <a:avLst/>
              <a:gdLst/>
              <a:ahLst/>
              <a:cxnLst/>
              <a:rect l="l" t="t" r="r" b="b"/>
              <a:pathLst>
                <a:path w="368852" h="1608665">
                  <a:moveTo>
                    <a:pt x="0" y="0"/>
                  </a:moveTo>
                  <a:lnTo>
                    <a:pt x="368852" y="0"/>
                  </a:lnTo>
                  <a:lnTo>
                    <a:pt x="368852" y="1608665"/>
                  </a:lnTo>
                  <a:lnTo>
                    <a:pt x="0" y="1608665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68852" cy="162771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56983F"/>
            </a:solidFill>
          </p:spPr>
          <p:txBody>
            <a:bodyPr/>
            <a:lstStyle/>
            <a:p>
              <a:endParaRPr lang="es-US">
                <a:solidFill>
                  <a:srgbClr val="7F7F7F"/>
                </a:solidFill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>
                <a:solidFill>
                  <a:srgbClr val="7F7F7F"/>
                </a:solidFill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296550" y="1348023"/>
            <a:ext cx="5661991" cy="1268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58"/>
              </a:lnSpc>
            </a:pPr>
            <a:r>
              <a:rPr lang="en-US" sz="7200" b="1" spc="77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Agenda</a:t>
            </a:r>
            <a:endParaRPr lang="en-US" sz="7868" b="1" spc="77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871286" y="3906065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71286" y="4703184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871286" y="5584341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871286" y="6485622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 dirty="0">
                <a:solidFill>
                  <a:srgbClr val="FFFFFF"/>
                </a:solidFill>
                <a:latin typeface="Codec Pro ExtraBold Italics"/>
              </a:rPr>
              <a:t>04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870274" y="8815653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 dirty="0">
                <a:solidFill>
                  <a:srgbClr val="FFFFFF"/>
                </a:solidFill>
                <a:latin typeface="Codec Pro ExtraBold Italics"/>
              </a:rPr>
              <a:t>05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C5CC2F9-4F41-D4AE-7470-63F588A6563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451" y="2099688"/>
            <a:ext cx="3321926" cy="64507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C980B77-7E4B-4563-1325-ED8FD119F5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563" y="0"/>
            <a:ext cx="1786437" cy="100584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3F25D02-B3F3-9027-FF2D-337DFF936DE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58" y="197915"/>
            <a:ext cx="2740642" cy="2778972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5460838" y="3834952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 smtClean="0">
                <a:solidFill>
                  <a:schemeClr val="accent3">
                    <a:lumMod val="50000"/>
                  </a:schemeClr>
                </a:solidFill>
                <a:latin typeface="Google Sans Text"/>
              </a:rPr>
              <a:t>Presentación del tema</a:t>
            </a:r>
            <a:endParaRPr lang="es-E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5423161" y="4701101"/>
            <a:ext cx="4467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>
                <a:solidFill>
                  <a:schemeClr val="accent3">
                    <a:lumMod val="50000"/>
                  </a:schemeClr>
                </a:solidFill>
                <a:latin typeface="Google Sans Text"/>
              </a:rPr>
              <a:t>Objetivos del </a:t>
            </a:r>
            <a:r>
              <a:rPr lang="es-ES" sz="3600" dirty="0" smtClean="0">
                <a:solidFill>
                  <a:schemeClr val="accent3">
                    <a:lumMod val="50000"/>
                  </a:schemeClr>
                </a:solidFill>
                <a:latin typeface="Google Sans Text"/>
              </a:rPr>
              <a:t>estudio</a:t>
            </a:r>
            <a:endParaRPr lang="es-ES" sz="3600" dirty="0">
              <a:solidFill>
                <a:schemeClr val="accent3">
                  <a:lumMod val="50000"/>
                </a:schemeClr>
              </a:solidFill>
              <a:latin typeface="Google Sans Text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5419117" y="6516403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U" sz="3600" dirty="0" smtClean="0">
                <a:solidFill>
                  <a:schemeClr val="accent3">
                    <a:lumMod val="50000"/>
                  </a:schemeClr>
                </a:solidFill>
                <a:latin typeface="Google Sans Text"/>
              </a:rPr>
              <a:t>Resultados</a:t>
            </a:r>
            <a:endParaRPr lang="es-ES" sz="3600" dirty="0">
              <a:solidFill>
                <a:schemeClr val="accent3">
                  <a:lumMod val="50000"/>
                </a:schemeClr>
              </a:solidFill>
              <a:latin typeface="Google Sans Text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5419117" y="7473186"/>
            <a:ext cx="66754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U" sz="3200" dirty="0" smtClean="0">
                <a:solidFill>
                  <a:schemeClr val="accent3">
                    <a:lumMod val="50000"/>
                  </a:schemeClr>
                </a:solidFill>
              </a:rPr>
              <a:t>#1. </a:t>
            </a:r>
            <a:r>
              <a:rPr lang="es-ES" sz="3200" dirty="0" smtClean="0">
                <a:solidFill>
                  <a:schemeClr val="accent3">
                    <a:lumMod val="50000"/>
                  </a:schemeClr>
                </a:solidFill>
              </a:rPr>
              <a:t>M</a:t>
            </a:r>
            <a:r>
              <a:rPr lang="es-CU" sz="3200" dirty="0" smtClean="0">
                <a:solidFill>
                  <a:schemeClr val="accent3">
                    <a:lumMod val="50000"/>
                  </a:schemeClr>
                </a:solidFill>
              </a:rPr>
              <a:t>odelo fraseológico de E. Pichardo</a:t>
            </a:r>
          </a:p>
          <a:p>
            <a:r>
              <a:rPr lang="es-CU" sz="3200" dirty="0" smtClean="0">
                <a:solidFill>
                  <a:schemeClr val="accent3">
                    <a:lumMod val="50000"/>
                  </a:schemeClr>
                </a:solidFill>
              </a:rPr>
              <a:t>#2. Pichardo vs. RAE </a:t>
            </a:r>
            <a:endParaRPr lang="es-E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5428606" y="5615949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U" sz="3600" dirty="0" smtClean="0">
                <a:solidFill>
                  <a:schemeClr val="accent3">
                    <a:lumMod val="50000"/>
                  </a:schemeClr>
                </a:solidFill>
                <a:latin typeface="Google Sans Text"/>
              </a:rPr>
              <a:t>Metodología</a:t>
            </a:r>
            <a:endParaRPr lang="es-ES" sz="3600" dirty="0">
              <a:solidFill>
                <a:schemeClr val="accent3">
                  <a:lumMod val="50000"/>
                </a:schemeClr>
              </a:solidFill>
              <a:latin typeface="Google Sans Text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5422679" y="8891155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U" sz="3600" dirty="0">
                <a:solidFill>
                  <a:schemeClr val="accent3">
                    <a:lumMod val="50000"/>
                  </a:schemeClr>
                </a:solidFill>
                <a:latin typeface="Google Sans Text"/>
              </a:rPr>
              <a:t>Conclusiones</a:t>
            </a:r>
            <a:endParaRPr lang="es-ES" sz="3600" dirty="0">
              <a:solidFill>
                <a:schemeClr val="accent3">
                  <a:lumMod val="50000"/>
                </a:schemeClr>
              </a:solidFill>
              <a:latin typeface="Google Sans Text"/>
            </a:endParaRPr>
          </a:p>
        </p:txBody>
      </p:sp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27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55"/>
    </mc:Choice>
    <mc:Fallback>
      <p:transition spd="slow" advTm="92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-457200" y="-1369582"/>
            <a:ext cx="4944091" cy="513430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6983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US">
                <a:solidFill>
                  <a:srgbClr val="56983F"/>
                </a:solidFill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>
                <a:solidFill>
                  <a:srgbClr val="56983F"/>
                </a:solidFill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531097" y="899133"/>
            <a:ext cx="5074425" cy="1345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498"/>
              </a:lnSpc>
              <a:spcBef>
                <a:spcPct val="0"/>
              </a:spcBef>
            </a:pPr>
            <a:r>
              <a:rPr lang="en-US" sz="3984" b="1" u="none" spc="390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Presentación</a:t>
            </a:r>
            <a:r>
              <a:rPr lang="en-US" sz="3984" b="1" u="none" spc="39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del </a:t>
            </a:r>
            <a:r>
              <a:rPr lang="en-US" sz="3984" b="1" u="none" spc="390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tema</a:t>
            </a:r>
            <a:endParaRPr lang="en-US" sz="3984" b="1" u="none" spc="39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365062" y="1132855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 dirty="0">
                <a:solidFill>
                  <a:srgbClr val="231F20"/>
                </a:solidFill>
                <a:latin typeface="Codec Pro ExtraBold"/>
              </a:rPr>
              <a:t>01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480541" y="3043607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 dirty="0">
                <a:solidFill>
                  <a:srgbClr val="231F20"/>
                </a:solidFill>
                <a:latin typeface="Codec Pro ExtraBold"/>
              </a:rPr>
              <a:t>02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14036" y="5731047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 dirty="0">
                <a:solidFill>
                  <a:srgbClr val="231F20"/>
                </a:solidFill>
                <a:latin typeface="Codec Pro ExtraBold"/>
              </a:rPr>
              <a:t>03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045299" y="8553256"/>
            <a:ext cx="979531" cy="79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 dirty="0">
                <a:solidFill>
                  <a:srgbClr val="231F20"/>
                </a:solidFill>
                <a:latin typeface="Codec Pro ExtraBold"/>
              </a:rPr>
              <a:t>04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905104" y="2209419"/>
            <a:ext cx="9601200" cy="2712264"/>
            <a:chOff x="0" y="0"/>
            <a:chExt cx="8545907" cy="2547212"/>
          </a:xfrm>
          <a:solidFill>
            <a:srgbClr val="56983F"/>
          </a:solidFill>
        </p:grpSpPr>
        <p:grpSp>
          <p:nvGrpSpPr>
            <p:cNvPr id="18" name="Group 18"/>
            <p:cNvGrpSpPr/>
            <p:nvPr/>
          </p:nvGrpSpPr>
          <p:grpSpPr>
            <a:xfrm>
              <a:off x="6992316" y="0"/>
              <a:ext cx="1553591" cy="2547212"/>
              <a:chOff x="0" y="0"/>
              <a:chExt cx="1452240" cy="2381040"/>
            </a:xfrm>
            <a:grpFill/>
          </p:grpSpPr>
          <p:sp>
            <p:nvSpPr>
              <p:cNvPr id="19" name="Freeform 19"/>
              <p:cNvSpPr/>
              <p:nvPr/>
            </p:nvSpPr>
            <p:spPr>
              <a:xfrm>
                <a:off x="-19685" y="-19812"/>
                <a:ext cx="1474216" cy="2444877"/>
              </a:xfrm>
              <a:custGeom>
                <a:avLst/>
                <a:gdLst/>
                <a:ahLst/>
                <a:cxnLst/>
                <a:rect l="l" t="t" r="r" b="b"/>
                <a:pathLst>
                  <a:path w="1474216" h="2444877">
                    <a:moveTo>
                      <a:pt x="78994" y="1078484"/>
                    </a:moveTo>
                    <a:lnTo>
                      <a:pt x="1078611" y="78994"/>
                    </a:lnTo>
                    <a:cubicBezTo>
                      <a:pt x="1158240" y="0"/>
                      <a:pt x="1287145" y="0"/>
                      <a:pt x="1366774" y="78994"/>
                    </a:cubicBezTo>
                    <a:lnTo>
                      <a:pt x="1474216" y="186436"/>
                    </a:lnTo>
                    <a:lnTo>
                      <a:pt x="582549" y="1078484"/>
                    </a:lnTo>
                    <a:cubicBezTo>
                      <a:pt x="502920" y="1157986"/>
                      <a:pt x="502920" y="1287018"/>
                      <a:pt x="582549" y="1366520"/>
                    </a:cubicBezTo>
                    <a:lnTo>
                      <a:pt x="1474216" y="2257933"/>
                    </a:lnTo>
                    <a:lnTo>
                      <a:pt x="1366774" y="2365375"/>
                    </a:lnTo>
                    <a:cubicBezTo>
                      <a:pt x="1287145" y="2444877"/>
                      <a:pt x="1158240" y="2444877"/>
                      <a:pt x="1078611" y="2365375"/>
                    </a:cubicBezTo>
                    <a:lnTo>
                      <a:pt x="78994" y="1366012"/>
                    </a:lnTo>
                    <a:cubicBezTo>
                      <a:pt x="0" y="1286510"/>
                      <a:pt x="0" y="1158113"/>
                      <a:pt x="78994" y="1078484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s-US"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0" y="236466"/>
              <a:ext cx="7891966" cy="2050401"/>
              <a:chOff x="0" y="0"/>
              <a:chExt cx="7377120" cy="1916640"/>
            </a:xfrm>
            <a:grpFill/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7434580" cy="1963166"/>
              </a:xfrm>
              <a:custGeom>
                <a:avLst/>
                <a:gdLst/>
                <a:ahLst/>
                <a:cxnLst/>
                <a:rect l="l" t="t" r="r" b="b"/>
                <a:pathLst>
                  <a:path w="7434580" h="1963166">
                    <a:moveTo>
                      <a:pt x="967105" y="1963166"/>
                    </a:moveTo>
                    <a:lnTo>
                      <a:pt x="7434580" y="1963166"/>
                    </a:lnTo>
                    <a:lnTo>
                      <a:pt x="6596380" y="1125601"/>
                    </a:lnTo>
                    <a:cubicBezTo>
                      <a:pt x="6556883" y="1086104"/>
                      <a:pt x="6536563" y="1033780"/>
                      <a:pt x="6536563" y="981583"/>
                    </a:cubicBezTo>
                    <a:cubicBezTo>
                      <a:pt x="6536563" y="929386"/>
                      <a:pt x="6556375" y="877570"/>
                      <a:pt x="6596380" y="837565"/>
                    </a:cubicBezTo>
                    <a:lnTo>
                      <a:pt x="7434072" y="0"/>
                    </a:lnTo>
                    <a:lnTo>
                      <a:pt x="967105" y="0"/>
                    </a:lnTo>
                    <a:lnTo>
                      <a:pt x="0" y="980948"/>
                    </a:lnTo>
                    <a:lnTo>
                      <a:pt x="967105" y="1963039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s-US"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992262" y="542391"/>
              <a:ext cx="5906802" cy="144523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lvl="0" algn="just">
                <a:spcBef>
                  <a:spcPct val="0"/>
                </a:spcBef>
              </a:pPr>
              <a:r>
                <a:rPr lang="es-MX" sz="2000" spc="135" dirty="0" smtClean="0">
                  <a:solidFill>
                    <a:srgbClr val="FFFFFF"/>
                  </a:solidFill>
                  <a:latin typeface="Open Sauce"/>
                </a:rPr>
                <a:t>Se </a:t>
              </a:r>
              <a:r>
                <a:rPr lang="es-MX" sz="2000" spc="135" dirty="0">
                  <a:solidFill>
                    <a:srgbClr val="FFFFFF"/>
                  </a:solidFill>
                  <a:latin typeface="Open Sauce"/>
                </a:rPr>
                <a:t>inserta en </a:t>
              </a:r>
              <a:r>
                <a:rPr lang="es-MX" sz="2000" b="1" spc="135" dirty="0">
                  <a:solidFill>
                    <a:srgbClr val="FFFFFF"/>
                  </a:solidFill>
                  <a:latin typeface="Open Sauce"/>
                </a:rPr>
                <a:t>la línea de </a:t>
              </a:r>
              <a:r>
                <a:rPr lang="es-MX" sz="2000" b="1" spc="135" dirty="0" smtClean="0">
                  <a:solidFill>
                    <a:srgbClr val="FFFFFF"/>
                  </a:solidFill>
                  <a:latin typeface="Open Sauce"/>
                </a:rPr>
                <a:t>estudios </a:t>
              </a:r>
              <a:r>
                <a:rPr lang="es-MX" sz="2000" spc="135" dirty="0" smtClean="0">
                  <a:solidFill>
                    <a:srgbClr val="FFFFFF"/>
                  </a:solidFill>
                  <a:latin typeface="Open Sauce"/>
                </a:rPr>
                <a:t>sobre el </a:t>
              </a:r>
              <a:r>
                <a:rPr lang="es-MX" sz="2000" spc="135" dirty="0">
                  <a:solidFill>
                    <a:srgbClr val="FFFFFF"/>
                  </a:solidFill>
                  <a:latin typeface="Open Sauce"/>
                </a:rPr>
                <a:t>tratamiento de las UF en la lexicografía monolingüe cubana (Palacio Piñeiro, 2023-2024; 2021; 2019-2022; 2018) y que se integran a la tesis doctoral.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6003778" y="-206157"/>
            <a:ext cx="10220981" cy="2460539"/>
            <a:chOff x="0" y="0"/>
            <a:chExt cx="8556603" cy="2547212"/>
          </a:xfrm>
          <a:solidFill>
            <a:srgbClr val="56983F"/>
          </a:solidFill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1552821" cy="2547212"/>
              <a:chOff x="0" y="0"/>
              <a:chExt cx="1451520" cy="2381040"/>
            </a:xfrm>
            <a:grpFill/>
          </p:grpSpPr>
          <p:sp>
            <p:nvSpPr>
              <p:cNvPr id="26" name="Freeform 26"/>
              <p:cNvSpPr/>
              <p:nvPr/>
            </p:nvSpPr>
            <p:spPr>
              <a:xfrm>
                <a:off x="0" y="-19812"/>
                <a:ext cx="1474216" cy="2444877"/>
              </a:xfrm>
              <a:custGeom>
                <a:avLst/>
                <a:gdLst/>
                <a:ahLst/>
                <a:cxnLst/>
                <a:rect l="l" t="t" r="r" b="b"/>
                <a:pathLst>
                  <a:path w="1474216" h="2444877">
                    <a:moveTo>
                      <a:pt x="1394587" y="1366393"/>
                    </a:moveTo>
                    <a:lnTo>
                      <a:pt x="395351" y="2365883"/>
                    </a:lnTo>
                    <a:cubicBezTo>
                      <a:pt x="315849" y="2444877"/>
                      <a:pt x="186944" y="2444877"/>
                      <a:pt x="107315" y="2365883"/>
                    </a:cubicBezTo>
                    <a:lnTo>
                      <a:pt x="0" y="2258441"/>
                    </a:lnTo>
                    <a:lnTo>
                      <a:pt x="891286" y="1366393"/>
                    </a:lnTo>
                    <a:cubicBezTo>
                      <a:pt x="970788" y="1286891"/>
                      <a:pt x="970788" y="1157859"/>
                      <a:pt x="891286" y="1078357"/>
                    </a:cubicBezTo>
                    <a:lnTo>
                      <a:pt x="0" y="186944"/>
                    </a:lnTo>
                    <a:lnTo>
                      <a:pt x="107442" y="79502"/>
                    </a:lnTo>
                    <a:cubicBezTo>
                      <a:pt x="186944" y="0"/>
                      <a:pt x="315849" y="0"/>
                      <a:pt x="395478" y="79502"/>
                    </a:cubicBezTo>
                    <a:lnTo>
                      <a:pt x="1394714" y="1078357"/>
                    </a:lnTo>
                    <a:cubicBezTo>
                      <a:pt x="1474216" y="1157859"/>
                      <a:pt x="1474216" y="1286891"/>
                      <a:pt x="1394714" y="1366393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s-US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606835" y="213135"/>
              <a:ext cx="7949768" cy="2100174"/>
              <a:chOff x="10687" y="-21809"/>
              <a:chExt cx="7431151" cy="1963166"/>
            </a:xfrm>
            <a:grpFill/>
          </p:grpSpPr>
          <p:sp>
            <p:nvSpPr>
              <p:cNvPr id="30" name="Freeform 30"/>
              <p:cNvSpPr/>
              <p:nvPr/>
            </p:nvSpPr>
            <p:spPr>
              <a:xfrm>
                <a:off x="10687" y="-21809"/>
                <a:ext cx="7431151" cy="1963166"/>
              </a:xfrm>
              <a:custGeom>
                <a:avLst/>
                <a:gdLst/>
                <a:ahLst/>
                <a:cxnLst/>
                <a:rect l="l" t="t" r="r" b="b"/>
                <a:pathLst>
                  <a:path w="7431151" h="1963166">
                    <a:moveTo>
                      <a:pt x="6464935" y="0"/>
                    </a:moveTo>
                    <a:lnTo>
                      <a:pt x="0" y="0"/>
                    </a:lnTo>
                    <a:lnTo>
                      <a:pt x="837819" y="837565"/>
                    </a:lnTo>
                    <a:cubicBezTo>
                      <a:pt x="877316" y="877062"/>
                      <a:pt x="897636" y="929386"/>
                      <a:pt x="897636" y="981583"/>
                    </a:cubicBezTo>
                    <a:cubicBezTo>
                      <a:pt x="897636" y="1033780"/>
                      <a:pt x="877951" y="1085596"/>
                      <a:pt x="837819" y="1125601"/>
                    </a:cubicBezTo>
                    <a:lnTo>
                      <a:pt x="635" y="1963166"/>
                    </a:lnTo>
                    <a:lnTo>
                      <a:pt x="6464427" y="1963166"/>
                    </a:lnTo>
                    <a:lnTo>
                      <a:pt x="7431151" y="981583"/>
                    </a:lnTo>
                    <a:lnTo>
                      <a:pt x="6464935" y="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s-US"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1697515" y="413297"/>
              <a:ext cx="5950668" cy="1688858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spcBef>
                  <a:spcPct val="0"/>
                </a:spcBef>
              </a:pPr>
              <a:r>
                <a:rPr lang="es-MX" sz="2000" spc="135" dirty="0">
                  <a:solidFill>
                    <a:srgbClr val="FFFFFF"/>
                  </a:solidFill>
                  <a:latin typeface="Open Sauce"/>
                </a:rPr>
                <a:t>Se adscribe al proyecto de investigación: PNAP “Unidades fraseológicas del español de Cuba. Análisis de su tratamiento lexicográfico en el siglo XIX” financiado por el ILL, dirigido por Yurelkys Palacio Piñeiro.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614706" y="7382376"/>
            <a:ext cx="10073888" cy="2926320"/>
            <a:chOff x="0" y="0"/>
            <a:chExt cx="8545907" cy="2547212"/>
          </a:xfrm>
          <a:solidFill>
            <a:srgbClr val="56983F"/>
          </a:solidFill>
        </p:grpSpPr>
        <p:grpSp>
          <p:nvGrpSpPr>
            <p:cNvPr id="33" name="Group 33"/>
            <p:cNvGrpSpPr/>
            <p:nvPr/>
          </p:nvGrpSpPr>
          <p:grpSpPr>
            <a:xfrm>
              <a:off x="6992316" y="0"/>
              <a:ext cx="1553591" cy="2547212"/>
              <a:chOff x="0" y="0"/>
              <a:chExt cx="1452240" cy="2381040"/>
            </a:xfrm>
            <a:grpFill/>
          </p:grpSpPr>
          <p:sp>
            <p:nvSpPr>
              <p:cNvPr id="34" name="Freeform 34"/>
              <p:cNvSpPr/>
              <p:nvPr/>
            </p:nvSpPr>
            <p:spPr>
              <a:xfrm>
                <a:off x="-19685" y="-19812"/>
                <a:ext cx="1474216" cy="2444877"/>
              </a:xfrm>
              <a:custGeom>
                <a:avLst/>
                <a:gdLst/>
                <a:ahLst/>
                <a:cxnLst/>
                <a:rect l="l" t="t" r="r" b="b"/>
                <a:pathLst>
                  <a:path w="1474216" h="2444877">
                    <a:moveTo>
                      <a:pt x="78994" y="1078484"/>
                    </a:moveTo>
                    <a:lnTo>
                      <a:pt x="1078611" y="78994"/>
                    </a:lnTo>
                    <a:cubicBezTo>
                      <a:pt x="1158240" y="0"/>
                      <a:pt x="1287145" y="0"/>
                      <a:pt x="1366774" y="78994"/>
                    </a:cubicBezTo>
                    <a:lnTo>
                      <a:pt x="1474216" y="186436"/>
                    </a:lnTo>
                    <a:lnTo>
                      <a:pt x="582549" y="1078484"/>
                    </a:lnTo>
                    <a:cubicBezTo>
                      <a:pt x="502920" y="1157986"/>
                      <a:pt x="502920" y="1287018"/>
                      <a:pt x="582549" y="1366520"/>
                    </a:cubicBezTo>
                    <a:lnTo>
                      <a:pt x="1474216" y="2257933"/>
                    </a:lnTo>
                    <a:lnTo>
                      <a:pt x="1366774" y="2365375"/>
                    </a:lnTo>
                    <a:cubicBezTo>
                      <a:pt x="1287145" y="2444877"/>
                      <a:pt x="1158240" y="2444877"/>
                      <a:pt x="1078611" y="2365375"/>
                    </a:cubicBezTo>
                    <a:lnTo>
                      <a:pt x="78994" y="1366012"/>
                    </a:lnTo>
                    <a:cubicBezTo>
                      <a:pt x="0" y="1286510"/>
                      <a:pt x="0" y="1158113"/>
                      <a:pt x="78994" y="1078484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s-US"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0" y="236466"/>
              <a:ext cx="7891966" cy="2050401"/>
              <a:chOff x="0" y="0"/>
              <a:chExt cx="7377120" cy="1916640"/>
            </a:xfrm>
            <a:grpFill/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7434580" cy="1963166"/>
              </a:xfrm>
              <a:custGeom>
                <a:avLst/>
                <a:gdLst/>
                <a:ahLst/>
                <a:cxnLst/>
                <a:rect l="l" t="t" r="r" b="b"/>
                <a:pathLst>
                  <a:path w="7434580" h="1963166">
                    <a:moveTo>
                      <a:pt x="967105" y="1963166"/>
                    </a:moveTo>
                    <a:lnTo>
                      <a:pt x="7434580" y="1963166"/>
                    </a:lnTo>
                    <a:lnTo>
                      <a:pt x="6596380" y="1125601"/>
                    </a:lnTo>
                    <a:cubicBezTo>
                      <a:pt x="6556883" y="1086104"/>
                      <a:pt x="6536563" y="1033780"/>
                      <a:pt x="6536563" y="981583"/>
                    </a:cubicBezTo>
                    <a:cubicBezTo>
                      <a:pt x="6536563" y="929386"/>
                      <a:pt x="6556375" y="877570"/>
                      <a:pt x="6596380" y="837565"/>
                    </a:cubicBezTo>
                    <a:lnTo>
                      <a:pt x="7434072" y="0"/>
                    </a:lnTo>
                    <a:lnTo>
                      <a:pt x="967105" y="0"/>
                    </a:lnTo>
                    <a:lnTo>
                      <a:pt x="0" y="980948"/>
                    </a:lnTo>
                    <a:lnTo>
                      <a:pt x="967105" y="1963039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s-US"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1333905" y="400785"/>
              <a:ext cx="5496793" cy="1697869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spcBef>
                  <a:spcPct val="0"/>
                </a:spcBef>
              </a:pPr>
              <a:r>
                <a:rPr lang="es-MX" sz="2000" b="1" spc="135" dirty="0">
                  <a:solidFill>
                    <a:srgbClr val="FFFFFF"/>
                  </a:solidFill>
                  <a:latin typeface="Open Sauce"/>
                </a:rPr>
                <a:t>A</a:t>
              </a:r>
              <a:r>
                <a:rPr lang="es-MX" sz="2000" b="1" spc="135" dirty="0" smtClean="0">
                  <a:solidFill>
                    <a:srgbClr val="FFFFFF"/>
                  </a:solidFill>
                  <a:latin typeface="Open Sauce"/>
                </a:rPr>
                <a:t>portaciones </a:t>
              </a:r>
              <a:r>
                <a:rPr lang="es-MX" sz="2000" b="1" spc="135" dirty="0">
                  <a:solidFill>
                    <a:srgbClr val="FFFFFF"/>
                  </a:solidFill>
                  <a:latin typeface="Open Sauce"/>
                </a:rPr>
                <a:t>descriptivas </a:t>
              </a:r>
              <a:r>
                <a:rPr lang="es-MX" sz="2000" spc="135" dirty="0">
                  <a:solidFill>
                    <a:srgbClr val="FFFFFF"/>
                  </a:solidFill>
                  <a:latin typeface="Open Sauce"/>
                </a:rPr>
                <a:t>sobre la presencia de UF en diccionarios de épocas anteriores, perspectiva histórica o diacrónica, como las de Martínez Alcalde (2002), Martínez </a:t>
              </a:r>
              <a:r>
                <a:rPr lang="es-MX" sz="2000" spc="135" dirty="0" err="1">
                  <a:solidFill>
                    <a:srgbClr val="FFFFFF"/>
                  </a:solidFill>
                  <a:latin typeface="Open Sauce"/>
                </a:rPr>
                <a:t>Egido</a:t>
              </a:r>
              <a:r>
                <a:rPr lang="es-MX" sz="2000" spc="135" dirty="0">
                  <a:solidFill>
                    <a:srgbClr val="FFFFFF"/>
                  </a:solidFill>
                  <a:latin typeface="Open Sauce"/>
                </a:rPr>
                <a:t> y Ruiz </a:t>
              </a:r>
              <a:r>
                <a:rPr lang="es-MX" sz="2000" spc="135" dirty="0" err="1">
                  <a:solidFill>
                    <a:srgbClr val="FFFFFF"/>
                  </a:solidFill>
                  <a:latin typeface="Open Sauce"/>
                </a:rPr>
                <a:t>Gurillo</a:t>
              </a:r>
              <a:r>
                <a:rPr lang="es-MX" sz="2000" spc="135" dirty="0">
                  <a:solidFill>
                    <a:srgbClr val="FFFFFF"/>
                  </a:solidFill>
                  <a:latin typeface="Open Sauce"/>
                </a:rPr>
                <a:t> (2004 y 2006), Ruiz Martínez (2007), Romero (2009) Álvarez Vives (2009, 2013).</a:t>
              </a:r>
              <a:endParaRPr lang="es-ES" sz="2000" spc="135" dirty="0">
                <a:solidFill>
                  <a:srgbClr val="FFFFFF"/>
                </a:solidFill>
                <a:latin typeface="Open Sauce"/>
              </a:endParaRP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7020760" y="4755487"/>
            <a:ext cx="9235861" cy="2840528"/>
            <a:chOff x="0" y="0"/>
            <a:chExt cx="8484287" cy="2547212"/>
          </a:xfrm>
          <a:solidFill>
            <a:srgbClr val="56983F"/>
          </a:solidFill>
        </p:grpSpPr>
        <p:grpSp>
          <p:nvGrpSpPr>
            <p:cNvPr id="41" name="Group 41"/>
            <p:cNvGrpSpPr/>
            <p:nvPr/>
          </p:nvGrpSpPr>
          <p:grpSpPr>
            <a:xfrm>
              <a:off x="0" y="0"/>
              <a:ext cx="1552821" cy="2547212"/>
              <a:chOff x="0" y="0"/>
              <a:chExt cx="1451520" cy="2381040"/>
            </a:xfrm>
            <a:grpFill/>
          </p:grpSpPr>
          <p:sp>
            <p:nvSpPr>
              <p:cNvPr id="42" name="Freeform 42"/>
              <p:cNvSpPr/>
              <p:nvPr/>
            </p:nvSpPr>
            <p:spPr>
              <a:xfrm>
                <a:off x="0" y="-19812"/>
                <a:ext cx="1474216" cy="2444877"/>
              </a:xfrm>
              <a:custGeom>
                <a:avLst/>
                <a:gdLst/>
                <a:ahLst/>
                <a:cxnLst/>
                <a:rect l="l" t="t" r="r" b="b"/>
                <a:pathLst>
                  <a:path w="1474216" h="2444877">
                    <a:moveTo>
                      <a:pt x="1394587" y="1366393"/>
                    </a:moveTo>
                    <a:lnTo>
                      <a:pt x="395351" y="2365883"/>
                    </a:lnTo>
                    <a:cubicBezTo>
                      <a:pt x="315849" y="2444877"/>
                      <a:pt x="186944" y="2444877"/>
                      <a:pt x="107315" y="2365883"/>
                    </a:cubicBezTo>
                    <a:lnTo>
                      <a:pt x="0" y="2258441"/>
                    </a:lnTo>
                    <a:lnTo>
                      <a:pt x="891286" y="1366393"/>
                    </a:lnTo>
                    <a:cubicBezTo>
                      <a:pt x="970788" y="1286891"/>
                      <a:pt x="970788" y="1157859"/>
                      <a:pt x="891286" y="1078357"/>
                    </a:cubicBezTo>
                    <a:lnTo>
                      <a:pt x="0" y="186944"/>
                    </a:lnTo>
                    <a:lnTo>
                      <a:pt x="107442" y="79502"/>
                    </a:lnTo>
                    <a:cubicBezTo>
                      <a:pt x="186944" y="0"/>
                      <a:pt x="315849" y="0"/>
                      <a:pt x="395478" y="79502"/>
                    </a:cubicBezTo>
                    <a:lnTo>
                      <a:pt x="1394714" y="1078357"/>
                    </a:lnTo>
                    <a:cubicBezTo>
                      <a:pt x="1474216" y="1157859"/>
                      <a:pt x="1474216" y="1286891"/>
                      <a:pt x="1394714" y="1366393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s-US"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595402" y="236466"/>
              <a:ext cx="7888885" cy="2050401"/>
              <a:chOff x="0" y="0"/>
              <a:chExt cx="7374240" cy="1916640"/>
            </a:xfrm>
            <a:grpFill/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7431151" cy="1963166"/>
              </a:xfrm>
              <a:custGeom>
                <a:avLst/>
                <a:gdLst/>
                <a:ahLst/>
                <a:cxnLst/>
                <a:rect l="l" t="t" r="r" b="b"/>
                <a:pathLst>
                  <a:path w="7431151" h="1963166">
                    <a:moveTo>
                      <a:pt x="6464935" y="0"/>
                    </a:moveTo>
                    <a:lnTo>
                      <a:pt x="0" y="0"/>
                    </a:lnTo>
                    <a:lnTo>
                      <a:pt x="837819" y="837565"/>
                    </a:lnTo>
                    <a:cubicBezTo>
                      <a:pt x="877316" y="877062"/>
                      <a:pt x="897636" y="929386"/>
                      <a:pt x="897636" y="981583"/>
                    </a:cubicBezTo>
                    <a:cubicBezTo>
                      <a:pt x="897636" y="1033780"/>
                      <a:pt x="877951" y="1085596"/>
                      <a:pt x="837819" y="1125601"/>
                    </a:cubicBezTo>
                    <a:lnTo>
                      <a:pt x="635" y="1963166"/>
                    </a:lnTo>
                    <a:lnTo>
                      <a:pt x="6464427" y="1963166"/>
                    </a:lnTo>
                    <a:lnTo>
                      <a:pt x="7431151" y="981583"/>
                    </a:lnTo>
                    <a:lnTo>
                      <a:pt x="6464935" y="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s-US"/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1582826" y="651979"/>
              <a:ext cx="5974920" cy="1562449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spcBef>
                  <a:spcPct val="0"/>
                </a:spcBef>
              </a:pPr>
              <a:r>
                <a:rPr lang="es-MX" sz="2000" spc="135" dirty="0" smtClean="0">
                  <a:solidFill>
                    <a:srgbClr val="FFFFFF"/>
                  </a:solidFill>
                  <a:latin typeface="Open Sauce"/>
                </a:rPr>
                <a:t>Los </a:t>
              </a:r>
              <a:r>
                <a:rPr lang="es-MX" sz="2000" spc="135" dirty="0">
                  <a:solidFill>
                    <a:srgbClr val="FFFFFF"/>
                  </a:solidFill>
                  <a:latin typeface="Open Sauce"/>
                </a:rPr>
                <a:t>precedentes </a:t>
              </a:r>
              <a:r>
                <a:rPr lang="es-MX" sz="2000" spc="135" dirty="0" smtClean="0">
                  <a:solidFill>
                    <a:srgbClr val="FFFFFF"/>
                  </a:solidFill>
                  <a:latin typeface="Open Sauce"/>
                </a:rPr>
                <a:t>teóricos se </a:t>
              </a:r>
              <a:r>
                <a:rPr lang="es-MX" sz="2000" spc="135" dirty="0">
                  <a:solidFill>
                    <a:srgbClr val="FFFFFF"/>
                  </a:solidFill>
                  <a:latin typeface="Open Sauce"/>
                </a:rPr>
                <a:t>sitúan en los criterios establecidos por la Fraseografía (Carneado, 1985; Tristá, 1985; </a:t>
              </a:r>
              <a:r>
                <a:rPr lang="es-MX" sz="2000" spc="135" dirty="0" err="1">
                  <a:solidFill>
                    <a:srgbClr val="FFFFFF"/>
                  </a:solidFill>
                  <a:latin typeface="Open Sauce"/>
                </a:rPr>
                <a:t>Olimpio</a:t>
              </a:r>
              <a:r>
                <a:rPr lang="es-MX" sz="2000" spc="135" dirty="0">
                  <a:solidFill>
                    <a:srgbClr val="FFFFFF"/>
                  </a:solidFill>
                  <a:latin typeface="Open Sauce"/>
                </a:rPr>
                <a:t> de Oliveira, 2007; Penadés Martínez, 2015; entre otros).</a:t>
              </a:r>
            </a:p>
          </p:txBody>
        </p: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B3FB3D21-D948-B8B5-CF63-49CD0C92A1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700" y="0"/>
            <a:ext cx="1779300" cy="1005842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43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704"/>
    </mc:Choice>
    <mc:Fallback>
      <p:transition spd="slow" advTm="337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  <a:solidFill>
            <a:srgbClr val="56983F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US">
                <a:solidFill>
                  <a:srgbClr val="56983F"/>
                </a:solidFill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>
                <a:solidFill>
                  <a:srgbClr val="56983F"/>
                </a:solidFill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428033" y="1875198"/>
            <a:ext cx="6230567" cy="1268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858"/>
              </a:lnSpc>
            </a:pPr>
            <a:r>
              <a:rPr lang="en-US" sz="7868" b="1" spc="77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OBJETIVOS</a:t>
            </a:r>
            <a:endParaRPr lang="en-US" sz="7868" b="1" spc="77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24659" y="3168035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24659" y="3965154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24659" y="4846311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24659" y="5643430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044260" y="6435807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05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5AB37FD-645A-37C9-161D-FB431A09D959}"/>
              </a:ext>
            </a:extLst>
          </p:cNvPr>
          <p:cNvGrpSpPr/>
          <p:nvPr/>
        </p:nvGrpSpPr>
        <p:grpSpPr>
          <a:xfrm>
            <a:off x="13556507" y="0"/>
            <a:ext cx="4731493" cy="10058420"/>
            <a:chOff x="13556507" y="0"/>
            <a:chExt cx="4731493" cy="1005842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02A286D-99C7-4BA8-4E79-1ACBD1018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6507" y="2775259"/>
              <a:ext cx="3321926" cy="645071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2C0E73C-7870-1159-F794-C6E64DEF1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23303" y="0"/>
              <a:ext cx="1864697" cy="1005842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16E2ECED-3D49-9E85-79A7-0D88A522E00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39" y="550072"/>
            <a:ext cx="2740642" cy="2778972"/>
          </a:xfrm>
          <a:prstGeom prst="rect">
            <a:avLst/>
          </a:prstGeom>
        </p:spPr>
      </p:pic>
      <p:sp>
        <p:nvSpPr>
          <p:cNvPr id="20" name="TextBox 15"/>
          <p:cNvSpPr txBox="1"/>
          <p:nvPr/>
        </p:nvSpPr>
        <p:spPr>
          <a:xfrm>
            <a:off x="2236445" y="4339382"/>
            <a:ext cx="10626667" cy="2923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just">
              <a:lnSpc>
                <a:spcPts val="3818"/>
              </a:lnSpc>
              <a:buFont typeface="Wingdings" panose="05000000000000000000" pitchFamily="2" charset="2"/>
              <a:buChar char="v"/>
            </a:pPr>
            <a:r>
              <a:rPr lang="es-MX" sz="2800" spc="27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Describir </a:t>
            </a:r>
            <a:r>
              <a:rPr lang="es-MX" sz="2800" spc="27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el modelo </a:t>
            </a:r>
            <a:r>
              <a:rPr lang="es-MX" sz="2800" spc="27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fraseológico </a:t>
            </a:r>
            <a:r>
              <a:rPr lang="es-MX" sz="2800" spc="27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de </a:t>
            </a:r>
            <a:r>
              <a:rPr lang="es-MX" sz="2800" spc="27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E. Pichardo </a:t>
            </a:r>
            <a:r>
              <a:rPr lang="es-MX" sz="2800" spc="27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a través de sus </a:t>
            </a:r>
            <a:r>
              <a:rPr lang="es-MX" sz="2800" spc="27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ediciones.</a:t>
            </a:r>
          </a:p>
          <a:p>
            <a:pPr marL="514350" indent="-514350" algn="just">
              <a:lnSpc>
                <a:spcPts val="3818"/>
              </a:lnSpc>
              <a:buFont typeface="Wingdings" panose="05000000000000000000" pitchFamily="2" charset="2"/>
              <a:buChar char="v"/>
            </a:pPr>
            <a:endParaRPr lang="es-MX" sz="2800" spc="271" dirty="0" smtClean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514350" indent="-514350" algn="just">
              <a:lnSpc>
                <a:spcPts val="3818"/>
              </a:lnSpc>
              <a:buFont typeface="Wingdings" panose="05000000000000000000" pitchFamily="2" charset="2"/>
              <a:buChar char="v"/>
            </a:pPr>
            <a:r>
              <a:rPr lang="es-MX" sz="2800" spc="27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Establecer </a:t>
            </a:r>
            <a:r>
              <a:rPr lang="es-MX" sz="2800" spc="27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la relación (dependencia o separación) entre el modelo de Pichardo y el </a:t>
            </a:r>
            <a:r>
              <a:rPr lang="es-MX" sz="2800" spc="27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académico </a:t>
            </a:r>
            <a:r>
              <a:rPr lang="es-MX" sz="2800" spc="27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de la </a:t>
            </a:r>
            <a:r>
              <a:rPr lang="es-MX" sz="2800" spc="27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RAE.</a:t>
            </a:r>
            <a:endParaRPr lang="en-US" sz="2800" spc="27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33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112"/>
    </mc:Choice>
    <mc:Fallback>
      <p:transition spd="slow" advTm="29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  <a:solidFill>
            <a:srgbClr val="56983F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US">
                <a:solidFill>
                  <a:srgbClr val="56983F"/>
                </a:solidFill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>
                <a:solidFill>
                  <a:srgbClr val="56983F"/>
                </a:solidFill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179508" y="637446"/>
            <a:ext cx="7809887" cy="1268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58"/>
              </a:lnSpc>
            </a:pPr>
            <a:r>
              <a:rPr lang="en-US" sz="7868" b="1" spc="771" dirty="0" err="1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Metodología</a:t>
            </a:r>
            <a:r>
              <a:rPr lang="en-US" sz="7868" b="1" spc="77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US" sz="7868" b="1" spc="77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24659" y="3168035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24659" y="3965154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24659" y="4846311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24659" y="5643430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044260" y="6435807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05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5AB37FD-645A-37C9-161D-FB431A09D959}"/>
              </a:ext>
            </a:extLst>
          </p:cNvPr>
          <p:cNvGrpSpPr/>
          <p:nvPr/>
        </p:nvGrpSpPr>
        <p:grpSpPr>
          <a:xfrm>
            <a:off x="13384778" y="0"/>
            <a:ext cx="4903222" cy="10058420"/>
            <a:chOff x="12984874" y="0"/>
            <a:chExt cx="5303126" cy="1005842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02A286D-99C7-4BA8-4E79-1ACBD1018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84874" y="2781300"/>
              <a:ext cx="3321926" cy="645071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2C0E73C-7870-1159-F794-C6E64DEF1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5315" y="0"/>
              <a:ext cx="2392685" cy="1005842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16E2ECED-3D49-9E85-79A7-0D88A522E00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38" y="222281"/>
            <a:ext cx="2740642" cy="2778972"/>
          </a:xfrm>
          <a:prstGeom prst="rect">
            <a:avLst/>
          </a:prstGeom>
        </p:spPr>
      </p:pic>
      <p:sp>
        <p:nvSpPr>
          <p:cNvPr id="20" name="TextBox 15"/>
          <p:cNvSpPr txBox="1"/>
          <p:nvPr/>
        </p:nvSpPr>
        <p:spPr>
          <a:xfrm>
            <a:off x="2003536" y="3525222"/>
            <a:ext cx="10338067" cy="590931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32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Fase 1. </a:t>
            </a:r>
            <a:r>
              <a:rPr lang="es-MX" sz="3200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Recopilación </a:t>
            </a:r>
            <a:r>
              <a:rPr lang="es-MX" sz="3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y normalización de </a:t>
            </a:r>
            <a:r>
              <a:rPr lang="es-MX" sz="3200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datos del corpus (192 UF, con información gramatical)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s-MX" sz="3200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32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Fase 2. </a:t>
            </a:r>
            <a:r>
              <a:rPr lang="es-MX" sz="3200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Análisis </a:t>
            </a:r>
            <a:r>
              <a:rPr lang="es-MX" sz="3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comparativo entre los </a:t>
            </a:r>
            <a:r>
              <a:rPr lang="es-MX" sz="3200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repertorios (Pichardo y RAE).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s-MX" sz="3200" b="1" dirty="0" smtClean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32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Fase 3. </a:t>
            </a:r>
            <a:r>
              <a:rPr lang="es-MX" sz="3200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Interpretación </a:t>
            </a:r>
            <a:r>
              <a:rPr lang="es-MX" sz="32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del modelo fraseológico </a:t>
            </a:r>
            <a:r>
              <a:rPr lang="es-MX" sz="3200" dirty="0" err="1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pichardiano</a:t>
            </a:r>
            <a:endParaRPr lang="es-MX" sz="3200" dirty="0" smtClean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s-MX" sz="3200" b="1" dirty="0" smtClean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32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Fase 4. </a:t>
            </a:r>
            <a:r>
              <a:rPr lang="es-MX" sz="3200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Evaluación de los aspectos en los que Pichardo reproduce o se distancia del modelo de la RAE.</a:t>
            </a: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56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34"/>
    </mc:Choice>
    <mc:Fallback>
      <p:transition spd="slow" advTm="9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476360" y="-94974"/>
            <a:ext cx="19048322" cy="1698412"/>
            <a:chOff x="0" y="0"/>
            <a:chExt cx="501684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9993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-298792" y="98525"/>
            <a:ext cx="16447184" cy="1397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86"/>
              </a:lnSpc>
            </a:pPr>
            <a:r>
              <a:rPr lang="en-US" sz="4000" spc="773" dirty="0" smtClean="0">
                <a:solidFill>
                  <a:srgbClr val="FFFFFF"/>
                </a:solidFill>
                <a:latin typeface="Codec Pro ExtraBold"/>
              </a:rPr>
              <a:t>R #1. </a:t>
            </a:r>
            <a:r>
              <a:rPr lang="en-US" sz="4000" spc="773" dirty="0" err="1" smtClean="0">
                <a:solidFill>
                  <a:srgbClr val="FFFFFF"/>
                </a:solidFill>
                <a:latin typeface="Codec Pro ExtraBold"/>
              </a:rPr>
              <a:t>Ubicación</a:t>
            </a:r>
            <a:r>
              <a:rPr lang="en-US" sz="4000" spc="773" dirty="0" smtClean="0">
                <a:solidFill>
                  <a:srgbClr val="FFFFFF"/>
                </a:solidFill>
                <a:latin typeface="Codec Pro ExtraBold"/>
              </a:rPr>
              <a:t> de las UF</a:t>
            </a:r>
            <a:endParaRPr lang="en-US" sz="4000" spc="773" dirty="0">
              <a:solidFill>
                <a:srgbClr val="FFFFFF"/>
              </a:solidFill>
              <a:latin typeface="Codec Pro ExtraBold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5408481" y="-2153153"/>
            <a:ext cx="4116356" cy="4116356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-2602379" y="0"/>
            <a:ext cx="3256087" cy="3256087"/>
          </a:xfrm>
          <a:custGeom>
            <a:avLst/>
            <a:gdLst/>
            <a:ahLst/>
            <a:cxnLst/>
            <a:rect l="l" t="t" r="r" b="b"/>
            <a:pathLst>
              <a:path w="3256087" h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545611"/>
              </p:ext>
            </p:extLst>
          </p:nvPr>
        </p:nvGraphicFramePr>
        <p:xfrm>
          <a:off x="914400" y="2249836"/>
          <a:ext cx="6857999" cy="1565404"/>
        </p:xfrm>
        <a:graphic>
          <a:graphicData uri="http://schemas.openxmlformats.org/drawingml/2006/table">
            <a:tbl>
              <a:tblPr firstRow="1" firstCol="1" bandRow="1"/>
              <a:tblGrid>
                <a:gridCol w="3352799">
                  <a:extLst>
                    <a:ext uri="{9D8B030D-6E8A-4147-A177-3AD203B41FA5}">
                      <a16:colId xmlns:a16="http://schemas.microsoft.com/office/drawing/2014/main" val="28830095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4077218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45740469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76864156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788135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2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2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1836</a:t>
                      </a:r>
                      <a:endParaRPr lang="es-E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2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1849</a:t>
                      </a:r>
                      <a:endParaRPr lang="es-E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2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1861</a:t>
                      </a:r>
                      <a:endParaRPr lang="es-E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2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1875</a:t>
                      </a:r>
                      <a:endParaRPr lang="es-E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922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24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UF=lema</a:t>
                      </a:r>
                      <a:endParaRPr lang="es-ES" sz="20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s-E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s-E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es-E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es-E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731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24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UF contiene el lema </a:t>
                      </a:r>
                      <a:endParaRPr lang="es-ES" sz="2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E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es-E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  <a:endParaRPr lang="es-E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</a:t>
                      </a:r>
                      <a:endParaRPr lang="es-E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160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24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UF=ejemplo/comentario </a:t>
                      </a:r>
                      <a:endParaRPr lang="es-ES" sz="2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E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2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E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860329"/>
                  </a:ext>
                </a:extLst>
              </a:tr>
            </a:tbl>
          </a:graphicData>
        </a:graphic>
      </p:graphicFrame>
      <p:sp>
        <p:nvSpPr>
          <p:cNvPr id="16" name="Rectángulo 15"/>
          <p:cNvSpPr/>
          <p:nvPr/>
        </p:nvSpPr>
        <p:spPr>
          <a:xfrm>
            <a:off x="6858000" y="3030572"/>
            <a:ext cx="1066800" cy="38100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1408276" y="7035034"/>
            <a:ext cx="152790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2400" dirty="0" smtClean="0">
                <a:latin typeface="Century Gothic" panose="020B0502020202020204" pitchFamily="34" charset="0"/>
              </a:rPr>
              <a:t>Se producen modificaciones entre las ediciones en función de reubicar las UF en la microestructura del diccionario. Por </a:t>
            </a:r>
            <a:r>
              <a:rPr lang="es-ES" sz="2400" dirty="0">
                <a:latin typeface="Century Gothic" panose="020B0502020202020204" pitchFamily="34" charset="0"/>
              </a:rPr>
              <a:t>ejemplo, </a:t>
            </a:r>
            <a:r>
              <a:rPr lang="es-ES" sz="2400" dirty="0" smtClean="0">
                <a:latin typeface="Century Gothic" panose="020B0502020202020204" pitchFamily="34" charset="0"/>
              </a:rPr>
              <a:t>algunas UF que se </a:t>
            </a:r>
            <a:r>
              <a:rPr lang="es-ES" sz="2400" dirty="0">
                <a:latin typeface="Century Gothic" panose="020B0502020202020204" pitchFamily="34" charset="0"/>
              </a:rPr>
              <a:t>hallaban en el Apéndice de 1836, como </a:t>
            </a:r>
            <a:r>
              <a:rPr lang="es-ES" sz="2400" b="1" i="1" dirty="0">
                <a:latin typeface="Century Gothic" panose="020B0502020202020204" pitchFamily="34" charset="0"/>
              </a:rPr>
              <a:t>a</a:t>
            </a:r>
            <a:r>
              <a:rPr lang="es-ES" sz="2400" b="1" i="1" dirty="0" smtClean="0">
                <a:latin typeface="Century Gothic" panose="020B0502020202020204" pitchFamily="34" charset="0"/>
              </a:rPr>
              <a:t>rrancar </a:t>
            </a:r>
            <a:r>
              <a:rPr lang="es-ES" sz="2400" b="1" i="1" dirty="0">
                <a:latin typeface="Century Gothic" panose="020B0502020202020204" pitchFamily="34" charset="0"/>
              </a:rPr>
              <a:t>el sollate o</a:t>
            </a:r>
            <a:r>
              <a:rPr lang="es-ES" sz="2400" b="1" i="1" dirty="0" smtClean="0">
                <a:latin typeface="Century Gothic" panose="020B0502020202020204" pitchFamily="34" charset="0"/>
              </a:rPr>
              <a:t> </a:t>
            </a:r>
            <a:r>
              <a:rPr lang="es-ES" sz="2400" b="1" i="1" dirty="0">
                <a:latin typeface="Century Gothic" panose="020B0502020202020204" pitchFamily="34" charset="0"/>
              </a:rPr>
              <a:t>el </a:t>
            </a:r>
            <a:r>
              <a:rPr lang="es-ES" sz="2400" b="1" i="1" dirty="0" smtClean="0">
                <a:latin typeface="Century Gothic" panose="020B0502020202020204" pitchFamily="34" charset="0"/>
              </a:rPr>
              <a:t>pellejo, morir bien</a:t>
            </a:r>
            <a:r>
              <a:rPr lang="es-ES" sz="2400" b="1" dirty="0" smtClean="0">
                <a:latin typeface="Century Gothic" panose="020B0502020202020204" pitchFamily="34" charset="0"/>
              </a:rPr>
              <a:t> </a:t>
            </a:r>
            <a:r>
              <a:rPr lang="es-ES" sz="2400" dirty="0">
                <a:latin typeface="Century Gothic" panose="020B0502020202020204" pitchFamily="34" charset="0"/>
              </a:rPr>
              <a:t>(</a:t>
            </a:r>
            <a:r>
              <a:rPr lang="es-ES" sz="2400" dirty="0" smtClean="0">
                <a:latin typeface="Century Gothic" panose="020B0502020202020204" pitchFamily="34" charset="0"/>
              </a:rPr>
              <a:t>lemas </a:t>
            </a:r>
            <a:r>
              <a:rPr lang="es-ES" sz="2400" dirty="0">
                <a:latin typeface="Century Gothic" panose="020B0502020202020204" pitchFamily="34" charset="0"/>
              </a:rPr>
              <a:t>en el apéndice), son reubicadas como </a:t>
            </a:r>
            <a:r>
              <a:rPr lang="es-ES" sz="2400" dirty="0" err="1">
                <a:latin typeface="Century Gothic" panose="020B0502020202020204" pitchFamily="34" charset="0"/>
              </a:rPr>
              <a:t>sublemas</a:t>
            </a:r>
            <a:r>
              <a:rPr lang="es-ES" sz="2400" dirty="0">
                <a:latin typeface="Century Gothic" panose="020B0502020202020204" pitchFamily="34" charset="0"/>
              </a:rPr>
              <a:t> bajo la entrada </a:t>
            </a:r>
            <a:r>
              <a:rPr lang="es-ES" sz="2400" i="1" dirty="0">
                <a:latin typeface="Century Gothic" panose="020B0502020202020204" pitchFamily="34" charset="0"/>
              </a:rPr>
              <a:t>ARRANCAR</a:t>
            </a:r>
            <a:r>
              <a:rPr lang="es-ES" sz="2400" dirty="0">
                <a:latin typeface="Century Gothic" panose="020B0502020202020204" pitchFamily="34" charset="0"/>
              </a:rPr>
              <a:t> </a:t>
            </a:r>
            <a:r>
              <a:rPr lang="es-ES" sz="2400" dirty="0" smtClean="0">
                <a:latin typeface="Century Gothic" panose="020B0502020202020204" pitchFamily="34" charset="0"/>
              </a:rPr>
              <a:t>o MORIR en </a:t>
            </a:r>
            <a:r>
              <a:rPr lang="es-ES" sz="2400" dirty="0">
                <a:latin typeface="Century Gothic" panose="020B0502020202020204" pitchFamily="34" charset="0"/>
              </a:rPr>
              <a:t>ediciones posteriores. </a:t>
            </a:r>
            <a:r>
              <a:rPr lang="es-ES" sz="2400" dirty="0" smtClean="0">
                <a:latin typeface="Century Gothic" panose="020B0502020202020204" pitchFamily="34" charset="0"/>
              </a:rPr>
              <a:t>Otras locuciones como </a:t>
            </a:r>
            <a:r>
              <a:rPr lang="es-ES" sz="2400" b="1" i="1" dirty="0" smtClean="0">
                <a:latin typeface="Century Gothic" panose="020B0502020202020204" pitchFamily="34" charset="0"/>
              </a:rPr>
              <a:t>al salto</a:t>
            </a:r>
            <a:r>
              <a:rPr lang="es-ES" sz="2400" dirty="0" smtClean="0">
                <a:latin typeface="Century Gothic" panose="020B0502020202020204" pitchFamily="34" charset="0"/>
              </a:rPr>
              <a:t>, </a:t>
            </a:r>
            <a:r>
              <a:rPr lang="es-ES" sz="2400" b="1" i="1" dirty="0" smtClean="0">
                <a:latin typeface="Century Gothic" panose="020B0502020202020204" pitchFamily="34" charset="0"/>
              </a:rPr>
              <a:t>el juego que te encandila </a:t>
            </a:r>
            <a:r>
              <a:rPr lang="es-ES" sz="2400" dirty="0" smtClean="0">
                <a:latin typeface="Century Gothic" panose="020B0502020202020204" pitchFamily="34" charset="0"/>
              </a:rPr>
              <a:t>se registran como lemas en la edición de 1836 y pasan a </a:t>
            </a:r>
            <a:r>
              <a:rPr lang="es-ES" sz="2400" dirty="0" err="1" smtClean="0">
                <a:latin typeface="Century Gothic" panose="020B0502020202020204" pitchFamily="34" charset="0"/>
              </a:rPr>
              <a:t>sublemas</a:t>
            </a:r>
            <a:r>
              <a:rPr lang="es-ES" sz="2400" dirty="0" smtClean="0">
                <a:latin typeface="Century Gothic" panose="020B0502020202020204" pitchFamily="34" charset="0"/>
              </a:rPr>
              <a:t> en las sucesivas ediciones.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484477" y="4319236"/>
            <a:ext cx="1520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CU" sz="2400" dirty="0" smtClean="0">
                <a:latin typeface="Century Gothic" panose="020B0502020202020204" pitchFamily="34" charset="0"/>
              </a:rPr>
              <a:t>Pichardo privilegia en todas las ediciones la ubicación de las UF como subentradas, es decir, en la microestructura.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CU" sz="24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U" sz="2400" dirty="0" smtClean="0">
                <a:latin typeface="Century Gothic" panose="020B0502020202020204" pitchFamily="34" charset="0"/>
              </a:rPr>
              <a:t> </a:t>
            </a:r>
            <a:r>
              <a:rPr lang="es-MX" sz="2400" dirty="0" smtClean="0">
                <a:latin typeface="Century Gothic" panose="020B0502020202020204" pitchFamily="34" charset="0"/>
              </a:rPr>
              <a:t>Si consideramos </a:t>
            </a:r>
            <a:r>
              <a:rPr lang="es-MX" sz="2400" dirty="0">
                <a:latin typeface="Century Gothic" panose="020B0502020202020204" pitchFamily="34" charset="0"/>
              </a:rPr>
              <a:t>que en el DPVC no aparecían </a:t>
            </a:r>
            <a:r>
              <a:rPr lang="es-MX" sz="2400" dirty="0" smtClean="0">
                <a:latin typeface="Century Gothic" panose="020B0502020202020204" pitchFamily="34" charset="0"/>
              </a:rPr>
              <a:t>las definiciones de </a:t>
            </a:r>
            <a:r>
              <a:rPr lang="es-MX" sz="2400" dirty="0">
                <a:latin typeface="Century Gothic" panose="020B0502020202020204" pitchFamily="34" charset="0"/>
              </a:rPr>
              <a:t>palabras como </a:t>
            </a:r>
            <a:r>
              <a:rPr lang="es-MX" sz="2400" i="1" dirty="0" smtClean="0">
                <a:latin typeface="Century Gothic" panose="020B0502020202020204" pitchFamily="34" charset="0"/>
              </a:rPr>
              <a:t>barrer</a:t>
            </a:r>
            <a:r>
              <a:rPr lang="es-MX" sz="2400" dirty="0" smtClean="0">
                <a:latin typeface="Century Gothic" panose="020B0502020202020204" pitchFamily="34" charset="0"/>
              </a:rPr>
              <a:t> o </a:t>
            </a:r>
            <a:r>
              <a:rPr lang="es-MX" sz="2400" i="1" dirty="0">
                <a:latin typeface="Century Gothic" panose="020B0502020202020204" pitchFamily="34" charset="0"/>
              </a:rPr>
              <a:t>cordillera</a:t>
            </a:r>
            <a:r>
              <a:rPr lang="es-MX" sz="2400" dirty="0">
                <a:latin typeface="Century Gothic" panose="020B0502020202020204" pitchFamily="34" charset="0"/>
              </a:rPr>
              <a:t> </a:t>
            </a:r>
            <a:r>
              <a:rPr lang="es-MX" sz="2400" dirty="0" smtClean="0">
                <a:latin typeface="Century Gothic" panose="020B0502020202020204" pitchFamily="34" charset="0"/>
              </a:rPr>
              <a:t>pues lógicamente las UF que integren estas palabras como </a:t>
            </a:r>
            <a:r>
              <a:rPr lang="es-MX" sz="2400" b="1" dirty="0" smtClean="0">
                <a:latin typeface="Century Gothic" panose="020B0502020202020204" pitchFamily="34" charset="0"/>
              </a:rPr>
              <a:t>al </a:t>
            </a:r>
            <a:r>
              <a:rPr lang="es-MX" sz="2400" b="1" dirty="0">
                <a:latin typeface="Century Gothic" panose="020B0502020202020204" pitchFamily="34" charset="0"/>
              </a:rPr>
              <a:t>barrer</a:t>
            </a:r>
            <a:r>
              <a:rPr lang="es-MX" sz="2400" dirty="0">
                <a:latin typeface="Century Gothic" panose="020B0502020202020204" pitchFamily="34" charset="0"/>
              </a:rPr>
              <a:t>, </a:t>
            </a:r>
            <a:r>
              <a:rPr lang="es-MX" sz="2400" b="1" i="1" dirty="0">
                <a:latin typeface="Century Gothic" panose="020B0502020202020204" pitchFamily="34" charset="0"/>
              </a:rPr>
              <a:t>por </a:t>
            </a:r>
            <a:r>
              <a:rPr lang="es-MX" sz="2400" b="1" i="1" dirty="0" smtClean="0">
                <a:latin typeface="Century Gothic" panose="020B0502020202020204" pitchFamily="34" charset="0"/>
              </a:rPr>
              <a:t>cordillera </a:t>
            </a:r>
            <a:r>
              <a:rPr lang="es-MX" sz="2400" dirty="0" smtClean="0">
                <a:latin typeface="Century Gothic" panose="020B0502020202020204" pitchFamily="34" charset="0"/>
              </a:rPr>
              <a:t>aparecen </a:t>
            </a:r>
            <a:r>
              <a:rPr lang="es-MX" sz="2400" dirty="0">
                <a:latin typeface="Century Gothic" panose="020B0502020202020204" pitchFamily="34" charset="0"/>
              </a:rPr>
              <a:t>en </a:t>
            </a:r>
            <a:r>
              <a:rPr lang="es-MX" sz="2400" dirty="0" smtClean="0">
                <a:latin typeface="Century Gothic" panose="020B0502020202020204" pitchFamily="34" charset="0"/>
              </a:rPr>
              <a:t>la </a:t>
            </a:r>
            <a:r>
              <a:rPr lang="es-MX" sz="2400" dirty="0" err="1" smtClean="0">
                <a:latin typeface="Century Gothic" panose="020B0502020202020204" pitchFamily="34" charset="0"/>
              </a:rPr>
              <a:t>macroestructura</a:t>
            </a:r>
            <a:r>
              <a:rPr lang="es-MX" sz="2400" dirty="0" smtClean="0">
                <a:latin typeface="Century Gothic" panose="020B0502020202020204" pitchFamily="34" charset="0"/>
              </a:rPr>
              <a:t> </a:t>
            </a:r>
            <a:r>
              <a:rPr lang="es-MX" sz="2400" dirty="0">
                <a:latin typeface="Century Gothic" panose="020B0502020202020204" pitchFamily="34" charset="0"/>
              </a:rPr>
              <a:t>del diccionario.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65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872"/>
    </mc:Choice>
    <mc:Fallback>
      <p:transition spd="slow" advTm="43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476360" y="-94974"/>
            <a:ext cx="19048322" cy="1930790"/>
            <a:chOff x="0" y="0"/>
            <a:chExt cx="501684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9993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66799" y="-69832"/>
            <a:ext cx="16418909" cy="1397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86"/>
              </a:lnSpc>
            </a:pPr>
            <a:r>
              <a:rPr lang="en-US" sz="4000" spc="773" dirty="0" smtClean="0">
                <a:solidFill>
                  <a:srgbClr val="FFFFFF"/>
                </a:solidFill>
                <a:latin typeface="Codec Pro ExtraBold"/>
              </a:rPr>
              <a:t>R #1. </a:t>
            </a:r>
            <a:r>
              <a:rPr lang="en-US" sz="4000" spc="773" dirty="0" err="1" smtClean="0">
                <a:solidFill>
                  <a:srgbClr val="FFFFFF"/>
                </a:solidFill>
                <a:latin typeface="Codec Pro ExtraBold"/>
              </a:rPr>
              <a:t>Información</a:t>
            </a:r>
            <a:r>
              <a:rPr lang="en-US" sz="4000" spc="773" dirty="0" smtClean="0">
                <a:solidFill>
                  <a:srgbClr val="FFFFFF"/>
                </a:solidFill>
                <a:latin typeface="Codec Pro ExtraBold"/>
              </a:rPr>
              <a:t> </a:t>
            </a:r>
            <a:r>
              <a:rPr lang="en-US" sz="4000" spc="773" dirty="0" err="1">
                <a:solidFill>
                  <a:srgbClr val="FFFFFF"/>
                </a:solidFill>
                <a:latin typeface="Codec Pro ExtraBold"/>
              </a:rPr>
              <a:t>gramatical</a:t>
            </a:r>
            <a:r>
              <a:rPr lang="en-US" sz="4000" spc="773" dirty="0">
                <a:solidFill>
                  <a:srgbClr val="FFFFFF"/>
                </a:solidFill>
                <a:latin typeface="Codec Pro ExtraBold"/>
              </a:rPr>
              <a:t> </a:t>
            </a:r>
            <a:r>
              <a:rPr lang="en-US" sz="4000" spc="773" dirty="0" smtClean="0">
                <a:solidFill>
                  <a:srgbClr val="FFFFFF"/>
                </a:solidFill>
                <a:latin typeface="Codec Pro ExtraBold"/>
              </a:rPr>
              <a:t>y </a:t>
            </a:r>
            <a:r>
              <a:rPr lang="en-US" sz="4000" spc="773" dirty="0" err="1" smtClean="0">
                <a:solidFill>
                  <a:srgbClr val="FFFFFF"/>
                </a:solidFill>
                <a:latin typeface="Codec Pro ExtraBold"/>
              </a:rPr>
              <a:t>sociolingüística</a:t>
            </a:r>
            <a:endParaRPr lang="en-US" sz="4000" spc="773" dirty="0">
              <a:solidFill>
                <a:srgbClr val="FFFFFF"/>
              </a:solidFill>
              <a:latin typeface="Codec Pro ExtraBold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5408481" y="-2153153"/>
            <a:ext cx="4116356" cy="4116356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-2602379" y="0"/>
            <a:ext cx="3256087" cy="3256087"/>
          </a:xfrm>
          <a:custGeom>
            <a:avLst/>
            <a:gdLst/>
            <a:ahLst/>
            <a:cxnLst/>
            <a:rect l="l" t="t" r="r" b="b"/>
            <a:pathLst>
              <a:path w="3256087" h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835430"/>
              </p:ext>
            </p:extLst>
          </p:nvPr>
        </p:nvGraphicFramePr>
        <p:xfrm>
          <a:off x="653708" y="2127645"/>
          <a:ext cx="6204292" cy="2641473"/>
        </p:xfrm>
        <a:graphic>
          <a:graphicData uri="http://schemas.openxmlformats.org/drawingml/2006/table">
            <a:tbl>
              <a:tblPr firstRow="1" firstCol="1" bandRow="1"/>
              <a:tblGrid>
                <a:gridCol w="2394292">
                  <a:extLst>
                    <a:ext uri="{9D8B030D-6E8A-4147-A177-3AD203B41FA5}">
                      <a16:colId xmlns:a16="http://schemas.microsoft.com/office/drawing/2014/main" val="266086962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07506739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05568575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266877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399123034"/>
                    </a:ext>
                  </a:extLst>
                </a:gridCol>
              </a:tblGrid>
              <a:tr h="2686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18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1836</a:t>
                      </a:r>
                      <a:endParaRPr lang="es-E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18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1849</a:t>
                      </a:r>
                      <a:endParaRPr lang="es-E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18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1861</a:t>
                      </a:r>
                      <a:endParaRPr lang="es-E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1875</a:t>
                      </a:r>
                      <a:endParaRPr lang="es-E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864996"/>
                  </a:ext>
                </a:extLst>
              </a:tr>
              <a:tr h="2686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frase</a:t>
                      </a:r>
                      <a:endParaRPr lang="es-E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es-E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es-E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  <a:endParaRPr lang="es-E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  <a:endParaRPr lang="es-E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168815"/>
                  </a:ext>
                </a:extLst>
              </a:tr>
              <a:tr h="549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modo adverbial / mod. adv.</a:t>
                      </a:r>
                      <a:endParaRPr lang="es-E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s-E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es-E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es-E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es-E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412399"/>
                  </a:ext>
                </a:extLst>
              </a:tr>
              <a:tr h="2686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modismo</a:t>
                      </a:r>
                      <a:endParaRPr lang="es-E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43119"/>
                  </a:ext>
                </a:extLst>
              </a:tr>
              <a:tr h="2686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expresión </a:t>
                      </a:r>
                      <a:endParaRPr lang="es-E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22048"/>
                  </a:ext>
                </a:extLst>
              </a:tr>
              <a:tr h="2686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refrán</a:t>
                      </a:r>
                      <a:endParaRPr lang="es-E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572911"/>
                  </a:ext>
                </a:extLst>
              </a:tr>
              <a:tr h="2686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proverbio</a:t>
                      </a:r>
                      <a:endParaRPr lang="es-E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526041"/>
                  </a:ext>
                </a:extLst>
              </a:tr>
              <a:tr h="2686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locución</a:t>
                      </a:r>
                      <a:endParaRPr lang="es-E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U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853618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5943600" y="2211570"/>
            <a:ext cx="762000" cy="976473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7848600" y="2229359"/>
            <a:ext cx="96371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U" sz="2400" dirty="0" smtClean="0">
                <a:latin typeface="Century Gothic" panose="020B0502020202020204" pitchFamily="34" charset="0"/>
              </a:rPr>
              <a:t>Pichardo emplea diversas etiquetas para las cobinaciones fijas de palabras: </a:t>
            </a:r>
            <a:r>
              <a:rPr lang="es-CU" sz="2400" b="1" dirty="0" smtClean="0">
                <a:latin typeface="Century Gothic" panose="020B0502020202020204" pitchFamily="34" charset="0"/>
              </a:rPr>
              <a:t>frase</a:t>
            </a:r>
            <a:r>
              <a:rPr lang="es-CU" sz="2400" dirty="0" smtClean="0">
                <a:latin typeface="Century Gothic" panose="020B0502020202020204" pitchFamily="34" charset="0"/>
              </a:rPr>
              <a:t> para las locuciones verbales, principalmente; </a:t>
            </a:r>
            <a:r>
              <a:rPr lang="es-CU" sz="2400" b="1" dirty="0" smtClean="0">
                <a:latin typeface="Century Gothic" panose="020B0502020202020204" pitchFamily="34" charset="0"/>
              </a:rPr>
              <a:t>mod. adv</a:t>
            </a:r>
            <a:r>
              <a:rPr lang="es-CU" sz="2400" dirty="0" smtClean="0">
                <a:latin typeface="Century Gothic" panose="020B0502020202020204" pitchFamily="34" charset="0"/>
              </a:rPr>
              <a:t>. para las locuciones adverbiales y las adjetivas; </a:t>
            </a:r>
            <a:r>
              <a:rPr lang="es-CU" sz="2400" b="1" dirty="0" smtClean="0">
                <a:latin typeface="Century Gothic" panose="020B0502020202020204" pitchFamily="34" charset="0"/>
              </a:rPr>
              <a:t>refrán</a:t>
            </a:r>
            <a:r>
              <a:rPr lang="es-CU" sz="2400" dirty="0" smtClean="0">
                <a:latin typeface="Century Gothic" panose="020B0502020202020204" pitchFamily="34" charset="0"/>
              </a:rPr>
              <a:t> y </a:t>
            </a:r>
            <a:r>
              <a:rPr lang="es-CU" sz="2400" b="1" dirty="0" smtClean="0">
                <a:latin typeface="Century Gothic" panose="020B0502020202020204" pitchFamily="34" charset="0"/>
              </a:rPr>
              <a:t>proverbio</a:t>
            </a:r>
            <a:r>
              <a:rPr lang="es-CU" sz="2400" dirty="0" smtClean="0">
                <a:latin typeface="Century Gothic" panose="020B0502020202020204" pitchFamily="34" charset="0"/>
              </a:rPr>
              <a:t> para los enunciados.</a:t>
            </a:r>
          </a:p>
          <a:p>
            <a:endParaRPr lang="es-CU" sz="24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CU" sz="2400" dirty="0" smtClean="0">
                <a:latin typeface="Century Gothic" panose="020B0502020202020204" pitchFamily="34" charset="0"/>
              </a:rPr>
              <a:t>Se consolida el uso de los términos </a:t>
            </a:r>
            <a:r>
              <a:rPr lang="es-CU" sz="2400" b="1" dirty="0" smtClean="0">
                <a:latin typeface="Century Gothic" panose="020B0502020202020204" pitchFamily="34" charset="0"/>
              </a:rPr>
              <a:t>frase</a:t>
            </a:r>
            <a:r>
              <a:rPr lang="es-CU" sz="2400" dirty="0" smtClean="0">
                <a:latin typeface="Century Gothic" panose="020B0502020202020204" pitchFamily="34" charset="0"/>
              </a:rPr>
              <a:t> y </a:t>
            </a:r>
            <a:r>
              <a:rPr lang="es-CU" sz="2400" b="1" dirty="0" smtClean="0">
                <a:latin typeface="Century Gothic" panose="020B0502020202020204" pitchFamily="34" charset="0"/>
              </a:rPr>
              <a:t>modo adverbial</a:t>
            </a:r>
            <a:r>
              <a:rPr lang="es-CU" sz="2400" dirty="0" smtClean="0">
                <a:latin typeface="Century Gothic" panose="020B0502020202020204" pitchFamily="34" charset="0"/>
              </a:rPr>
              <a:t>.</a:t>
            </a:r>
            <a:endParaRPr lang="es-CU" sz="2400" dirty="0">
              <a:latin typeface="Century Gothic" panose="020B0502020202020204" pitchFamily="34" charset="0"/>
            </a:endParaRPr>
          </a:p>
          <a:p>
            <a:endParaRPr lang="es-ES" sz="2400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09722" y="5016086"/>
            <a:ext cx="172761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U" sz="2400" dirty="0" smtClean="0">
                <a:latin typeface="Century Gothic" panose="020B0502020202020204" pitchFamily="34" charset="0"/>
              </a:rPr>
              <a:t>La información gramatical se modifica entre ediciones. En algunas locuciones como </a:t>
            </a:r>
            <a:r>
              <a:rPr lang="es-CU" sz="2400" b="1" i="1" dirty="0" smtClean="0">
                <a:latin typeface="Century Gothic" panose="020B0502020202020204" pitchFamily="34" charset="0"/>
              </a:rPr>
              <a:t>ahorita mismo </a:t>
            </a:r>
            <a:r>
              <a:rPr lang="es-CU" sz="2400" dirty="0" smtClean="0">
                <a:latin typeface="Century Gothic" panose="020B0502020202020204" pitchFamily="34" charset="0"/>
              </a:rPr>
              <a:t>se suprime la información gramatical </a:t>
            </a:r>
            <a:r>
              <a:rPr lang="es-CU" sz="2400" i="1" dirty="0" smtClean="0">
                <a:latin typeface="Century Gothic" panose="020B0502020202020204" pitchFamily="34" charset="0"/>
              </a:rPr>
              <a:t>mod. adv. </a:t>
            </a:r>
            <a:r>
              <a:rPr lang="es-CU" sz="2400" dirty="0" smtClean="0">
                <a:latin typeface="Century Gothic" panose="020B0502020202020204" pitchFamily="34" charset="0"/>
              </a:rPr>
              <a:t>en las ediciones de 1849, 1861 y 1875. En otros casos se incorpora esta información a aprtir de la edición de 1849 </a:t>
            </a:r>
            <a:r>
              <a:rPr lang="es-CU" sz="2400" b="1" i="1" dirty="0" smtClean="0">
                <a:latin typeface="Century Gothic" panose="020B0502020202020204" pitchFamily="34" charset="0"/>
              </a:rPr>
              <a:t>en carapacho </a:t>
            </a:r>
            <a:r>
              <a:rPr lang="es-CU" sz="2400" dirty="0" smtClean="0">
                <a:latin typeface="Century Gothic" panose="020B0502020202020204" pitchFamily="34" charset="0"/>
              </a:rPr>
              <a:t>(mod. adv.), </a:t>
            </a:r>
            <a:r>
              <a:rPr lang="es-CU" sz="2400" b="1" i="1" dirty="0" smtClean="0">
                <a:latin typeface="Century Gothic" panose="020B0502020202020204" pitchFamily="34" charset="0"/>
              </a:rPr>
              <a:t>valer o costar un congo </a:t>
            </a:r>
            <a:r>
              <a:rPr lang="es-CU" sz="2400" dirty="0" smtClean="0">
                <a:latin typeface="Century Gothic" panose="020B0502020202020204" pitchFamily="34" charset="0"/>
              </a:rPr>
              <a:t>(frase), </a:t>
            </a:r>
            <a:r>
              <a:rPr lang="es-CU" sz="2400" b="1" i="1" dirty="0" smtClean="0">
                <a:latin typeface="Century Gothic" panose="020B0502020202020204" pitchFamily="34" charset="0"/>
              </a:rPr>
              <a:t>librar la puerta </a:t>
            </a:r>
            <a:r>
              <a:rPr lang="es-CU" sz="2400" dirty="0" smtClean="0">
                <a:latin typeface="Century Gothic" panose="020B0502020202020204" pitchFamily="34" charset="0"/>
              </a:rPr>
              <a:t>(frase), </a:t>
            </a:r>
            <a:r>
              <a:rPr lang="es-CU" sz="2400" b="1" i="1" dirty="0" smtClean="0">
                <a:latin typeface="Century Gothic" panose="020B0502020202020204" pitchFamily="34" charset="0"/>
              </a:rPr>
              <a:t>comer pavo </a:t>
            </a:r>
            <a:r>
              <a:rPr lang="es-CU" sz="2400" dirty="0" smtClean="0">
                <a:latin typeface="Century Gothic" panose="020B0502020202020204" pitchFamily="34" charset="0"/>
              </a:rPr>
              <a:t>(frase). </a:t>
            </a:r>
            <a:r>
              <a:rPr lang="es-ES" sz="2400" dirty="0" smtClean="0">
                <a:latin typeface="Century Gothic" panose="020B0502020202020204" pitchFamily="34" charset="0"/>
              </a:rPr>
              <a:t>E</a:t>
            </a:r>
            <a:r>
              <a:rPr lang="es-CU" sz="2400" dirty="0" smtClean="0">
                <a:latin typeface="Century Gothic" panose="020B0502020202020204" pitchFamily="34" charset="0"/>
              </a:rPr>
              <a:t>n pocas se cambia de frase (1836, 1849, 1861) a locución (1875) como en </a:t>
            </a:r>
            <a:r>
              <a:rPr lang="es-CU" sz="2400" b="1" i="1" dirty="0" smtClean="0">
                <a:latin typeface="Century Gothic" panose="020B0502020202020204" pitchFamily="34" charset="0"/>
              </a:rPr>
              <a:t>no dar paso</a:t>
            </a:r>
            <a:r>
              <a:rPr lang="es-CU" sz="2400" dirty="0" smtClean="0">
                <a:latin typeface="Century Gothic" panose="020B0502020202020204" pitchFamily="34" charset="0"/>
              </a:rPr>
              <a:t>.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47822" y="7287132"/>
            <a:ext cx="172761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400" dirty="0">
                <a:latin typeface="Century Gothic" panose="020B0502020202020204" pitchFamily="34" charset="0"/>
              </a:rPr>
              <a:t>Incluye </a:t>
            </a:r>
            <a:r>
              <a:rPr lang="es-MX" sz="2400" dirty="0" smtClean="0">
                <a:latin typeface="Century Gothic" panose="020B0502020202020204" pitchFamily="34" charset="0"/>
              </a:rPr>
              <a:t>información relativa a la </a:t>
            </a:r>
            <a:r>
              <a:rPr lang="es-MX" sz="2400" dirty="0">
                <a:latin typeface="Century Gothic" panose="020B0502020202020204" pitchFamily="34" charset="0"/>
              </a:rPr>
              <a:t>localización </a:t>
            </a:r>
            <a:r>
              <a:rPr lang="es-MX" sz="2400" dirty="0" smtClean="0">
                <a:latin typeface="Century Gothic" panose="020B0502020202020204" pitchFamily="34" charset="0"/>
              </a:rPr>
              <a:t>geográfica: </a:t>
            </a:r>
            <a:r>
              <a:rPr lang="es-MX" sz="2400" i="1" dirty="0" smtClean="0">
                <a:latin typeface="Century Gothic" panose="020B0502020202020204" pitchFamily="34" charset="0"/>
              </a:rPr>
              <a:t>en </a:t>
            </a:r>
            <a:r>
              <a:rPr lang="es-MX" sz="2400" i="1" dirty="0">
                <a:latin typeface="Century Gothic" panose="020B0502020202020204" pitchFamily="34" charset="0"/>
              </a:rPr>
              <a:t>la parte </a:t>
            </a:r>
            <a:r>
              <a:rPr lang="es-MX" sz="2400" i="1" dirty="0" smtClean="0">
                <a:latin typeface="Century Gothic" panose="020B0502020202020204" pitchFamily="34" charset="0"/>
              </a:rPr>
              <a:t>occidental, en La Habana, en Cuba, </a:t>
            </a:r>
            <a:r>
              <a:rPr lang="es-MX" sz="2400" i="1" dirty="0" err="1" smtClean="0">
                <a:latin typeface="Century Gothic" panose="020B0502020202020204" pitchFamily="34" charset="0"/>
              </a:rPr>
              <a:t>Tierradentro</a:t>
            </a:r>
            <a:r>
              <a:rPr lang="es-MX" sz="2400" i="1" dirty="0" smtClean="0">
                <a:latin typeface="Century Gothic" panose="020B0502020202020204" pitchFamily="34" charset="0"/>
              </a:rPr>
              <a:t>, en Puerto Príncipe</a:t>
            </a:r>
            <a:r>
              <a:rPr lang="es-MX" sz="2400" dirty="0" smtClean="0">
                <a:latin typeface="Century Gothic" panose="020B0502020202020204" pitchFamily="34" charset="0"/>
              </a:rPr>
              <a:t>, </a:t>
            </a:r>
            <a:r>
              <a:rPr lang="es-MX" sz="2400" i="1" dirty="0" smtClean="0">
                <a:latin typeface="Century Gothic" panose="020B0502020202020204" pitchFamily="34" charset="0"/>
              </a:rPr>
              <a:t>en </a:t>
            </a:r>
            <a:r>
              <a:rPr lang="es-MX" sz="2400" i="1" dirty="0" err="1" smtClean="0">
                <a:latin typeface="Century Gothic" panose="020B0502020202020204" pitchFamily="34" charset="0"/>
              </a:rPr>
              <a:t>Vueltabajo</a:t>
            </a:r>
            <a:r>
              <a:rPr lang="es-MX" sz="2400" dirty="0" smtClean="0">
                <a:latin typeface="Century Gothic" panose="020B0502020202020204" pitchFamily="34" charset="0"/>
              </a:rPr>
              <a:t>, etc.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400" dirty="0">
                <a:latin typeface="Century Gothic" panose="020B0502020202020204" pitchFamily="34" charset="0"/>
              </a:rPr>
              <a:t>Apunta usos específicos, como las UF empleadas en el </a:t>
            </a:r>
            <a:r>
              <a:rPr lang="es-MX" sz="2400" i="1" dirty="0">
                <a:latin typeface="Century Gothic" panose="020B0502020202020204" pitchFamily="34" charset="0"/>
              </a:rPr>
              <a:t>juego del m</a:t>
            </a:r>
            <a:r>
              <a:rPr lang="es-MX" sz="2400" i="1" dirty="0" smtClean="0">
                <a:latin typeface="Century Gothic" panose="020B0502020202020204" pitchFamily="34" charset="0"/>
              </a:rPr>
              <a:t>onte, en el juego de los dados, en el juego de los gallos, en el  juego de los caracoles, etc.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Century Gothic" panose="020B0502020202020204" pitchFamily="34" charset="0"/>
              </a:rPr>
              <a:t>Aporta información etimológica o </a:t>
            </a:r>
            <a:r>
              <a:rPr lang="es-MX" sz="2400" dirty="0">
                <a:latin typeface="Century Gothic" panose="020B0502020202020204" pitchFamily="34" charset="0"/>
              </a:rPr>
              <a:t>la razón cultural de </a:t>
            </a:r>
            <a:r>
              <a:rPr lang="es-MX" sz="2400" dirty="0" smtClean="0">
                <a:latin typeface="Century Gothic" panose="020B0502020202020204" pitchFamily="34" charset="0"/>
              </a:rPr>
              <a:t>la creación de la UF. </a:t>
            </a:r>
            <a:r>
              <a:rPr lang="es-MX" sz="2400" dirty="0">
                <a:latin typeface="Century Gothic" panose="020B0502020202020204" pitchFamily="34" charset="0"/>
              </a:rPr>
              <a:t>Por ejemplo, explica que la frase </a:t>
            </a:r>
            <a:r>
              <a:rPr lang="es-MX" sz="2400" b="1" i="1" dirty="0">
                <a:latin typeface="Century Gothic" panose="020B0502020202020204" pitchFamily="34" charset="0"/>
              </a:rPr>
              <a:t>vomitar como aura </a:t>
            </a:r>
            <a:r>
              <a:rPr lang="es-MX" sz="2400" dirty="0">
                <a:latin typeface="Century Gothic" panose="020B0502020202020204" pitchFamily="34" charset="0"/>
              </a:rPr>
              <a:t>se origina de la propensión del ave </a:t>
            </a:r>
            <a:r>
              <a:rPr lang="es-MX" sz="2400" dirty="0" smtClean="0">
                <a:latin typeface="Century Gothic" panose="020B0502020202020204" pitchFamily="34" charset="0"/>
              </a:rPr>
              <a:t>a </a:t>
            </a:r>
            <a:r>
              <a:rPr lang="es-MX" sz="2400" dirty="0">
                <a:latin typeface="Century Gothic" panose="020B0502020202020204" pitchFamily="34" charset="0"/>
              </a:rPr>
              <a:t>vomitar. También detalla que la frase </a:t>
            </a:r>
            <a:r>
              <a:rPr lang="es-MX" sz="2400" b="1" i="1" dirty="0">
                <a:latin typeface="Century Gothic" panose="020B0502020202020204" pitchFamily="34" charset="0"/>
              </a:rPr>
              <a:t>soltar la jaba </a:t>
            </a:r>
            <a:r>
              <a:rPr lang="es-MX" sz="2400" dirty="0">
                <a:latin typeface="Century Gothic" panose="020B0502020202020204" pitchFamily="34" charset="0"/>
              </a:rPr>
              <a:t>(civilizarse) deriva de una referencia metafórica al bulto que sale en la boca a las bestias (Haba</a:t>
            </a:r>
            <a:r>
              <a:rPr lang="es-MX" sz="2400" dirty="0" smtClean="0">
                <a:latin typeface="Century Gothic" panose="020B0502020202020204" pitchFamily="34" charset="0"/>
              </a:rPr>
              <a:t>).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1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621"/>
    </mc:Choice>
    <mc:Fallback>
      <p:transition spd="slow" advTm="42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476360" y="-94974"/>
            <a:ext cx="19048322" cy="1492793"/>
            <a:chOff x="0" y="0"/>
            <a:chExt cx="501684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9993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0308" y="-133525"/>
            <a:ext cx="17634292" cy="1397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86"/>
              </a:lnSpc>
            </a:pPr>
            <a:r>
              <a:rPr lang="en-US" sz="4000" spc="773" dirty="0" smtClean="0">
                <a:solidFill>
                  <a:srgbClr val="FFFFFF"/>
                </a:solidFill>
                <a:latin typeface="Codec Pro ExtraBold"/>
              </a:rPr>
              <a:t>R #1. </a:t>
            </a:r>
            <a:r>
              <a:rPr lang="en-US" sz="4000" spc="773" dirty="0" err="1" smtClean="0">
                <a:solidFill>
                  <a:srgbClr val="FFFFFF"/>
                </a:solidFill>
                <a:latin typeface="Codec Pro ExtraBold"/>
              </a:rPr>
              <a:t>Información</a:t>
            </a:r>
            <a:r>
              <a:rPr lang="en-US" sz="4000" spc="773" dirty="0" smtClean="0">
                <a:solidFill>
                  <a:srgbClr val="FFFFFF"/>
                </a:solidFill>
                <a:latin typeface="Codec Pro ExtraBold"/>
              </a:rPr>
              <a:t> </a:t>
            </a:r>
            <a:r>
              <a:rPr lang="en-US" sz="4000" spc="773" dirty="0" err="1" smtClean="0">
                <a:solidFill>
                  <a:srgbClr val="FFFFFF"/>
                </a:solidFill>
                <a:latin typeface="Codec Pro ExtraBold"/>
              </a:rPr>
              <a:t>semántica</a:t>
            </a:r>
            <a:endParaRPr lang="en-US" sz="4000" spc="773" dirty="0">
              <a:solidFill>
                <a:srgbClr val="FFFFFF"/>
              </a:solidFill>
              <a:latin typeface="Codec Pro ExtraBold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5408481" y="-2153153"/>
            <a:ext cx="4116356" cy="4116356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-2602379" y="0"/>
            <a:ext cx="3256087" cy="3256087"/>
          </a:xfrm>
          <a:custGeom>
            <a:avLst/>
            <a:gdLst/>
            <a:ahLst/>
            <a:cxnLst/>
            <a:rect l="l" t="t" r="r" b="b"/>
            <a:pathLst>
              <a:path w="3256087" h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" name="CuadroTexto 1"/>
          <p:cNvSpPr txBox="1"/>
          <p:nvPr/>
        </p:nvSpPr>
        <p:spPr>
          <a:xfrm>
            <a:off x="304800" y="1642985"/>
            <a:ext cx="83058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UcParenBoth"/>
            </a:pPr>
            <a:r>
              <a:rPr lang="es-MX" sz="2800" b="1" dirty="0" smtClean="0">
                <a:latin typeface="Century Gothic" panose="020B0502020202020204" pitchFamily="34" charset="0"/>
              </a:rPr>
              <a:t> </a:t>
            </a:r>
            <a:r>
              <a:rPr lang="es-MX" sz="2800" dirty="0" smtClean="0">
                <a:latin typeface="Century Gothic" panose="020B0502020202020204" pitchFamily="34" charset="0"/>
              </a:rPr>
              <a:t> </a:t>
            </a:r>
            <a:r>
              <a:rPr lang="es-MX" sz="2400" dirty="0" smtClean="0">
                <a:latin typeface="Century Gothic" panose="020B0502020202020204" pitchFamily="34" charset="0"/>
              </a:rPr>
              <a:t>definición </a:t>
            </a:r>
            <a:r>
              <a:rPr lang="es-MX" sz="2400" dirty="0">
                <a:latin typeface="Century Gothic" panose="020B0502020202020204" pitchFamily="34" charset="0"/>
              </a:rPr>
              <a:t>perifrástica construida en </a:t>
            </a:r>
            <a:r>
              <a:rPr lang="es-MX" sz="2400" dirty="0" err="1">
                <a:latin typeface="Century Gothic" panose="020B0502020202020204" pitchFamily="34" charset="0"/>
              </a:rPr>
              <a:t>metalengua</a:t>
            </a:r>
            <a:r>
              <a:rPr lang="es-MX" sz="2400" dirty="0">
                <a:latin typeface="Century Gothic" panose="020B0502020202020204" pitchFamily="34" charset="0"/>
              </a:rPr>
              <a:t> de signo</a:t>
            </a:r>
            <a:r>
              <a:rPr lang="es-MX" sz="2400" dirty="0" smtClean="0">
                <a:latin typeface="Century Gothic" panose="020B0502020202020204" pitchFamily="34" charset="0"/>
              </a:rPr>
              <a:t>:</a:t>
            </a:r>
          </a:p>
          <a:p>
            <a:pPr marL="514350" indent="-514350">
              <a:buAutoNum type="alphaUcParenBoth"/>
            </a:pPr>
            <a:endParaRPr lang="es-MX" sz="2800" dirty="0" smtClean="0">
              <a:latin typeface="Century Gothic" panose="020B0502020202020204" pitchFamily="34" charset="0"/>
            </a:endParaRPr>
          </a:p>
          <a:p>
            <a:pPr marL="533400" algn="just"/>
            <a:r>
              <a:rPr lang="es-MX" sz="2200" b="1" dirty="0" smtClean="0">
                <a:latin typeface="Century Gothic" panose="020B0502020202020204" pitchFamily="34" charset="0"/>
              </a:rPr>
              <a:t>Ellos son blancos, ellos se entienden. </a:t>
            </a:r>
            <a:r>
              <a:rPr lang="es-MX" sz="2200" dirty="0" smtClean="0">
                <a:latin typeface="Century Gothic" panose="020B0502020202020204" pitchFamily="34" charset="0"/>
              </a:rPr>
              <a:t>Frase de los Negros para </a:t>
            </a:r>
            <a:r>
              <a:rPr lang="es-MX" sz="2200" dirty="0" err="1" smtClean="0">
                <a:latin typeface="Century Gothic" panose="020B0502020202020204" pitchFamily="34" charset="0"/>
              </a:rPr>
              <a:t>escusarse</a:t>
            </a:r>
            <a:r>
              <a:rPr lang="es-MX" sz="2200" dirty="0" smtClean="0">
                <a:latin typeface="Century Gothic" panose="020B0502020202020204" pitchFamily="34" charset="0"/>
              </a:rPr>
              <a:t> de intervenir en lo que toca a otros. (</a:t>
            </a:r>
            <a:r>
              <a:rPr lang="es-MX" sz="2200" i="1" dirty="0" smtClean="0">
                <a:latin typeface="Century Gothic" panose="020B0502020202020204" pitchFamily="34" charset="0"/>
              </a:rPr>
              <a:t>DPVC</a:t>
            </a:r>
            <a:r>
              <a:rPr lang="es-MX" sz="2200" dirty="0" smtClean="0">
                <a:latin typeface="Century Gothic" panose="020B0502020202020204" pitchFamily="34" charset="0"/>
              </a:rPr>
              <a:t>: 1875)</a:t>
            </a:r>
          </a:p>
          <a:p>
            <a:endParaRPr lang="es-MX" sz="2400" dirty="0" smtClean="0">
              <a:latin typeface="Century Gothic" panose="020B0502020202020204" pitchFamily="34" charset="0"/>
            </a:endParaRPr>
          </a:p>
          <a:p>
            <a:pPr algn="just" defTabSz="628650"/>
            <a:r>
              <a:rPr lang="es-MX" sz="2400" b="1" dirty="0" smtClean="0">
                <a:latin typeface="Century Gothic" panose="020B0502020202020204" pitchFamily="34" charset="0"/>
              </a:rPr>
              <a:t>(B) </a:t>
            </a:r>
            <a:r>
              <a:rPr lang="es-MX" sz="2400" dirty="0" smtClean="0">
                <a:latin typeface="Century Gothic" panose="020B0502020202020204" pitchFamily="34" charset="0"/>
              </a:rPr>
              <a:t>definición </a:t>
            </a:r>
            <a:r>
              <a:rPr lang="es-MX" sz="2400" dirty="0">
                <a:latin typeface="Century Gothic" panose="020B0502020202020204" pitchFamily="34" charset="0"/>
              </a:rPr>
              <a:t>perifrástica construida en </a:t>
            </a:r>
            <a:r>
              <a:rPr lang="es-MX" sz="2400" dirty="0" err="1">
                <a:latin typeface="Century Gothic" panose="020B0502020202020204" pitchFamily="34" charset="0"/>
              </a:rPr>
              <a:t>metalengua</a:t>
            </a:r>
            <a:r>
              <a:rPr lang="es-MX" sz="2400" dirty="0">
                <a:latin typeface="Century Gothic" panose="020B0502020202020204" pitchFamily="34" charset="0"/>
              </a:rPr>
              <a:t> de </a:t>
            </a:r>
            <a:r>
              <a:rPr lang="es-MX" sz="2400" dirty="0" smtClean="0">
                <a:latin typeface="Century Gothic" panose="020B0502020202020204" pitchFamily="34" charset="0"/>
              </a:rPr>
              <a:t>significado:</a:t>
            </a:r>
          </a:p>
          <a:p>
            <a:endParaRPr lang="es-MX" sz="2800" dirty="0" smtClean="0">
              <a:latin typeface="Century Gothic" panose="020B0502020202020204" pitchFamily="34" charset="0"/>
            </a:endParaRPr>
          </a:p>
          <a:p>
            <a:pPr marL="533400" algn="just"/>
            <a:r>
              <a:rPr lang="es-MX" sz="2200" b="1" dirty="0" smtClean="0">
                <a:latin typeface="Century Gothic" panose="020B0502020202020204" pitchFamily="34" charset="0"/>
              </a:rPr>
              <a:t>Ponerse las botas</a:t>
            </a:r>
            <a:r>
              <a:rPr lang="es-MX" sz="2200" dirty="0" smtClean="0">
                <a:latin typeface="Century Gothic" panose="020B0502020202020204" pitchFamily="34" charset="0"/>
              </a:rPr>
              <a:t>. Frase familiar.— </a:t>
            </a:r>
            <a:r>
              <a:rPr lang="es-MX" sz="2200" dirty="0" err="1" smtClean="0">
                <a:latin typeface="Century Gothic" panose="020B0502020202020204" pitchFamily="34" charset="0"/>
              </a:rPr>
              <a:t>Adquirír</a:t>
            </a:r>
            <a:r>
              <a:rPr lang="es-MX" sz="2200" dirty="0" smtClean="0">
                <a:latin typeface="Century Gothic" panose="020B0502020202020204" pitchFamily="34" charset="0"/>
              </a:rPr>
              <a:t> </a:t>
            </a:r>
            <a:r>
              <a:rPr lang="es-MX" sz="2200" dirty="0" err="1">
                <a:latin typeface="Century Gothic" panose="020B0502020202020204" pitchFamily="34" charset="0"/>
              </a:rPr>
              <a:t>ó</a:t>
            </a:r>
            <a:r>
              <a:rPr lang="es-MX" sz="2200" dirty="0">
                <a:latin typeface="Century Gothic" panose="020B0502020202020204" pitchFamily="34" charset="0"/>
              </a:rPr>
              <a:t> ganar mucho, </a:t>
            </a:r>
            <a:r>
              <a:rPr lang="es-MX" sz="2200" dirty="0" err="1">
                <a:latin typeface="Century Gothic" panose="020B0502020202020204" pitchFamily="34" charset="0"/>
              </a:rPr>
              <a:t>ó</a:t>
            </a:r>
            <a:r>
              <a:rPr lang="es-MX" sz="2200" dirty="0">
                <a:latin typeface="Century Gothic" panose="020B0502020202020204" pitchFamily="34" charset="0"/>
              </a:rPr>
              <a:t> lograr alguna cosa interesante</a:t>
            </a:r>
            <a:r>
              <a:rPr lang="es-MX" sz="2200" dirty="0" smtClean="0">
                <a:latin typeface="Century Gothic" panose="020B0502020202020204" pitchFamily="34" charset="0"/>
              </a:rPr>
              <a:t>. (</a:t>
            </a:r>
            <a:r>
              <a:rPr lang="es-MX" sz="2200" i="1" dirty="0" smtClean="0">
                <a:latin typeface="Century Gothic" panose="020B0502020202020204" pitchFamily="34" charset="0"/>
              </a:rPr>
              <a:t>DPVC</a:t>
            </a:r>
            <a:r>
              <a:rPr lang="es-MX" sz="2200" dirty="0" smtClean="0">
                <a:latin typeface="Century Gothic" panose="020B0502020202020204" pitchFamily="34" charset="0"/>
              </a:rPr>
              <a:t>: 1849-1875)</a:t>
            </a:r>
          </a:p>
          <a:p>
            <a:pPr marL="342900" indent="-342900">
              <a:buAutoNum type="alphaLcParenR"/>
            </a:pPr>
            <a:endParaRPr lang="es-MX" sz="2800" dirty="0" smtClean="0">
              <a:latin typeface="Century Gothic" panose="020B0502020202020204" pitchFamily="34" charset="0"/>
            </a:endParaRPr>
          </a:p>
          <a:p>
            <a:r>
              <a:rPr lang="es-ES" sz="2400" b="1" dirty="0" smtClean="0">
                <a:latin typeface="Century Gothic" panose="020B0502020202020204" pitchFamily="34" charset="0"/>
              </a:rPr>
              <a:t>(C)</a:t>
            </a:r>
            <a:r>
              <a:rPr lang="es-MX" sz="2400" dirty="0">
                <a:latin typeface="Century Gothic" panose="020B0502020202020204" pitchFamily="34" charset="0"/>
              </a:rPr>
              <a:t> definición sinonímica (mediante una UF sinónima, UL sinónimas o mixtas</a:t>
            </a:r>
            <a:r>
              <a:rPr lang="es-MX" sz="2400" dirty="0" smtClean="0">
                <a:latin typeface="Century Gothic" panose="020B0502020202020204" pitchFamily="34" charset="0"/>
              </a:rPr>
              <a:t>):</a:t>
            </a:r>
          </a:p>
          <a:p>
            <a:endParaRPr lang="es-MX" sz="2400" dirty="0" smtClean="0">
              <a:latin typeface="Century Gothic" panose="020B0502020202020204" pitchFamily="34" charset="0"/>
            </a:endParaRPr>
          </a:p>
          <a:p>
            <a:pPr marL="800100" algn="just"/>
            <a:r>
              <a:rPr lang="es-ES" sz="2200" b="1" dirty="0">
                <a:latin typeface="Century Gothic" panose="020B0502020202020204" pitchFamily="34" charset="0"/>
              </a:rPr>
              <a:t>Á la porra</a:t>
            </a:r>
            <a:r>
              <a:rPr lang="es-ES" sz="2200" dirty="0">
                <a:latin typeface="Century Gothic" panose="020B0502020202020204" pitchFamily="34" charset="0"/>
              </a:rPr>
              <a:t>: </a:t>
            </a:r>
            <a:r>
              <a:rPr lang="es-ES" sz="2200" dirty="0" err="1">
                <a:latin typeface="Century Gothic" panose="020B0502020202020204" pitchFamily="34" charset="0"/>
              </a:rPr>
              <a:t>Mod</a:t>
            </a:r>
            <a:r>
              <a:rPr lang="es-ES" sz="2200" dirty="0">
                <a:latin typeface="Century Gothic" panose="020B0502020202020204" pitchFamily="34" charset="0"/>
              </a:rPr>
              <a:t>. </a:t>
            </a:r>
            <a:r>
              <a:rPr lang="es-ES" sz="2200" dirty="0" err="1">
                <a:latin typeface="Century Gothic" panose="020B0502020202020204" pitchFamily="34" charset="0"/>
              </a:rPr>
              <a:t>adv</a:t>
            </a:r>
            <a:r>
              <a:rPr lang="es-ES" sz="2200" dirty="0">
                <a:latin typeface="Century Gothic" panose="020B0502020202020204" pitchFamily="34" charset="0"/>
              </a:rPr>
              <a:t>. </a:t>
            </a:r>
            <a:r>
              <a:rPr lang="es-MX" sz="2200" dirty="0">
                <a:latin typeface="Century Gothic" panose="020B0502020202020204" pitchFamily="34" charset="0"/>
              </a:rPr>
              <a:t>Sinónimo de enhoramala y usado en los mismos términos. (</a:t>
            </a:r>
            <a:r>
              <a:rPr lang="es-MX" sz="2200" i="1" dirty="0">
                <a:latin typeface="Century Gothic" panose="020B0502020202020204" pitchFamily="34" charset="0"/>
              </a:rPr>
              <a:t>DPVC</a:t>
            </a:r>
            <a:r>
              <a:rPr lang="es-MX" sz="2200" dirty="0">
                <a:latin typeface="Century Gothic" panose="020B0502020202020204" pitchFamily="34" charset="0"/>
              </a:rPr>
              <a:t>: 1836-1875</a:t>
            </a:r>
            <a:r>
              <a:rPr lang="es-MX" sz="2200" dirty="0" smtClean="0">
                <a:latin typeface="Century Gothic" panose="020B0502020202020204" pitchFamily="34" charset="0"/>
              </a:rPr>
              <a:t>)</a:t>
            </a:r>
            <a:endParaRPr lang="es-MX" sz="2200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618059" y="1642985"/>
            <a:ext cx="7848600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3900" algn="just"/>
            <a:r>
              <a:rPr lang="es-MX" sz="2200" b="1" dirty="0">
                <a:latin typeface="Century Gothic" panose="020B0502020202020204" pitchFamily="34" charset="0"/>
              </a:rPr>
              <a:t>Volver o hacer un sebo</a:t>
            </a:r>
            <a:r>
              <a:rPr lang="es-MX" sz="2200" dirty="0">
                <a:latin typeface="Century Gothic" panose="020B0502020202020204" pitchFamily="34" charset="0"/>
              </a:rPr>
              <a:t>: Frase familiar que significa anonadar, confundir, arruinar. (</a:t>
            </a:r>
            <a:r>
              <a:rPr lang="es-MX" sz="2200" i="1" dirty="0">
                <a:latin typeface="Century Gothic" panose="020B0502020202020204" pitchFamily="34" charset="0"/>
              </a:rPr>
              <a:t>DPVC</a:t>
            </a:r>
            <a:r>
              <a:rPr lang="es-MX" sz="2200" dirty="0">
                <a:latin typeface="Century Gothic" panose="020B0502020202020204" pitchFamily="34" charset="0"/>
              </a:rPr>
              <a:t>: 1836-1875)</a:t>
            </a:r>
          </a:p>
          <a:p>
            <a:pPr marL="723900" algn="just"/>
            <a:endParaRPr lang="es-MX" sz="2200" dirty="0">
              <a:latin typeface="Century Gothic" panose="020B0502020202020204" pitchFamily="34" charset="0"/>
            </a:endParaRPr>
          </a:p>
          <a:p>
            <a:pPr marL="723900" algn="just"/>
            <a:r>
              <a:rPr lang="es-MX" sz="2200" b="1" dirty="0">
                <a:latin typeface="Century Gothic" panose="020B0502020202020204" pitchFamily="34" charset="0"/>
              </a:rPr>
              <a:t>Al golpe</a:t>
            </a:r>
            <a:r>
              <a:rPr lang="es-MX" sz="2200" dirty="0">
                <a:latin typeface="Century Gothic" panose="020B0502020202020204" pitchFamily="34" charset="0"/>
              </a:rPr>
              <a:t>. </a:t>
            </a:r>
            <a:r>
              <a:rPr lang="es-MX" sz="2200" dirty="0" err="1">
                <a:latin typeface="Century Gothic" panose="020B0502020202020204" pitchFamily="34" charset="0"/>
              </a:rPr>
              <a:t>Mod</a:t>
            </a:r>
            <a:r>
              <a:rPr lang="es-MX" sz="2200" dirty="0">
                <a:latin typeface="Century Gothic" panose="020B0502020202020204" pitchFamily="34" charset="0"/>
              </a:rPr>
              <a:t>. </a:t>
            </a:r>
            <a:r>
              <a:rPr lang="es-MX" sz="2200" dirty="0" err="1">
                <a:latin typeface="Century Gothic" panose="020B0502020202020204" pitchFamily="34" charset="0"/>
              </a:rPr>
              <a:t>adv</a:t>
            </a:r>
            <a:r>
              <a:rPr lang="es-MX" sz="2200" dirty="0">
                <a:latin typeface="Century Gothic" panose="020B0502020202020204" pitchFamily="34" charset="0"/>
              </a:rPr>
              <a:t>. Al instante, inmediatamente, luego al punto. (</a:t>
            </a:r>
            <a:r>
              <a:rPr lang="es-MX" sz="2200" i="1" dirty="0">
                <a:latin typeface="Century Gothic" panose="020B0502020202020204" pitchFamily="34" charset="0"/>
              </a:rPr>
              <a:t>DPVC</a:t>
            </a:r>
            <a:r>
              <a:rPr lang="es-MX" sz="2200" dirty="0">
                <a:latin typeface="Century Gothic" panose="020B0502020202020204" pitchFamily="34" charset="0"/>
              </a:rPr>
              <a:t>: 1849-1875)</a:t>
            </a:r>
          </a:p>
          <a:p>
            <a:pPr marL="723900" algn="just"/>
            <a:endParaRPr lang="es-ES" sz="2200" dirty="0">
              <a:latin typeface="Century Gothic" panose="020B0502020202020204" pitchFamily="34" charset="0"/>
            </a:endParaRPr>
          </a:p>
          <a:p>
            <a:pPr algn="just"/>
            <a:r>
              <a:rPr lang="es-MX" sz="2400" b="1" dirty="0" smtClean="0">
                <a:latin typeface="Century Gothic" panose="020B0502020202020204" pitchFamily="34" charset="0"/>
              </a:rPr>
              <a:t>(D) </a:t>
            </a:r>
            <a:r>
              <a:rPr lang="es-MX" sz="2400" dirty="0" smtClean="0">
                <a:latin typeface="Century Gothic" panose="020B0502020202020204" pitchFamily="34" charset="0"/>
              </a:rPr>
              <a:t>inclusión </a:t>
            </a:r>
            <a:r>
              <a:rPr lang="es-MX" sz="2400" dirty="0">
                <a:latin typeface="Century Gothic" panose="020B0502020202020204" pitchFamily="34" charset="0"/>
              </a:rPr>
              <a:t>en la definición de datos extralingüísticos:  </a:t>
            </a:r>
            <a:endParaRPr lang="es-MX" sz="2400" dirty="0" smtClean="0">
              <a:latin typeface="Century Gothic" panose="020B0502020202020204" pitchFamily="34" charset="0"/>
            </a:endParaRPr>
          </a:p>
          <a:p>
            <a:pPr algn="just"/>
            <a:endParaRPr lang="es-MX" sz="2400" dirty="0" smtClean="0">
              <a:latin typeface="Century Gothic" panose="020B0502020202020204" pitchFamily="34" charset="0"/>
            </a:endParaRPr>
          </a:p>
          <a:p>
            <a:pPr marL="800100" algn="just"/>
            <a:r>
              <a:rPr lang="es-MX" sz="2200" b="1" dirty="0" smtClean="0">
                <a:latin typeface="Century Gothic" panose="020B0502020202020204" pitchFamily="34" charset="0"/>
              </a:rPr>
              <a:t>carabina de Ambrosio</a:t>
            </a:r>
            <a:r>
              <a:rPr lang="es-MX" sz="2200" dirty="0" smtClean="0">
                <a:latin typeface="Century Gothic" panose="020B0502020202020204" pitchFamily="34" charset="0"/>
              </a:rPr>
              <a:t>. Frase comparativa </a:t>
            </a:r>
            <a:r>
              <a:rPr lang="es-MX" sz="2200" dirty="0">
                <a:latin typeface="Century Gothic" panose="020B0502020202020204" pitchFamily="34" charset="0"/>
              </a:rPr>
              <a:t>para ponderar lo poco que importa alguna cosa, como esa Carabina, que no disparaba</a:t>
            </a:r>
            <a:r>
              <a:rPr lang="es-MX" sz="2200" dirty="0" smtClean="0">
                <a:latin typeface="Century Gothic" panose="020B0502020202020204" pitchFamily="34" charset="0"/>
              </a:rPr>
              <a:t>. (</a:t>
            </a:r>
            <a:r>
              <a:rPr lang="es-MX" sz="2200" i="1" dirty="0" smtClean="0">
                <a:latin typeface="Century Gothic" panose="020B0502020202020204" pitchFamily="34" charset="0"/>
              </a:rPr>
              <a:t>DPVC</a:t>
            </a:r>
            <a:r>
              <a:rPr lang="es-MX" sz="2200" dirty="0" smtClean="0">
                <a:latin typeface="Century Gothic" panose="020B0502020202020204" pitchFamily="34" charset="0"/>
              </a:rPr>
              <a:t>: 1875)</a:t>
            </a:r>
            <a:endParaRPr lang="es-MX" sz="2200" dirty="0">
              <a:latin typeface="Century Gothic" panose="020B0502020202020204" pitchFamily="34" charset="0"/>
            </a:endParaRPr>
          </a:p>
          <a:p>
            <a:pPr marL="342900" indent="-342900">
              <a:buAutoNum type="alphaLcParenR"/>
            </a:pPr>
            <a:endParaRPr lang="es-MX" sz="2800" dirty="0">
              <a:latin typeface="Century Gothic" panose="020B0502020202020204" pitchFamily="34" charset="0"/>
            </a:endParaRPr>
          </a:p>
          <a:p>
            <a:pPr algn="just"/>
            <a:r>
              <a:rPr lang="es-MX" sz="2400" b="1" dirty="0" smtClean="0">
                <a:latin typeface="Century Gothic" panose="020B0502020202020204" pitchFamily="34" charset="0"/>
              </a:rPr>
              <a:t>(E) </a:t>
            </a:r>
            <a:r>
              <a:rPr lang="es-MX" sz="2400" dirty="0" smtClean="0">
                <a:latin typeface="Century Gothic" panose="020B0502020202020204" pitchFamily="34" charset="0"/>
              </a:rPr>
              <a:t>inclusión en la definición de datos combinatorios</a:t>
            </a:r>
          </a:p>
          <a:p>
            <a:pPr algn="just"/>
            <a:endParaRPr lang="es-MX" sz="2200" b="1" dirty="0" smtClean="0">
              <a:latin typeface="Century Gothic" panose="020B0502020202020204" pitchFamily="34" charset="0"/>
            </a:endParaRPr>
          </a:p>
          <a:p>
            <a:pPr marL="800100" algn="just"/>
            <a:r>
              <a:rPr lang="es-MX" sz="2200" b="1" dirty="0" smtClean="0">
                <a:latin typeface="Century Gothic" panose="020B0502020202020204" pitchFamily="34" charset="0"/>
              </a:rPr>
              <a:t>De cargazón</a:t>
            </a:r>
            <a:r>
              <a:rPr lang="es-MX" sz="2200" dirty="0" smtClean="0">
                <a:latin typeface="Century Gothic" panose="020B0502020202020204" pitchFamily="34" charset="0"/>
              </a:rPr>
              <a:t>. Modo adverbial que </a:t>
            </a:r>
            <a:r>
              <a:rPr lang="es-MX" sz="2200" dirty="0">
                <a:latin typeface="Century Gothic" panose="020B0502020202020204" pitchFamily="34" charset="0"/>
              </a:rPr>
              <a:t>significa un mueble, instrumento u otro artefacto, que no es fino, </a:t>
            </a:r>
            <a:r>
              <a:rPr lang="es-MX" sz="2200" dirty="0" err="1">
                <a:latin typeface="Century Gothic" panose="020B0502020202020204" pitchFamily="34" charset="0"/>
              </a:rPr>
              <a:t>esquisito</a:t>
            </a:r>
            <a:r>
              <a:rPr lang="es-MX" sz="2200" dirty="0">
                <a:latin typeface="Century Gothic" panose="020B0502020202020204" pitchFamily="34" charset="0"/>
              </a:rPr>
              <a:t> o bueno, sino tosco, </a:t>
            </a:r>
            <a:r>
              <a:rPr lang="es-MX" sz="2200" dirty="0" err="1">
                <a:latin typeface="Century Gothic" panose="020B0502020202020204" pitchFamily="34" charset="0"/>
              </a:rPr>
              <a:t>comun</a:t>
            </a:r>
            <a:r>
              <a:rPr lang="es-MX" sz="2200" dirty="0">
                <a:latin typeface="Century Gothic" panose="020B0502020202020204" pitchFamily="34" charset="0"/>
              </a:rPr>
              <a:t>, defectuoso</a:t>
            </a:r>
            <a:r>
              <a:rPr lang="es-MX" sz="2200" dirty="0" smtClean="0">
                <a:latin typeface="Century Gothic" panose="020B0502020202020204" pitchFamily="34" charset="0"/>
              </a:rPr>
              <a:t>.</a:t>
            </a:r>
            <a:r>
              <a:rPr lang="es-MX" sz="2200" dirty="0">
                <a:latin typeface="Century Gothic" panose="020B0502020202020204" pitchFamily="34" charset="0"/>
              </a:rPr>
              <a:t> (</a:t>
            </a:r>
            <a:r>
              <a:rPr lang="es-MX" sz="2200" i="1" dirty="0">
                <a:latin typeface="Century Gothic" panose="020B0502020202020204" pitchFamily="34" charset="0"/>
              </a:rPr>
              <a:t>DPVC</a:t>
            </a:r>
            <a:r>
              <a:rPr lang="es-MX" sz="2200" dirty="0">
                <a:latin typeface="Century Gothic" panose="020B0502020202020204" pitchFamily="34" charset="0"/>
              </a:rPr>
              <a:t>: 1875</a:t>
            </a:r>
            <a:r>
              <a:rPr lang="es-MX" sz="2200" dirty="0" smtClean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32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799"/>
    </mc:Choice>
    <mc:Fallback>
      <p:transition spd="slow" advTm="37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476360" y="-94975"/>
            <a:ext cx="19048322" cy="1657075"/>
            <a:chOff x="0" y="0"/>
            <a:chExt cx="501684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9993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33400" y="-56875"/>
            <a:ext cx="17634292" cy="1182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86"/>
              </a:lnSpc>
            </a:pPr>
            <a:r>
              <a:rPr lang="en-US" sz="4000" spc="773" dirty="0" smtClean="0">
                <a:solidFill>
                  <a:srgbClr val="FFFFFF"/>
                </a:solidFill>
                <a:latin typeface="Codec Pro ExtraBold"/>
              </a:rPr>
              <a:t>R #1. </a:t>
            </a:r>
            <a:r>
              <a:rPr lang="en-US" sz="4000" spc="773" dirty="0" err="1" smtClean="0">
                <a:solidFill>
                  <a:srgbClr val="FFFFFF"/>
                </a:solidFill>
                <a:latin typeface="Codec Pro ExtraBold"/>
              </a:rPr>
              <a:t>Ejemplificación</a:t>
            </a:r>
            <a:r>
              <a:rPr lang="en-US" sz="4000" spc="773" dirty="0" smtClean="0">
                <a:solidFill>
                  <a:srgbClr val="FFFFFF"/>
                </a:solidFill>
                <a:latin typeface="Codec Pro ExtraBold"/>
              </a:rPr>
              <a:t> de las UF</a:t>
            </a:r>
            <a:endParaRPr lang="en-US" sz="4000" spc="773" dirty="0">
              <a:solidFill>
                <a:srgbClr val="FFFFFF"/>
              </a:solidFill>
              <a:latin typeface="Codec Pro ExtraBold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5408481" y="-647701"/>
            <a:ext cx="4116356" cy="2610903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-2602379" y="1"/>
            <a:ext cx="3256087" cy="2476500"/>
          </a:xfrm>
          <a:custGeom>
            <a:avLst/>
            <a:gdLst/>
            <a:ahLst/>
            <a:cxnLst/>
            <a:rect l="l" t="t" r="r" b="b"/>
            <a:pathLst>
              <a:path w="3256087" h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CuadroTexto 6"/>
          <p:cNvSpPr txBox="1"/>
          <p:nvPr/>
        </p:nvSpPr>
        <p:spPr>
          <a:xfrm>
            <a:off x="932501" y="2122110"/>
            <a:ext cx="16230600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s-CU" sz="2400" dirty="0" smtClean="0">
                <a:latin typeface="Century Gothic" panose="020B0502020202020204" pitchFamily="34" charset="0"/>
              </a:rPr>
              <a:t>Muy escasa en el diccionario y con menos presencia en los artículos que contienen UF.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s-CU" sz="2400" dirty="0" smtClean="0">
              <a:latin typeface="Century Gothic" panose="020B0502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ES" sz="2400" dirty="0">
                <a:latin typeface="Century Gothic" panose="020B0502020202020204" pitchFamily="34" charset="0"/>
              </a:rPr>
              <a:t>N</a:t>
            </a:r>
            <a:r>
              <a:rPr lang="es-CU" sz="2400" dirty="0">
                <a:latin typeface="Century Gothic" panose="020B0502020202020204" pitchFamily="34" charset="0"/>
              </a:rPr>
              <a:t>o se </a:t>
            </a:r>
            <a:r>
              <a:rPr lang="es-CU" sz="2400" dirty="0" smtClean="0">
                <a:latin typeface="Century Gothic" panose="020B0502020202020204" pitchFamily="34" charset="0"/>
              </a:rPr>
              <a:t>recogen </a:t>
            </a:r>
            <a:r>
              <a:rPr lang="es-CU" sz="2400" dirty="0">
                <a:latin typeface="Century Gothic" panose="020B0502020202020204" pitchFamily="34" charset="0"/>
              </a:rPr>
              <a:t>citas </a:t>
            </a:r>
            <a:r>
              <a:rPr lang="es-CU" sz="2400" dirty="0" smtClean="0">
                <a:latin typeface="Century Gothic" panose="020B0502020202020204" pitchFamily="34" charset="0"/>
              </a:rPr>
              <a:t>o autoridades y escasos </a:t>
            </a:r>
            <a:r>
              <a:rPr lang="es-CU" sz="2400" dirty="0">
                <a:latin typeface="Century Gothic" panose="020B0502020202020204" pitchFamily="34" charset="0"/>
              </a:rPr>
              <a:t>ejemplos creados por el </a:t>
            </a:r>
            <a:r>
              <a:rPr lang="es-CU" sz="2400" dirty="0" smtClean="0">
                <a:latin typeface="Century Gothic" panose="020B0502020202020204" pitchFamily="34" charset="0"/>
              </a:rPr>
              <a:t>autor, que se ofrecen en otro tipo de letra y entrecomillados.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s-CU" sz="2400" dirty="0">
              <a:latin typeface="Century Gothic" panose="020B0502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CU" sz="2400" dirty="0" smtClean="0">
                <a:latin typeface="Century Gothic" panose="020B0502020202020204" pitchFamily="34" charset="0"/>
              </a:rPr>
              <a:t>En algunos artículos se usan fórmulas introductorias como: </a:t>
            </a:r>
            <a:r>
              <a:rPr lang="es-CU" sz="2400" i="1" dirty="0" smtClean="0">
                <a:latin typeface="Century Gothic" panose="020B0502020202020204" pitchFamily="34" charset="0"/>
              </a:rPr>
              <a:t>así/también se dice</a:t>
            </a:r>
            <a:r>
              <a:rPr lang="es-CU" sz="2400" dirty="0" smtClean="0">
                <a:latin typeface="Century Gothic" panose="020B0502020202020204" pitchFamily="34" charset="0"/>
              </a:rPr>
              <a:t>, </a:t>
            </a:r>
            <a:r>
              <a:rPr lang="es-CU" sz="2400" i="1" dirty="0" smtClean="0">
                <a:latin typeface="Century Gothic" panose="020B0502020202020204" pitchFamily="34" charset="0"/>
              </a:rPr>
              <a:t>v. g</a:t>
            </a:r>
            <a:r>
              <a:rPr lang="es-CU" sz="2400" dirty="0" smtClean="0">
                <a:latin typeface="Century Gothic" panose="020B0502020202020204" pitchFamily="34" charset="0"/>
              </a:rPr>
              <a:t>., </a:t>
            </a:r>
            <a:r>
              <a:rPr lang="es-CU" sz="2400" i="1" dirty="0" smtClean="0">
                <a:latin typeface="Century Gothic" panose="020B0502020202020204" pitchFamily="34" charset="0"/>
              </a:rPr>
              <a:t>cuando se se usa</a:t>
            </a:r>
            <a:r>
              <a:rPr lang="es-CU" sz="2400" dirty="0" smtClean="0">
                <a:latin typeface="Century Gothic" panose="020B0502020202020204" pitchFamily="34" charset="0"/>
              </a:rPr>
              <a:t>,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s-CU" sz="2400" dirty="0">
              <a:latin typeface="Century Gothic" panose="020B0502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CU" sz="2400" dirty="0" smtClean="0">
                <a:latin typeface="Century Gothic" panose="020B0502020202020204" pitchFamily="34" charset="0"/>
              </a:rPr>
              <a:t>En algunos casos se usa la UF como auxiliar de la definición lexicográfica. Las UF contribuyen a que se entienda el significado que tiene la voz simple de mayor peso semántico en la combinación y se proporcionan contextos típicos de aparición. </a:t>
            </a:r>
          </a:p>
          <a:p>
            <a:endParaRPr lang="es-CU" sz="2400" dirty="0">
              <a:latin typeface="Century Gothic" panose="020B0502020202020204" pitchFamily="34" charset="0"/>
            </a:endParaRPr>
          </a:p>
          <a:p>
            <a:pPr marL="722313" algn="just"/>
            <a:r>
              <a:rPr lang="es-MX" sz="2200" b="1" dirty="0" smtClean="0">
                <a:latin typeface="Century Gothic" panose="020B0502020202020204" pitchFamily="34" charset="0"/>
              </a:rPr>
              <a:t>Solo</a:t>
            </a:r>
            <a:r>
              <a:rPr lang="es-MX" sz="2200" dirty="0" smtClean="0">
                <a:latin typeface="Century Gothic" panose="020B0502020202020204" pitchFamily="34" charset="0"/>
              </a:rPr>
              <a:t>. Es </a:t>
            </a:r>
            <a:r>
              <a:rPr lang="es-MX" sz="2200" dirty="0">
                <a:latin typeface="Century Gothic" panose="020B0502020202020204" pitchFamily="34" charset="0"/>
              </a:rPr>
              <a:t>la voz suele usarse también adverbialmente en algunos modismos para significar </a:t>
            </a:r>
            <a:r>
              <a:rPr lang="es-MX" sz="2200" dirty="0" err="1">
                <a:latin typeface="Century Gothic" panose="020B0502020202020204" pitchFamily="34" charset="0"/>
              </a:rPr>
              <a:t>exeso</a:t>
            </a:r>
            <a:r>
              <a:rPr lang="es-MX" sz="2200" dirty="0">
                <a:latin typeface="Century Gothic" panose="020B0502020202020204" pitchFamily="34" charset="0"/>
              </a:rPr>
              <a:t>, </a:t>
            </a:r>
            <a:r>
              <a:rPr lang="es-MX" sz="2200" i="1" dirty="0">
                <a:latin typeface="Century Gothic" panose="020B0502020202020204" pitchFamily="34" charset="0"/>
              </a:rPr>
              <a:t>cuanto</a:t>
            </a:r>
            <a:r>
              <a:rPr lang="es-MX" sz="2200" dirty="0" smtClean="0">
                <a:latin typeface="Century Gothic" panose="020B0502020202020204" pitchFamily="34" charset="0"/>
              </a:rPr>
              <a:t>,</a:t>
            </a:r>
            <a:r>
              <a:rPr lang="es-MX" sz="2200" i="1" dirty="0" smtClean="0">
                <a:latin typeface="Century Gothic" panose="020B0502020202020204" pitchFamily="34" charset="0"/>
              </a:rPr>
              <a:t> mucho</a:t>
            </a:r>
            <a:r>
              <a:rPr lang="es-MX" sz="2200" i="1" dirty="0">
                <a:latin typeface="Century Gothic" panose="020B0502020202020204" pitchFamily="34" charset="0"/>
              </a:rPr>
              <a:t>,</a:t>
            </a:r>
            <a:r>
              <a:rPr lang="es-MX" sz="2200" dirty="0">
                <a:latin typeface="Century Gothic" panose="020B0502020202020204" pitchFamily="34" charset="0"/>
              </a:rPr>
              <a:t> precediendo al nombre </a:t>
            </a:r>
            <a:r>
              <a:rPr lang="es-MX" sz="2200" dirty="0" err="1">
                <a:latin typeface="Century Gothic" panose="020B0502020202020204" pitchFamily="34" charset="0"/>
              </a:rPr>
              <a:t>ó</a:t>
            </a:r>
            <a:r>
              <a:rPr lang="es-MX" sz="2200" dirty="0">
                <a:latin typeface="Century Gothic" panose="020B0502020202020204" pitchFamily="34" charset="0"/>
              </a:rPr>
              <a:t> pronombre con admiración: v. g.: </a:t>
            </a:r>
            <a:r>
              <a:rPr lang="es-MX" sz="2200" i="1" dirty="0">
                <a:latin typeface="Century Gothic" panose="020B0502020202020204" pitchFamily="34" charset="0"/>
              </a:rPr>
              <a:t>¡Solo </a:t>
            </a:r>
            <a:r>
              <a:rPr lang="es-MX" sz="2200" i="1" dirty="0" smtClean="0">
                <a:latin typeface="Century Gothic" panose="020B0502020202020204" pitchFamily="34" charset="0"/>
              </a:rPr>
              <a:t>yo </a:t>
            </a:r>
            <a:r>
              <a:rPr lang="es-MX" sz="2200" i="1" dirty="0">
                <a:latin typeface="Century Gothic" panose="020B0502020202020204" pitchFamily="34" charset="0"/>
              </a:rPr>
              <a:t>bailé! </a:t>
            </a:r>
            <a:r>
              <a:rPr lang="es-MX" sz="2200" dirty="0">
                <a:latin typeface="Century Gothic" panose="020B0502020202020204" pitchFamily="34" charset="0"/>
              </a:rPr>
              <a:t>(que bailé mucho.) </a:t>
            </a:r>
            <a:r>
              <a:rPr lang="es-MX" sz="2200" i="1" dirty="0">
                <a:latin typeface="Century Gothic" panose="020B0502020202020204" pitchFamily="34" charset="0"/>
              </a:rPr>
              <a:t>¡solo aquel gritó!</a:t>
            </a:r>
            <a:r>
              <a:rPr lang="es-MX" sz="2200" dirty="0">
                <a:latin typeface="Century Gothic" panose="020B0502020202020204" pitchFamily="34" charset="0"/>
              </a:rPr>
              <a:t>.... (que gritó con </a:t>
            </a:r>
            <a:r>
              <a:rPr lang="es-MX" sz="2200" dirty="0" err="1">
                <a:latin typeface="Century Gothic" panose="020B0502020202020204" pitchFamily="34" charset="0"/>
              </a:rPr>
              <a:t>exeso</a:t>
            </a:r>
            <a:r>
              <a:rPr lang="es-MX" sz="2200" dirty="0">
                <a:latin typeface="Century Gothic" panose="020B0502020202020204" pitchFamily="34" charset="0"/>
              </a:rPr>
              <a:t>.) Esta locución no es pura</a:t>
            </a:r>
            <a:r>
              <a:rPr lang="es-MX" sz="2200" dirty="0" smtClean="0">
                <a:latin typeface="Century Gothic" panose="020B0502020202020204" pitchFamily="34" charset="0"/>
              </a:rPr>
              <a:t>. (</a:t>
            </a:r>
            <a:r>
              <a:rPr lang="es-MX" sz="2200" i="1" dirty="0" smtClean="0">
                <a:latin typeface="Century Gothic" panose="020B0502020202020204" pitchFamily="34" charset="0"/>
              </a:rPr>
              <a:t>DPVC</a:t>
            </a:r>
            <a:r>
              <a:rPr lang="es-MX" sz="2200" dirty="0" smtClean="0">
                <a:latin typeface="Century Gothic" panose="020B0502020202020204" pitchFamily="34" charset="0"/>
              </a:rPr>
              <a:t>: 1849-1875)</a:t>
            </a:r>
            <a:endParaRPr lang="es-ES" sz="2400" dirty="0" smtClean="0">
              <a:latin typeface="Century Gothic" panose="020B0502020202020204" pitchFamily="34" charset="0"/>
            </a:endParaRPr>
          </a:p>
          <a:p>
            <a:pPr marL="722313" algn="just"/>
            <a:endParaRPr lang="es-CU" sz="24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U" sz="2400" dirty="0" smtClean="0">
                <a:latin typeface="Century Gothic" panose="020B0502020202020204" pitchFamily="34" charset="0"/>
              </a:rPr>
              <a:t>En otros casos </a:t>
            </a:r>
            <a:r>
              <a:rPr lang="es-MX" sz="2400" dirty="0">
                <a:latin typeface="Century Gothic" panose="020B0502020202020204" pitchFamily="34" charset="0"/>
              </a:rPr>
              <a:t>los </a:t>
            </a:r>
            <a:r>
              <a:rPr lang="es-MX" sz="2400" dirty="0" smtClean="0">
                <a:latin typeface="Century Gothic" panose="020B0502020202020204" pitchFamily="34" charset="0"/>
              </a:rPr>
              <a:t>ejemplos </a:t>
            </a:r>
            <a:r>
              <a:rPr lang="es-MX" sz="2400" dirty="0">
                <a:latin typeface="Century Gothic" panose="020B0502020202020204" pitchFamily="34" charset="0"/>
              </a:rPr>
              <a:t>muestran que el lema puede aparecer dentro de </a:t>
            </a:r>
            <a:r>
              <a:rPr lang="es-MX" sz="2400" dirty="0" smtClean="0">
                <a:latin typeface="Century Gothic" panose="020B0502020202020204" pitchFamily="34" charset="0"/>
              </a:rPr>
              <a:t>una UF: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200" dirty="0">
              <a:latin typeface="Century Gothic" panose="020B0502020202020204" pitchFamily="34" charset="0"/>
            </a:endParaRPr>
          </a:p>
          <a:p>
            <a:pPr marL="723900" algn="just"/>
            <a:r>
              <a:rPr lang="es-MX" sz="2200" b="1" dirty="0" smtClean="0">
                <a:latin typeface="Century Gothic" panose="020B0502020202020204" pitchFamily="34" charset="0"/>
              </a:rPr>
              <a:t>Maligna</a:t>
            </a:r>
            <a:r>
              <a:rPr lang="es-MX" sz="2200" dirty="0" smtClean="0">
                <a:latin typeface="Century Gothic" panose="020B0502020202020204" pitchFamily="34" charset="0"/>
              </a:rPr>
              <a:t>. </a:t>
            </a:r>
            <a:r>
              <a:rPr lang="es-MX" sz="2200" dirty="0">
                <a:latin typeface="Century Gothic" panose="020B0502020202020204" pitchFamily="34" charset="0"/>
              </a:rPr>
              <a:t>—</a:t>
            </a:r>
            <a:r>
              <a:rPr lang="es-MX" sz="2200" dirty="0" smtClean="0">
                <a:latin typeface="Century Gothic" panose="020B0502020202020204" pitchFamily="34" charset="0"/>
              </a:rPr>
              <a:t>N</a:t>
            </a:r>
            <a:r>
              <a:rPr lang="es-MX" sz="2200" dirty="0">
                <a:latin typeface="Century Gothic" panose="020B0502020202020204" pitchFamily="34" charset="0"/>
              </a:rPr>
              <a:t>. </a:t>
            </a:r>
            <a:r>
              <a:rPr lang="es-MX" sz="2200" dirty="0" err="1">
                <a:latin typeface="Century Gothic" panose="020B0502020202020204" pitchFamily="34" charset="0"/>
              </a:rPr>
              <a:t>sustdo</a:t>
            </a:r>
            <a:r>
              <a:rPr lang="es-MX" sz="2200" dirty="0">
                <a:latin typeface="Century Gothic" panose="020B0502020202020204" pitchFamily="34" charset="0"/>
              </a:rPr>
              <a:t>. f</a:t>
            </a:r>
            <a:r>
              <a:rPr lang="es-MX" sz="2200" dirty="0" smtClean="0">
                <a:latin typeface="Century Gothic" panose="020B0502020202020204" pitchFamily="34" charset="0"/>
              </a:rPr>
              <a:t>.— </a:t>
            </a:r>
            <a:r>
              <a:rPr lang="es-MX" sz="2200" dirty="0" err="1" smtClean="0">
                <a:latin typeface="Century Gothic" panose="020B0502020202020204" pitchFamily="34" charset="0"/>
              </a:rPr>
              <a:t>Asi</a:t>
            </a:r>
            <a:r>
              <a:rPr lang="es-MX" sz="2200" dirty="0" smtClean="0">
                <a:latin typeface="Century Gothic" panose="020B0502020202020204" pitchFamily="34" charset="0"/>
              </a:rPr>
              <a:t> </a:t>
            </a:r>
            <a:r>
              <a:rPr lang="es-MX" sz="2200" dirty="0">
                <a:latin typeface="Century Gothic" panose="020B0502020202020204" pitchFamily="34" charset="0"/>
              </a:rPr>
              <a:t>denominan vulgarmente á la calentura exacerbada al último </a:t>
            </a:r>
            <a:r>
              <a:rPr lang="es-MX" sz="2200" dirty="0" err="1">
                <a:latin typeface="Century Gothic" panose="020B0502020202020204" pitchFamily="34" charset="0"/>
              </a:rPr>
              <a:t>estremo</a:t>
            </a:r>
            <a:r>
              <a:rPr lang="es-MX" sz="2200" dirty="0">
                <a:latin typeface="Century Gothic" panose="020B0502020202020204" pitchFamily="34" charset="0"/>
              </a:rPr>
              <a:t> de gravedad, amenazando ya de muerte casi indefectible. De aquí la frase </a:t>
            </a:r>
            <a:r>
              <a:rPr lang="es-MX" sz="2200" i="1" dirty="0">
                <a:latin typeface="Century Gothic" panose="020B0502020202020204" pitchFamily="34" charset="0"/>
              </a:rPr>
              <a:t>Entrar la maligna</a:t>
            </a:r>
            <a:r>
              <a:rPr lang="es-MX" sz="2200" dirty="0">
                <a:latin typeface="Century Gothic" panose="020B0502020202020204" pitchFamily="34" charset="0"/>
              </a:rPr>
              <a:t>, </a:t>
            </a:r>
            <a:r>
              <a:rPr lang="es-MX" sz="2200" i="1" dirty="0" err="1">
                <a:latin typeface="Century Gothic" panose="020B0502020202020204" pitchFamily="34" charset="0"/>
              </a:rPr>
              <a:t>amalignarse</a:t>
            </a:r>
            <a:r>
              <a:rPr lang="es-MX" sz="2200" i="1" dirty="0">
                <a:latin typeface="Century Gothic" panose="020B0502020202020204" pitchFamily="34" charset="0"/>
              </a:rPr>
              <a:t> la calentura</a:t>
            </a:r>
            <a:r>
              <a:rPr lang="es-MX" sz="2200" dirty="0">
                <a:latin typeface="Century Gothic" panose="020B0502020202020204" pitchFamily="34" charset="0"/>
              </a:rPr>
              <a:t>. (</a:t>
            </a:r>
            <a:r>
              <a:rPr lang="es-MX" sz="2200" i="1" dirty="0">
                <a:latin typeface="Century Gothic" panose="020B0502020202020204" pitchFamily="34" charset="0"/>
              </a:rPr>
              <a:t>DPVC</a:t>
            </a:r>
            <a:r>
              <a:rPr lang="es-MX" sz="2200" dirty="0">
                <a:latin typeface="Century Gothic" panose="020B0502020202020204" pitchFamily="34" charset="0"/>
              </a:rPr>
              <a:t>: </a:t>
            </a:r>
            <a:r>
              <a:rPr lang="es-MX" sz="2200" dirty="0" smtClean="0">
                <a:latin typeface="Century Gothic" panose="020B0502020202020204" pitchFamily="34" charset="0"/>
              </a:rPr>
              <a:t>1836-1875</a:t>
            </a:r>
            <a:r>
              <a:rPr lang="es-MX" sz="2200" dirty="0">
                <a:latin typeface="Century Gothic" panose="020B0502020202020204" pitchFamily="34" charset="0"/>
              </a:rPr>
              <a:t>)</a:t>
            </a:r>
            <a:endParaRPr lang="es-ES" sz="2400" dirty="0">
              <a:latin typeface="Century Gothic" panose="020B0502020202020204" pitchFamily="34" charset="0"/>
            </a:endParaRPr>
          </a:p>
          <a:p>
            <a:pPr marL="723900" algn="just"/>
            <a:endParaRPr lang="es-MX" sz="22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ES" sz="2200" dirty="0">
              <a:latin typeface="Century Gothic" panose="020B0502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2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751"/>
    </mc:Choice>
    <mc:Fallback>
      <p:transition spd="slow" advTm="34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11844</TotalTime>
  <Words>1712</Words>
  <Application>Microsoft Office PowerPoint</Application>
  <PresentationFormat>Personalizado</PresentationFormat>
  <Paragraphs>182</Paragraphs>
  <Slides>12</Slides>
  <Notes>0</Notes>
  <HiddenSlides>0</HiddenSlides>
  <MMClips>12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3" baseType="lpstr">
      <vt:lpstr>Google Sans Text</vt:lpstr>
      <vt:lpstr>Codec Pro ExtraBold</vt:lpstr>
      <vt:lpstr>Open Sauce</vt:lpstr>
      <vt:lpstr>Calibri</vt:lpstr>
      <vt:lpstr>Wingdings</vt:lpstr>
      <vt:lpstr>Codec Pro ExtraBold Italics</vt:lpstr>
      <vt:lpstr>Century Gothic</vt:lpstr>
      <vt:lpstr>Arial</vt:lpstr>
      <vt:lpstr>Open Sauce Italics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 construcción inmobilaria</dc:title>
  <cp:lastModifiedBy>Yura</cp:lastModifiedBy>
  <cp:revision>161</cp:revision>
  <dcterms:created xsi:type="dcterms:W3CDTF">2006-08-16T00:00:00Z</dcterms:created>
  <dcterms:modified xsi:type="dcterms:W3CDTF">2025-10-21T12:33:49Z</dcterms:modified>
  <dc:identifier>DAFyL5LKaVw</dc:identifier>
</cp:coreProperties>
</file>