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92" r:id="rId2"/>
    <p:sldId id="307" r:id="rId3"/>
    <p:sldId id="308" r:id="rId4"/>
    <p:sldId id="309" r:id="rId5"/>
    <p:sldId id="310" r:id="rId6"/>
    <p:sldId id="257" r:id="rId7"/>
    <p:sldId id="311" r:id="rId8"/>
    <p:sldId id="313" r:id="rId9"/>
    <p:sldId id="315" r:id="rId10"/>
    <p:sldId id="317" r:id="rId11"/>
    <p:sldId id="318" r:id="rId12"/>
    <p:sldId id="316" r:id="rId13"/>
    <p:sldId id="314" r:id="rId1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3D0C90B-39B4-4E9C-83E2-7C064C7C80BC}">
          <p14:sldIdLst>
            <p14:sldId id="292"/>
            <p14:sldId id="307"/>
            <p14:sldId id="308"/>
            <p14:sldId id="309"/>
            <p14:sldId id="310"/>
          </p14:sldIdLst>
        </p14:section>
        <p14:section name="Sección sin título" id="{C153406A-0FB1-4C9E-87B6-F2CF925138E7}">
          <p14:sldIdLst>
            <p14:sldId id="257"/>
            <p14:sldId id="311"/>
            <p14:sldId id="313"/>
            <p14:sldId id="315"/>
            <p14:sldId id="317"/>
            <p14:sldId id="318"/>
            <p14:sldId id="316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Leydi Escobar Pino" initials="ALE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76" autoAdjust="0"/>
  </p:normalViewPr>
  <p:slideViewPr>
    <p:cSldViewPr>
      <p:cViewPr varScale="1">
        <p:scale>
          <a:sx n="72" d="100"/>
          <a:sy n="72" d="100"/>
        </p:scale>
        <p:origin x="1350" y="60"/>
      </p:cViewPr>
      <p:guideLst>
        <p:guide orient="horz" pos="240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3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EACEE-6AC2-4080-9B15-4F1BF8651D9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31AB6-AB26-4099-AD32-98545BFA239C}">
      <dgm:prSet phldrT="[Texto]" custT="1"/>
      <dgm:spPr/>
      <dgm:t>
        <a:bodyPr/>
        <a:lstStyle/>
        <a:p>
          <a:r>
            <a:rPr lang="es-ES_tradnl" sz="1800" dirty="0">
              <a:latin typeface="+mn-lt"/>
            </a:rPr>
            <a:t>Peligro de inundaciones por intensas lluvias </a:t>
          </a:r>
          <a:endParaRPr lang="en-US" sz="1800" dirty="0">
            <a:latin typeface="+mn-lt"/>
          </a:endParaRPr>
        </a:p>
      </dgm:t>
    </dgm:pt>
    <dgm:pt modelId="{48472C5A-1D5F-413F-AB0E-8BF78F9A9CFA}" type="parTrans" cxnId="{8AF3A847-1694-429A-937D-0B7371490084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36A9963-1620-4B33-977A-966A8B1EE361}" type="sibTrans" cxnId="{8AF3A847-1694-429A-937D-0B7371490084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8FDAA2A-704C-4026-A59D-8C4B1890EDC9}">
      <dgm:prSet phldrT="[Texto]" custT="1"/>
      <dgm:spPr/>
      <dgm:t>
        <a:bodyPr/>
        <a:lstStyle/>
        <a:p>
          <a:r>
            <a:rPr lang="es-ES_tradnl" sz="1800" dirty="0">
              <a:latin typeface="+mn-lt"/>
            </a:rPr>
            <a:t>Mediadas para cada etapa del ciclo de RRD </a:t>
          </a:r>
          <a:endParaRPr lang="en-US" sz="1800" dirty="0">
            <a:latin typeface="+mn-lt"/>
          </a:endParaRPr>
        </a:p>
      </dgm:t>
    </dgm:pt>
    <dgm:pt modelId="{BDE191F2-1D55-452D-AF45-862E64B6E258}" type="parTrans" cxnId="{5842DBAC-521C-4920-9AB0-66F4A507CB2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35EC816-B806-4081-A48D-6AEAD5757C31}" type="sibTrans" cxnId="{5842DBAC-521C-4920-9AB0-66F4A507CB2E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3068BFF-554E-468F-BC9B-C37B5447E055}">
      <dgm:prSet phldrT="[Texto]" custT="1"/>
      <dgm:spPr/>
      <dgm:t>
        <a:bodyPr/>
        <a:lstStyle/>
        <a:p>
          <a:r>
            <a:rPr lang="es-ES_tradnl" sz="1800" dirty="0">
              <a:latin typeface="+mn-lt"/>
            </a:rPr>
            <a:t>Peligros Tecnológicos.</a:t>
          </a:r>
          <a:endParaRPr lang="en-US" sz="1800" dirty="0">
            <a:latin typeface="+mn-lt"/>
          </a:endParaRPr>
        </a:p>
      </dgm:t>
    </dgm:pt>
    <dgm:pt modelId="{9DB48D98-94EA-4901-B484-8685FA7DDFF6}" type="parTrans" cxnId="{767C0C34-9C0D-4645-AC49-61132092F7D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2AEE815-6D08-4242-9282-6CB2CDE3D0E1}" type="sibTrans" cxnId="{767C0C34-9C0D-4645-AC49-61132092F7D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1F65260-2FB3-43A2-9B43-A6D2163BD0EC}">
      <dgm:prSet phldrT="[Texto]" custT="1"/>
      <dgm:spPr/>
      <dgm:t>
        <a:bodyPr/>
        <a:lstStyle/>
        <a:p>
          <a:r>
            <a:rPr lang="es-ES_tradnl" sz="1800" dirty="0">
              <a:latin typeface="+mn-lt"/>
            </a:rPr>
            <a:t>Peligro de </a:t>
          </a:r>
          <a:r>
            <a:rPr lang="es-ES_tradnl" sz="1800" dirty="0" err="1">
              <a:latin typeface="+mn-lt"/>
            </a:rPr>
            <a:t>Epizotias</a:t>
          </a:r>
          <a:r>
            <a:rPr lang="es-ES_tradnl" sz="1800" dirty="0">
              <a:latin typeface="+mn-lt"/>
            </a:rPr>
            <a:t> y </a:t>
          </a:r>
          <a:r>
            <a:rPr lang="es-ES_tradnl" sz="1800" dirty="0" err="1">
              <a:latin typeface="+mn-lt"/>
            </a:rPr>
            <a:t>Epifitias</a:t>
          </a:r>
          <a:r>
            <a:rPr lang="es-ES_tradnl" sz="1800" dirty="0">
              <a:latin typeface="+mn-lt"/>
            </a:rPr>
            <a:t>.  </a:t>
          </a:r>
          <a:endParaRPr lang="en-US" sz="1800" dirty="0">
            <a:latin typeface="+mn-lt"/>
          </a:endParaRPr>
        </a:p>
      </dgm:t>
    </dgm:pt>
    <dgm:pt modelId="{74FF53F3-992A-4503-A7E6-B7224919D9A5}" type="parTrans" cxnId="{0A88AF5D-5384-447A-B4E3-F13B673190E5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151695C-4D8B-4E7A-AF20-7B4ECD800160}" type="sibTrans" cxnId="{0A88AF5D-5384-447A-B4E3-F13B673190E5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2AF1DB5-5CAD-4EB8-8AD4-539D68A02F6D}">
      <dgm:prSet phldrT="[Texto]" custT="1"/>
      <dgm:spPr/>
      <dgm:t>
        <a:bodyPr/>
        <a:lstStyle/>
        <a:p>
          <a:r>
            <a:rPr lang="es-ES_tradnl" sz="1800" dirty="0">
              <a:latin typeface="+mn-lt"/>
            </a:rPr>
            <a:t>Mapa de Escenario Tendencial de Cambio Climático </a:t>
          </a:r>
          <a:endParaRPr lang="en-US" sz="1800" dirty="0">
            <a:latin typeface="+mn-lt"/>
          </a:endParaRPr>
        </a:p>
      </dgm:t>
    </dgm:pt>
    <dgm:pt modelId="{478475CE-2CB8-4D21-A3F9-ED286E421A3F}" type="parTrans" cxnId="{B469211A-0F24-4135-84A1-DD224B64F203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F1491EA-9CB8-4216-8175-B24DEDEC72A3}" type="sibTrans" cxnId="{B469211A-0F24-4135-84A1-DD224B64F203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CAAC845-4BDC-4581-8A18-AED6FE4A59E4}">
      <dgm:prSet phldrT="[Texto]" custT="1"/>
      <dgm:spPr/>
      <dgm:t>
        <a:bodyPr/>
        <a:lstStyle/>
        <a:p>
          <a:r>
            <a:rPr lang="es-ES_tradnl" sz="1800" dirty="0">
              <a:latin typeface="+mn-lt"/>
            </a:rPr>
            <a:t>Peligro de inundaciones por Penetraciones del mar. </a:t>
          </a:r>
          <a:endParaRPr lang="en-US" sz="1800" dirty="0">
            <a:latin typeface="+mn-lt"/>
          </a:endParaRPr>
        </a:p>
      </dgm:t>
    </dgm:pt>
    <dgm:pt modelId="{7A56B422-720C-4810-9EAB-E84467AF9192}" type="parTrans" cxnId="{27B1BC8C-134D-4D49-9FFE-1FD6615809E5}">
      <dgm:prSet/>
      <dgm:spPr/>
      <dgm:t>
        <a:bodyPr/>
        <a:lstStyle/>
        <a:p>
          <a:endParaRPr lang="en-US" sz="1800"/>
        </a:p>
      </dgm:t>
    </dgm:pt>
    <dgm:pt modelId="{6222C277-EBD5-478D-B235-400D7EE233C2}" type="sibTrans" cxnId="{27B1BC8C-134D-4D49-9FFE-1FD6615809E5}">
      <dgm:prSet/>
      <dgm:spPr/>
      <dgm:t>
        <a:bodyPr/>
        <a:lstStyle/>
        <a:p>
          <a:endParaRPr lang="en-US" sz="1800"/>
        </a:p>
      </dgm:t>
    </dgm:pt>
    <dgm:pt modelId="{94A7864C-CF81-44B9-9A2A-2915BA39BF7B}">
      <dgm:prSet phldrT="[Texto]" custT="1"/>
      <dgm:spPr/>
      <dgm:t>
        <a:bodyPr/>
        <a:lstStyle/>
        <a:p>
          <a:r>
            <a:rPr lang="es-ES_tradnl" sz="1800" dirty="0">
              <a:latin typeface="+mn-lt"/>
            </a:rPr>
            <a:t>Plan de Estado para el Enfrentamiento al Cambio Climático Tarea Vida. </a:t>
          </a:r>
          <a:endParaRPr lang="en-US" sz="1800" dirty="0">
            <a:latin typeface="+mn-lt"/>
          </a:endParaRPr>
        </a:p>
      </dgm:t>
    </dgm:pt>
    <dgm:pt modelId="{5B1C12C2-8030-415A-8C33-9028E86053A3}" type="parTrans" cxnId="{DA7B4779-A92A-4810-88EC-6455E0039830}">
      <dgm:prSet/>
      <dgm:spPr/>
      <dgm:t>
        <a:bodyPr/>
        <a:lstStyle/>
        <a:p>
          <a:endParaRPr lang="en-US" sz="1800"/>
        </a:p>
      </dgm:t>
    </dgm:pt>
    <dgm:pt modelId="{CE136508-A7DD-4767-8ECD-A8B71071B143}" type="sibTrans" cxnId="{DA7B4779-A92A-4810-88EC-6455E0039830}">
      <dgm:prSet/>
      <dgm:spPr/>
      <dgm:t>
        <a:bodyPr/>
        <a:lstStyle/>
        <a:p>
          <a:endParaRPr lang="en-US" sz="1800"/>
        </a:p>
      </dgm:t>
    </dgm:pt>
    <dgm:pt modelId="{949B6CA0-448C-48ED-A34D-0A25333211D1}" type="pres">
      <dgm:prSet presAssocID="{F34EACEE-6AC2-4080-9B15-4F1BF8651D90}" presName="Name0" presStyleCnt="0">
        <dgm:presLayoutVars>
          <dgm:chMax val="7"/>
          <dgm:chPref val="7"/>
          <dgm:dir/>
        </dgm:presLayoutVars>
      </dgm:prSet>
      <dgm:spPr/>
    </dgm:pt>
    <dgm:pt modelId="{6D366158-59EB-4578-B809-B85AF54E32FF}" type="pres">
      <dgm:prSet presAssocID="{F34EACEE-6AC2-4080-9B15-4F1BF8651D90}" presName="Name1" presStyleCnt="0"/>
      <dgm:spPr/>
    </dgm:pt>
    <dgm:pt modelId="{FDBB64A3-1A43-4C97-A57C-6288A4DA8527}" type="pres">
      <dgm:prSet presAssocID="{F34EACEE-6AC2-4080-9B15-4F1BF8651D90}" presName="cycle" presStyleCnt="0"/>
      <dgm:spPr/>
    </dgm:pt>
    <dgm:pt modelId="{02BAE0D2-5BF8-49B3-BDD3-1A68BA380CCA}" type="pres">
      <dgm:prSet presAssocID="{F34EACEE-6AC2-4080-9B15-4F1BF8651D90}" presName="srcNode" presStyleLbl="node1" presStyleIdx="0" presStyleCnt="7"/>
      <dgm:spPr/>
    </dgm:pt>
    <dgm:pt modelId="{3B38FEF9-C789-4FD9-8BCB-09830A5E0873}" type="pres">
      <dgm:prSet presAssocID="{F34EACEE-6AC2-4080-9B15-4F1BF8651D90}" presName="conn" presStyleLbl="parChTrans1D2" presStyleIdx="0" presStyleCnt="1"/>
      <dgm:spPr/>
    </dgm:pt>
    <dgm:pt modelId="{AD4BE932-C798-43C3-B27C-85738D0F2AF2}" type="pres">
      <dgm:prSet presAssocID="{F34EACEE-6AC2-4080-9B15-4F1BF8651D90}" presName="extraNode" presStyleLbl="node1" presStyleIdx="0" presStyleCnt="7"/>
      <dgm:spPr/>
    </dgm:pt>
    <dgm:pt modelId="{F404879D-E890-4A7D-B4C9-594C1B79FA10}" type="pres">
      <dgm:prSet presAssocID="{F34EACEE-6AC2-4080-9B15-4F1BF8651D90}" presName="dstNode" presStyleLbl="node1" presStyleIdx="0" presStyleCnt="7"/>
      <dgm:spPr/>
    </dgm:pt>
    <dgm:pt modelId="{B6BB29C0-3500-4D4D-9A93-34487BBFAB07}" type="pres">
      <dgm:prSet presAssocID="{EF831AB6-AB26-4099-AD32-98545BFA239C}" presName="text_1" presStyleLbl="node1" presStyleIdx="0" presStyleCnt="7">
        <dgm:presLayoutVars>
          <dgm:bulletEnabled val="1"/>
        </dgm:presLayoutVars>
      </dgm:prSet>
      <dgm:spPr/>
    </dgm:pt>
    <dgm:pt modelId="{B23AEE4E-F6C9-424C-9D78-67A90C1785E5}" type="pres">
      <dgm:prSet presAssocID="{EF831AB6-AB26-4099-AD32-98545BFA239C}" presName="accent_1" presStyleCnt="0"/>
      <dgm:spPr/>
    </dgm:pt>
    <dgm:pt modelId="{0BA370FC-AF36-4659-99EB-FD289FB1B58A}" type="pres">
      <dgm:prSet presAssocID="{EF831AB6-AB26-4099-AD32-98545BFA239C}" presName="accentRepeatNode" presStyleLbl="solidFgAcc1" presStyleIdx="0" presStyleCnt="7" custScaleX="112163" custScaleY="106578"/>
      <dgm:spPr>
        <a:prstGeom prst="irregularSeal1">
          <a:avLst/>
        </a:prstGeom>
        <a:solidFill>
          <a:schemeClr val="tx2">
            <a:lumMod val="75000"/>
          </a:schemeClr>
        </a:solidFill>
      </dgm:spPr>
    </dgm:pt>
    <dgm:pt modelId="{383CDC57-6F3D-4638-9BEE-E78C533C942C}" type="pres">
      <dgm:prSet presAssocID="{5CAAC845-4BDC-4581-8A18-AED6FE4A59E4}" presName="text_2" presStyleLbl="node1" presStyleIdx="1" presStyleCnt="7">
        <dgm:presLayoutVars>
          <dgm:bulletEnabled val="1"/>
        </dgm:presLayoutVars>
      </dgm:prSet>
      <dgm:spPr/>
    </dgm:pt>
    <dgm:pt modelId="{4BC3E7D5-618B-4B4E-A0B3-3B11154B2903}" type="pres">
      <dgm:prSet presAssocID="{5CAAC845-4BDC-4581-8A18-AED6FE4A59E4}" presName="accent_2" presStyleCnt="0"/>
      <dgm:spPr/>
    </dgm:pt>
    <dgm:pt modelId="{B38AE8B0-AC96-491D-B13E-C96B22C4FE58}" type="pres">
      <dgm:prSet presAssocID="{5CAAC845-4BDC-4581-8A18-AED6FE4A59E4}" presName="accentRepeatNode" presStyleLbl="solidFgAcc1" presStyleIdx="1" presStyleCnt="7" custScaleX="112163" custScaleY="106578"/>
      <dgm:spPr>
        <a:prstGeom prst="irregularSeal1">
          <a:avLst/>
        </a:prstGeom>
        <a:solidFill>
          <a:schemeClr val="tx2">
            <a:lumMod val="75000"/>
          </a:schemeClr>
        </a:solidFill>
      </dgm:spPr>
    </dgm:pt>
    <dgm:pt modelId="{9EEE5E11-9163-45DE-B762-72568B07359D}" type="pres">
      <dgm:prSet presAssocID="{D8FDAA2A-704C-4026-A59D-8C4B1890EDC9}" presName="text_3" presStyleLbl="node1" presStyleIdx="2" presStyleCnt="7">
        <dgm:presLayoutVars>
          <dgm:bulletEnabled val="1"/>
        </dgm:presLayoutVars>
      </dgm:prSet>
      <dgm:spPr/>
    </dgm:pt>
    <dgm:pt modelId="{2F994527-7F57-4896-9F83-3AF254C853D8}" type="pres">
      <dgm:prSet presAssocID="{D8FDAA2A-704C-4026-A59D-8C4B1890EDC9}" presName="accent_3" presStyleCnt="0"/>
      <dgm:spPr/>
    </dgm:pt>
    <dgm:pt modelId="{C590869E-643E-4B57-AAF4-65185105D6B8}" type="pres">
      <dgm:prSet presAssocID="{D8FDAA2A-704C-4026-A59D-8C4B1890EDC9}" presName="accentRepeatNode" presStyleLbl="solidFgAcc1" presStyleIdx="2" presStyleCnt="7" custScaleX="112163" custScaleY="106578"/>
      <dgm:spPr>
        <a:prstGeom prst="irregularSeal1">
          <a:avLst/>
        </a:prstGeom>
        <a:solidFill>
          <a:schemeClr val="tx2">
            <a:lumMod val="75000"/>
          </a:schemeClr>
        </a:solidFill>
      </dgm:spPr>
    </dgm:pt>
    <dgm:pt modelId="{A4C5D1FC-ECF3-432C-BF1F-3E881DBBFA9D}" type="pres">
      <dgm:prSet presAssocID="{33068BFF-554E-468F-BC9B-C37B5447E055}" presName="text_4" presStyleLbl="node1" presStyleIdx="3" presStyleCnt="7">
        <dgm:presLayoutVars>
          <dgm:bulletEnabled val="1"/>
        </dgm:presLayoutVars>
      </dgm:prSet>
      <dgm:spPr/>
    </dgm:pt>
    <dgm:pt modelId="{72A8D4A7-DF1D-4C8E-998E-6392750FAC4F}" type="pres">
      <dgm:prSet presAssocID="{33068BFF-554E-468F-BC9B-C37B5447E055}" presName="accent_4" presStyleCnt="0"/>
      <dgm:spPr/>
    </dgm:pt>
    <dgm:pt modelId="{6634E452-E456-4CC9-8880-2BCCEB1C5F24}" type="pres">
      <dgm:prSet presAssocID="{33068BFF-554E-468F-BC9B-C37B5447E055}" presName="accentRepeatNode" presStyleLbl="solidFgAcc1" presStyleIdx="3" presStyleCnt="7" custScaleX="112163" custScaleY="106578"/>
      <dgm:spPr>
        <a:prstGeom prst="irregularSeal1">
          <a:avLst/>
        </a:prstGeom>
        <a:solidFill>
          <a:schemeClr val="tx2">
            <a:lumMod val="75000"/>
          </a:schemeClr>
        </a:solidFill>
      </dgm:spPr>
    </dgm:pt>
    <dgm:pt modelId="{B94D92A7-AD7F-4CE7-AB3D-1DC944BDF24D}" type="pres">
      <dgm:prSet presAssocID="{31F65260-2FB3-43A2-9B43-A6D2163BD0EC}" presName="text_5" presStyleLbl="node1" presStyleIdx="4" presStyleCnt="7">
        <dgm:presLayoutVars>
          <dgm:bulletEnabled val="1"/>
        </dgm:presLayoutVars>
      </dgm:prSet>
      <dgm:spPr/>
    </dgm:pt>
    <dgm:pt modelId="{4E2C6A92-9C9A-42C9-BB93-9F3991337FEB}" type="pres">
      <dgm:prSet presAssocID="{31F65260-2FB3-43A2-9B43-A6D2163BD0EC}" presName="accent_5" presStyleCnt="0"/>
      <dgm:spPr/>
    </dgm:pt>
    <dgm:pt modelId="{777E65AF-8512-4EBD-8850-2A928BEFDD89}" type="pres">
      <dgm:prSet presAssocID="{31F65260-2FB3-43A2-9B43-A6D2163BD0EC}" presName="accentRepeatNode" presStyleLbl="solidFgAcc1" presStyleIdx="4" presStyleCnt="7" custScaleX="112163" custScaleY="106578"/>
      <dgm:spPr>
        <a:prstGeom prst="irregularSeal1">
          <a:avLst/>
        </a:prstGeom>
        <a:solidFill>
          <a:schemeClr val="tx2">
            <a:lumMod val="75000"/>
          </a:schemeClr>
        </a:solidFill>
      </dgm:spPr>
    </dgm:pt>
    <dgm:pt modelId="{C28E5077-E92A-45C6-8710-76D32575D736}" type="pres">
      <dgm:prSet presAssocID="{12AF1DB5-5CAD-4EB8-8AD4-539D68A02F6D}" presName="text_6" presStyleLbl="node1" presStyleIdx="5" presStyleCnt="7">
        <dgm:presLayoutVars>
          <dgm:bulletEnabled val="1"/>
        </dgm:presLayoutVars>
      </dgm:prSet>
      <dgm:spPr/>
    </dgm:pt>
    <dgm:pt modelId="{39ECA380-28D2-4199-A93B-C3DA04CCA0BC}" type="pres">
      <dgm:prSet presAssocID="{12AF1DB5-5CAD-4EB8-8AD4-539D68A02F6D}" presName="accent_6" presStyleCnt="0"/>
      <dgm:spPr/>
    </dgm:pt>
    <dgm:pt modelId="{4A5B5F14-9889-4F93-A863-95905B0D3105}" type="pres">
      <dgm:prSet presAssocID="{12AF1DB5-5CAD-4EB8-8AD4-539D68A02F6D}" presName="accentRepeatNode" presStyleLbl="solidFgAcc1" presStyleIdx="5" presStyleCnt="7" custScaleX="112163" custScaleY="106578"/>
      <dgm:spPr>
        <a:prstGeom prst="irregularSeal1">
          <a:avLst/>
        </a:prstGeom>
        <a:solidFill>
          <a:schemeClr val="tx2">
            <a:lumMod val="75000"/>
          </a:schemeClr>
        </a:solidFill>
      </dgm:spPr>
    </dgm:pt>
    <dgm:pt modelId="{66037D41-BC02-4550-B2DD-E96240FD77D5}" type="pres">
      <dgm:prSet presAssocID="{94A7864C-CF81-44B9-9A2A-2915BA39BF7B}" presName="text_7" presStyleLbl="node1" presStyleIdx="6" presStyleCnt="7" custScaleY="129054" custLinFactNeighborY="29442">
        <dgm:presLayoutVars>
          <dgm:bulletEnabled val="1"/>
        </dgm:presLayoutVars>
      </dgm:prSet>
      <dgm:spPr/>
    </dgm:pt>
    <dgm:pt modelId="{9CF3FA09-87FA-4774-9716-98CD30E13F4F}" type="pres">
      <dgm:prSet presAssocID="{94A7864C-CF81-44B9-9A2A-2915BA39BF7B}" presName="accent_7" presStyleCnt="0"/>
      <dgm:spPr/>
    </dgm:pt>
    <dgm:pt modelId="{1E40CBF2-F508-4107-B14E-D8D440B0B56C}" type="pres">
      <dgm:prSet presAssocID="{94A7864C-CF81-44B9-9A2A-2915BA39BF7B}" presName="accentRepeatNode" presStyleLbl="solidFgAcc1" presStyleIdx="6" presStyleCnt="7" custScaleX="112163" custScaleY="106578"/>
      <dgm:spPr>
        <a:prstGeom prst="irregularSeal1">
          <a:avLst/>
        </a:prstGeom>
        <a:solidFill>
          <a:schemeClr val="tx2">
            <a:lumMod val="75000"/>
          </a:schemeClr>
        </a:solidFill>
      </dgm:spPr>
    </dgm:pt>
  </dgm:ptLst>
  <dgm:cxnLst>
    <dgm:cxn modelId="{B469211A-0F24-4135-84A1-DD224B64F203}" srcId="{F34EACEE-6AC2-4080-9B15-4F1BF8651D90}" destId="{12AF1DB5-5CAD-4EB8-8AD4-539D68A02F6D}" srcOrd="5" destOrd="0" parTransId="{478475CE-2CB8-4D21-A3F9-ED286E421A3F}" sibTransId="{7F1491EA-9CB8-4216-8175-B24DEDEC72A3}"/>
    <dgm:cxn modelId="{C814C11A-88A3-4FA2-B597-3FB046AD169C}" type="presOf" srcId="{5CAAC845-4BDC-4581-8A18-AED6FE4A59E4}" destId="{383CDC57-6F3D-4638-9BEE-E78C533C942C}" srcOrd="0" destOrd="0" presId="urn:microsoft.com/office/officeart/2008/layout/VerticalCurvedList"/>
    <dgm:cxn modelId="{767C0C34-9C0D-4645-AC49-61132092F7D2}" srcId="{F34EACEE-6AC2-4080-9B15-4F1BF8651D90}" destId="{33068BFF-554E-468F-BC9B-C37B5447E055}" srcOrd="3" destOrd="0" parTransId="{9DB48D98-94EA-4901-B484-8685FA7DDFF6}" sibTransId="{E2AEE815-6D08-4242-9282-6CB2CDE3D0E1}"/>
    <dgm:cxn modelId="{0A88AF5D-5384-447A-B4E3-F13B673190E5}" srcId="{F34EACEE-6AC2-4080-9B15-4F1BF8651D90}" destId="{31F65260-2FB3-43A2-9B43-A6D2163BD0EC}" srcOrd="4" destOrd="0" parTransId="{74FF53F3-992A-4503-A7E6-B7224919D9A5}" sibTransId="{0151695C-4D8B-4E7A-AF20-7B4ECD800160}"/>
    <dgm:cxn modelId="{011E4961-39A1-484C-B6E4-F19DE3EEDBEE}" type="presOf" srcId="{336A9963-1620-4B33-977A-966A8B1EE361}" destId="{3B38FEF9-C789-4FD9-8BCB-09830A5E0873}" srcOrd="0" destOrd="0" presId="urn:microsoft.com/office/officeart/2008/layout/VerticalCurvedList"/>
    <dgm:cxn modelId="{8AF3A847-1694-429A-937D-0B7371490084}" srcId="{F34EACEE-6AC2-4080-9B15-4F1BF8651D90}" destId="{EF831AB6-AB26-4099-AD32-98545BFA239C}" srcOrd="0" destOrd="0" parTransId="{48472C5A-1D5F-413F-AB0E-8BF78F9A9CFA}" sibTransId="{336A9963-1620-4B33-977A-966A8B1EE361}"/>
    <dgm:cxn modelId="{41B2AE48-FC7D-4B98-A136-04F2A3433E88}" type="presOf" srcId="{12AF1DB5-5CAD-4EB8-8AD4-539D68A02F6D}" destId="{C28E5077-E92A-45C6-8710-76D32575D736}" srcOrd="0" destOrd="0" presId="urn:microsoft.com/office/officeart/2008/layout/VerticalCurvedList"/>
    <dgm:cxn modelId="{DA7B4779-A92A-4810-88EC-6455E0039830}" srcId="{F34EACEE-6AC2-4080-9B15-4F1BF8651D90}" destId="{94A7864C-CF81-44B9-9A2A-2915BA39BF7B}" srcOrd="6" destOrd="0" parTransId="{5B1C12C2-8030-415A-8C33-9028E86053A3}" sibTransId="{CE136508-A7DD-4767-8ECD-A8B71071B143}"/>
    <dgm:cxn modelId="{27B1BC8C-134D-4D49-9FFE-1FD6615809E5}" srcId="{F34EACEE-6AC2-4080-9B15-4F1BF8651D90}" destId="{5CAAC845-4BDC-4581-8A18-AED6FE4A59E4}" srcOrd="1" destOrd="0" parTransId="{7A56B422-720C-4810-9EAB-E84467AF9192}" sibTransId="{6222C277-EBD5-478D-B235-400D7EE233C2}"/>
    <dgm:cxn modelId="{34AA5698-BFD7-4450-8471-8744A6D07D24}" type="presOf" srcId="{33068BFF-554E-468F-BC9B-C37B5447E055}" destId="{A4C5D1FC-ECF3-432C-BF1F-3E881DBBFA9D}" srcOrd="0" destOrd="0" presId="urn:microsoft.com/office/officeart/2008/layout/VerticalCurvedList"/>
    <dgm:cxn modelId="{86CC5699-FE7D-4375-A6C1-8245AF472C1E}" type="presOf" srcId="{EF831AB6-AB26-4099-AD32-98545BFA239C}" destId="{B6BB29C0-3500-4D4D-9A93-34487BBFAB07}" srcOrd="0" destOrd="0" presId="urn:microsoft.com/office/officeart/2008/layout/VerticalCurvedList"/>
    <dgm:cxn modelId="{E066149D-3E3E-4CD8-8670-5F40A87F0CDB}" type="presOf" srcId="{31F65260-2FB3-43A2-9B43-A6D2163BD0EC}" destId="{B94D92A7-AD7F-4CE7-AB3D-1DC944BDF24D}" srcOrd="0" destOrd="0" presId="urn:microsoft.com/office/officeart/2008/layout/VerticalCurvedList"/>
    <dgm:cxn modelId="{4177B3A5-7DD8-4ACA-89EE-D5632D770982}" type="presOf" srcId="{F34EACEE-6AC2-4080-9B15-4F1BF8651D90}" destId="{949B6CA0-448C-48ED-A34D-0A25333211D1}" srcOrd="0" destOrd="0" presId="urn:microsoft.com/office/officeart/2008/layout/VerticalCurvedList"/>
    <dgm:cxn modelId="{5842DBAC-521C-4920-9AB0-66F4A507CB2E}" srcId="{F34EACEE-6AC2-4080-9B15-4F1BF8651D90}" destId="{D8FDAA2A-704C-4026-A59D-8C4B1890EDC9}" srcOrd="2" destOrd="0" parTransId="{BDE191F2-1D55-452D-AF45-862E64B6E258}" sibTransId="{C35EC816-B806-4081-A48D-6AEAD5757C31}"/>
    <dgm:cxn modelId="{822F2BC6-E2F4-4AA1-B8A9-FA22C9A629FC}" type="presOf" srcId="{D8FDAA2A-704C-4026-A59D-8C4B1890EDC9}" destId="{9EEE5E11-9163-45DE-B762-72568B07359D}" srcOrd="0" destOrd="0" presId="urn:microsoft.com/office/officeart/2008/layout/VerticalCurvedList"/>
    <dgm:cxn modelId="{BFA323FC-E41E-44D2-801E-84435FBD1C60}" type="presOf" srcId="{94A7864C-CF81-44B9-9A2A-2915BA39BF7B}" destId="{66037D41-BC02-4550-B2DD-E96240FD77D5}" srcOrd="0" destOrd="0" presId="urn:microsoft.com/office/officeart/2008/layout/VerticalCurvedList"/>
    <dgm:cxn modelId="{750B309E-A258-4A15-ACB0-6D7B8742F648}" type="presParOf" srcId="{949B6CA0-448C-48ED-A34D-0A25333211D1}" destId="{6D366158-59EB-4578-B809-B85AF54E32FF}" srcOrd="0" destOrd="0" presId="urn:microsoft.com/office/officeart/2008/layout/VerticalCurvedList"/>
    <dgm:cxn modelId="{2E92FC4C-1C70-4E13-9511-9F219D4FD171}" type="presParOf" srcId="{6D366158-59EB-4578-B809-B85AF54E32FF}" destId="{FDBB64A3-1A43-4C97-A57C-6288A4DA8527}" srcOrd="0" destOrd="0" presId="urn:microsoft.com/office/officeart/2008/layout/VerticalCurvedList"/>
    <dgm:cxn modelId="{7D6EE7A2-9EEF-4314-B17D-EDE0E0ECA57F}" type="presParOf" srcId="{FDBB64A3-1A43-4C97-A57C-6288A4DA8527}" destId="{02BAE0D2-5BF8-49B3-BDD3-1A68BA380CCA}" srcOrd="0" destOrd="0" presId="urn:microsoft.com/office/officeart/2008/layout/VerticalCurvedList"/>
    <dgm:cxn modelId="{D3D49929-4717-48BA-B131-8BAD77C46273}" type="presParOf" srcId="{FDBB64A3-1A43-4C97-A57C-6288A4DA8527}" destId="{3B38FEF9-C789-4FD9-8BCB-09830A5E0873}" srcOrd="1" destOrd="0" presId="urn:microsoft.com/office/officeart/2008/layout/VerticalCurvedList"/>
    <dgm:cxn modelId="{9491B61B-911F-409D-8074-CFD5EF663E45}" type="presParOf" srcId="{FDBB64A3-1A43-4C97-A57C-6288A4DA8527}" destId="{AD4BE932-C798-43C3-B27C-85738D0F2AF2}" srcOrd="2" destOrd="0" presId="urn:microsoft.com/office/officeart/2008/layout/VerticalCurvedList"/>
    <dgm:cxn modelId="{123D2CAF-D9DE-4A6B-B38B-2C27081DF0A7}" type="presParOf" srcId="{FDBB64A3-1A43-4C97-A57C-6288A4DA8527}" destId="{F404879D-E890-4A7D-B4C9-594C1B79FA10}" srcOrd="3" destOrd="0" presId="urn:microsoft.com/office/officeart/2008/layout/VerticalCurvedList"/>
    <dgm:cxn modelId="{C4532913-7627-441C-8C89-A8CCCC75A8A8}" type="presParOf" srcId="{6D366158-59EB-4578-B809-B85AF54E32FF}" destId="{B6BB29C0-3500-4D4D-9A93-34487BBFAB07}" srcOrd="1" destOrd="0" presId="urn:microsoft.com/office/officeart/2008/layout/VerticalCurvedList"/>
    <dgm:cxn modelId="{771E8371-7FA6-41A4-94BB-68F7312F7B4D}" type="presParOf" srcId="{6D366158-59EB-4578-B809-B85AF54E32FF}" destId="{B23AEE4E-F6C9-424C-9D78-67A90C1785E5}" srcOrd="2" destOrd="0" presId="urn:microsoft.com/office/officeart/2008/layout/VerticalCurvedList"/>
    <dgm:cxn modelId="{F294957D-D471-4BE0-8162-577AE0FAF488}" type="presParOf" srcId="{B23AEE4E-F6C9-424C-9D78-67A90C1785E5}" destId="{0BA370FC-AF36-4659-99EB-FD289FB1B58A}" srcOrd="0" destOrd="0" presId="urn:microsoft.com/office/officeart/2008/layout/VerticalCurvedList"/>
    <dgm:cxn modelId="{A0178751-77C3-45A1-8508-3B14D7BEEFF3}" type="presParOf" srcId="{6D366158-59EB-4578-B809-B85AF54E32FF}" destId="{383CDC57-6F3D-4638-9BEE-E78C533C942C}" srcOrd="3" destOrd="0" presId="urn:microsoft.com/office/officeart/2008/layout/VerticalCurvedList"/>
    <dgm:cxn modelId="{B8256F69-B9FB-4603-BA16-5AD2BEDE5C2E}" type="presParOf" srcId="{6D366158-59EB-4578-B809-B85AF54E32FF}" destId="{4BC3E7D5-618B-4B4E-A0B3-3B11154B2903}" srcOrd="4" destOrd="0" presId="urn:microsoft.com/office/officeart/2008/layout/VerticalCurvedList"/>
    <dgm:cxn modelId="{C7DF1B7F-8A8D-47E4-A1B4-114AF187FAF9}" type="presParOf" srcId="{4BC3E7D5-618B-4B4E-A0B3-3B11154B2903}" destId="{B38AE8B0-AC96-491D-B13E-C96B22C4FE58}" srcOrd="0" destOrd="0" presId="urn:microsoft.com/office/officeart/2008/layout/VerticalCurvedList"/>
    <dgm:cxn modelId="{7BE4A891-FF2D-4084-805F-6D7332DA34C1}" type="presParOf" srcId="{6D366158-59EB-4578-B809-B85AF54E32FF}" destId="{9EEE5E11-9163-45DE-B762-72568B07359D}" srcOrd="5" destOrd="0" presId="urn:microsoft.com/office/officeart/2008/layout/VerticalCurvedList"/>
    <dgm:cxn modelId="{A3824168-8D43-4712-B1F6-5B0653908B5C}" type="presParOf" srcId="{6D366158-59EB-4578-B809-B85AF54E32FF}" destId="{2F994527-7F57-4896-9F83-3AF254C853D8}" srcOrd="6" destOrd="0" presId="urn:microsoft.com/office/officeart/2008/layout/VerticalCurvedList"/>
    <dgm:cxn modelId="{1E589635-DC0D-460A-898B-706209C3467C}" type="presParOf" srcId="{2F994527-7F57-4896-9F83-3AF254C853D8}" destId="{C590869E-643E-4B57-AAF4-65185105D6B8}" srcOrd="0" destOrd="0" presId="urn:microsoft.com/office/officeart/2008/layout/VerticalCurvedList"/>
    <dgm:cxn modelId="{5674E735-DE67-41CF-88F6-4E2E09A0AC28}" type="presParOf" srcId="{6D366158-59EB-4578-B809-B85AF54E32FF}" destId="{A4C5D1FC-ECF3-432C-BF1F-3E881DBBFA9D}" srcOrd="7" destOrd="0" presId="urn:microsoft.com/office/officeart/2008/layout/VerticalCurvedList"/>
    <dgm:cxn modelId="{EE30F7F3-224D-4940-9619-94142B008D78}" type="presParOf" srcId="{6D366158-59EB-4578-B809-B85AF54E32FF}" destId="{72A8D4A7-DF1D-4C8E-998E-6392750FAC4F}" srcOrd="8" destOrd="0" presId="urn:microsoft.com/office/officeart/2008/layout/VerticalCurvedList"/>
    <dgm:cxn modelId="{07E0FDFD-424D-49A4-AF59-5FF2F6BEE092}" type="presParOf" srcId="{72A8D4A7-DF1D-4C8E-998E-6392750FAC4F}" destId="{6634E452-E456-4CC9-8880-2BCCEB1C5F24}" srcOrd="0" destOrd="0" presId="urn:microsoft.com/office/officeart/2008/layout/VerticalCurvedList"/>
    <dgm:cxn modelId="{A9FD8F9F-F51A-4158-BB41-23F07D479093}" type="presParOf" srcId="{6D366158-59EB-4578-B809-B85AF54E32FF}" destId="{B94D92A7-AD7F-4CE7-AB3D-1DC944BDF24D}" srcOrd="9" destOrd="0" presId="urn:microsoft.com/office/officeart/2008/layout/VerticalCurvedList"/>
    <dgm:cxn modelId="{5842ED43-BB84-4819-A75F-69815D0C92D5}" type="presParOf" srcId="{6D366158-59EB-4578-B809-B85AF54E32FF}" destId="{4E2C6A92-9C9A-42C9-BB93-9F3991337FEB}" srcOrd="10" destOrd="0" presId="urn:microsoft.com/office/officeart/2008/layout/VerticalCurvedList"/>
    <dgm:cxn modelId="{16C243AA-6151-4467-912C-3901DC8651B2}" type="presParOf" srcId="{4E2C6A92-9C9A-42C9-BB93-9F3991337FEB}" destId="{777E65AF-8512-4EBD-8850-2A928BEFDD89}" srcOrd="0" destOrd="0" presId="urn:microsoft.com/office/officeart/2008/layout/VerticalCurvedList"/>
    <dgm:cxn modelId="{44941A83-AAD0-4B93-A8A3-E3F1B6936FAD}" type="presParOf" srcId="{6D366158-59EB-4578-B809-B85AF54E32FF}" destId="{C28E5077-E92A-45C6-8710-76D32575D736}" srcOrd="11" destOrd="0" presId="urn:microsoft.com/office/officeart/2008/layout/VerticalCurvedList"/>
    <dgm:cxn modelId="{92A18708-ADE9-4D39-9616-AC172D4B4959}" type="presParOf" srcId="{6D366158-59EB-4578-B809-B85AF54E32FF}" destId="{39ECA380-28D2-4199-A93B-C3DA04CCA0BC}" srcOrd="12" destOrd="0" presId="urn:microsoft.com/office/officeart/2008/layout/VerticalCurvedList"/>
    <dgm:cxn modelId="{928E356C-8FA7-4F76-8BDD-F8DE80994815}" type="presParOf" srcId="{39ECA380-28D2-4199-A93B-C3DA04CCA0BC}" destId="{4A5B5F14-9889-4F93-A863-95905B0D3105}" srcOrd="0" destOrd="0" presId="urn:microsoft.com/office/officeart/2008/layout/VerticalCurvedList"/>
    <dgm:cxn modelId="{1B3293C8-354B-403F-93E0-CF06D1684A08}" type="presParOf" srcId="{6D366158-59EB-4578-B809-B85AF54E32FF}" destId="{66037D41-BC02-4550-B2DD-E96240FD77D5}" srcOrd="13" destOrd="0" presId="urn:microsoft.com/office/officeart/2008/layout/VerticalCurvedList"/>
    <dgm:cxn modelId="{D1EBFB0F-E939-4085-95A7-A3AEA01973DD}" type="presParOf" srcId="{6D366158-59EB-4578-B809-B85AF54E32FF}" destId="{9CF3FA09-87FA-4774-9716-98CD30E13F4F}" srcOrd="14" destOrd="0" presId="urn:microsoft.com/office/officeart/2008/layout/VerticalCurvedList"/>
    <dgm:cxn modelId="{3D92FD6A-2926-4958-9D7A-99C67BD6248D}" type="presParOf" srcId="{9CF3FA09-87FA-4774-9716-98CD30E13F4F}" destId="{1E40CBF2-F508-4107-B14E-D8D440B0B5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8FEF9-C789-4FD9-8BCB-09830A5E0873}">
      <dsp:nvSpPr>
        <dsp:cNvPr id="0" name=""/>
        <dsp:cNvSpPr/>
      </dsp:nvSpPr>
      <dsp:spPr>
        <a:xfrm>
          <a:off x="-4527644" y="-696503"/>
          <a:ext cx="5411053" cy="5411053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B29C0-3500-4D4D-9A93-34487BBFAB07}">
      <dsp:nvSpPr>
        <dsp:cNvPr id="0" name=""/>
        <dsp:cNvSpPr/>
      </dsp:nvSpPr>
      <dsp:spPr>
        <a:xfrm>
          <a:off x="295745" y="182660"/>
          <a:ext cx="5691562" cy="3651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8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</a:rPr>
            <a:t>Peligro de inundaciones por intensas lluvias </a:t>
          </a:r>
          <a:endParaRPr lang="en-US" sz="1800" kern="1200" dirty="0">
            <a:latin typeface="+mn-lt"/>
          </a:endParaRPr>
        </a:p>
      </dsp:txBody>
      <dsp:txXfrm>
        <a:off x="295745" y="182660"/>
        <a:ext cx="5691562" cy="365160"/>
      </dsp:txXfrm>
    </dsp:sp>
    <dsp:sp modelId="{0BA370FC-AF36-4659-99EB-FD289FB1B58A}">
      <dsp:nvSpPr>
        <dsp:cNvPr id="0" name=""/>
        <dsp:cNvSpPr/>
      </dsp:nvSpPr>
      <dsp:spPr>
        <a:xfrm>
          <a:off x="39761" y="122002"/>
          <a:ext cx="511968" cy="486475"/>
        </a:xfrm>
        <a:prstGeom prst="irregularSeal1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83CDC57-6F3D-4638-9BEE-E78C533C942C}">
      <dsp:nvSpPr>
        <dsp:cNvPr id="0" name=""/>
        <dsp:cNvSpPr/>
      </dsp:nvSpPr>
      <dsp:spPr>
        <a:xfrm>
          <a:off x="626430" y="730721"/>
          <a:ext cx="5360876" cy="3651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8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</a:rPr>
            <a:t>Peligro de inundaciones por Penetraciones del mar. </a:t>
          </a:r>
          <a:endParaRPr lang="en-US" sz="1800" kern="1200" dirty="0">
            <a:latin typeface="+mn-lt"/>
          </a:endParaRPr>
        </a:p>
      </dsp:txBody>
      <dsp:txXfrm>
        <a:off x="626430" y="730721"/>
        <a:ext cx="5360876" cy="365160"/>
      </dsp:txXfrm>
    </dsp:sp>
    <dsp:sp modelId="{B38AE8B0-AC96-491D-B13E-C96B22C4FE58}">
      <dsp:nvSpPr>
        <dsp:cNvPr id="0" name=""/>
        <dsp:cNvSpPr/>
      </dsp:nvSpPr>
      <dsp:spPr>
        <a:xfrm>
          <a:off x="370446" y="670064"/>
          <a:ext cx="511968" cy="486475"/>
        </a:xfrm>
        <a:prstGeom prst="irregularSeal1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EE5E11-9163-45DE-B762-72568B07359D}">
      <dsp:nvSpPr>
        <dsp:cNvPr id="0" name=""/>
        <dsp:cNvSpPr/>
      </dsp:nvSpPr>
      <dsp:spPr>
        <a:xfrm>
          <a:off x="807644" y="1278381"/>
          <a:ext cx="5179663" cy="3651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8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</a:rPr>
            <a:t>Mediadas para cada etapa del ciclo de RRD </a:t>
          </a:r>
          <a:endParaRPr lang="en-US" sz="1800" kern="1200" dirty="0">
            <a:latin typeface="+mn-lt"/>
          </a:endParaRPr>
        </a:p>
      </dsp:txBody>
      <dsp:txXfrm>
        <a:off x="807644" y="1278381"/>
        <a:ext cx="5179663" cy="365160"/>
      </dsp:txXfrm>
    </dsp:sp>
    <dsp:sp modelId="{C590869E-643E-4B57-AAF4-65185105D6B8}">
      <dsp:nvSpPr>
        <dsp:cNvPr id="0" name=""/>
        <dsp:cNvSpPr/>
      </dsp:nvSpPr>
      <dsp:spPr>
        <a:xfrm>
          <a:off x="551660" y="1217723"/>
          <a:ext cx="511968" cy="486475"/>
        </a:xfrm>
        <a:prstGeom prst="irregularSeal1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C5D1FC-ECF3-432C-BF1F-3E881DBBFA9D}">
      <dsp:nvSpPr>
        <dsp:cNvPr id="0" name=""/>
        <dsp:cNvSpPr/>
      </dsp:nvSpPr>
      <dsp:spPr>
        <a:xfrm>
          <a:off x="865504" y="1826442"/>
          <a:ext cx="5121803" cy="3651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8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</a:rPr>
            <a:t>Peligros Tecnológicos.</a:t>
          </a:r>
          <a:endParaRPr lang="en-US" sz="1800" kern="1200" dirty="0">
            <a:latin typeface="+mn-lt"/>
          </a:endParaRPr>
        </a:p>
      </dsp:txBody>
      <dsp:txXfrm>
        <a:off x="865504" y="1826442"/>
        <a:ext cx="5121803" cy="365160"/>
      </dsp:txXfrm>
    </dsp:sp>
    <dsp:sp modelId="{6634E452-E456-4CC9-8880-2BCCEB1C5F24}">
      <dsp:nvSpPr>
        <dsp:cNvPr id="0" name=""/>
        <dsp:cNvSpPr/>
      </dsp:nvSpPr>
      <dsp:spPr>
        <a:xfrm>
          <a:off x="609520" y="1765785"/>
          <a:ext cx="511968" cy="486475"/>
        </a:xfrm>
        <a:prstGeom prst="irregularSeal1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94D92A7-AD7F-4CE7-AB3D-1DC944BDF24D}">
      <dsp:nvSpPr>
        <dsp:cNvPr id="0" name=""/>
        <dsp:cNvSpPr/>
      </dsp:nvSpPr>
      <dsp:spPr>
        <a:xfrm>
          <a:off x="807644" y="2374504"/>
          <a:ext cx="5179663" cy="3651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8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</a:rPr>
            <a:t>Peligro de </a:t>
          </a:r>
          <a:r>
            <a:rPr lang="es-ES_tradnl" sz="1800" kern="1200" dirty="0" err="1">
              <a:latin typeface="+mn-lt"/>
            </a:rPr>
            <a:t>Epizotias</a:t>
          </a:r>
          <a:r>
            <a:rPr lang="es-ES_tradnl" sz="1800" kern="1200" dirty="0">
              <a:latin typeface="+mn-lt"/>
            </a:rPr>
            <a:t> y </a:t>
          </a:r>
          <a:r>
            <a:rPr lang="es-ES_tradnl" sz="1800" kern="1200" dirty="0" err="1">
              <a:latin typeface="+mn-lt"/>
            </a:rPr>
            <a:t>Epifitias</a:t>
          </a:r>
          <a:r>
            <a:rPr lang="es-ES_tradnl" sz="1800" kern="1200" dirty="0">
              <a:latin typeface="+mn-lt"/>
            </a:rPr>
            <a:t>.  </a:t>
          </a:r>
          <a:endParaRPr lang="en-US" sz="1800" kern="1200" dirty="0">
            <a:latin typeface="+mn-lt"/>
          </a:endParaRPr>
        </a:p>
      </dsp:txBody>
      <dsp:txXfrm>
        <a:off x="807644" y="2374504"/>
        <a:ext cx="5179663" cy="365160"/>
      </dsp:txXfrm>
    </dsp:sp>
    <dsp:sp modelId="{777E65AF-8512-4EBD-8850-2A928BEFDD89}">
      <dsp:nvSpPr>
        <dsp:cNvPr id="0" name=""/>
        <dsp:cNvSpPr/>
      </dsp:nvSpPr>
      <dsp:spPr>
        <a:xfrm>
          <a:off x="551660" y="2313846"/>
          <a:ext cx="511968" cy="486475"/>
        </a:xfrm>
        <a:prstGeom prst="irregularSeal1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8E5077-E92A-45C6-8710-76D32575D736}">
      <dsp:nvSpPr>
        <dsp:cNvPr id="0" name=""/>
        <dsp:cNvSpPr/>
      </dsp:nvSpPr>
      <dsp:spPr>
        <a:xfrm>
          <a:off x="626430" y="2922164"/>
          <a:ext cx="5360876" cy="3651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8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</a:rPr>
            <a:t>Mapa de Escenario Tendencial de Cambio Climático </a:t>
          </a:r>
          <a:endParaRPr lang="en-US" sz="1800" kern="1200" dirty="0">
            <a:latin typeface="+mn-lt"/>
          </a:endParaRPr>
        </a:p>
      </dsp:txBody>
      <dsp:txXfrm>
        <a:off x="626430" y="2922164"/>
        <a:ext cx="5360876" cy="365160"/>
      </dsp:txXfrm>
    </dsp:sp>
    <dsp:sp modelId="{4A5B5F14-9889-4F93-A863-95905B0D3105}">
      <dsp:nvSpPr>
        <dsp:cNvPr id="0" name=""/>
        <dsp:cNvSpPr/>
      </dsp:nvSpPr>
      <dsp:spPr>
        <a:xfrm>
          <a:off x="370446" y="2861506"/>
          <a:ext cx="511968" cy="486475"/>
        </a:xfrm>
        <a:prstGeom prst="irregularSeal1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037D41-BC02-4550-B2DD-E96240FD77D5}">
      <dsp:nvSpPr>
        <dsp:cNvPr id="0" name=""/>
        <dsp:cNvSpPr/>
      </dsp:nvSpPr>
      <dsp:spPr>
        <a:xfrm>
          <a:off x="295745" y="3524689"/>
          <a:ext cx="5691562" cy="47125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98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</a:rPr>
            <a:t>Plan de Estado para el Enfrentamiento al Cambio Climático Tarea Vida. </a:t>
          </a:r>
          <a:endParaRPr lang="en-US" sz="1800" kern="1200" dirty="0">
            <a:latin typeface="+mn-lt"/>
          </a:endParaRPr>
        </a:p>
      </dsp:txBody>
      <dsp:txXfrm>
        <a:off x="295745" y="3524689"/>
        <a:ext cx="5691562" cy="471253"/>
      </dsp:txXfrm>
    </dsp:sp>
    <dsp:sp modelId="{1E40CBF2-F508-4107-B14E-D8D440B0B56C}">
      <dsp:nvSpPr>
        <dsp:cNvPr id="0" name=""/>
        <dsp:cNvSpPr/>
      </dsp:nvSpPr>
      <dsp:spPr>
        <a:xfrm>
          <a:off x="39761" y="3409567"/>
          <a:ext cx="511968" cy="486475"/>
        </a:xfrm>
        <a:prstGeom prst="irregularSeal1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06527-BFA4-4027-9BDD-F166D07973E5}" type="datetimeFigureOut">
              <a:rPr lang="es-ES" smtClean="0"/>
              <a:t>14/10/2021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B20DA-09B9-4FDA-9A3A-611360CA96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7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20DA-09B9-4FDA-9A3A-611360CA961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00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20DA-09B9-4FDA-9A3A-611360CA961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58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0FE1-3B64-4433-A67B-C09D8A63F55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1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BF51-16E1-4A12-89E2-FB3A2CFAC3C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6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28868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DF48-BCF0-4FBB-9EC7-23A0633E4D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3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B257-5D0F-47E8-90BE-F98C84D8207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1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BF0C-E7C9-4B3D-A816-4039D5C8BB1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4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1890"/>
            </a:lvl1pPr>
            <a:lvl2pPr>
              <a:defRPr sz="1620"/>
            </a:lvl2pPr>
            <a:lvl3pPr>
              <a:defRPr sz="1350"/>
            </a:lvl3pPr>
            <a:lvl4pPr>
              <a:defRPr sz="1215"/>
            </a:lvl4pPr>
            <a:lvl5pPr>
              <a:defRPr sz="1215"/>
            </a:lvl5pPr>
            <a:lvl6pPr>
              <a:defRPr sz="1215"/>
            </a:lvl6pPr>
            <a:lvl7pPr>
              <a:defRPr sz="1215"/>
            </a:lvl7pPr>
            <a:lvl8pPr>
              <a:defRPr sz="1215"/>
            </a:lvl8pPr>
            <a:lvl9pPr>
              <a:defRPr sz="121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1890"/>
            </a:lvl1pPr>
            <a:lvl2pPr>
              <a:defRPr sz="1620"/>
            </a:lvl2pPr>
            <a:lvl3pPr>
              <a:defRPr sz="1350"/>
            </a:lvl3pPr>
            <a:lvl4pPr>
              <a:defRPr sz="1215"/>
            </a:lvl4pPr>
            <a:lvl5pPr>
              <a:defRPr sz="1215"/>
            </a:lvl5pPr>
            <a:lvl6pPr>
              <a:defRPr sz="1215"/>
            </a:lvl6pPr>
            <a:lvl7pPr>
              <a:defRPr sz="1215"/>
            </a:lvl7pPr>
            <a:lvl8pPr>
              <a:defRPr sz="1215"/>
            </a:lvl8pPr>
            <a:lvl9pPr>
              <a:defRPr sz="121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87DF-BF68-4486-ABEC-6C7AD7AAB38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279261"/>
            <a:ext cx="4040188" cy="533136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1812396"/>
            <a:ext cx="4040188" cy="3292740"/>
          </a:xfrm>
        </p:spPr>
        <p:txBody>
          <a:bodyPr/>
          <a:lstStyle>
            <a:lvl1pPr>
              <a:defRPr sz="1620"/>
            </a:lvl1pPr>
            <a:lvl2pPr>
              <a:defRPr sz="1350"/>
            </a:lvl2pPr>
            <a:lvl3pPr>
              <a:defRPr sz="1215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279261"/>
            <a:ext cx="4041775" cy="533136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1620"/>
            </a:lvl1pPr>
            <a:lvl2pPr>
              <a:defRPr sz="1350"/>
            </a:lvl2pPr>
            <a:lvl3pPr>
              <a:defRPr sz="1215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49B9-B6AF-4112-A399-D69370649A6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247C-03C5-439E-A1C8-EB36554119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6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B859-F7A6-4970-AE0E-2F7415697B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7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3" y="227547"/>
            <a:ext cx="5111751" cy="4877594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E52D-1B9F-4F92-A50C-0C6F98FC62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3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8"/>
            <a:ext cx="5486400" cy="670719"/>
          </a:xfrm>
        </p:spPr>
        <p:txBody>
          <a:bodyPr/>
          <a:lstStyle>
            <a:lvl1pPr marL="0" indent="0">
              <a:buNone/>
              <a:defRPr sz="945"/>
            </a:lvl1pPr>
            <a:lvl2pPr marL="308610" indent="0">
              <a:buNone/>
              <a:defRPr sz="810"/>
            </a:lvl2pPr>
            <a:lvl3pPr marL="617220" indent="0">
              <a:buNone/>
              <a:defRPr sz="675"/>
            </a:lvl3pPr>
            <a:lvl4pPr marL="925830" indent="0">
              <a:buNone/>
              <a:defRPr sz="608"/>
            </a:lvl4pPr>
            <a:lvl5pPr marL="1234440" indent="0">
              <a:buNone/>
              <a:defRPr sz="608"/>
            </a:lvl5pPr>
            <a:lvl6pPr marL="1543050" indent="0">
              <a:buNone/>
              <a:defRPr sz="608"/>
            </a:lvl6pPr>
            <a:lvl7pPr marL="1851660" indent="0">
              <a:buNone/>
              <a:defRPr sz="608"/>
            </a:lvl7pPr>
            <a:lvl8pPr marL="2160270" indent="0">
              <a:buNone/>
              <a:defRPr sz="608"/>
            </a:lvl8pPr>
            <a:lvl9pPr marL="2468880" indent="0">
              <a:buNone/>
              <a:defRPr sz="60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796F-CDAD-4F27-B385-AC6C7F505C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247C-03C5-439E-A1C8-EB36554119B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7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617220" rtl="0" eaLnBrk="1" latinLnBrk="0" hangingPunct="1"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61722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01492" indent="-192882" algn="l" defTabSz="617220" rtl="0" eaLnBrk="1" latinLnBrk="0" hangingPunct="1">
        <a:spcBef>
          <a:spcPct val="20000"/>
        </a:spcBef>
        <a:buFont typeface="Arial" pitchFamily="34" charset="0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annaleydi85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2008" y="1873997"/>
            <a:ext cx="8964488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600"/>
              </a:spcAft>
            </a:pPr>
            <a:r>
              <a:rPr lang="es-ES_tradn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MAPAS RESUMEN PARA LA GESTIÓN DE RIESGOS DE DESASTRES EN LOS MUNICIPIOS COSTEROS DE LA PROVINCIA VILLA CLARA.</a:t>
            </a:r>
            <a:endParaRPr lang="es-CU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2" descr="logo oficial">
            <a:extLst>
              <a:ext uri="{FF2B5EF4-FFF2-40B4-BE49-F238E27FC236}">
                <a16:creationId xmlns:a16="http://schemas.microsoft.com/office/drawing/2014/main" id="{E41A69BB-15DF-4C83-9656-B14BDB56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228"/>
            <a:ext cx="827590" cy="11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04215" y="3865612"/>
            <a:ext cx="5231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Autores: Anna </a:t>
            </a:r>
            <a:r>
              <a:rPr lang="es-ES_tradnl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Leydi</a:t>
            </a:r>
            <a:r>
              <a:rPr lang="es-ES_tradnl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Escobar Pino</a:t>
            </a:r>
          </a:p>
          <a:p>
            <a:pPr algn="r"/>
            <a:r>
              <a:rPr lang="es-ES_tradnl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Luis Orlando Pichardo Moya, Rogelio Mora Rojas.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endParaRPr lang="es-MX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Subdelegación de Medio Ambiente Villa Clara </a:t>
            </a:r>
          </a:p>
          <a:p>
            <a:pPr algn="r"/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4"/>
              </a:rPr>
              <a:t>annaleydi85@gmail.com</a:t>
            </a:r>
            <a:endParaRPr lang="es-MX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r"/>
            <a:endParaRPr lang="es-MX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07" y="3577580"/>
            <a:ext cx="2047353" cy="196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/>
          <p:cNvSpPr/>
          <p:nvPr/>
        </p:nvSpPr>
        <p:spPr>
          <a:xfrm>
            <a:off x="2411760" y="33936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FE348D-284C-42C1-9D79-A79C3DCC164D}"/>
              </a:ext>
            </a:extLst>
          </p:cNvPr>
          <p:cNvSpPr txBox="1"/>
          <p:nvPr/>
        </p:nvSpPr>
        <p:spPr>
          <a:xfrm>
            <a:off x="2315378" y="378223"/>
            <a:ext cx="4585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SIMPOSIO INTERNACIONAL "HÁBITAT Y DESARROLLO COMUNITARIO SOSTENIBLE"</a:t>
            </a:r>
            <a:endParaRPr lang="es-CU" sz="3600" b="1" kern="0" dirty="0">
              <a:solidFill>
                <a:schemeClr val="tx2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92"/>
    </mc:Choice>
    <mc:Fallback xmlns="">
      <p:transition spd="slow" advTm="414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292080" y="1303242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Criterios. 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MDE 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Batimétrico 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de curvas de nivel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Geomorfológico  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de línea de costa 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de bosques de mangles 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localidades y poblados</a:t>
            </a:r>
          </a:p>
          <a:p>
            <a:pPr marL="192882" indent="-192882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de Carreteras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3334" r="2103" b="1435"/>
          <a:stretch/>
        </p:blipFill>
        <p:spPr>
          <a:xfrm>
            <a:off x="179512" y="988914"/>
            <a:ext cx="4944005" cy="402882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187624" y="217389"/>
            <a:ext cx="6336704" cy="7715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Inundaciones por penetraciones del mar  </a:t>
            </a:r>
            <a:b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s-ES" sz="28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1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643"/>
    </mc:Choice>
    <mc:Fallback xmlns="">
      <p:transition spd="slow" advClick="0" advTm="466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41869"/>
            <a:ext cx="3744416" cy="289341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244086" y="273170"/>
            <a:ext cx="4684200" cy="77152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617220" rtl="0" eaLnBrk="1" latinLnBrk="0" hangingPunct="1">
              <a:spcBef>
                <a:spcPct val="0"/>
              </a:spcBef>
              <a:buNone/>
              <a:defRPr sz="29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_tradnl" sz="3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Peligros</a:t>
            </a:r>
            <a:r>
              <a:rPr lang="es-ES_tradnl" sz="243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31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Tecnológicos </a:t>
            </a:r>
            <a:br>
              <a:rPr lang="es-ES" sz="31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s-ES" sz="31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727"/>
          <a:stretch/>
        </p:blipFill>
        <p:spPr>
          <a:xfrm>
            <a:off x="107504" y="1129308"/>
            <a:ext cx="5184576" cy="26642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5878" y="4296845"/>
            <a:ext cx="890061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822325" algn="l"/>
                <a:tab pos="5457825" algn="l"/>
              </a:tabLst>
            </a:pPr>
            <a:r>
              <a:rPr lang="es-ES_tradnl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Relación de instalaciones con peligros tecnológicos para obtener resultados que constituyan instrumentos eficaces para la gestión de los riesgos tecnológicos y la toma de decisiones de los órganos de gobiernos en las diferentes instancias evaluadas, en función de minimizar los riesgos de desastres tecnológicos en el territorio.</a:t>
            </a:r>
            <a:endParaRPr lang="es-E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4431" y="3808941"/>
            <a:ext cx="4075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Instalaciones con Peligros tecnológicos en Caibarién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294763" y="3819842"/>
            <a:ext cx="2120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Mapa de </a:t>
            </a:r>
            <a:r>
              <a:rPr lang="es-ES" sz="1400" b="1" u="sng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Sagua</a:t>
            </a: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la Grande </a:t>
            </a:r>
          </a:p>
        </p:txBody>
      </p:sp>
    </p:spTree>
    <p:extLst>
      <p:ext uri="{BB962C8B-B14F-4D97-AF65-F5344CB8AC3E}">
        <p14:creationId xmlns:p14="http://schemas.microsoft.com/office/powerpoint/2010/main" val="33775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46"/>
    </mc:Choice>
    <mc:Fallback xmlns="">
      <p:transition spd="slow" advTm="497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85903" y="121196"/>
            <a:ext cx="6557980" cy="438627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E.T. C.C = Peligros + Estabilidad  </a:t>
            </a:r>
            <a:endParaRPr lang="es-MX" sz="29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0206" y="950989"/>
            <a:ext cx="5197028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s-ES_trad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Para nosotros un problema debe ser como </a:t>
            </a:r>
            <a:r>
              <a:rPr kumimoji="0" lang="es-ES_trad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Ordenar el territorio ante los impactos significativos del cambio climático</a:t>
            </a:r>
            <a:r>
              <a:rPr kumimoji="0" lang="es-ES_trad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</a:p>
          <a:p>
            <a:pPr algn="just"/>
            <a:endParaRPr lang="es-ES_tradnl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kumimoji="0" lang="es-ES_trad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Se han considerado potencialmente impactos negativos por el cambio climático. </a:t>
            </a:r>
          </a:p>
          <a:p>
            <a:pPr algn="just"/>
            <a:endParaRPr lang="es-ES_tradnl" dirty="0"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20206" y="2924277"/>
            <a:ext cx="5197028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Necesario hacer una mirada a los Bienes y Servicios ecosistémicos para llamar la atención sobre la importancia de su preservación, cuidado y fomento.</a:t>
            </a:r>
            <a:endParaRPr kumimoji="0" lang="es-MX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301"/>
            <a:ext cx="3577071" cy="4629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b="14054"/>
          <a:stretch/>
        </p:blipFill>
        <p:spPr>
          <a:xfrm>
            <a:off x="3851920" y="3937620"/>
            <a:ext cx="5021298" cy="137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8"/>
    </mc:Choice>
    <mc:Fallback xmlns="">
      <p:transition spd="slow" advTm="2299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6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Conclusiones </a:t>
            </a:r>
            <a:br>
              <a:rPr lang="es-ES" sz="26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s-ES" sz="26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6366" y="985292"/>
            <a:ext cx="8229600" cy="3771636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10000"/>
              </a:lnSpc>
            </a:pPr>
            <a:r>
              <a:rPr lang="es-ES_tradnl" dirty="0"/>
              <a:t>La síntesis de los principales resultados de estos estudios, diagnósticos y valoraciones a través de un recurso informativo como los mapas resumen permiten una práctica y acelerada comprensión por directivos y público en general de los peligros, vulnerabilidades y riesgos a los que está expuesto cada territorio.</a:t>
            </a:r>
          </a:p>
          <a:p>
            <a:pPr lvl="0" algn="just">
              <a:lnSpc>
                <a:spcPct val="110000"/>
              </a:lnSpc>
            </a:pPr>
            <a:endParaRPr lang="es-ES" dirty="0"/>
          </a:p>
          <a:p>
            <a:pPr lvl="0" algn="just">
              <a:lnSpc>
                <a:spcPct val="110000"/>
              </a:lnSpc>
            </a:pPr>
            <a:r>
              <a:rPr lang="es-ES_tradnl" dirty="0"/>
              <a:t>El conocimiento de los principales peligros y vulnerabilidades del municipio permite a los organismos concretar sus planes de inversión, reparación y mantenimientos con vistas a la reducción de riesgo de desastres. También contribuye a la asignación de recursos y la planificación de la economía con mejores efectos y la expresión en la decisión y proposiciones de los presidentes de los consejos de defensa municipales y provincial.  </a:t>
            </a:r>
          </a:p>
          <a:p>
            <a:pPr lvl="0" algn="just">
              <a:lnSpc>
                <a:spcPct val="110000"/>
              </a:lnSpc>
            </a:pPr>
            <a:endParaRPr lang="es-ES" dirty="0"/>
          </a:p>
          <a:p>
            <a:pPr lvl="0" algn="just">
              <a:lnSpc>
                <a:spcPct val="110000"/>
              </a:lnSpc>
            </a:pPr>
            <a:r>
              <a:rPr lang="es-ES_tradnl" dirty="0"/>
              <a:t>Contar con la cartografía de los estudios de peligro vulnerabilidad y riesgo concluidos en una mapoteca, su distribución a organismos y entidades para su uso práctico, es de vital importancia para la gestión de riesgos y la toma de decisiones. </a:t>
            </a:r>
            <a:endParaRPr lang="es-ES" dirty="0"/>
          </a:p>
          <a:p>
            <a:pPr algn="just">
              <a:lnSpc>
                <a:spcPct val="11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4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4"/>
    </mc:Choice>
    <mc:Fallback xmlns="">
      <p:transition spd="slow" advTm="650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510" y="481236"/>
            <a:ext cx="5554980" cy="379400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Introducción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La necesidad de socializar los resultados de PVR a nivel local es una tarea de relevante importancia para la Delegación Provincial del CITMA desde que se obtuvieron los primeros resultados de  </a:t>
            </a:r>
            <a:r>
              <a:rPr lang="es-ES_tradnl" dirty="0" err="1"/>
              <a:t>hidrometeorológicos</a:t>
            </a:r>
            <a:r>
              <a:rPr lang="es-ES_tradnl" dirty="0"/>
              <a:t>.</a:t>
            </a:r>
          </a:p>
          <a:p>
            <a:pPr algn="just"/>
            <a:r>
              <a:rPr lang="es-ES_tradnl" dirty="0"/>
              <a:t>Cabe destacar que la provincia de Villa Clara tiene en su haber, 9 estudios terminados con resultados satisfactorios, por lo que estamos haciendo un análisis muy completo de sus resultados.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38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52"/>
    </mc:Choice>
    <mc:Fallback xmlns="">
      <p:transition spd="slow" advTm="600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dirty="0"/>
              <a:t>Inundaciones por intensas lluvias </a:t>
            </a:r>
            <a:endParaRPr lang="es-ES" dirty="0"/>
          </a:p>
          <a:p>
            <a:pPr lvl="0"/>
            <a:r>
              <a:rPr lang="es-ES_tradnl" dirty="0"/>
              <a:t>Afectaciones por fuertes vientos </a:t>
            </a:r>
            <a:endParaRPr lang="es-ES" dirty="0"/>
          </a:p>
          <a:p>
            <a:pPr lvl="0"/>
            <a:r>
              <a:rPr lang="es-ES_tradnl" dirty="0"/>
              <a:t>Inundaciones por penetraciones del mar</a:t>
            </a:r>
            <a:endParaRPr lang="es-ES" dirty="0"/>
          </a:p>
          <a:p>
            <a:pPr lvl="0"/>
            <a:r>
              <a:rPr lang="es-ES_tradnl" dirty="0"/>
              <a:t>Incendios en áreas rurales</a:t>
            </a:r>
            <a:endParaRPr lang="es-ES" dirty="0"/>
          </a:p>
          <a:p>
            <a:pPr lvl="0"/>
            <a:r>
              <a:rPr lang="es-ES_tradnl" dirty="0"/>
              <a:t>Deslizamientos de terreno </a:t>
            </a:r>
            <a:endParaRPr lang="es-ES" dirty="0"/>
          </a:p>
          <a:p>
            <a:pPr lvl="0"/>
            <a:r>
              <a:rPr lang="es-ES_tradnl" dirty="0"/>
              <a:t>Sequia </a:t>
            </a:r>
            <a:endParaRPr lang="es-ES" dirty="0"/>
          </a:p>
          <a:p>
            <a:pPr lvl="0"/>
            <a:r>
              <a:rPr lang="es-ES_tradnl" dirty="0"/>
              <a:t>Epizootias</a:t>
            </a:r>
            <a:endParaRPr lang="es-ES" dirty="0"/>
          </a:p>
          <a:p>
            <a:pPr lvl="0"/>
            <a:r>
              <a:rPr lang="es-ES_tradnl" dirty="0" err="1"/>
              <a:t>Epifitias</a:t>
            </a:r>
            <a:r>
              <a:rPr lang="es-ES_tradnl" dirty="0"/>
              <a:t> </a:t>
            </a:r>
            <a:endParaRPr lang="es-ES" dirty="0"/>
          </a:p>
          <a:p>
            <a:pPr lvl="0"/>
            <a:r>
              <a:rPr lang="es-ES_tradnl" dirty="0"/>
              <a:t>Tecnológicos, fuga, incendio, derrame y explosión </a:t>
            </a:r>
            <a:endParaRPr lang="es-ES" dirty="0"/>
          </a:p>
          <a:p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4510" y="625252"/>
            <a:ext cx="5554980" cy="379400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Estudios de PVR concluidos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19"/>
    </mc:Choice>
    <mc:Fallback xmlns="">
      <p:transition spd="slow" advTm="415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Sintetizar los principales resultados de los Estudios de Peligro Vulnerabilidad y Riesgos y complementar con temas ambientales de importancia para el municipio. </a:t>
            </a:r>
            <a:endParaRPr lang="es-ES" dirty="0"/>
          </a:p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94510" y="481236"/>
            <a:ext cx="5554980" cy="379400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Objetivo </a:t>
            </a:r>
          </a:p>
        </p:txBody>
      </p:sp>
    </p:spTree>
    <p:extLst>
      <p:ext uri="{BB962C8B-B14F-4D97-AF65-F5344CB8AC3E}">
        <p14:creationId xmlns:p14="http://schemas.microsoft.com/office/powerpoint/2010/main" val="37159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21"/>
    </mc:Choice>
    <mc:Fallback xmlns="">
      <p:transition spd="slow" advTm="634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9388" y="193204"/>
            <a:ext cx="4845224" cy="952500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Materiales y Métodos </a:t>
            </a:r>
            <a:b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s-ES" sz="28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_tradnl" dirty="0"/>
              <a:t>La Directiva No.1 del 2010 de Presidente del Consejo de Defensa Nacional, </a:t>
            </a:r>
            <a:r>
              <a:rPr lang="es-ES_tradnl" i="1" dirty="0"/>
              <a:t>"</a:t>
            </a:r>
            <a:r>
              <a:rPr lang="es-ES_tradnl" dirty="0"/>
              <a:t>para la reducción de desastres</a:t>
            </a:r>
            <a:r>
              <a:rPr lang="es-ES_tradnl" i="1" dirty="0"/>
              <a:t>" </a:t>
            </a:r>
            <a:r>
              <a:rPr lang="es-ES_tradnl" dirty="0"/>
              <a:t>encarga al Ministerio de Ciencia, Tecnología y Medioambiente (CITMA) la realización de "Estudios de Peligro, Vulnerabilidad y Riesgo de Desastres" (PVR) con el empleo del potencial científico del país</a:t>
            </a:r>
          </a:p>
          <a:p>
            <a:pPr algn="just"/>
            <a:endParaRPr lang="es-ES" dirty="0"/>
          </a:p>
          <a:p>
            <a:pPr algn="just"/>
            <a:r>
              <a:rPr lang="es-ES_tradnl" dirty="0"/>
              <a:t>Para la confección de los mapas que se incluirían en el resumen se emplearon fundamentalmente los Sistemas de Información Geográfica SIG usando los software </a:t>
            </a:r>
            <a:r>
              <a:rPr lang="es-ES_tradnl" dirty="0" err="1"/>
              <a:t>MapInfo</a:t>
            </a:r>
            <a:r>
              <a:rPr lang="es-ES_tradnl" dirty="0"/>
              <a:t> 10.5, ENVI 4.1, </a:t>
            </a:r>
            <a:r>
              <a:rPr lang="es-ES_tradnl" dirty="0" err="1"/>
              <a:t>ArcGis</a:t>
            </a:r>
            <a:r>
              <a:rPr lang="es-ES_tradnl" dirty="0"/>
              <a:t> 10.2</a:t>
            </a:r>
          </a:p>
          <a:p>
            <a:pPr algn="just"/>
            <a:endParaRPr lang="es-ES" dirty="0"/>
          </a:p>
          <a:p>
            <a:pPr algn="just"/>
            <a:r>
              <a:rPr lang="es-ES_tradnl" dirty="0"/>
              <a:t>La definición de mapa de resumen, se considera como la síntesis o resumen que contiene lo más importante o significativo de un mensaje, tema o texto</a:t>
            </a:r>
            <a:endParaRPr lang="es-ES" dirty="0"/>
          </a:p>
          <a:p>
            <a:pPr marL="0" indent="0" algn="just">
              <a:buNone/>
            </a:pPr>
            <a:r>
              <a:rPr lang="es-ES_tradnl" b="1" dirty="0"/>
              <a:t> 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43"/>
    </mc:Choice>
    <mc:Fallback xmlns="">
      <p:transition spd="slow" advTm="5484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1261" y="288863"/>
            <a:ext cx="7320040" cy="1506002"/>
          </a:xfrm>
        </p:spPr>
        <p:txBody>
          <a:bodyPr>
            <a:no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Los resultados de los Estudios de Peligro, Vulnerabilidad y Riesgo de Desastres tienen expresión en:</a:t>
            </a:r>
            <a:b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n-US" sz="28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345237" y="2011100"/>
            <a:ext cx="621255" cy="431159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313492" y="3002405"/>
            <a:ext cx="621255" cy="431159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977111" y="2554055"/>
            <a:ext cx="5827137" cy="1105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600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468578" y="2065412"/>
            <a:ext cx="3590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993818" y="2674575"/>
            <a:ext cx="63235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_tradnl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Planes de Reducción de Desastres (Consejo de Defensa Provincia y Municipales y de los organismos provinciales seleccionados) o en la Guía de trabajo de la Zona de Defensa/Consejo Popular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468578" y="3023002"/>
            <a:ext cx="3590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i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327219" y="3865612"/>
            <a:ext cx="621255" cy="431159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309413" y="4658589"/>
            <a:ext cx="621255" cy="431159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600" dirty="0"/>
            </a:p>
          </p:txBody>
        </p:sp>
      </p:grp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987142" y="3784893"/>
            <a:ext cx="63315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s-ES_tradnl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Ciclo de la planificación de la economía para efectuar acciones para reducir las vulnerabilidades claves identificadas 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444835" y="3937620"/>
            <a:ext cx="3590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977109" y="4504973"/>
            <a:ext cx="63435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s-ES_tradnl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Decisión y Disposición de los presidentes de los Consejos de Defensa a los diferentes niveles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421345" y="4679186"/>
            <a:ext cx="3590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i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1043608" y="2086898"/>
            <a:ext cx="63353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s-ES_tradnl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Planes Generales de Ordenamiento Territorial y Urbano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977109" y="3573222"/>
            <a:ext cx="5827139" cy="8716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600" dirty="0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977109" y="4356599"/>
            <a:ext cx="5827139" cy="13069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600" dirty="0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V="1">
            <a:off x="977109" y="5056876"/>
            <a:ext cx="5827139" cy="28514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13" y="1589684"/>
            <a:ext cx="1622598" cy="112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13" y="2866705"/>
            <a:ext cx="1622598" cy="107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414" y="4072503"/>
            <a:ext cx="1622521" cy="101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62"/>
    </mc:Choice>
    <mc:Fallback xmlns="">
      <p:transition spd="slow" advTm="6546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68" y="265212"/>
            <a:ext cx="8229600" cy="952500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Contenidos Expresados en los Mapas de Resumen. </a:t>
            </a:r>
            <a:b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s-ES" sz="28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333501"/>
            <a:ext cx="8579296" cy="3771636"/>
          </a:xfrm>
        </p:spPr>
        <p:txBody>
          <a:bodyPr>
            <a:normAutofit/>
          </a:bodyPr>
          <a:lstStyle/>
          <a:p>
            <a:pPr lvl="0"/>
            <a:r>
              <a:rPr lang="es-ES_tradnl" sz="2400" b="1" dirty="0"/>
              <a:t>Características físico-geográfica y socio-económica del municipio </a:t>
            </a:r>
            <a:endParaRPr lang="es-ES" sz="2400" dirty="0"/>
          </a:p>
          <a:p>
            <a:pPr lvl="2"/>
            <a:r>
              <a:rPr lang="es-ES_tradnl" sz="2400" dirty="0"/>
              <a:t>Particularidades socio demográficas </a:t>
            </a:r>
            <a:endParaRPr lang="es-ES" sz="2400" dirty="0"/>
          </a:p>
          <a:p>
            <a:pPr lvl="2"/>
            <a:r>
              <a:rPr lang="es-ES_tradnl" sz="2400" dirty="0"/>
              <a:t>Principales actividades económicas en el municipio. </a:t>
            </a:r>
            <a:endParaRPr lang="es-ES" sz="2400" dirty="0"/>
          </a:p>
          <a:p>
            <a:pPr lvl="2"/>
            <a:r>
              <a:rPr lang="es-ES_tradnl" sz="2400" dirty="0"/>
              <a:t>Situación geográfica</a:t>
            </a:r>
            <a:endParaRPr lang="es-ES" sz="2400" dirty="0"/>
          </a:p>
          <a:p>
            <a:pPr lvl="2"/>
            <a:r>
              <a:rPr lang="es-ES_tradnl" sz="2400" dirty="0"/>
              <a:t>Relieve</a:t>
            </a:r>
            <a:endParaRPr lang="es-ES" sz="2400" dirty="0"/>
          </a:p>
          <a:p>
            <a:pPr lvl="2"/>
            <a:r>
              <a:rPr lang="es-ES_tradnl" sz="2400" dirty="0"/>
              <a:t>Clima</a:t>
            </a: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176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2"/>
    </mc:Choice>
    <mc:Fallback xmlns="">
      <p:transition spd="slow" advTm="536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337220"/>
            <a:ext cx="7704856" cy="771525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Contenidos Expresados en los Mapas de Resumen. </a:t>
            </a:r>
            <a:br>
              <a:rPr lang="es-ES" sz="28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s-ES" sz="28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6046372"/>
              </p:ext>
            </p:extLst>
          </p:nvPr>
        </p:nvGraphicFramePr>
        <p:xfrm>
          <a:off x="107504" y="1042899"/>
          <a:ext cx="6027069" cy="401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80753"/>
            <a:ext cx="2457417" cy="390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7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49"/>
    </mc:Choice>
    <mc:Fallback xmlns="">
      <p:transition spd="slow" advTm="726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3204"/>
            <a:ext cx="4172784" cy="5400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88989"/>
            <a:ext cx="4464496" cy="288879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95936" y="166606"/>
            <a:ext cx="5148064" cy="771525"/>
          </a:xfrm>
        </p:spPr>
        <p:txBody>
          <a:bodyPr>
            <a:noAutofit/>
          </a:bodyPr>
          <a:lstStyle/>
          <a:p>
            <a:pPr lvl="0"/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Inundaciones por Intensas Lluvias </a:t>
            </a:r>
            <a:br>
              <a:rPr lang="es-ES" sz="2400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</a:br>
            <a:endParaRPr lang="es-ES" sz="2400" b="1" dirty="0">
              <a:solidFill>
                <a:schemeClr val="accent1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99992" y="781925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Metodología computacional para el cálculo del peligro</a:t>
            </a:r>
          </a:p>
          <a:p>
            <a:pPr algn="ctr"/>
            <a:endParaRPr lang="es-E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Lluvia de 200mm en 24h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(SAGA gis) </a:t>
            </a:r>
          </a:p>
        </p:txBody>
      </p:sp>
    </p:spTree>
    <p:extLst>
      <p:ext uri="{BB962C8B-B14F-4D97-AF65-F5344CB8AC3E}">
        <p14:creationId xmlns:p14="http://schemas.microsoft.com/office/powerpoint/2010/main" val="38208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29"/>
    </mc:Choice>
    <mc:Fallback xmlns="">
      <p:transition spd="slow" advTm="62029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836</Words>
  <Application>Microsoft Office PowerPoint</Application>
  <PresentationFormat>Presentación en pantalla (16:10)</PresentationFormat>
  <Paragraphs>85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Introducción </vt:lpstr>
      <vt:lpstr>Presentación de PowerPoint</vt:lpstr>
      <vt:lpstr>Presentación de PowerPoint</vt:lpstr>
      <vt:lpstr>Materiales y Métodos  </vt:lpstr>
      <vt:lpstr>Los resultados de los Estudios de Peligro, Vulnerabilidad y Riesgo de Desastres tienen expresión en: </vt:lpstr>
      <vt:lpstr>Contenidos Expresados en los Mapas de Resumen.  </vt:lpstr>
      <vt:lpstr>Presentación de PowerPoint</vt:lpstr>
      <vt:lpstr>Inundaciones por Intensas Lluvias  </vt:lpstr>
      <vt:lpstr>Presentación de PowerPoint</vt:lpstr>
      <vt:lpstr>Presentación de PowerPoint</vt:lpstr>
      <vt:lpstr>E.T. C.C = Peligros + Estabilidad  </vt:lpstr>
      <vt:lpstr>Conclusiones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Pichardo</dc:creator>
  <cp:lastModifiedBy>escobar</cp:lastModifiedBy>
  <cp:revision>178</cp:revision>
  <dcterms:created xsi:type="dcterms:W3CDTF">2016-03-28T01:29:10Z</dcterms:created>
  <dcterms:modified xsi:type="dcterms:W3CDTF">2021-10-14T18:21:48Z</dcterms:modified>
</cp:coreProperties>
</file>