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57" r:id="rId9"/>
    <p:sldId id="266" r:id="rId10"/>
    <p:sldId id="267" r:id="rId11"/>
    <p:sldId id="268" r:id="rId12"/>
    <p:sldId id="270" r:id="rId13"/>
    <p:sldId id="275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466"/>
    <a:srgbClr val="59B793"/>
    <a:srgbClr val="58B3B8"/>
    <a:srgbClr val="FFFFFF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MCS_2020\UQROO\Difusi&#243;n%20y%20divulgaci&#243;n\2021\2do.%20Coloquio%20de%20Tornados%20y%20Tormentas\Hallazgos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none">
                <a:solidFill>
                  <a:sysClr val="windowText" lastClr="000000"/>
                </a:solidFill>
              </a:rPr>
              <a:t>Precipitación máxima en 24 horas (mm</a:t>
            </a:r>
            <a:r>
              <a:rPr lang="en-US" b="1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5749926177022227E-2"/>
          <c:y val="0.10768083519761372"/>
          <c:w val="0.93439895461192679"/>
          <c:h val="0.7610738255033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Precipitación máxima diaria (mm)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Hoja1!$G$2:$G$42</c:f>
              <c:strCache>
                <c:ptCount val="40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  <c:pt idx="5">
                  <c:v>F6</c:v>
                </c:pt>
                <c:pt idx="6">
                  <c:v>F7</c:v>
                </c:pt>
                <c:pt idx="7">
                  <c:v>F8</c:v>
                </c:pt>
                <c:pt idx="8">
                  <c:v>F9</c:v>
                </c:pt>
                <c:pt idx="9">
                  <c:v>F10</c:v>
                </c:pt>
                <c:pt idx="10">
                  <c:v>F11</c:v>
                </c:pt>
                <c:pt idx="11">
                  <c:v>F12</c:v>
                </c:pt>
                <c:pt idx="12">
                  <c:v>F13</c:v>
                </c:pt>
                <c:pt idx="13">
                  <c:v>F14</c:v>
                </c:pt>
                <c:pt idx="14">
                  <c:v>F15</c:v>
                </c:pt>
                <c:pt idx="15">
                  <c:v>F16</c:v>
                </c:pt>
                <c:pt idx="16">
                  <c:v>F17</c:v>
                </c:pt>
                <c:pt idx="17">
                  <c:v>F18</c:v>
                </c:pt>
                <c:pt idx="18">
                  <c:v>F19</c:v>
                </c:pt>
                <c:pt idx="19">
                  <c:v>F20</c:v>
                </c:pt>
                <c:pt idx="20">
                  <c:v>F21</c:v>
                </c:pt>
                <c:pt idx="21">
                  <c:v>F22</c:v>
                </c:pt>
                <c:pt idx="22">
                  <c:v>F23</c:v>
                </c:pt>
                <c:pt idx="23">
                  <c:v>F24</c:v>
                </c:pt>
                <c:pt idx="24">
                  <c:v>F25</c:v>
                </c:pt>
                <c:pt idx="25">
                  <c:v>F26</c:v>
                </c:pt>
                <c:pt idx="26">
                  <c:v>F27</c:v>
                </c:pt>
                <c:pt idx="27">
                  <c:v>F28</c:v>
                </c:pt>
                <c:pt idx="28">
                  <c:v>F29</c:v>
                </c:pt>
                <c:pt idx="29">
                  <c:v>F30</c:v>
                </c:pt>
                <c:pt idx="30">
                  <c:v>F31</c:v>
                </c:pt>
                <c:pt idx="31">
                  <c:v>F32</c:v>
                </c:pt>
                <c:pt idx="32">
                  <c:v>F33</c:v>
                </c:pt>
                <c:pt idx="33">
                  <c:v>F34</c:v>
                </c:pt>
                <c:pt idx="34">
                  <c:v>F35</c:v>
                </c:pt>
                <c:pt idx="35">
                  <c:v>F36</c:v>
                </c:pt>
                <c:pt idx="36">
                  <c:v>F37</c:v>
                </c:pt>
                <c:pt idx="37">
                  <c:v>F38</c:v>
                </c:pt>
                <c:pt idx="38">
                  <c:v>F39</c:v>
                </c:pt>
                <c:pt idx="39">
                  <c:v>F40</c:v>
                </c:pt>
              </c:strCache>
            </c:strRef>
          </c:cat>
          <c:val>
            <c:numRef>
              <c:f>Hoja1!$H$2:$H$42</c:f>
              <c:numCache>
                <c:formatCode>General</c:formatCode>
                <c:ptCount val="41"/>
                <c:pt idx="0">
                  <c:v>120</c:v>
                </c:pt>
                <c:pt idx="1">
                  <c:v>125</c:v>
                </c:pt>
                <c:pt idx="2">
                  <c:v>85</c:v>
                </c:pt>
                <c:pt idx="3">
                  <c:v>140</c:v>
                </c:pt>
                <c:pt idx="4">
                  <c:v>49.5</c:v>
                </c:pt>
                <c:pt idx="5">
                  <c:v>95.5</c:v>
                </c:pt>
                <c:pt idx="6">
                  <c:v>48.3</c:v>
                </c:pt>
                <c:pt idx="7">
                  <c:v>169.5</c:v>
                </c:pt>
                <c:pt idx="8">
                  <c:v>192.1</c:v>
                </c:pt>
                <c:pt idx="9">
                  <c:v>90</c:v>
                </c:pt>
                <c:pt idx="10">
                  <c:v>72.400000000000006</c:v>
                </c:pt>
                <c:pt idx="11">
                  <c:v>166.6</c:v>
                </c:pt>
                <c:pt idx="12">
                  <c:v>56</c:v>
                </c:pt>
                <c:pt idx="13">
                  <c:v>94.3</c:v>
                </c:pt>
                <c:pt idx="14">
                  <c:v>60.8</c:v>
                </c:pt>
                <c:pt idx="15">
                  <c:v>186.4</c:v>
                </c:pt>
                <c:pt idx="16">
                  <c:v>72.8</c:v>
                </c:pt>
                <c:pt idx="17">
                  <c:v>91.6</c:v>
                </c:pt>
                <c:pt idx="18">
                  <c:v>158.30000000000001</c:v>
                </c:pt>
                <c:pt idx="19">
                  <c:v>116.7</c:v>
                </c:pt>
                <c:pt idx="20">
                  <c:v>155.80000000000001</c:v>
                </c:pt>
                <c:pt idx="21">
                  <c:v>140</c:v>
                </c:pt>
                <c:pt idx="22">
                  <c:v>113.1</c:v>
                </c:pt>
                <c:pt idx="23">
                  <c:v>211</c:v>
                </c:pt>
                <c:pt idx="24">
                  <c:v>92.1</c:v>
                </c:pt>
                <c:pt idx="25">
                  <c:v>177.7</c:v>
                </c:pt>
                <c:pt idx="26">
                  <c:v>90</c:v>
                </c:pt>
                <c:pt idx="27">
                  <c:v>226</c:v>
                </c:pt>
                <c:pt idx="28">
                  <c:v>82</c:v>
                </c:pt>
                <c:pt idx="29">
                  <c:v>71.2</c:v>
                </c:pt>
                <c:pt idx="30">
                  <c:v>117</c:v>
                </c:pt>
                <c:pt idx="31">
                  <c:v>33.200000000000003</c:v>
                </c:pt>
                <c:pt idx="32">
                  <c:v>50.3</c:v>
                </c:pt>
                <c:pt idx="33">
                  <c:v>20</c:v>
                </c:pt>
                <c:pt idx="34">
                  <c:v>81</c:v>
                </c:pt>
                <c:pt idx="35">
                  <c:v>73</c:v>
                </c:pt>
                <c:pt idx="36">
                  <c:v>20.9</c:v>
                </c:pt>
                <c:pt idx="37">
                  <c:v>62.9</c:v>
                </c:pt>
                <c:pt idx="38">
                  <c:v>82</c:v>
                </c:pt>
                <c:pt idx="39">
                  <c:v>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8-4255-9199-F32A7A101F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47524207"/>
        <c:axId val="1147514223"/>
      </c:barChart>
      <c:catAx>
        <c:axId val="11475242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7514223"/>
        <c:crosses val="autoZero"/>
        <c:auto val="1"/>
        <c:lblAlgn val="ctr"/>
        <c:lblOffset val="100"/>
        <c:noMultiLvlLbl val="0"/>
      </c:catAx>
      <c:valAx>
        <c:axId val="1147514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147524207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0.04715</cdr:x>
      <cdr:y>0.86018</cdr:y>
    </cdr:from>
    <cdr:to>
      <cdr:x>0.0701</cdr:x>
      <cdr:y>0.99553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5400000">
          <a:off x="161922" y="3862390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800" b="0" dirty="0">
              <a:latin typeface="Times New Roman" panose="02020603050405020304" pitchFamily="18" charset="0"/>
              <a:cs typeface="Times New Roman" panose="02020603050405020304" pitchFamily="18" charset="0"/>
            </a:rPr>
            <a:t>17/09/93</a:t>
          </a:r>
        </a:p>
      </cdr:txBody>
    </cdr:sp>
  </cdr:relSizeAnchor>
  <cdr:relSizeAnchor xmlns:cdr="http://schemas.openxmlformats.org/drawingml/2006/chartDrawing">
    <cdr:from>
      <cdr:x>0.06989</cdr:x>
      <cdr:y>0.85981</cdr:y>
    </cdr:from>
    <cdr:to>
      <cdr:x>0.09284</cdr:x>
      <cdr:y>0.99515</cdr:y>
    </cdr:to>
    <cdr:sp macro="" textlink="">
      <cdr:nvSpPr>
        <cdr:cNvPr id="3" name="CuadroTexto 1"/>
        <cdr:cNvSpPr txBox="1"/>
      </cdr:nvSpPr>
      <cdr:spPr>
        <a:xfrm xmlns:a="http://schemas.openxmlformats.org/drawingml/2006/main" rot="5400000">
          <a:off x="336548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dirty="0">
              <a:latin typeface="Times New Roman" panose="02020603050405020304" pitchFamily="18" charset="0"/>
              <a:cs typeface="Times New Roman" panose="02020603050405020304" pitchFamily="18" charset="0"/>
            </a:rPr>
            <a:t>10/10/95</a:t>
          </a:r>
        </a:p>
      </cdr:txBody>
    </cdr:sp>
  </cdr:relSizeAnchor>
  <cdr:relSizeAnchor xmlns:cdr="http://schemas.openxmlformats.org/drawingml/2006/chartDrawing">
    <cdr:from>
      <cdr:x>0.09347</cdr:x>
      <cdr:y>0.85981</cdr:y>
    </cdr:from>
    <cdr:to>
      <cdr:x>0.11642</cdr:x>
      <cdr:y>0.99515</cdr:y>
    </cdr:to>
    <cdr:sp macro="" textlink="">
      <cdr:nvSpPr>
        <cdr:cNvPr id="4" name="CuadroTexto 1"/>
        <cdr:cNvSpPr txBox="1"/>
      </cdr:nvSpPr>
      <cdr:spPr>
        <a:xfrm xmlns:a="http://schemas.openxmlformats.org/drawingml/2006/main" rot="5400000">
          <a:off x="517523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27/10/98</a:t>
          </a:r>
        </a:p>
      </cdr:txBody>
    </cdr:sp>
  </cdr:relSizeAnchor>
  <cdr:relSizeAnchor xmlns:cdr="http://schemas.openxmlformats.org/drawingml/2006/chartDrawing">
    <cdr:from>
      <cdr:x>0.11704</cdr:x>
      <cdr:y>0.86204</cdr:y>
    </cdr:from>
    <cdr:to>
      <cdr:x>0.13999</cdr:x>
      <cdr:y>0.99739</cdr:y>
    </cdr:to>
    <cdr:sp macro="" textlink="">
      <cdr:nvSpPr>
        <cdr:cNvPr id="5" name="CuadroTexto 1"/>
        <cdr:cNvSpPr txBox="1"/>
      </cdr:nvSpPr>
      <cdr:spPr>
        <a:xfrm xmlns:a="http://schemas.openxmlformats.org/drawingml/2006/main" rot="5400000">
          <a:off x="698498" y="387032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01/10/00</a:t>
          </a:r>
        </a:p>
      </cdr:txBody>
    </cdr:sp>
  </cdr:relSizeAnchor>
  <cdr:relSizeAnchor xmlns:cdr="http://schemas.openxmlformats.org/drawingml/2006/chartDrawing">
    <cdr:from>
      <cdr:x>0.13937</cdr:x>
      <cdr:y>0.86428</cdr:y>
    </cdr:from>
    <cdr:to>
      <cdr:x>0.16232</cdr:x>
      <cdr:y>0.99963</cdr:y>
    </cdr:to>
    <cdr:sp macro="" textlink="">
      <cdr:nvSpPr>
        <cdr:cNvPr id="6" name="CuadroTexto 1"/>
        <cdr:cNvSpPr txBox="1"/>
      </cdr:nvSpPr>
      <cdr:spPr>
        <a:xfrm xmlns:a="http://schemas.openxmlformats.org/drawingml/2006/main" rot="5400000">
          <a:off x="869948" y="387985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25/05/01</a:t>
          </a:r>
        </a:p>
      </cdr:txBody>
    </cdr:sp>
  </cdr:relSizeAnchor>
  <cdr:relSizeAnchor xmlns:cdr="http://schemas.openxmlformats.org/drawingml/2006/chartDrawing">
    <cdr:from>
      <cdr:x>0.16046</cdr:x>
      <cdr:y>0.86465</cdr:y>
    </cdr:from>
    <cdr:to>
      <cdr:x>0.18342</cdr:x>
      <cdr:y>1</cdr:y>
    </cdr:to>
    <cdr:sp macro="" textlink="">
      <cdr:nvSpPr>
        <cdr:cNvPr id="7" name="CuadroTexto 1"/>
        <cdr:cNvSpPr txBox="1"/>
      </cdr:nvSpPr>
      <cdr:spPr>
        <a:xfrm xmlns:a="http://schemas.openxmlformats.org/drawingml/2006/main" rot="5400000">
          <a:off x="103187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26/05/01</a:t>
          </a:r>
        </a:p>
      </cdr:txBody>
    </cdr:sp>
  </cdr:relSizeAnchor>
  <cdr:relSizeAnchor xmlns:cdr="http://schemas.openxmlformats.org/drawingml/2006/chartDrawing">
    <cdr:from>
      <cdr:x>0.1828</cdr:x>
      <cdr:y>0.86204</cdr:y>
    </cdr:from>
    <cdr:to>
      <cdr:x>0.20575</cdr:x>
      <cdr:y>0.99739</cdr:y>
    </cdr:to>
    <cdr:sp macro="" textlink="">
      <cdr:nvSpPr>
        <cdr:cNvPr id="8" name="CuadroTexto 1"/>
        <cdr:cNvSpPr txBox="1"/>
      </cdr:nvSpPr>
      <cdr:spPr>
        <a:xfrm xmlns:a="http://schemas.openxmlformats.org/drawingml/2006/main" rot="5400000">
          <a:off x="1203323" y="387032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27/05/01</a:t>
          </a:r>
        </a:p>
      </cdr:txBody>
    </cdr:sp>
  </cdr:relSizeAnchor>
  <cdr:relSizeAnchor xmlns:cdr="http://schemas.openxmlformats.org/drawingml/2006/chartDrawing">
    <cdr:from>
      <cdr:x>0.20761</cdr:x>
      <cdr:y>0.86465</cdr:y>
    </cdr:from>
    <cdr:to>
      <cdr:x>0.23056</cdr:x>
      <cdr:y>1</cdr:y>
    </cdr:to>
    <cdr:sp macro="" textlink="">
      <cdr:nvSpPr>
        <cdr:cNvPr id="9" name="CuadroTexto 1"/>
        <cdr:cNvSpPr txBox="1"/>
      </cdr:nvSpPr>
      <cdr:spPr>
        <a:xfrm xmlns:a="http://schemas.openxmlformats.org/drawingml/2006/main" rot="5400000">
          <a:off x="13938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28/05/01</a:t>
          </a:r>
        </a:p>
      </cdr:txBody>
    </cdr:sp>
  </cdr:relSizeAnchor>
  <cdr:relSizeAnchor xmlns:cdr="http://schemas.openxmlformats.org/drawingml/2006/chartDrawing">
    <cdr:from>
      <cdr:x>0.22994</cdr:x>
      <cdr:y>0.85757</cdr:y>
    </cdr:from>
    <cdr:to>
      <cdr:x>0.25289</cdr:x>
      <cdr:y>0.99292</cdr:y>
    </cdr:to>
    <cdr:sp macro="" textlink="">
      <cdr:nvSpPr>
        <cdr:cNvPr id="10" name="CuadroTexto 1"/>
        <cdr:cNvSpPr txBox="1"/>
      </cdr:nvSpPr>
      <cdr:spPr>
        <a:xfrm xmlns:a="http://schemas.openxmlformats.org/drawingml/2006/main" rot="5400000">
          <a:off x="1565273" y="385127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16/06/05</a:t>
          </a:r>
        </a:p>
      </cdr:txBody>
    </cdr:sp>
  </cdr:relSizeAnchor>
  <cdr:relSizeAnchor xmlns:cdr="http://schemas.openxmlformats.org/drawingml/2006/chartDrawing">
    <cdr:from>
      <cdr:x>0.25227</cdr:x>
      <cdr:y>0.86204</cdr:y>
    </cdr:from>
    <cdr:to>
      <cdr:x>0.27523</cdr:x>
      <cdr:y>0.99739</cdr:y>
    </cdr:to>
    <cdr:sp macro="" textlink="">
      <cdr:nvSpPr>
        <cdr:cNvPr id="11" name="CuadroTexto 1"/>
        <cdr:cNvSpPr txBox="1"/>
      </cdr:nvSpPr>
      <cdr:spPr>
        <a:xfrm xmlns:a="http://schemas.openxmlformats.org/drawingml/2006/main" rot="5400000">
          <a:off x="1736723" y="387032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21/08/07</a:t>
          </a:r>
        </a:p>
      </cdr:txBody>
    </cdr:sp>
  </cdr:relSizeAnchor>
  <cdr:relSizeAnchor xmlns:cdr="http://schemas.openxmlformats.org/drawingml/2006/chartDrawing">
    <cdr:from>
      <cdr:x>0.27585</cdr:x>
      <cdr:y>0.86204</cdr:y>
    </cdr:from>
    <cdr:to>
      <cdr:x>0.2988</cdr:x>
      <cdr:y>0.99739</cdr:y>
    </cdr:to>
    <cdr:sp macro="" textlink="">
      <cdr:nvSpPr>
        <cdr:cNvPr id="12" name="CuadroTexto 1"/>
        <cdr:cNvSpPr txBox="1"/>
      </cdr:nvSpPr>
      <cdr:spPr>
        <a:xfrm xmlns:a="http://schemas.openxmlformats.org/drawingml/2006/main" rot="5400000">
          <a:off x="1917698" y="387032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31/05/08</a:t>
          </a:r>
        </a:p>
      </cdr:txBody>
    </cdr:sp>
  </cdr:relSizeAnchor>
  <cdr:relSizeAnchor xmlns:cdr="http://schemas.openxmlformats.org/drawingml/2006/chartDrawing">
    <cdr:from>
      <cdr:x>0.32051</cdr:x>
      <cdr:y>0.85981</cdr:y>
    </cdr:from>
    <cdr:to>
      <cdr:x>0.34347</cdr:x>
      <cdr:y>0.99515</cdr:y>
    </cdr:to>
    <cdr:sp macro="" textlink="">
      <cdr:nvSpPr>
        <cdr:cNvPr id="13" name="CuadroTexto 1"/>
        <cdr:cNvSpPr txBox="1"/>
      </cdr:nvSpPr>
      <cdr:spPr>
        <a:xfrm xmlns:a="http://schemas.openxmlformats.org/drawingml/2006/main" rot="5400000">
          <a:off x="2260598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15/06/09</a:t>
          </a:r>
        </a:p>
      </cdr:txBody>
    </cdr:sp>
  </cdr:relSizeAnchor>
  <cdr:relSizeAnchor xmlns:cdr="http://schemas.openxmlformats.org/drawingml/2006/chartDrawing">
    <cdr:from>
      <cdr:x>0.34409</cdr:x>
      <cdr:y>0.85981</cdr:y>
    </cdr:from>
    <cdr:to>
      <cdr:x>0.36704</cdr:x>
      <cdr:y>0.99515</cdr:y>
    </cdr:to>
    <cdr:sp macro="" textlink="">
      <cdr:nvSpPr>
        <cdr:cNvPr id="14" name="CuadroTexto 1"/>
        <cdr:cNvSpPr txBox="1"/>
      </cdr:nvSpPr>
      <cdr:spPr>
        <a:xfrm xmlns:a="http://schemas.openxmlformats.org/drawingml/2006/main" rot="5400000">
          <a:off x="2441573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16/06/09</a:t>
          </a:r>
        </a:p>
      </cdr:txBody>
    </cdr:sp>
  </cdr:relSizeAnchor>
  <cdr:relSizeAnchor xmlns:cdr="http://schemas.openxmlformats.org/drawingml/2006/chartDrawing">
    <cdr:from>
      <cdr:x>0.39123</cdr:x>
      <cdr:y>0.85981</cdr:y>
    </cdr:from>
    <cdr:to>
      <cdr:x>0.41418</cdr:x>
      <cdr:y>0.99515</cdr:y>
    </cdr:to>
    <cdr:sp macro="" textlink="">
      <cdr:nvSpPr>
        <cdr:cNvPr id="15" name="CuadroTexto 1"/>
        <cdr:cNvSpPr txBox="1"/>
      </cdr:nvSpPr>
      <cdr:spPr>
        <a:xfrm xmlns:a="http://schemas.openxmlformats.org/drawingml/2006/main" rot="5400000">
          <a:off x="2803523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15/09/10</a:t>
          </a:r>
        </a:p>
      </cdr:txBody>
    </cdr:sp>
  </cdr:relSizeAnchor>
  <cdr:relSizeAnchor xmlns:cdr="http://schemas.openxmlformats.org/drawingml/2006/chartDrawing">
    <cdr:from>
      <cdr:x>0.41481</cdr:x>
      <cdr:y>0.86018</cdr:y>
    </cdr:from>
    <cdr:to>
      <cdr:x>0.43776</cdr:x>
      <cdr:y>0.99553</cdr:y>
    </cdr:to>
    <cdr:sp macro="" textlink="">
      <cdr:nvSpPr>
        <cdr:cNvPr id="16" name="CuadroTexto 1"/>
        <cdr:cNvSpPr txBox="1"/>
      </cdr:nvSpPr>
      <cdr:spPr>
        <a:xfrm xmlns:a="http://schemas.openxmlformats.org/drawingml/2006/main" rot="5400000">
          <a:off x="2984498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18/06/11</a:t>
          </a:r>
        </a:p>
      </cdr:txBody>
    </cdr:sp>
  </cdr:relSizeAnchor>
  <cdr:relSizeAnchor xmlns:cdr="http://schemas.openxmlformats.org/drawingml/2006/chartDrawing">
    <cdr:from>
      <cdr:x>0.43962</cdr:x>
      <cdr:y>0.86018</cdr:y>
    </cdr:from>
    <cdr:to>
      <cdr:x>0.46257</cdr:x>
      <cdr:y>0.99553</cdr:y>
    </cdr:to>
    <cdr:sp macro="" textlink="">
      <cdr:nvSpPr>
        <cdr:cNvPr id="17" name="CuadroTexto 1"/>
        <cdr:cNvSpPr txBox="1"/>
      </cdr:nvSpPr>
      <cdr:spPr>
        <a:xfrm xmlns:a="http://schemas.openxmlformats.org/drawingml/2006/main" rot="5400000">
          <a:off x="3174998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12/10/11</a:t>
          </a:r>
        </a:p>
      </cdr:txBody>
    </cdr:sp>
  </cdr:relSizeAnchor>
  <cdr:relSizeAnchor xmlns:cdr="http://schemas.openxmlformats.org/drawingml/2006/chartDrawing">
    <cdr:from>
      <cdr:x>0.46195</cdr:x>
      <cdr:y>0.86018</cdr:y>
    </cdr:from>
    <cdr:to>
      <cdr:x>0.4849</cdr:x>
      <cdr:y>0.99553</cdr:y>
    </cdr:to>
    <cdr:sp macro="" textlink="">
      <cdr:nvSpPr>
        <cdr:cNvPr id="18" name="CuadroTexto 1"/>
        <cdr:cNvSpPr txBox="1"/>
      </cdr:nvSpPr>
      <cdr:spPr>
        <a:xfrm xmlns:a="http://schemas.openxmlformats.org/drawingml/2006/main" rot="5400000">
          <a:off x="3346448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13/10/11</a:t>
          </a:r>
        </a:p>
      </cdr:txBody>
    </cdr:sp>
  </cdr:relSizeAnchor>
  <cdr:relSizeAnchor xmlns:cdr="http://schemas.openxmlformats.org/drawingml/2006/chartDrawing">
    <cdr:from>
      <cdr:x>0.48056</cdr:x>
      <cdr:y>0.86018</cdr:y>
    </cdr:from>
    <cdr:to>
      <cdr:x>0.50351</cdr:x>
      <cdr:y>0.99553</cdr:y>
    </cdr:to>
    <cdr:sp macro="" textlink="">
      <cdr:nvSpPr>
        <cdr:cNvPr id="19" name="CuadroTexto 1"/>
        <cdr:cNvSpPr txBox="1"/>
      </cdr:nvSpPr>
      <cdr:spPr>
        <a:xfrm xmlns:a="http://schemas.openxmlformats.org/drawingml/2006/main" rot="5400000">
          <a:off x="3489323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18/04/12</a:t>
          </a:r>
        </a:p>
      </cdr:txBody>
    </cdr:sp>
  </cdr:relSizeAnchor>
  <cdr:relSizeAnchor xmlns:cdr="http://schemas.openxmlformats.org/drawingml/2006/chartDrawing">
    <cdr:from>
      <cdr:x>0.52647</cdr:x>
      <cdr:y>0.86018</cdr:y>
    </cdr:from>
    <cdr:to>
      <cdr:x>0.54942</cdr:x>
      <cdr:y>0.99553</cdr:y>
    </cdr:to>
    <cdr:sp macro="" textlink="">
      <cdr:nvSpPr>
        <cdr:cNvPr id="20" name="CuadroTexto 1"/>
        <cdr:cNvSpPr txBox="1"/>
      </cdr:nvSpPr>
      <cdr:spPr>
        <a:xfrm xmlns:a="http://schemas.openxmlformats.org/drawingml/2006/main" rot="5400000">
          <a:off x="3841748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15/08/12</a:t>
          </a:r>
        </a:p>
      </cdr:txBody>
    </cdr:sp>
  </cdr:relSizeAnchor>
  <cdr:relSizeAnchor xmlns:cdr="http://schemas.openxmlformats.org/drawingml/2006/chartDrawing">
    <cdr:from>
      <cdr:x>0.55004</cdr:x>
      <cdr:y>0.85981</cdr:y>
    </cdr:from>
    <cdr:to>
      <cdr:x>0.57299</cdr:x>
      <cdr:y>0.99515</cdr:y>
    </cdr:to>
    <cdr:sp macro="" textlink="">
      <cdr:nvSpPr>
        <cdr:cNvPr id="21" name="CuadroTexto 1"/>
        <cdr:cNvSpPr txBox="1"/>
      </cdr:nvSpPr>
      <cdr:spPr>
        <a:xfrm xmlns:a="http://schemas.openxmlformats.org/drawingml/2006/main" rot="5400000">
          <a:off x="4022723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16/08/12</a:t>
          </a:r>
        </a:p>
      </cdr:txBody>
    </cdr:sp>
  </cdr:relSizeAnchor>
  <cdr:relSizeAnchor xmlns:cdr="http://schemas.openxmlformats.org/drawingml/2006/chartDrawing">
    <cdr:from>
      <cdr:x>0.57237</cdr:x>
      <cdr:y>0.86018</cdr:y>
    </cdr:from>
    <cdr:to>
      <cdr:x>0.59533</cdr:x>
      <cdr:y>0.99553</cdr:y>
    </cdr:to>
    <cdr:sp macro="" textlink="">
      <cdr:nvSpPr>
        <cdr:cNvPr id="22" name="CuadroTexto 1"/>
        <cdr:cNvSpPr txBox="1"/>
      </cdr:nvSpPr>
      <cdr:spPr>
        <a:xfrm xmlns:a="http://schemas.openxmlformats.org/drawingml/2006/main" rot="5400000">
          <a:off x="4194173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16/10/15</a:t>
          </a:r>
        </a:p>
      </cdr:txBody>
    </cdr:sp>
  </cdr:relSizeAnchor>
  <cdr:relSizeAnchor xmlns:cdr="http://schemas.openxmlformats.org/drawingml/2006/chartDrawing">
    <cdr:from>
      <cdr:x>0.59471</cdr:x>
      <cdr:y>0.86018</cdr:y>
    </cdr:from>
    <cdr:to>
      <cdr:x>0.61766</cdr:x>
      <cdr:y>0.99553</cdr:y>
    </cdr:to>
    <cdr:sp macro="" textlink="">
      <cdr:nvSpPr>
        <cdr:cNvPr id="23" name="CuadroTexto 1"/>
        <cdr:cNvSpPr txBox="1"/>
      </cdr:nvSpPr>
      <cdr:spPr>
        <a:xfrm xmlns:a="http://schemas.openxmlformats.org/drawingml/2006/main" rot="5400000">
          <a:off x="4365623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17/10/15</a:t>
          </a:r>
        </a:p>
      </cdr:txBody>
    </cdr:sp>
  </cdr:relSizeAnchor>
  <cdr:relSizeAnchor xmlns:cdr="http://schemas.openxmlformats.org/drawingml/2006/chartDrawing">
    <cdr:from>
      <cdr:x>0.61952</cdr:x>
      <cdr:y>0.86018</cdr:y>
    </cdr:from>
    <cdr:to>
      <cdr:x>0.64247</cdr:x>
      <cdr:y>0.99553</cdr:y>
    </cdr:to>
    <cdr:sp macro="" textlink="">
      <cdr:nvSpPr>
        <cdr:cNvPr id="24" name="CuadroTexto 1"/>
        <cdr:cNvSpPr txBox="1"/>
      </cdr:nvSpPr>
      <cdr:spPr>
        <a:xfrm xmlns:a="http://schemas.openxmlformats.org/drawingml/2006/main" rot="5400000">
          <a:off x="4556123" y="386238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18/10/15</a:t>
          </a:r>
        </a:p>
      </cdr:txBody>
    </cdr:sp>
  </cdr:relSizeAnchor>
  <cdr:relSizeAnchor xmlns:cdr="http://schemas.openxmlformats.org/drawingml/2006/chartDrawing">
    <cdr:from>
      <cdr:x>0.64309</cdr:x>
      <cdr:y>0.85981</cdr:y>
    </cdr:from>
    <cdr:to>
      <cdr:x>0.66605</cdr:x>
      <cdr:y>0.99515</cdr:y>
    </cdr:to>
    <cdr:sp macro="" textlink="">
      <cdr:nvSpPr>
        <cdr:cNvPr id="25" name="CuadroTexto 1"/>
        <cdr:cNvSpPr txBox="1"/>
      </cdr:nvSpPr>
      <cdr:spPr>
        <a:xfrm xmlns:a="http://schemas.openxmlformats.org/drawingml/2006/main" rot="5400000">
          <a:off x="4737098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19/10/15</a:t>
          </a:r>
        </a:p>
      </cdr:txBody>
    </cdr:sp>
  </cdr:relSizeAnchor>
  <cdr:relSizeAnchor xmlns:cdr="http://schemas.openxmlformats.org/drawingml/2006/chartDrawing">
    <cdr:from>
      <cdr:x>0.66294</cdr:x>
      <cdr:y>0.85981</cdr:y>
    </cdr:from>
    <cdr:to>
      <cdr:x>0.6859</cdr:x>
      <cdr:y>0.99515</cdr:y>
    </cdr:to>
    <cdr:sp macro="" textlink="">
      <cdr:nvSpPr>
        <cdr:cNvPr id="26" name="CuadroTexto 1"/>
        <cdr:cNvSpPr txBox="1"/>
      </cdr:nvSpPr>
      <cdr:spPr>
        <a:xfrm xmlns:a="http://schemas.openxmlformats.org/drawingml/2006/main" rot="5400000">
          <a:off x="4889498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17/06/16</a:t>
          </a:r>
        </a:p>
      </cdr:txBody>
    </cdr:sp>
  </cdr:relSizeAnchor>
  <cdr:relSizeAnchor xmlns:cdr="http://schemas.openxmlformats.org/drawingml/2006/chartDrawing">
    <cdr:from>
      <cdr:x>0.68652</cdr:x>
      <cdr:y>0.86242</cdr:y>
    </cdr:from>
    <cdr:to>
      <cdr:x>0.70947</cdr:x>
      <cdr:y>0.99776</cdr:y>
    </cdr:to>
    <cdr:sp macro="" textlink="">
      <cdr:nvSpPr>
        <cdr:cNvPr id="27" name="CuadroTexto 1"/>
        <cdr:cNvSpPr txBox="1"/>
      </cdr:nvSpPr>
      <cdr:spPr>
        <a:xfrm xmlns:a="http://schemas.openxmlformats.org/drawingml/2006/main" rot="5400000">
          <a:off x="5070473" y="3871914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03/08/16</a:t>
          </a:r>
        </a:p>
      </cdr:txBody>
    </cdr:sp>
  </cdr:relSizeAnchor>
  <cdr:relSizeAnchor xmlns:cdr="http://schemas.openxmlformats.org/drawingml/2006/chartDrawing">
    <cdr:from>
      <cdr:x>0.70885</cdr:x>
      <cdr:y>0.86465</cdr:y>
    </cdr:from>
    <cdr:to>
      <cdr:x>0.7318</cdr:x>
      <cdr:y>1</cdr:y>
    </cdr:to>
    <cdr:sp macro="" textlink="">
      <cdr:nvSpPr>
        <cdr:cNvPr id="28" name="CuadroTexto 1"/>
        <cdr:cNvSpPr txBox="1"/>
      </cdr:nvSpPr>
      <cdr:spPr>
        <a:xfrm xmlns:a="http://schemas.openxmlformats.org/drawingml/2006/main" rot="5400000">
          <a:off x="52419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27/01/18</a:t>
          </a:r>
        </a:p>
      </cdr:txBody>
    </cdr:sp>
  </cdr:relSizeAnchor>
  <cdr:relSizeAnchor xmlns:cdr="http://schemas.openxmlformats.org/drawingml/2006/chartDrawing">
    <cdr:from>
      <cdr:x>0.73242</cdr:x>
      <cdr:y>0.86242</cdr:y>
    </cdr:from>
    <cdr:to>
      <cdr:x>0.75538</cdr:x>
      <cdr:y>0.99776</cdr:y>
    </cdr:to>
    <cdr:sp macro="" textlink="">
      <cdr:nvSpPr>
        <cdr:cNvPr id="29" name="CuadroTexto 1"/>
        <cdr:cNvSpPr txBox="1"/>
      </cdr:nvSpPr>
      <cdr:spPr>
        <a:xfrm xmlns:a="http://schemas.openxmlformats.org/drawingml/2006/main" rot="5400000">
          <a:off x="5422898" y="3871914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14/06/18</a:t>
          </a:r>
        </a:p>
      </cdr:txBody>
    </cdr:sp>
  </cdr:relSizeAnchor>
  <cdr:relSizeAnchor xmlns:cdr="http://schemas.openxmlformats.org/drawingml/2006/chartDrawing">
    <cdr:from>
      <cdr:x>0.75352</cdr:x>
      <cdr:y>0.86465</cdr:y>
    </cdr:from>
    <cdr:to>
      <cdr:x>0.77647</cdr:x>
      <cdr:y>1</cdr:y>
    </cdr:to>
    <cdr:sp macro="" textlink="">
      <cdr:nvSpPr>
        <cdr:cNvPr id="58" name="CuadroTexto 1"/>
        <cdr:cNvSpPr txBox="1"/>
      </cdr:nvSpPr>
      <cdr:spPr>
        <a:xfrm xmlns:a="http://schemas.openxmlformats.org/drawingml/2006/main" rot="5400000">
          <a:off x="55848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31/05/19</a:t>
          </a:r>
        </a:p>
      </cdr:txBody>
    </cdr:sp>
  </cdr:relSizeAnchor>
  <cdr:relSizeAnchor xmlns:cdr="http://schemas.openxmlformats.org/drawingml/2006/chartDrawing">
    <cdr:from>
      <cdr:x>0.77833</cdr:x>
      <cdr:y>0.86465</cdr:y>
    </cdr:from>
    <cdr:to>
      <cdr:x>0.80128</cdr:x>
      <cdr:y>1</cdr:y>
    </cdr:to>
    <cdr:sp macro="" textlink="">
      <cdr:nvSpPr>
        <cdr:cNvPr id="59" name="CuadroTexto 1"/>
        <cdr:cNvSpPr txBox="1"/>
      </cdr:nvSpPr>
      <cdr:spPr>
        <a:xfrm xmlns:a="http://schemas.openxmlformats.org/drawingml/2006/main" rot="5400000">
          <a:off x="57753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01/06/19</a:t>
          </a:r>
        </a:p>
      </cdr:txBody>
    </cdr:sp>
  </cdr:relSizeAnchor>
  <cdr:relSizeAnchor xmlns:cdr="http://schemas.openxmlformats.org/drawingml/2006/chartDrawing">
    <cdr:from>
      <cdr:x>0.79942</cdr:x>
      <cdr:y>0.86465</cdr:y>
    </cdr:from>
    <cdr:to>
      <cdr:x>0.82237</cdr:x>
      <cdr:y>1</cdr:y>
    </cdr:to>
    <cdr:sp macro="" textlink="">
      <cdr:nvSpPr>
        <cdr:cNvPr id="60" name="CuadroTexto 1"/>
        <cdr:cNvSpPr txBox="1"/>
      </cdr:nvSpPr>
      <cdr:spPr>
        <a:xfrm xmlns:a="http://schemas.openxmlformats.org/drawingml/2006/main" rot="5400000">
          <a:off x="5937248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02/06/19</a:t>
          </a:r>
        </a:p>
      </cdr:txBody>
    </cdr:sp>
  </cdr:relSizeAnchor>
  <cdr:relSizeAnchor xmlns:cdr="http://schemas.openxmlformats.org/drawingml/2006/chartDrawing">
    <cdr:from>
      <cdr:x>0.82299</cdr:x>
      <cdr:y>0.86465</cdr:y>
    </cdr:from>
    <cdr:to>
      <cdr:x>0.84595</cdr:x>
      <cdr:y>1</cdr:y>
    </cdr:to>
    <cdr:sp macro="" textlink="">
      <cdr:nvSpPr>
        <cdr:cNvPr id="61" name="CuadroTexto 1"/>
        <cdr:cNvSpPr txBox="1"/>
      </cdr:nvSpPr>
      <cdr:spPr>
        <a:xfrm xmlns:a="http://schemas.openxmlformats.org/drawingml/2006/main" rot="5400000">
          <a:off x="61182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31/05/20</a:t>
          </a:r>
        </a:p>
      </cdr:txBody>
    </cdr:sp>
  </cdr:relSizeAnchor>
  <cdr:relSizeAnchor xmlns:cdr="http://schemas.openxmlformats.org/drawingml/2006/chartDrawing">
    <cdr:from>
      <cdr:x>0.84657</cdr:x>
      <cdr:y>0.86465</cdr:y>
    </cdr:from>
    <cdr:to>
      <cdr:x>0.86952</cdr:x>
      <cdr:y>1</cdr:y>
    </cdr:to>
    <cdr:sp macro="" textlink="">
      <cdr:nvSpPr>
        <cdr:cNvPr id="62" name="CuadroTexto 1"/>
        <cdr:cNvSpPr txBox="1"/>
      </cdr:nvSpPr>
      <cdr:spPr>
        <a:xfrm xmlns:a="http://schemas.openxmlformats.org/drawingml/2006/main" rot="5400000">
          <a:off x="6299198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04/06/20</a:t>
          </a:r>
        </a:p>
      </cdr:txBody>
    </cdr:sp>
  </cdr:relSizeAnchor>
  <cdr:relSizeAnchor xmlns:cdr="http://schemas.openxmlformats.org/drawingml/2006/chartDrawing">
    <cdr:from>
      <cdr:x>0.86766</cdr:x>
      <cdr:y>0.86465</cdr:y>
    </cdr:from>
    <cdr:to>
      <cdr:x>0.89061</cdr:x>
      <cdr:y>1</cdr:y>
    </cdr:to>
    <cdr:sp macro="" textlink="">
      <cdr:nvSpPr>
        <cdr:cNvPr id="63" name="CuadroTexto 1"/>
        <cdr:cNvSpPr txBox="1"/>
      </cdr:nvSpPr>
      <cdr:spPr>
        <a:xfrm xmlns:a="http://schemas.openxmlformats.org/drawingml/2006/main" rot="5400000">
          <a:off x="64611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05/06/20</a:t>
          </a:r>
        </a:p>
      </cdr:txBody>
    </cdr:sp>
  </cdr:relSizeAnchor>
  <cdr:relSizeAnchor xmlns:cdr="http://schemas.openxmlformats.org/drawingml/2006/chartDrawing">
    <cdr:from>
      <cdr:x>0.29942</cdr:x>
      <cdr:y>0.86204</cdr:y>
    </cdr:from>
    <cdr:to>
      <cdr:x>0.32237</cdr:x>
      <cdr:y>0.99739</cdr:y>
    </cdr:to>
    <cdr:sp macro="" textlink="">
      <cdr:nvSpPr>
        <cdr:cNvPr id="65" name="CuadroTexto 1"/>
        <cdr:cNvSpPr txBox="1"/>
      </cdr:nvSpPr>
      <cdr:spPr>
        <a:xfrm xmlns:a="http://schemas.openxmlformats.org/drawingml/2006/main" rot="5400000">
          <a:off x="2098673" y="3870327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01/06/08</a:t>
          </a:r>
        </a:p>
      </cdr:txBody>
    </cdr:sp>
  </cdr:relSizeAnchor>
  <cdr:relSizeAnchor xmlns:cdr="http://schemas.openxmlformats.org/drawingml/2006/chartDrawing">
    <cdr:from>
      <cdr:x>0.50414</cdr:x>
      <cdr:y>0.85981</cdr:y>
    </cdr:from>
    <cdr:to>
      <cdr:x>0.52709</cdr:x>
      <cdr:y>0.99515</cdr:y>
    </cdr:to>
    <cdr:sp macro="" textlink="">
      <cdr:nvSpPr>
        <cdr:cNvPr id="66" name="CuadroTexto 1"/>
        <cdr:cNvSpPr txBox="1"/>
      </cdr:nvSpPr>
      <cdr:spPr>
        <a:xfrm xmlns:a="http://schemas.openxmlformats.org/drawingml/2006/main" rot="5400000">
          <a:off x="3670298" y="386080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>
              <a:latin typeface="Times New Roman" panose="02020603050405020304" pitchFamily="18" charset="0"/>
              <a:cs typeface="Times New Roman" panose="02020603050405020304" pitchFamily="18" charset="0"/>
            </a:rPr>
            <a:t>07/08/12</a:t>
          </a:r>
        </a:p>
      </cdr:txBody>
    </cdr:sp>
  </cdr:relSizeAnchor>
  <cdr:relSizeAnchor xmlns:cdr="http://schemas.openxmlformats.org/drawingml/2006/chartDrawing">
    <cdr:from>
      <cdr:x>0.89123</cdr:x>
      <cdr:y>0.86465</cdr:y>
    </cdr:from>
    <cdr:to>
      <cdr:x>0.91418</cdr:x>
      <cdr:y>1</cdr:y>
    </cdr:to>
    <cdr:sp macro="" textlink="">
      <cdr:nvSpPr>
        <cdr:cNvPr id="67" name="CuadroTexto 1"/>
        <cdr:cNvSpPr txBox="1"/>
      </cdr:nvSpPr>
      <cdr:spPr>
        <a:xfrm xmlns:a="http://schemas.openxmlformats.org/drawingml/2006/main" rot="5400000">
          <a:off x="6642098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18/11/20</a:t>
          </a:r>
        </a:p>
      </cdr:txBody>
    </cdr:sp>
  </cdr:relSizeAnchor>
  <cdr:relSizeAnchor xmlns:cdr="http://schemas.openxmlformats.org/drawingml/2006/chartDrawing">
    <cdr:from>
      <cdr:x>0.91232</cdr:x>
      <cdr:y>0.86465</cdr:y>
    </cdr:from>
    <cdr:to>
      <cdr:x>0.93528</cdr:x>
      <cdr:y>1</cdr:y>
    </cdr:to>
    <cdr:sp macro="" textlink="">
      <cdr:nvSpPr>
        <cdr:cNvPr id="68" name="CuadroTexto 1"/>
        <cdr:cNvSpPr txBox="1"/>
      </cdr:nvSpPr>
      <cdr:spPr>
        <a:xfrm xmlns:a="http://schemas.openxmlformats.org/drawingml/2006/main" rot="5400000">
          <a:off x="68040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19/11/20</a:t>
          </a:r>
        </a:p>
      </cdr:txBody>
    </cdr:sp>
  </cdr:relSizeAnchor>
  <cdr:relSizeAnchor xmlns:cdr="http://schemas.openxmlformats.org/drawingml/2006/chartDrawing">
    <cdr:from>
      <cdr:x>0.93714</cdr:x>
      <cdr:y>0.86465</cdr:y>
    </cdr:from>
    <cdr:to>
      <cdr:x>0.96009</cdr:x>
      <cdr:y>1</cdr:y>
    </cdr:to>
    <cdr:sp macro="" textlink="">
      <cdr:nvSpPr>
        <cdr:cNvPr id="69" name="CuadroTexto 1"/>
        <cdr:cNvSpPr txBox="1"/>
      </cdr:nvSpPr>
      <cdr:spPr>
        <a:xfrm xmlns:a="http://schemas.openxmlformats.org/drawingml/2006/main" rot="5400000">
          <a:off x="6994523" y="3881439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20/11/20</a:t>
          </a:r>
        </a:p>
      </cdr:txBody>
    </cdr:sp>
  </cdr:relSizeAnchor>
  <cdr:relSizeAnchor xmlns:cdr="http://schemas.openxmlformats.org/drawingml/2006/chartDrawing">
    <cdr:from>
      <cdr:x>0.36642</cdr:x>
      <cdr:y>0.8613</cdr:y>
    </cdr:from>
    <cdr:to>
      <cdr:x>0.38937</cdr:x>
      <cdr:y>0.99664</cdr:y>
    </cdr:to>
    <cdr:sp macro="" textlink="">
      <cdr:nvSpPr>
        <cdr:cNvPr id="72" name="CuadroTexto 1"/>
        <cdr:cNvSpPr txBox="1"/>
      </cdr:nvSpPr>
      <cdr:spPr>
        <a:xfrm xmlns:a="http://schemas.openxmlformats.org/drawingml/2006/main" rot="5400000">
          <a:off x="2613023" y="3867152"/>
          <a:ext cx="576263" cy="176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17/06/09</a:t>
          </a:r>
        </a:p>
      </cdr:txBody>
    </cdr:sp>
  </cdr:relSizeAnchor>
  <cdr:relSizeAnchor xmlns:cdr="http://schemas.openxmlformats.org/drawingml/2006/chartDrawing">
    <cdr:from>
      <cdr:x>0.13899</cdr:x>
      <cdr:y>0.14115</cdr:y>
    </cdr:from>
    <cdr:to>
      <cdr:x>0.2308</cdr:x>
      <cdr:y>0.19561</cdr:y>
    </cdr:to>
    <cdr:sp macro="" textlink="">
      <cdr:nvSpPr>
        <cdr:cNvPr id="75" name="CuadroTexto 1"/>
        <cdr:cNvSpPr txBox="1"/>
      </cdr:nvSpPr>
      <cdr:spPr>
        <a:xfrm xmlns:a="http://schemas.openxmlformats.org/drawingml/2006/main">
          <a:off x="1377498" y="693737"/>
          <a:ext cx="909907" cy="267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PA= 362.8</a:t>
          </a:r>
          <a:endParaRPr lang="es-MX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462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592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784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6108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13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395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004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812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5746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7314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7753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A0F3-B139-436D-AA6D-3B109B3EA54B}" type="datetimeFigureOut">
              <a:rPr lang="es-CU" smtClean="0"/>
              <a:t>26/10/2021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00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6B7816-747E-4BAD-8712-B3F944F3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7550" cy="68556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BE971A-8361-4D26-BC3C-4A37E449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03" y="-119279"/>
            <a:ext cx="6558669" cy="1246945"/>
          </a:xfrm>
          <a:prstGeom prst="rect">
            <a:avLst/>
          </a:prstGeom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96" y="304376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83" y="444471"/>
            <a:ext cx="175379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443609" y="1446817"/>
            <a:ext cx="624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8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anose="020B0804020202050204" pitchFamily="34" charset="0"/>
              </a:rPr>
              <a:t>INUNDACIONES POR LLUVIAS EXTREMAS RELACIONADAS CON FENÓMENOS METEOROLÓGICOS. CASO DE ESTUDIO: COLONIA PROTERRITORIO, CHETUMAL, QUINTANA ROO (MÉXICO)</a:t>
            </a:r>
            <a:endParaRPr lang="es-CU" sz="2000" b="1" dirty="0">
              <a:solidFill>
                <a:srgbClr val="338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 Bold" panose="020B080402020205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81" y="2686143"/>
            <a:ext cx="3355997" cy="224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2432881" y="5295784"/>
            <a:ext cx="389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600" b="1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2432880" y="5538875"/>
            <a:ext cx="33559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err="1" smtClean="0">
                <a:solidFill>
                  <a:srgbClr val="58B3B8"/>
                </a:solidFill>
                <a:latin typeface="Swift 4-Regular" panose="02000403070000020004" pitchFamily="50" charset="0"/>
              </a:rPr>
              <a:t>Cátedra</a:t>
            </a:r>
            <a:r>
              <a:rPr lang="en-US" sz="1150" b="1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 </a:t>
            </a:r>
            <a:r>
              <a:rPr lang="en-US" sz="1150" b="1" dirty="0" err="1" smtClean="0">
                <a:solidFill>
                  <a:srgbClr val="58B3B8"/>
                </a:solidFill>
                <a:latin typeface="Swift 4-Regular" panose="02000403070000020004" pitchFamily="50" charset="0"/>
              </a:rPr>
              <a:t>Conacyt</a:t>
            </a:r>
            <a:r>
              <a:rPr lang="en-US" sz="1150" b="1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 – Universidad de </a:t>
            </a:r>
            <a:r>
              <a:rPr lang="en-US" sz="1150" b="1" dirty="0" err="1" smtClean="0">
                <a:solidFill>
                  <a:srgbClr val="58B3B8"/>
                </a:solidFill>
                <a:latin typeface="Swift 4-Regular" panose="02000403070000020004" pitchFamily="50" charset="0"/>
              </a:rPr>
              <a:t>Quinatana</a:t>
            </a:r>
            <a:r>
              <a:rPr lang="en-US" sz="1150" b="1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 </a:t>
            </a:r>
            <a:r>
              <a:rPr lang="en-US" sz="1150" b="1" dirty="0" err="1" smtClean="0">
                <a:solidFill>
                  <a:srgbClr val="58B3B8"/>
                </a:solidFill>
                <a:latin typeface="Swift 4-Regular" panose="02000403070000020004" pitchFamily="50" charset="0"/>
              </a:rPr>
              <a:t>Roo</a:t>
            </a:r>
            <a:endParaRPr lang="en-US" sz="1150" b="1" dirty="0" smtClean="0">
              <a:solidFill>
                <a:srgbClr val="58B3B8"/>
              </a:solidFill>
              <a:latin typeface="Swift 4-Regular" panose="02000403070000020004" pitchFamily="50" charset="0"/>
            </a:endParaRPr>
          </a:p>
          <a:p>
            <a:r>
              <a:rPr lang="en-US" sz="1150" b="1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jmanuelcs@live.com.mx</a:t>
            </a:r>
            <a:endParaRPr lang="es-CU" sz="1150" b="1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1" y="2745245"/>
            <a:ext cx="3241021" cy="222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2965269" y="6313588"/>
            <a:ext cx="5421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400" b="1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400" b="1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7472111" y="5463877"/>
            <a:ext cx="130756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err="1" smtClean="0">
                <a:solidFill>
                  <a:srgbClr val="58B3B8"/>
                </a:solidFill>
                <a:latin typeface="Swift 4-Regular" panose="02000403070000020004" pitchFamily="50" charset="0"/>
              </a:rPr>
              <a:t>noviembre</a:t>
            </a:r>
            <a:r>
              <a:rPr lang="en-US" sz="1150" b="1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, 2021</a:t>
            </a:r>
            <a:endParaRPr lang="es-CU" sz="1150" b="1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546379" y="570533"/>
            <a:ext cx="1990902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RESULTADOS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82734"/>
              </p:ext>
            </p:extLst>
          </p:nvPr>
        </p:nvGraphicFramePr>
        <p:xfrm>
          <a:off x="503583" y="1430160"/>
          <a:ext cx="7945865" cy="4450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255">
                  <a:extLst>
                    <a:ext uri="{9D8B030D-6E8A-4147-A177-3AD203B41FA5}">
                      <a16:colId xmlns:a16="http://schemas.microsoft.com/office/drawing/2014/main" val="4027186691"/>
                    </a:ext>
                  </a:extLst>
                </a:gridCol>
                <a:gridCol w="1084172">
                  <a:extLst>
                    <a:ext uri="{9D8B030D-6E8A-4147-A177-3AD203B41FA5}">
                      <a16:colId xmlns:a16="http://schemas.microsoft.com/office/drawing/2014/main" val="2608063643"/>
                    </a:ext>
                  </a:extLst>
                </a:gridCol>
                <a:gridCol w="5621438">
                  <a:extLst>
                    <a:ext uri="{9D8B030D-6E8A-4147-A177-3AD203B41FA5}">
                      <a16:colId xmlns:a16="http://schemas.microsoft.com/office/drawing/2014/main" val="2938660127"/>
                    </a:ext>
                  </a:extLst>
                </a:gridCol>
              </a:tblGrid>
              <a:tr h="73161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Nivel del tirante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máximo de agua acumulada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Altura o profundidad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(m)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Pérdidas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o daños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833156151"/>
                  </a:ext>
                </a:extLst>
              </a:tr>
              <a:tr h="59269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Muy bajo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0.10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 – 0.30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Daños no significativos.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 Probabilidad del fenómeno </a:t>
                      </a:r>
                      <a:r>
                        <a:rPr lang="es-MX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hidroplaneo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. En algunos casos el agua ingresa al patio o frente de las viviendas y comercios (sin banqueta-guarnición). 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423325"/>
                  </a:ext>
                </a:extLst>
              </a:tr>
              <a:tr h="83972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Bajo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0.31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– 0.50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El flujo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del agua comienza a ingresar a las viviendas y comercios por el efecto de ola que ocasionan los vehículos que circulan en las calles. En algunas zonas el agua comienza a combinarse con las aguas residuales del drenaje sanitario. Interrupción de tráfico regular de vehículos y personas.</a:t>
                      </a:r>
                      <a:endParaRPr lang="es-MX" sz="1200" b="1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75772"/>
                  </a:ext>
                </a:extLst>
              </a:tr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Medio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0.51 – 0.70 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Vehículos</a:t>
                      </a:r>
                      <a:r>
                        <a:rPr lang="es-MX" sz="12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varados, pérdida de bienes en las viviendas y comercios, y daños en el inmobiliario escolar de algunos centros educativos.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25866"/>
                  </a:ext>
                </a:extLst>
              </a:tr>
              <a:tr h="81847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Alto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0.71 – 0.90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Lo referido</a:t>
                      </a:r>
                      <a:r>
                        <a:rPr lang="es-MX" sz="12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en los niveles anteriores. Además, daños en autopartes de vehículos y dificultad en la movilidad motriz de las personas. En algunos casos, se registraron daños en la infraestructura de las viviendas y de la vía pública por la frecuencia y permanencia de las inundaciones. También se interrumpieron las actividades laborales de las personas.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08408"/>
                  </a:ext>
                </a:extLst>
              </a:tr>
              <a:tr h="73161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Muy alto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MX" sz="1200" b="1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0.91</a:t>
                      </a:r>
                      <a:endParaRPr lang="es-MX" sz="1200" b="1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Daño potencial en viviendas,</a:t>
                      </a:r>
                      <a:r>
                        <a:rPr lang="es-MX" sz="12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comercios y centros educativos, debido a que las pérdidas económicas son considerables. No se han registrado pérdidas humanas, sin embargo, existe el riesgo de que ocurran  y, sobre todo, en los grupos de población vulnerables.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1674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16646" y="1034181"/>
            <a:ext cx="7772400" cy="41549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Escala</a:t>
            </a:r>
            <a:r>
              <a:rPr lang="en-US" sz="2100" b="1" dirty="0">
                <a:latin typeface="Swift 4-Regular" panose="02000403070000020004"/>
                <a:cs typeface="Times New Roman" panose="02020603050405020304" pitchFamily="18" charset="0"/>
              </a:rPr>
              <a:t> ordinal del </a:t>
            </a: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tirante</a:t>
            </a:r>
            <a:r>
              <a:rPr lang="en-US" sz="21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máximo</a:t>
            </a:r>
            <a:r>
              <a:rPr lang="en-US" sz="2100" b="1" dirty="0">
                <a:latin typeface="Swift 4-Regular" panose="02000403070000020004"/>
                <a:cs typeface="Times New Roman" panose="02020603050405020304" pitchFamily="18" charset="0"/>
              </a:rPr>
              <a:t> de </a:t>
            </a: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agua</a:t>
            </a:r>
            <a:r>
              <a:rPr lang="en-US" sz="2100" b="1" dirty="0">
                <a:latin typeface="Swift 4-Regular" panose="02000403070000020004"/>
                <a:cs typeface="Times New Roman" panose="02020603050405020304" pitchFamily="18" charset="0"/>
              </a:rPr>
              <a:t> y las </a:t>
            </a: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pérdidas</a:t>
            </a:r>
            <a:r>
              <a:rPr lang="en-US" sz="2100" b="1" dirty="0">
                <a:latin typeface="Swift 4-Regular" panose="02000403070000020004"/>
                <a:cs typeface="Times New Roman" panose="02020603050405020304" pitchFamily="18" charset="0"/>
              </a:rPr>
              <a:t> o </a:t>
            </a:r>
            <a:r>
              <a:rPr lang="en-US" sz="2100" b="1" dirty="0" err="1">
                <a:latin typeface="Swift 4-Regular" panose="02000403070000020004"/>
                <a:cs typeface="Times New Roman" panose="02020603050405020304" pitchFamily="18" charset="0"/>
              </a:rPr>
              <a:t>daños</a:t>
            </a:r>
            <a:endParaRPr lang="en-US" sz="2100" b="1" dirty="0">
              <a:latin typeface="Swift 4-Regular" panose="020004030700000200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470582" y="723368"/>
            <a:ext cx="2204941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RESULTADOS 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480063" y="1870666"/>
            <a:ext cx="1893223" cy="86201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ln w="0"/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25 eventos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43733" y="2577078"/>
            <a:ext cx="1721531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11 </a:t>
            </a:r>
            <a:r>
              <a:rPr lang="en-US" sz="1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eventos</a:t>
            </a:r>
            <a:endParaRPr lang="en-US" sz="1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50444" y="2503690"/>
            <a:ext cx="1262062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intensas</a:t>
            </a:r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643033" y="2007380"/>
            <a:ext cx="1074148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5 H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830110" y="2435008"/>
            <a:ext cx="963951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3 FMA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746040" y="2874684"/>
            <a:ext cx="1021896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TT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759102" y="3243554"/>
            <a:ext cx="1021897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OT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171416" y="2208999"/>
            <a:ext cx="982326" cy="7386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VP-FF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FF-</a:t>
            </a:r>
            <a:r>
              <a:rPr lang="en-US" sz="1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Hd</a:t>
            </a:r>
            <a:endParaRPr lang="en-US" sz="1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OT-SBP</a:t>
            </a:r>
          </a:p>
        </p:txBody>
      </p:sp>
      <p:cxnSp>
        <p:nvCxnSpPr>
          <p:cNvPr id="35" name="Conector recto 34"/>
          <p:cNvCxnSpPr/>
          <p:nvPr/>
        </p:nvCxnSpPr>
        <p:spPr>
          <a:xfrm>
            <a:off x="3488357" y="2800307"/>
            <a:ext cx="2047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3707432" y="2171657"/>
            <a:ext cx="4762" cy="4333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3693144" y="2176419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3693144" y="2595519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 flipV="1">
            <a:off x="3704257" y="2590757"/>
            <a:ext cx="0" cy="630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693144" y="3043194"/>
            <a:ext cx="215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3693144" y="3416257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3704257" y="3147969"/>
            <a:ext cx="0" cy="269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4628090" y="2591618"/>
            <a:ext cx="3603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V="1">
            <a:off x="4983690" y="2328093"/>
            <a:ext cx="4762" cy="508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4974165" y="2836093"/>
            <a:ext cx="2143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4974165" y="2585268"/>
            <a:ext cx="2143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988452" y="2343968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40001" y="4646346"/>
            <a:ext cx="1721531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4 </a:t>
            </a:r>
            <a:r>
              <a:rPr lang="en-US" sz="1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eventos</a:t>
            </a:r>
            <a:endParaRPr lang="en-US" sz="1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1987102" y="4595124"/>
            <a:ext cx="1476762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torrenciales</a:t>
            </a:r>
            <a:endParaRPr lang="en-US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653100" y="4381548"/>
            <a:ext cx="1074148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H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732976" y="5078964"/>
            <a:ext cx="1021897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OT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817458" y="4708101"/>
            <a:ext cx="963951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FMA</a:t>
            </a:r>
          </a:p>
        </p:txBody>
      </p:sp>
      <p:sp>
        <p:nvSpPr>
          <p:cNvPr id="53" name="Elipse 52"/>
          <p:cNvSpPr/>
          <p:nvPr/>
        </p:nvSpPr>
        <p:spPr>
          <a:xfrm>
            <a:off x="6480063" y="3243853"/>
            <a:ext cx="1893223" cy="86201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ln w="0"/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86 datos de lluvia</a:t>
            </a:r>
          </a:p>
        </p:txBody>
      </p:sp>
      <p:sp>
        <p:nvSpPr>
          <p:cNvPr id="54" name="Elipse 53"/>
          <p:cNvSpPr/>
          <p:nvPr/>
        </p:nvSpPr>
        <p:spPr>
          <a:xfrm>
            <a:off x="6480063" y="4596403"/>
            <a:ext cx="1893223" cy="86201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ln w="0"/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38 fenómenos meteorológicos</a:t>
            </a: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1694595" y="2770591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V="1">
            <a:off x="3693144" y="4559257"/>
            <a:ext cx="1588" cy="682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3693144" y="5241882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3701082" y="4559257"/>
            <a:ext cx="2143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3693144" y="4870407"/>
            <a:ext cx="21431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3486769" y="4876757"/>
            <a:ext cx="2063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4944385" y="4721857"/>
            <a:ext cx="1013412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PT-OT</a:t>
            </a:r>
          </a:p>
        </p:txBody>
      </p:sp>
      <p:cxnSp>
        <p:nvCxnSpPr>
          <p:cNvPr id="62" name="Conector recto 61"/>
          <p:cNvCxnSpPr/>
          <p:nvPr/>
        </p:nvCxnSpPr>
        <p:spPr>
          <a:xfrm>
            <a:off x="4611484" y="4870407"/>
            <a:ext cx="3603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975652" y="1255424"/>
            <a:ext cx="7194800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Swift 4-Regular" panose="02000403070000020004"/>
                <a:cs typeface="Times New Roman" panose="02020603050405020304" pitchFamily="18" charset="0"/>
              </a:rPr>
              <a:t>Análisis</a:t>
            </a:r>
            <a:r>
              <a:rPr lang="en-US" sz="1400" b="1" dirty="0" smtClean="0">
                <a:latin typeface="Swift 4-Regular" panose="02000403070000020004"/>
                <a:cs typeface="Times New Roman" panose="02020603050405020304" pitchFamily="18" charset="0"/>
              </a:rPr>
              <a:t> de las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inundaciones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Swift 4-Regular" panose="02000403070000020004"/>
                <a:cs typeface="Times New Roman" panose="02020603050405020304" pitchFamily="18" charset="0"/>
              </a:rPr>
              <a:t>por</a:t>
            </a:r>
            <a:r>
              <a:rPr lang="en-US" sz="1400" b="1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extremas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asociadas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fenómenos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Swift 4-Regular" panose="02000403070000020004"/>
                <a:cs typeface="Times New Roman" panose="02020603050405020304" pitchFamily="18" charset="0"/>
              </a:rPr>
              <a:t>meteorológicos</a:t>
            </a:r>
            <a:r>
              <a:rPr lang="en-US" sz="1400" b="1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Conector recto de flecha 63"/>
          <p:cNvCxnSpPr/>
          <p:nvPr/>
        </p:nvCxnSpPr>
        <p:spPr>
          <a:xfrm>
            <a:off x="1552383" y="4836334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701455" y="461199"/>
            <a:ext cx="1929565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RESULTADOS 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0919" y="2871870"/>
            <a:ext cx="172153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10 </a:t>
            </a:r>
            <a:r>
              <a:rPr lang="en-US" sz="12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eventos</a:t>
            </a:r>
            <a:endParaRPr lang="en-US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60654" y="3599892"/>
            <a:ext cx="1262062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continuas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59026" y="1366459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43826" y="1047702"/>
            <a:ext cx="1960888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no extrema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torrencial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no extrema</a:t>
            </a: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5360351" y="1206500"/>
            <a:ext cx="5413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897989" y="1072941"/>
            <a:ext cx="579881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DT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326923" y="2011497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eventos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43826" y="1933443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torrencial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08750" y="2017529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TT</a:t>
            </a:r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5356652" y="1366459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03233" y="1509558"/>
            <a:ext cx="418465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45" name="Conector recto 44"/>
          <p:cNvCxnSpPr/>
          <p:nvPr/>
        </p:nvCxnSpPr>
        <p:spPr>
          <a:xfrm>
            <a:off x="5446063" y="1506970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5446063" y="1764145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5630213" y="1506970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5636563" y="1632383"/>
            <a:ext cx="269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5629637" y="2005351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448662" y="2268876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5435962" y="2008526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631224" y="2148226"/>
            <a:ext cx="2714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59026" y="2496687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43826" y="2465964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torrencial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21469" y="2604130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DT</a:t>
            </a:r>
          </a:p>
        </p:txBody>
      </p:sp>
      <p:cxnSp>
        <p:nvCxnSpPr>
          <p:cNvPr id="56" name="Conector recto 55"/>
          <p:cNvCxnSpPr/>
          <p:nvPr/>
        </p:nvCxnSpPr>
        <p:spPr>
          <a:xfrm>
            <a:off x="5450010" y="2855892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5450010" y="2595542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5646860" y="2735242"/>
            <a:ext cx="269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5634160" y="2606654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59026" y="2951916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58968" y="2997539"/>
            <a:ext cx="1960888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3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28015" y="2992261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OT</a:t>
            </a:r>
          </a:p>
        </p:txBody>
      </p:sp>
      <p:cxnSp>
        <p:nvCxnSpPr>
          <p:cNvPr id="63" name="Conector recto de flecha 62"/>
          <p:cNvCxnSpPr/>
          <p:nvPr/>
        </p:nvCxnSpPr>
        <p:spPr>
          <a:xfrm>
            <a:off x="5365894" y="3148869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59026" y="3368173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58587" y="3372436"/>
            <a:ext cx="1960888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34876" y="3365830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OT</a:t>
            </a:r>
          </a:p>
        </p:txBody>
      </p:sp>
      <p:cxnSp>
        <p:nvCxnSpPr>
          <p:cNvPr id="67" name="Conector recto de flecha 66"/>
          <p:cNvCxnSpPr/>
          <p:nvPr/>
        </p:nvCxnSpPr>
        <p:spPr>
          <a:xfrm>
            <a:off x="5386678" y="3506672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85184" y="3775140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56156" y="3728205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torrenciales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cxnSp>
        <p:nvCxnSpPr>
          <p:cNvPr id="70" name="Conector recto 69"/>
          <p:cNvCxnSpPr/>
          <p:nvPr/>
        </p:nvCxnSpPr>
        <p:spPr>
          <a:xfrm>
            <a:off x="5465956" y="4093761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5465956" y="3831823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5661218" y="3973111"/>
            <a:ext cx="2714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5648518" y="3844523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61002" y="3833600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OT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67127" y="4261036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no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extremas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muy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fuerte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285184" y="4320692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490179" y="4635874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5490179" y="4375524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/>
          <p:nvPr/>
        </p:nvCxnSpPr>
        <p:spPr>
          <a:xfrm>
            <a:off x="5687029" y="4515224"/>
            <a:ext cx="269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5674329" y="4386636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56965" y="4351833"/>
            <a:ext cx="684242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FMA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919189" y="4354187"/>
            <a:ext cx="878542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ZI-SBP</a:t>
            </a:r>
          </a:p>
        </p:txBody>
      </p:sp>
      <p:cxnSp>
        <p:nvCxnSpPr>
          <p:cNvPr id="83" name="Conector recto de flecha 82"/>
          <p:cNvCxnSpPr/>
          <p:nvPr/>
        </p:nvCxnSpPr>
        <p:spPr>
          <a:xfrm>
            <a:off x="6402305" y="4497637"/>
            <a:ext cx="541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301465" y="4864344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87367" y="4830594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2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lluvias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muy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fuertes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61002" y="4954317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FF</a:t>
            </a:r>
          </a:p>
        </p:txBody>
      </p:sp>
      <p:cxnSp>
        <p:nvCxnSpPr>
          <p:cNvPr id="87" name="Conector recto 86"/>
          <p:cNvCxnSpPr/>
          <p:nvPr/>
        </p:nvCxnSpPr>
        <p:spPr>
          <a:xfrm>
            <a:off x="5452491" y="5207027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5452491" y="4946677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>
            <a:off x="5649341" y="5086377"/>
            <a:ext cx="269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5636641" y="4957789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301465" y="5358215"/>
            <a:ext cx="1322926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evento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996077" y="5374975"/>
            <a:ext cx="19608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no extrema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1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lluvia</a:t>
            </a:r>
            <a:r>
              <a:rPr lang="en-US" sz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intensa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cxnSp>
        <p:nvCxnSpPr>
          <p:cNvPr id="93" name="Conector recto 92"/>
          <p:cNvCxnSpPr/>
          <p:nvPr/>
        </p:nvCxnSpPr>
        <p:spPr>
          <a:xfrm>
            <a:off x="5427091" y="5763316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>
            <a:off x="5427091" y="5501378"/>
            <a:ext cx="182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/>
          <p:cNvCxnSpPr/>
          <p:nvPr/>
        </p:nvCxnSpPr>
        <p:spPr>
          <a:xfrm>
            <a:off x="5622353" y="5642666"/>
            <a:ext cx="2714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609653" y="5514078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928015" y="5510292"/>
            <a:ext cx="579881" cy="276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  <a:cs typeface="Times New Roman" panose="02020603050405020304" pitchFamily="18" charset="0"/>
              </a:rPr>
              <a:t>TT</a:t>
            </a:r>
          </a:p>
        </p:txBody>
      </p:sp>
      <p:cxnSp>
        <p:nvCxnSpPr>
          <p:cNvPr id="98" name="Conector recto de flecha 97"/>
          <p:cNvCxnSpPr>
            <a:stCxn id="27" idx="2"/>
            <a:endCxn id="32" idx="0"/>
          </p:cNvCxnSpPr>
          <p:nvPr/>
        </p:nvCxnSpPr>
        <p:spPr>
          <a:xfrm>
            <a:off x="891685" y="3148869"/>
            <a:ext cx="0" cy="45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Abrir llave 98"/>
          <p:cNvSpPr/>
          <p:nvPr/>
        </p:nvSpPr>
        <p:spPr>
          <a:xfrm>
            <a:off x="1752450" y="1060632"/>
            <a:ext cx="451997" cy="4797537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sz="1200">
              <a:latin typeface="Swift 4-Regular" panose="02000403070000020004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594718" y="1142133"/>
            <a:ext cx="230533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SIMBOLOGÍA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H=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Huracán</a:t>
            </a:r>
            <a:endParaRPr lang="en-US" sz="1200" dirty="0"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FMA=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Fenómeno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Meteorológico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Asociado</a:t>
            </a:r>
            <a:endParaRPr lang="en-US" sz="1200" dirty="0"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TT=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Tormenta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Tropical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OT=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Onda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Tropical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DT=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Depresión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 Tropical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FF=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Frente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Frío</a:t>
            </a:r>
            <a:endParaRPr lang="en-US" sz="1200" dirty="0"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ZI= 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Zona de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Inestabilidad</a:t>
            </a:r>
            <a:endParaRPr lang="en-US" sz="1200" dirty="0"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SBP= 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Sistema de Baja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Presión</a:t>
            </a:r>
            <a:endParaRPr lang="en-US" sz="1200" dirty="0">
              <a:latin typeface="Swift 4-Regular" panose="02000403070000020004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Swift 4-Regular" panose="02000403070000020004"/>
                <a:cs typeface="Times New Roman" panose="02020603050405020304" pitchFamily="18" charset="0"/>
              </a:rPr>
              <a:t>VP=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Vaguada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Prefrontal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Swift 4-Regular" panose="02000403070000020004"/>
                <a:cs typeface="Times New Roman" panose="02020603050405020304" pitchFamily="18" charset="0"/>
              </a:rPr>
              <a:t>Hd</a:t>
            </a:r>
            <a:r>
              <a:rPr lang="en-US" sz="1200" i="1" dirty="0">
                <a:latin typeface="Swift 4-Regular" panose="02000403070000020004"/>
                <a:cs typeface="Times New Roman" panose="02020603050405020304" pitchFamily="18" charset="0"/>
              </a:rPr>
              <a:t>=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Humedad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3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ráfico 39"/>
          <p:cNvGraphicFramePr>
            <a:graphicFrameLocks/>
          </p:cNvGraphicFramePr>
          <p:nvPr>
            <p:extLst/>
          </p:nvPr>
        </p:nvGraphicFramePr>
        <p:xfrm>
          <a:off x="645977" y="1423765"/>
          <a:ext cx="7868786" cy="419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1" name="Conector recto 40"/>
          <p:cNvCxnSpPr/>
          <p:nvPr/>
        </p:nvCxnSpPr>
        <p:spPr>
          <a:xfrm flipH="1" flipV="1">
            <a:off x="1712120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1012208" y="4425980"/>
            <a:ext cx="7282189" cy="1503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372" name="CuadroTexto 1"/>
          <p:cNvSpPr txBox="1">
            <a:spLocks noChangeArrowheads="1"/>
          </p:cNvSpPr>
          <p:nvPr/>
        </p:nvSpPr>
        <p:spPr bwMode="auto">
          <a:xfrm>
            <a:off x="2716913" y="1943563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239</a:t>
            </a:r>
          </a:p>
        </p:txBody>
      </p:sp>
      <p:sp>
        <p:nvSpPr>
          <p:cNvPr id="15373" name="CuadroTexto 1"/>
          <p:cNvSpPr txBox="1">
            <a:spLocks noChangeArrowheads="1"/>
          </p:cNvSpPr>
          <p:nvPr/>
        </p:nvSpPr>
        <p:spPr bwMode="auto">
          <a:xfrm>
            <a:off x="3145712" y="1943563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211.1</a:t>
            </a:r>
          </a:p>
        </p:txBody>
      </p:sp>
      <p:sp>
        <p:nvSpPr>
          <p:cNvPr id="15374" name="CuadroTexto 1"/>
          <p:cNvSpPr txBox="1">
            <a:spLocks noChangeArrowheads="1"/>
          </p:cNvSpPr>
          <p:nvPr/>
        </p:nvSpPr>
        <p:spPr bwMode="auto">
          <a:xfrm>
            <a:off x="3975933" y="1932847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249.9</a:t>
            </a:r>
          </a:p>
        </p:txBody>
      </p:sp>
      <p:sp>
        <p:nvSpPr>
          <p:cNvPr id="15375" name="CuadroTexto 1"/>
          <p:cNvSpPr txBox="1">
            <a:spLocks noChangeArrowheads="1"/>
          </p:cNvSpPr>
          <p:nvPr/>
        </p:nvSpPr>
        <p:spPr bwMode="auto">
          <a:xfrm>
            <a:off x="4701527" y="1906653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253.1</a:t>
            </a:r>
          </a:p>
        </p:txBody>
      </p:sp>
      <p:sp>
        <p:nvSpPr>
          <p:cNvPr id="60" name="CuadroTexto 1"/>
          <p:cNvSpPr txBox="1"/>
          <p:nvPr/>
        </p:nvSpPr>
        <p:spPr>
          <a:xfrm>
            <a:off x="5144722" y="1894309"/>
            <a:ext cx="714254" cy="288116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75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PA= 570.8</a:t>
            </a:r>
          </a:p>
        </p:txBody>
      </p:sp>
      <p:sp>
        <p:nvSpPr>
          <p:cNvPr id="15377" name="CuadroTexto 1"/>
          <p:cNvSpPr txBox="1">
            <a:spLocks noChangeArrowheads="1"/>
          </p:cNvSpPr>
          <p:nvPr/>
        </p:nvSpPr>
        <p:spPr bwMode="auto">
          <a:xfrm>
            <a:off x="6569559" y="1920940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103.5</a:t>
            </a:r>
          </a:p>
        </p:txBody>
      </p:sp>
      <p:sp>
        <p:nvSpPr>
          <p:cNvPr id="15378" name="CuadroTexto 1"/>
          <p:cNvSpPr txBox="1">
            <a:spLocks noChangeArrowheads="1"/>
          </p:cNvSpPr>
          <p:nvPr/>
        </p:nvSpPr>
        <p:spPr bwMode="auto">
          <a:xfrm>
            <a:off x="7091362" y="1932847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93.9</a:t>
            </a:r>
          </a:p>
        </p:txBody>
      </p:sp>
      <p:sp>
        <p:nvSpPr>
          <p:cNvPr id="15379" name="CuadroTexto 1"/>
          <p:cNvSpPr txBox="1">
            <a:spLocks noChangeArrowheads="1"/>
          </p:cNvSpPr>
          <p:nvPr/>
        </p:nvSpPr>
        <p:spPr bwMode="auto">
          <a:xfrm>
            <a:off x="7658419" y="1934038"/>
            <a:ext cx="528638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PA= 212.2</a:t>
            </a:r>
          </a:p>
        </p:txBody>
      </p:sp>
      <p:sp>
        <p:nvSpPr>
          <p:cNvPr id="127" name="CuadroTexto 1"/>
          <p:cNvSpPr txBox="1"/>
          <p:nvPr/>
        </p:nvSpPr>
        <p:spPr>
          <a:xfrm rot="16200000">
            <a:off x="7690113" y="3569484"/>
            <a:ext cx="1567541" cy="27326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35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INUNDACIONES</a:t>
            </a:r>
          </a:p>
        </p:txBody>
      </p:sp>
      <p:sp>
        <p:nvSpPr>
          <p:cNvPr id="12338" name="Cerrar llave 12337"/>
          <p:cNvSpPr/>
          <p:nvPr/>
        </p:nvSpPr>
        <p:spPr>
          <a:xfrm rot="5400000">
            <a:off x="4692477" y="5212847"/>
            <a:ext cx="160734" cy="6691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130" name="CuadroTexto 1"/>
          <p:cNvSpPr txBox="1"/>
          <p:nvPr/>
        </p:nvSpPr>
        <p:spPr>
          <a:xfrm>
            <a:off x="4446583" y="5608547"/>
            <a:ext cx="763887" cy="27326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05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eventos</a:t>
            </a:r>
          </a:p>
        </p:txBody>
      </p:sp>
      <p:sp>
        <p:nvSpPr>
          <p:cNvPr id="131" name="CuadroTexto 1"/>
          <p:cNvSpPr txBox="1"/>
          <p:nvPr/>
        </p:nvSpPr>
        <p:spPr>
          <a:xfrm rot="5400000">
            <a:off x="2842162" y="5634991"/>
            <a:ext cx="480557" cy="18072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32" name="CuadroTexto 1"/>
          <p:cNvSpPr txBox="1"/>
          <p:nvPr/>
        </p:nvSpPr>
        <p:spPr>
          <a:xfrm rot="5400000">
            <a:off x="3199119" y="5628813"/>
            <a:ext cx="485777" cy="193081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36" name="CuadroTexto 1"/>
          <p:cNvSpPr txBox="1"/>
          <p:nvPr/>
        </p:nvSpPr>
        <p:spPr>
          <a:xfrm rot="5400000">
            <a:off x="5680134" y="5680450"/>
            <a:ext cx="490346" cy="20831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37" name="CuadroTexto 1"/>
          <p:cNvSpPr txBox="1"/>
          <p:nvPr/>
        </p:nvSpPr>
        <p:spPr>
          <a:xfrm rot="5400000">
            <a:off x="7190360" y="5716006"/>
            <a:ext cx="483403" cy="15893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38" name="CuadroTexto 1"/>
          <p:cNvSpPr txBox="1"/>
          <p:nvPr/>
        </p:nvSpPr>
        <p:spPr>
          <a:xfrm rot="5400000">
            <a:off x="3770517" y="5690670"/>
            <a:ext cx="542071" cy="10902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39" name="CuadroTexto 1"/>
          <p:cNvSpPr txBox="1"/>
          <p:nvPr/>
        </p:nvSpPr>
        <p:spPr>
          <a:xfrm rot="5400000">
            <a:off x="2331992" y="5623401"/>
            <a:ext cx="463182" cy="150471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40" name="CuadroTexto 1"/>
          <p:cNvSpPr txBox="1"/>
          <p:nvPr/>
        </p:nvSpPr>
        <p:spPr>
          <a:xfrm rot="5400000">
            <a:off x="6582598" y="5723621"/>
            <a:ext cx="552667" cy="19908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sp>
        <p:nvSpPr>
          <p:cNvPr id="141" name="CuadroTexto 1"/>
          <p:cNvSpPr txBox="1"/>
          <p:nvPr/>
        </p:nvSpPr>
        <p:spPr>
          <a:xfrm rot="5400000">
            <a:off x="6284573" y="5652638"/>
            <a:ext cx="463183" cy="198052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675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866015" y="699720"/>
            <a:ext cx="1789644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HALLAZGOS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pic>
        <p:nvPicPr>
          <p:cNvPr id="49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n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Conector recto 62"/>
          <p:cNvCxnSpPr/>
          <p:nvPr/>
        </p:nvCxnSpPr>
        <p:spPr>
          <a:xfrm flipH="1" flipV="1">
            <a:off x="2442158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 flipV="1">
            <a:off x="2789040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H="1" flipV="1">
            <a:off x="3151585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H="1" flipV="1">
            <a:off x="3687085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 flipH="1" flipV="1">
            <a:off x="4037202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 flipV="1">
            <a:off x="4414888" y="1876112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 flipV="1">
            <a:off x="4760837" y="1875333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flipH="1" flipV="1">
            <a:off x="5132496" y="1878321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H="1" flipV="1">
            <a:off x="5840920" y="1882277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 flipH="1" flipV="1">
            <a:off x="6559427" y="1875333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 flipV="1">
            <a:off x="7095478" y="1881199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H="1" flipV="1">
            <a:off x="7635449" y="1875333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 flipH="1" flipV="1">
            <a:off x="8189355" y="1875333"/>
            <a:ext cx="3572" cy="31781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141946" y="899200"/>
            <a:ext cx="4862213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CONSIDERACIONES METODOLÓGICAS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568898" y="1610169"/>
            <a:ext cx="78573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wift 4-Regular" panose="02000403070000020004" pitchFamily="50" charset="0"/>
              </a:rPr>
              <a:t>El </a:t>
            </a:r>
            <a:r>
              <a:rPr lang="en-US" sz="2000" dirty="0" err="1" smtClean="0">
                <a:latin typeface="Swift 4-Regular" panose="02000403070000020004" pitchFamily="50" charset="0"/>
              </a:rPr>
              <a:t>método</a:t>
            </a:r>
            <a:r>
              <a:rPr lang="en-US" sz="2000" dirty="0" smtClean="0">
                <a:latin typeface="Swift 4-Regular" panose="02000403070000020004" pitchFamily="50" charset="0"/>
              </a:rPr>
              <a:t> de </a:t>
            </a:r>
            <a:r>
              <a:rPr lang="en-US" sz="2000" dirty="0" err="1" smtClean="0">
                <a:latin typeface="Swift 4-Regular" panose="02000403070000020004" pitchFamily="50" charset="0"/>
              </a:rPr>
              <a:t>muestreo</a:t>
            </a:r>
            <a:r>
              <a:rPr lang="en-US" sz="2000" dirty="0" smtClean="0">
                <a:latin typeface="Swift 4-Regular" panose="02000403070000020004" pitchFamily="50" charset="0"/>
              </a:rPr>
              <a:t> (no </a:t>
            </a:r>
            <a:r>
              <a:rPr lang="en-US" sz="2000" dirty="0" err="1" smtClean="0">
                <a:latin typeface="Swift 4-Regular" panose="02000403070000020004" pitchFamily="50" charset="0"/>
              </a:rPr>
              <a:t>probabilístico</a:t>
            </a:r>
            <a:r>
              <a:rPr lang="en-US" sz="2000" dirty="0" smtClean="0">
                <a:latin typeface="Swift 4-Regular" panose="02000403070000020004" pitchFamily="50" charset="0"/>
              </a:rPr>
              <a:t>) </a:t>
            </a:r>
            <a:r>
              <a:rPr lang="en-US" sz="2000" dirty="0" err="1" smtClean="0">
                <a:latin typeface="Swift 4-Regular" panose="02000403070000020004" pitchFamily="50" charset="0"/>
              </a:rPr>
              <a:t>por</a:t>
            </a:r>
            <a:r>
              <a:rPr lang="en-US" sz="2000" dirty="0" smtClean="0">
                <a:latin typeface="Swift 4-Regular" panose="02000403070000020004" pitchFamily="50" charset="0"/>
              </a:rPr>
              <a:t> </a:t>
            </a:r>
            <a:r>
              <a:rPr lang="en-US" sz="2000" dirty="0" err="1" smtClean="0">
                <a:latin typeface="Swift 4-Regular" panose="02000403070000020004" pitchFamily="50" charset="0"/>
              </a:rPr>
              <a:t>conveniencia</a:t>
            </a:r>
            <a:r>
              <a:rPr lang="en-US" sz="2000" dirty="0" smtClean="0">
                <a:latin typeface="Swift 4-Regular" panose="02000403070000020004" pitchFamily="50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U" sz="2000" dirty="0">
              <a:solidFill>
                <a:srgbClr val="707070"/>
              </a:solidFill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U" sz="2000" dirty="0" smtClean="0">
                <a:latin typeface="Swift 4-Regular" panose="02000403070000020004" pitchFamily="50" charset="0"/>
              </a:rPr>
              <a:t>La naturaleza de los datos autoinformados (a través de la memoria selectiva).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U" sz="2000" dirty="0" smtClean="0"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U" sz="2000" dirty="0"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U" sz="2000" dirty="0" smtClean="0">
                <a:latin typeface="Swift 4-Regular" panose="02000403070000020004" pitchFamily="50" charset="0"/>
              </a:rPr>
              <a:t>La ausencia de evidencia (objetiva) acerca de los eventos de inundación.</a:t>
            </a:r>
          </a:p>
          <a:p>
            <a:pPr algn="just"/>
            <a:endParaRPr lang="es-CU" sz="2000" dirty="0" smtClean="0"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U" sz="2000" dirty="0">
              <a:latin typeface="Swift 4-Regular" panose="02000403070000020004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wift 4-Regular" panose="02000403070000020004" pitchFamily="50" charset="0"/>
              </a:rPr>
              <a:t>La </a:t>
            </a:r>
            <a:r>
              <a:rPr lang="en-US" sz="2000" dirty="0" err="1" smtClean="0">
                <a:latin typeface="Swift 4-Regular" panose="02000403070000020004" pitchFamily="50" charset="0"/>
              </a:rPr>
              <a:t>falta</a:t>
            </a:r>
            <a:r>
              <a:rPr lang="en-US" sz="2000" dirty="0" smtClean="0">
                <a:latin typeface="Swift 4-Regular" panose="02000403070000020004" pitchFamily="50" charset="0"/>
              </a:rPr>
              <a:t> de </a:t>
            </a:r>
            <a:r>
              <a:rPr lang="en-US" sz="2000" dirty="0" err="1" smtClean="0">
                <a:latin typeface="Swift 4-Regular" panose="02000403070000020004" pitchFamily="50" charset="0"/>
              </a:rPr>
              <a:t>inclusión</a:t>
            </a:r>
            <a:r>
              <a:rPr lang="en-US" sz="2000" dirty="0" smtClean="0">
                <a:latin typeface="Swift 4-Regular" panose="02000403070000020004" pitchFamily="50" charset="0"/>
              </a:rPr>
              <a:t> de </a:t>
            </a:r>
            <a:r>
              <a:rPr lang="en-US" sz="2000" dirty="0" err="1" smtClean="0">
                <a:latin typeface="Swift 4-Regular" panose="02000403070000020004" pitchFamily="50" charset="0"/>
              </a:rPr>
              <a:t>otros</a:t>
            </a:r>
            <a:r>
              <a:rPr lang="en-US" sz="2000" dirty="0" smtClean="0">
                <a:latin typeface="Swift 4-Regular" panose="02000403070000020004" pitchFamily="50" charset="0"/>
              </a:rPr>
              <a:t> </a:t>
            </a:r>
            <a:r>
              <a:rPr lang="en-US" sz="2000" dirty="0" err="1" smtClean="0">
                <a:latin typeface="Swift 4-Regular" panose="02000403070000020004" pitchFamily="50" charset="0"/>
              </a:rPr>
              <a:t>factores</a:t>
            </a:r>
            <a:r>
              <a:rPr lang="en-US" sz="2000" dirty="0" smtClean="0">
                <a:latin typeface="Swift 4-Regular" panose="02000403070000020004" pitchFamily="50" charset="0"/>
              </a:rPr>
              <a:t> </a:t>
            </a:r>
            <a:r>
              <a:rPr lang="en-US" sz="2000" dirty="0" err="1" smtClean="0">
                <a:latin typeface="Swift 4-Regular" panose="02000403070000020004" pitchFamily="50" charset="0"/>
              </a:rPr>
              <a:t>causales</a:t>
            </a:r>
            <a:r>
              <a:rPr lang="en-US" sz="2000" dirty="0" smtClean="0">
                <a:latin typeface="Swift 4-Regular" panose="02000403070000020004" pitchFamily="50" charset="0"/>
              </a:rPr>
              <a:t> (</a:t>
            </a:r>
            <a:r>
              <a:rPr lang="en-US" sz="2000" dirty="0" err="1" smtClean="0">
                <a:latin typeface="Swift 4-Regular" panose="02000403070000020004" pitchFamily="50" charset="0"/>
              </a:rPr>
              <a:t>antrópicos</a:t>
            </a:r>
            <a:r>
              <a:rPr lang="en-US" sz="2000" dirty="0" smtClean="0">
                <a:latin typeface="Swift 4-Regular" panose="02000403070000020004" pitchFamily="50" charset="0"/>
              </a:rPr>
              <a:t>) que </a:t>
            </a:r>
            <a:r>
              <a:rPr lang="en-US" sz="2000" dirty="0" err="1" smtClean="0">
                <a:latin typeface="Swift 4-Regular" panose="02000403070000020004" pitchFamily="50" charset="0"/>
              </a:rPr>
              <a:t>coadyuvan</a:t>
            </a:r>
            <a:r>
              <a:rPr lang="en-US" sz="2000" dirty="0" smtClean="0">
                <a:latin typeface="Swift 4-Regular" panose="02000403070000020004" pitchFamily="50" charset="0"/>
              </a:rPr>
              <a:t> a la </a:t>
            </a:r>
            <a:r>
              <a:rPr lang="en-US" sz="2000" dirty="0" err="1" smtClean="0">
                <a:latin typeface="Swift 4-Regular" panose="02000403070000020004" pitchFamily="50" charset="0"/>
              </a:rPr>
              <a:t>ocurrencia</a:t>
            </a:r>
            <a:r>
              <a:rPr lang="en-US" sz="2000" dirty="0" smtClean="0">
                <a:latin typeface="Swift 4-Regular" panose="02000403070000020004" pitchFamily="50" charset="0"/>
              </a:rPr>
              <a:t> de las </a:t>
            </a:r>
            <a:r>
              <a:rPr lang="en-US" sz="2000" dirty="0" err="1" smtClean="0">
                <a:latin typeface="Swift 4-Regular" panose="02000403070000020004" pitchFamily="50" charset="0"/>
              </a:rPr>
              <a:t>inundaciones</a:t>
            </a:r>
            <a:r>
              <a:rPr lang="en-US" sz="2000" dirty="0" smtClean="0">
                <a:latin typeface="Swift 4-Regular" panose="02000403070000020004" pitchFamily="50" charset="0"/>
              </a:rPr>
              <a:t>.</a:t>
            </a:r>
            <a:endParaRPr lang="en-US" sz="2000" dirty="0">
              <a:latin typeface="Swift 4-Regular" panose="0200040307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728965" y="778599"/>
            <a:ext cx="2252633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CONCLUSIONES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490138" y="1329519"/>
            <a:ext cx="78573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wift 4-Regular" panose="02000403070000020004" pitchFamily="50" charset="0"/>
              </a:rPr>
              <a:t>L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os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hallazgos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de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este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estudio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indican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que, las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inundaciones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de la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colonia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Proterririo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se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originan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por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lluvias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extremas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effectLst/>
                <a:latin typeface="Swift 4-Regular" panose="02000403070000020004" pitchFamily="50" charset="0"/>
              </a:rPr>
              <a:t>asociadas</a:t>
            </a:r>
            <a:r>
              <a:rPr lang="en-US" sz="2200" dirty="0" smtClean="0">
                <a:effectLst/>
                <a:latin typeface="Swift 4-Regular" panose="02000403070000020004" pitchFamily="50" charset="0"/>
              </a:rPr>
              <a:t> a </a:t>
            </a:r>
            <a:r>
              <a:rPr lang="en-US" sz="2200" dirty="0" err="1" smtClean="0">
                <a:latin typeface="Swift 4-Regular" panose="02000403070000020004" pitchFamily="50" charset="0"/>
              </a:rPr>
              <a:t>fenómenos</a:t>
            </a:r>
            <a:r>
              <a:rPr lang="en-US" sz="2200" dirty="0" smtClean="0">
                <a:latin typeface="Swift 4-Regular" panose="02000403070000020004" pitchFamily="50" charset="0"/>
              </a:rPr>
              <a:t> </a:t>
            </a:r>
            <a:r>
              <a:rPr lang="en-US" sz="2200" dirty="0" err="1" smtClean="0">
                <a:latin typeface="Swift 4-Regular" panose="02000403070000020004" pitchFamily="50" charset="0"/>
              </a:rPr>
              <a:t>meteorológicos</a:t>
            </a:r>
            <a:r>
              <a:rPr lang="en-US" sz="2200" dirty="0">
                <a:latin typeface="Swift 4-Regular" panose="02000403070000020004" pitchFamily="50" charset="0"/>
              </a:rPr>
              <a:t>.</a:t>
            </a:r>
            <a:endParaRPr lang="en-US" sz="2200" dirty="0" smtClean="0">
              <a:effectLst/>
              <a:latin typeface="Swift 4-Regular" panose="02000403070000020004" pitchFamily="50" charset="0"/>
            </a:endParaRPr>
          </a:p>
          <a:p>
            <a:pPr algn="just"/>
            <a:endParaRPr lang="en-US" sz="2200" dirty="0" smtClean="0">
              <a:effectLst/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A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esto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se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suma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el relieve, factor que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favorece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a las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inundaciones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pues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los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sitios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menor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altitud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se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ubican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las zonas de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inundación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que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registraron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un mayor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tirante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agua</a:t>
            </a:r>
            <a:r>
              <a:rPr lang="en-US" sz="2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acumulado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.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ft 4-Regular" panose="02000403070000020004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Se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recomienda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implementar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esta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metodología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para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estudios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futuros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que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pretenden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evidenciar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las </a:t>
            </a:r>
            <a:r>
              <a:rPr lang="en-US" sz="2200" b="1" dirty="0" err="1" smtClean="0">
                <a:latin typeface="Swift 4-Regular" panose="02000403070000020004"/>
                <a:cs typeface="Times New Roman" panose="02020603050405020304" pitchFamily="18" charset="0"/>
              </a:rPr>
              <a:t>relaciones</a:t>
            </a:r>
            <a:r>
              <a:rPr lang="en-US" sz="2200" b="1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Swift 4-Regular" panose="02000403070000020004"/>
                <a:cs typeface="Times New Roman" panose="02020603050405020304" pitchFamily="18" charset="0"/>
              </a:rPr>
              <a:t>causales</a:t>
            </a:r>
            <a:r>
              <a:rPr lang="en-US" sz="2200" b="1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de las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inundaciones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en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contextos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urbanos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Swift 4-Regular" panose="02000403070000020004"/>
                <a:cs typeface="Times New Roman" panose="02020603050405020304" pitchFamily="18" charset="0"/>
              </a:rPr>
              <a:t>principalmente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escala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 de barrio o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colonia</a:t>
            </a:r>
            <a:r>
              <a:rPr lang="en-US" sz="2200" dirty="0" smtClean="0">
                <a:latin typeface="Swift 4-Regular" panose="02000403070000020004"/>
                <a:cs typeface="Times New Roman" panose="02020603050405020304" pitchFamily="18" charset="0"/>
              </a:rPr>
              <a:t>.</a:t>
            </a:r>
            <a:endParaRPr lang="en-US" sz="1900" dirty="0">
              <a:latin typeface="Swift 4-Regular" panose="0200040307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2614599" y="762720"/>
            <a:ext cx="3916907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GRACIAS POR SU ATENCIÓN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94" y="1383929"/>
            <a:ext cx="5246072" cy="445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57404" y="889862"/>
            <a:ext cx="2127115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INTRODUCCIÓN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657404" y="1742079"/>
            <a:ext cx="785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wift 4-Regular" panose="02000403070000020004" pitchFamily="50" charset="0"/>
              </a:rPr>
              <a:t>Las</a:t>
            </a:r>
            <a:r>
              <a:rPr lang="en-US" sz="2800" b="1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 pitchFamily="50" charset="0"/>
              </a:rPr>
              <a:t> </a:t>
            </a:r>
            <a:r>
              <a:rPr lang="en-US" sz="2800" b="1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 pitchFamily="50" charset="0"/>
              </a:rPr>
              <a:t>inundaciones</a:t>
            </a:r>
            <a:r>
              <a:rPr lang="en-US" sz="2800" b="1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 pitchFamily="50" charset="0"/>
              </a:rPr>
              <a:t> </a:t>
            </a:r>
            <a:r>
              <a:rPr lang="en-US" sz="2800" dirty="0" smtClean="0">
                <a:latin typeface="Swift 4-Regular" panose="02000403070000020004" pitchFamily="50" charset="0"/>
              </a:rPr>
              <a:t>son </a:t>
            </a:r>
            <a:r>
              <a:rPr lang="en-US" sz="2800" dirty="0" err="1" smtClean="0">
                <a:latin typeface="Swift 4-Regular" panose="02000403070000020004" pitchFamily="50" charset="0"/>
              </a:rPr>
              <a:t>uno</a:t>
            </a:r>
            <a:r>
              <a:rPr lang="en-US" sz="2800" dirty="0" smtClean="0">
                <a:latin typeface="Swift 4-Regular" panose="02000403070000020004" pitchFamily="50" charset="0"/>
              </a:rPr>
              <a:t> de </a:t>
            </a:r>
            <a:r>
              <a:rPr lang="en-US" sz="2800" dirty="0" err="1" smtClean="0">
                <a:latin typeface="Swift 4-Regular" panose="02000403070000020004" pitchFamily="50" charset="0"/>
              </a:rPr>
              <a:t>los</a:t>
            </a:r>
            <a:r>
              <a:rPr lang="en-US" sz="2800" dirty="0" smtClean="0">
                <a:latin typeface="Swift 4-Regular" panose="02000403070000020004" pitchFamily="50" charset="0"/>
              </a:rPr>
              <a:t> </a:t>
            </a:r>
            <a:r>
              <a:rPr lang="en-US" sz="2800" dirty="0" err="1" smtClean="0">
                <a:latin typeface="Swift 4-Regular" panose="02000403070000020004" pitchFamily="50" charset="0"/>
              </a:rPr>
              <a:t>desastres</a:t>
            </a:r>
            <a:r>
              <a:rPr lang="en-US" sz="2800" dirty="0" smtClean="0">
                <a:latin typeface="Swift 4-Regular" panose="02000403070000020004" pitchFamily="50" charset="0"/>
              </a:rPr>
              <a:t> </a:t>
            </a:r>
            <a:r>
              <a:rPr lang="en-US" sz="2800" dirty="0" err="1" smtClean="0">
                <a:latin typeface="Swift 4-Regular" panose="02000403070000020004" pitchFamily="50" charset="0"/>
              </a:rPr>
              <a:t>climáticos</a:t>
            </a:r>
            <a:r>
              <a:rPr lang="en-US" sz="2800" dirty="0" smtClean="0">
                <a:latin typeface="Swift 4-Regular" panose="02000403070000020004" pitchFamily="50" charset="0"/>
              </a:rPr>
              <a:t> </a:t>
            </a:r>
            <a:r>
              <a:rPr lang="en-US" sz="2800" dirty="0" err="1" smtClean="0">
                <a:latin typeface="Swift 4-Regular" panose="02000403070000020004" pitchFamily="50" charset="0"/>
              </a:rPr>
              <a:t>más</a:t>
            </a:r>
            <a:r>
              <a:rPr lang="en-US" sz="2800" dirty="0" smtClean="0">
                <a:latin typeface="Swift 4-Regular" panose="02000403070000020004" pitchFamily="50" charset="0"/>
              </a:rPr>
              <a:t> </a:t>
            </a:r>
            <a:r>
              <a:rPr lang="en-US" sz="2800" dirty="0" err="1" smtClean="0">
                <a:latin typeface="Swift 4-Regular" panose="02000403070000020004" pitchFamily="50" charset="0"/>
              </a:rPr>
              <a:t>destructivos</a:t>
            </a:r>
            <a:r>
              <a:rPr lang="en-US" sz="2800" dirty="0" smtClean="0">
                <a:latin typeface="Swift 4-Regular" panose="02000403070000020004" pitchFamily="50" charset="0"/>
              </a:rPr>
              <a:t> a </a:t>
            </a:r>
            <a:r>
              <a:rPr lang="en-US" sz="2800" dirty="0" err="1" smtClean="0">
                <a:latin typeface="Swift 4-Regular" panose="02000403070000020004" pitchFamily="50" charset="0"/>
              </a:rPr>
              <a:t>escala</a:t>
            </a:r>
            <a:r>
              <a:rPr lang="en-US" sz="2800" dirty="0" smtClean="0">
                <a:latin typeface="Swift 4-Regular" panose="02000403070000020004" pitchFamily="50" charset="0"/>
              </a:rPr>
              <a:t> </a:t>
            </a:r>
            <a:r>
              <a:rPr lang="en-US" sz="2800" dirty="0" err="1" smtClean="0">
                <a:latin typeface="Swift 4-Regular" panose="02000403070000020004" pitchFamily="50" charset="0"/>
              </a:rPr>
              <a:t>mundial</a:t>
            </a:r>
            <a:r>
              <a:rPr lang="en-US" sz="2800" dirty="0" smtClean="0">
                <a:latin typeface="Swift 4-Regular" panose="02000403070000020004" pitchFamily="50" charset="0"/>
              </a:rPr>
              <a:t>...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 smtClean="0">
              <a:latin typeface="Swift 4-Regular" panose="02000403070000020004" pitchFamily="50" charset="0"/>
            </a:endParaRPr>
          </a:p>
          <a:p>
            <a:pPr algn="just"/>
            <a:endParaRPr lang="es-CU" sz="2800" dirty="0">
              <a:solidFill>
                <a:srgbClr val="707070"/>
              </a:solidFill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U" sz="2800" dirty="0" smtClean="0">
                <a:latin typeface="Swift 4-Regular" panose="02000403070000020004" pitchFamily="50" charset="0"/>
              </a:rPr>
              <a:t>Su </a:t>
            </a:r>
            <a:r>
              <a:rPr lang="es-C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 pitchFamily="50" charset="0"/>
              </a:rPr>
              <a:t>frecuencia</a:t>
            </a:r>
            <a:r>
              <a:rPr lang="es-CU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 pitchFamily="50" charset="0"/>
              </a:rPr>
              <a:t> </a:t>
            </a:r>
            <a:r>
              <a:rPr lang="es-CU" sz="2800" dirty="0" smtClean="0">
                <a:latin typeface="Swift 4-Regular" panose="02000403070000020004" pitchFamily="50" charset="0"/>
              </a:rPr>
              <a:t>e </a:t>
            </a:r>
            <a:r>
              <a:rPr lang="es-C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 pitchFamily="50" charset="0"/>
              </a:rPr>
              <a:t>intensidad</a:t>
            </a:r>
            <a:r>
              <a:rPr lang="es-CU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 pitchFamily="50" charset="0"/>
              </a:rPr>
              <a:t> </a:t>
            </a:r>
            <a:r>
              <a:rPr lang="es-CU" sz="2800" dirty="0" smtClean="0">
                <a:latin typeface="Swift 4-Regular" panose="02000403070000020004" pitchFamily="50" charset="0"/>
              </a:rPr>
              <a:t>se ha incrementado…</a:t>
            </a:r>
          </a:p>
          <a:p>
            <a:pPr algn="just"/>
            <a:endParaRPr lang="es-CU" sz="2800" dirty="0" smtClean="0"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U" sz="2800" dirty="0"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U" sz="2800" dirty="0" smtClean="0">
                <a:latin typeface="Swift 4-Regular" panose="02000403070000020004" pitchFamily="50" charset="0"/>
              </a:rPr>
              <a:t>Las inundaciones, particularmente las </a:t>
            </a:r>
            <a:r>
              <a:rPr lang="es-C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 pitchFamily="50" charset="0"/>
              </a:rPr>
              <a:t>pluviales</a:t>
            </a:r>
            <a:r>
              <a:rPr lang="es-CU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 pitchFamily="50" charset="0"/>
              </a:rPr>
              <a:t>,</a:t>
            </a:r>
            <a:r>
              <a:rPr lang="es-CU" sz="2800" dirty="0" smtClean="0">
                <a:latin typeface="Swift 4-Regular" panose="02000403070000020004" pitchFamily="50" charset="0"/>
              </a:rPr>
              <a:t> ocurren…</a:t>
            </a:r>
            <a:endParaRPr lang="en-US" sz="2800" dirty="0">
              <a:latin typeface="Swift 4-Regular" panose="02000403070000020004" pitchFamily="50" charset="0"/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08087" y="734994"/>
            <a:ext cx="2127115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INTRODUCCIÓN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568898" y="1313185"/>
            <a:ext cx="785735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U" sz="2700" dirty="0" smtClean="0">
                <a:latin typeface="Swift 4-Regular" panose="02000403070000020004" pitchFamily="50" charset="0"/>
              </a:rPr>
              <a:t>A escala internacional existe </a:t>
            </a:r>
            <a:r>
              <a:rPr lang="es-CU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 pitchFamily="50" charset="0"/>
              </a:rPr>
              <a:t>evidencia empírica </a:t>
            </a:r>
            <a:r>
              <a:rPr lang="es-CU" sz="2700" dirty="0" smtClean="0">
                <a:latin typeface="Swift 4-Regular" panose="02000403070000020004" pitchFamily="50" charset="0"/>
              </a:rPr>
              <a:t>sobre este tipo de amenaza natural </a:t>
            </a:r>
            <a:r>
              <a:rPr lang="es-MX" sz="2700" dirty="0">
                <a:latin typeface="Swift 4-Regular" panose="02000403070000020004"/>
              </a:rPr>
              <a:t>(Houston et al., </a:t>
            </a:r>
            <a:r>
              <a:rPr lang="es-MX" sz="2700" dirty="0" smtClean="0">
                <a:latin typeface="Swift 4-Regular" panose="02000403070000020004"/>
              </a:rPr>
              <a:t>2011; </a:t>
            </a:r>
            <a:r>
              <a:rPr lang="es-MX" sz="2700" dirty="0" err="1" smtClean="0">
                <a:latin typeface="Swift 4-Regular" panose="02000403070000020004"/>
              </a:rPr>
              <a:t>Kömüscü</a:t>
            </a:r>
            <a:r>
              <a:rPr lang="es-MX" sz="2700" dirty="0" smtClean="0">
                <a:latin typeface="Swift 4-Regular" panose="02000403070000020004"/>
              </a:rPr>
              <a:t> </a:t>
            </a:r>
            <a:r>
              <a:rPr lang="es-MX" sz="2700" dirty="0">
                <a:latin typeface="Swift 4-Regular" panose="02000403070000020004"/>
              </a:rPr>
              <a:t>y </a:t>
            </a:r>
            <a:r>
              <a:rPr lang="es-MX" sz="2700" dirty="0" err="1">
                <a:latin typeface="Swift 4-Regular" panose="02000403070000020004"/>
              </a:rPr>
              <a:t>Celik</a:t>
            </a:r>
            <a:r>
              <a:rPr lang="es-MX" sz="2700" dirty="0">
                <a:latin typeface="Swift 4-Regular" panose="02000403070000020004"/>
              </a:rPr>
              <a:t>, </a:t>
            </a:r>
            <a:r>
              <a:rPr lang="es-MX" sz="2700" dirty="0" smtClean="0">
                <a:latin typeface="Swift 4-Regular" panose="02000403070000020004"/>
              </a:rPr>
              <a:t>2013; </a:t>
            </a:r>
            <a:r>
              <a:rPr lang="es-MX" sz="2700" dirty="0" err="1" smtClean="0">
                <a:latin typeface="Swift 4-Regular" panose="02000403070000020004"/>
              </a:rPr>
              <a:t>Mishra</a:t>
            </a:r>
            <a:r>
              <a:rPr lang="es-MX" sz="2700" dirty="0">
                <a:latin typeface="Swift 4-Regular" panose="02000403070000020004"/>
              </a:rPr>
              <a:t>, </a:t>
            </a:r>
            <a:r>
              <a:rPr lang="es-MX" sz="2700" dirty="0" smtClean="0">
                <a:latin typeface="Swift 4-Regular" panose="02000403070000020004"/>
              </a:rPr>
              <a:t>2015; </a:t>
            </a:r>
            <a:r>
              <a:rPr lang="es-MX" sz="2700" dirty="0" err="1" smtClean="0">
                <a:latin typeface="Swift 4-Regular" panose="02000403070000020004"/>
              </a:rPr>
              <a:t>Deng</a:t>
            </a:r>
            <a:r>
              <a:rPr lang="es-MX" sz="2700" dirty="0" smtClean="0">
                <a:latin typeface="Swift 4-Regular" panose="02000403070000020004"/>
              </a:rPr>
              <a:t> </a:t>
            </a:r>
            <a:r>
              <a:rPr lang="es-MX" sz="2700" dirty="0">
                <a:latin typeface="Swift 4-Regular" panose="02000403070000020004"/>
              </a:rPr>
              <a:t>et al., </a:t>
            </a:r>
            <a:r>
              <a:rPr lang="es-MX" sz="2700" dirty="0" smtClean="0">
                <a:latin typeface="Swift 4-Regular" panose="02000403070000020004"/>
              </a:rPr>
              <a:t>2016; </a:t>
            </a:r>
            <a:r>
              <a:rPr lang="es-MX" sz="2700" dirty="0" err="1">
                <a:latin typeface="Swift 4-Regular" panose="02000403070000020004"/>
              </a:rPr>
              <a:t>Merlinsky</a:t>
            </a:r>
            <a:r>
              <a:rPr lang="es-MX" sz="2700" dirty="0">
                <a:latin typeface="Swift 4-Regular" panose="02000403070000020004"/>
              </a:rPr>
              <a:t> y </a:t>
            </a:r>
            <a:r>
              <a:rPr lang="es-MX" sz="2700" dirty="0" err="1">
                <a:latin typeface="Swift 4-Regular" panose="02000403070000020004"/>
              </a:rPr>
              <a:t>Ayelén</a:t>
            </a:r>
            <a:r>
              <a:rPr lang="es-MX" sz="2700" dirty="0">
                <a:latin typeface="Swift 4-Regular" panose="02000403070000020004"/>
              </a:rPr>
              <a:t>, </a:t>
            </a:r>
            <a:r>
              <a:rPr lang="es-MX" sz="2700" dirty="0" smtClean="0">
                <a:latin typeface="Swift 4-Regular" panose="02000403070000020004"/>
              </a:rPr>
              <a:t>2016; </a:t>
            </a:r>
            <a:r>
              <a:rPr lang="es-MX" sz="2700" dirty="0" err="1">
                <a:latin typeface="Swift 4-Regular" panose="02000403070000020004"/>
              </a:rPr>
              <a:t>Mishra</a:t>
            </a:r>
            <a:r>
              <a:rPr lang="es-MX" sz="2700" dirty="0">
                <a:latin typeface="Swift 4-Regular" panose="02000403070000020004"/>
              </a:rPr>
              <a:t>, </a:t>
            </a:r>
            <a:r>
              <a:rPr lang="es-MX" sz="2700" dirty="0" smtClean="0">
                <a:latin typeface="Swift 4-Regular" panose="02000403070000020004"/>
              </a:rPr>
              <a:t>2016; </a:t>
            </a:r>
            <a:r>
              <a:rPr lang="es-MX" sz="2700" dirty="0" err="1">
                <a:latin typeface="Swift 4-Regular" panose="02000403070000020004"/>
              </a:rPr>
              <a:t>Zevenbergen</a:t>
            </a:r>
            <a:r>
              <a:rPr lang="es-MX" sz="2700" dirty="0">
                <a:latin typeface="Swift 4-Regular" panose="02000403070000020004"/>
              </a:rPr>
              <a:t> et al., </a:t>
            </a:r>
            <a:r>
              <a:rPr lang="es-MX" sz="2700" dirty="0" smtClean="0">
                <a:latin typeface="Swift 4-Regular" panose="02000403070000020004"/>
              </a:rPr>
              <a:t>2017; </a:t>
            </a:r>
            <a:r>
              <a:rPr lang="es-MX" sz="2700" dirty="0">
                <a:latin typeface="Swift 4-Regular" panose="02000403070000020004"/>
              </a:rPr>
              <a:t>Iturralde, </a:t>
            </a:r>
            <a:r>
              <a:rPr lang="es-MX" sz="2700" dirty="0" smtClean="0">
                <a:latin typeface="Swift 4-Regular" panose="02000403070000020004"/>
              </a:rPr>
              <a:t>2018; </a:t>
            </a:r>
            <a:r>
              <a:rPr lang="es-MX" sz="2700" dirty="0">
                <a:latin typeface="Swift 4-Regular" panose="02000403070000020004"/>
              </a:rPr>
              <a:t>Martínez et al., </a:t>
            </a:r>
            <a:r>
              <a:rPr lang="es-MX" sz="2700" dirty="0" smtClean="0">
                <a:latin typeface="Swift 4-Regular" panose="02000403070000020004"/>
              </a:rPr>
              <a:t>2019; </a:t>
            </a:r>
            <a:r>
              <a:rPr lang="es-MX" sz="2700" dirty="0">
                <a:latin typeface="Swift 4-Regular" panose="02000403070000020004"/>
              </a:rPr>
              <a:t>Sevillano et al., </a:t>
            </a:r>
            <a:r>
              <a:rPr lang="es-MX" sz="2700" dirty="0" smtClean="0">
                <a:latin typeface="Swift 4-Regular" panose="02000403070000020004"/>
              </a:rPr>
              <a:t>2020).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700" dirty="0">
              <a:latin typeface="Swift 4-Regular" panose="020004030700000200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700" dirty="0" smtClean="0">
                <a:latin typeface="Swift 4-Regular" panose="02000403070000020004"/>
              </a:rPr>
              <a:t>En </a:t>
            </a:r>
            <a:r>
              <a:rPr lang="es-MX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</a:rPr>
              <a:t>México</a:t>
            </a:r>
            <a:r>
              <a:rPr lang="es-MX" sz="2700" dirty="0" smtClean="0">
                <a:latin typeface="Swift 4-Regular" panose="02000403070000020004"/>
              </a:rPr>
              <a:t>, destacan los estudios de Vera y López (2010); Moguel et al. (2012), Magaña et al. (2013),  Herrera et al. (2018); Pérez y </a:t>
            </a:r>
            <a:r>
              <a:rPr lang="es-MX" sz="2700" dirty="0" err="1" smtClean="0">
                <a:latin typeface="Swift 4-Regular" panose="02000403070000020004"/>
              </a:rPr>
              <a:t>Welsh</a:t>
            </a:r>
            <a:r>
              <a:rPr lang="es-MX" sz="2700" dirty="0" smtClean="0">
                <a:latin typeface="Swift 4-Regular" panose="02000403070000020004"/>
              </a:rPr>
              <a:t> (2020); entre otros.</a:t>
            </a:r>
          </a:p>
          <a:p>
            <a:pPr algn="just"/>
            <a:endParaRPr lang="es-CU" sz="2400" dirty="0" smtClean="0">
              <a:latin typeface="Swift 4-Regular" panose="020004030700000200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U" sz="1900" dirty="0">
              <a:latin typeface="Swift 4-Regular" panose="02000403070000020004" pitchFamily="50" charset="0"/>
            </a:endParaRPr>
          </a:p>
          <a:p>
            <a:pPr algn="just"/>
            <a:endParaRPr lang="es-CU" sz="1900" dirty="0"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U" sz="1900" dirty="0">
              <a:latin typeface="Swift 4-Regular" panose="02000403070000020004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900" dirty="0">
              <a:latin typeface="Swift 4-Regular" panose="02000403070000020004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68898" y="748057"/>
            <a:ext cx="3833285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ANTECEDENTES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29151"/>
              </p:ext>
            </p:extLst>
          </p:nvPr>
        </p:nvGraphicFramePr>
        <p:xfrm>
          <a:off x="674900" y="1394888"/>
          <a:ext cx="7796306" cy="44805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3351">
                  <a:extLst>
                    <a:ext uri="{9D8B030D-6E8A-4147-A177-3AD203B41FA5}">
                      <a16:colId xmlns:a16="http://schemas.microsoft.com/office/drawing/2014/main" val="567379799"/>
                    </a:ext>
                  </a:extLst>
                </a:gridCol>
                <a:gridCol w="6132955">
                  <a:extLst>
                    <a:ext uri="{9D8B030D-6E8A-4147-A177-3AD203B41FA5}">
                      <a16:colId xmlns:a16="http://schemas.microsoft.com/office/drawing/2014/main" val="3320020318"/>
                    </a:ext>
                  </a:extLst>
                </a:gridCol>
              </a:tblGrid>
              <a:tr h="32799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Autor(es)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Título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100371214"/>
                  </a:ext>
                </a:extLst>
              </a:tr>
              <a:tr h="132042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UQROO-CIG</a:t>
                      </a:r>
                      <a:r>
                        <a:rPr lang="es-MX" sz="1000" baseline="0" dirty="0" smtClean="0">
                          <a:latin typeface="Swift 4-Regular" panose="02000403070000020004"/>
                        </a:rPr>
                        <a:t> (2011)</a:t>
                      </a:r>
                      <a:endParaRPr lang="es-MX" sz="10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Atlas de riesgo de la ciudad de Chetumal,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municipio de Othón P. Blanco, Quintana Roo.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096443387"/>
                  </a:ext>
                </a:extLst>
              </a:tr>
              <a:tr h="201004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CAPA-IMTA (2013)</a:t>
                      </a:r>
                      <a:endParaRPr lang="es-MX" sz="10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Programa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para el manejo del agua pluvial de la ciudad de Chetumal, Quintana Roo.</a:t>
                      </a:r>
                      <a:endParaRPr lang="es-MX" sz="1100" baseline="0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883799248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Swift 4-Regular" panose="02000403070000020004"/>
                        </a:rPr>
                        <a:t>CAPA-IMTA (2016)</a:t>
                      </a:r>
                      <a:endParaRPr lang="es-MX" sz="1000" b="0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Estudio </a:t>
                      </a:r>
                      <a:r>
                        <a:rPr lang="es-MX" sz="1100" dirty="0" err="1" smtClean="0">
                          <a:latin typeface="Swift 4-Regular" panose="02000403070000020004"/>
                        </a:rPr>
                        <a:t>geohidrológico</a:t>
                      </a:r>
                      <a:r>
                        <a:rPr lang="es-MX" sz="1100" dirty="0" smtClean="0">
                          <a:latin typeface="Swift 4-Regular" panose="02000403070000020004"/>
                        </a:rPr>
                        <a:t> en el acuífero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de Chetumal, Quintana Roo.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970768700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Fragoso</a:t>
                      </a:r>
                      <a:r>
                        <a:rPr lang="es-MX" sz="1000" baseline="0" dirty="0" smtClean="0">
                          <a:latin typeface="Swift 4-Regular" panose="02000403070000020004"/>
                        </a:rPr>
                        <a:t> y Pereira (2018)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Suelos y karts, origen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de inundaciones y hundimientos en Chetumal. Quintana Roo, México.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4219822742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Martínez</a:t>
                      </a:r>
                      <a:r>
                        <a:rPr lang="es-MX" sz="1000" baseline="0" dirty="0" smtClean="0">
                          <a:latin typeface="Swift 4-Regular" panose="02000403070000020004"/>
                        </a:rPr>
                        <a:t> et al. (2018)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Resiliencia del sistema de drenaje pluvial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ante inundaciones: el caso de Chetumal, Quintana Roo, México.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335842238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Rodríguez (2018)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Entre huracanes e inundaciones: riesgo y vulnerabilidad en la ciudad de Chetumal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frente a las amenazas </a:t>
                      </a:r>
                      <a:r>
                        <a:rPr lang="es-MX" sz="1100" baseline="0" dirty="0" err="1" smtClean="0">
                          <a:latin typeface="Swift 4-Regular" panose="02000403070000020004"/>
                        </a:rPr>
                        <a:t>hidrometeorológicas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487272538"/>
                  </a:ext>
                </a:extLst>
              </a:tr>
              <a:tr h="373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Swift 4-Regular" panose="02000403070000020004"/>
                        </a:rPr>
                        <a:t>Camacho et</a:t>
                      </a:r>
                      <a:r>
                        <a:rPr lang="es-MX" sz="1000" baseline="0" dirty="0" smtClean="0">
                          <a:latin typeface="Swift 4-Regular" panose="02000403070000020004"/>
                        </a:rPr>
                        <a:t> al. (2019)</a:t>
                      </a:r>
                      <a:endParaRPr lang="es-MX" sz="1000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Propuesta metodológica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para medir la resiliencia urbana ante huracanes e inundaciones en el Caribe Mexicano.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822279363"/>
                  </a:ext>
                </a:extLst>
              </a:tr>
              <a:tr h="378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Swift 4-Regular" panose="02000403070000020004"/>
                        </a:rPr>
                        <a:t>Chávez et al. (2019)</a:t>
                      </a:r>
                      <a:endParaRPr lang="es-MX" sz="1000" dirty="0" smtClean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El camino hacia un modelo metodológico para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realizar un índice de resiliencia en ciudades costeras (IRCC) del Caribe Mexicano ante huracanes e inundaciones.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475107231"/>
                  </a:ext>
                </a:extLst>
              </a:tr>
              <a:tr h="227723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Barrera (2020)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</a:rPr>
                        <a:t>Pobreza por ingreso y vulnerabilidad frente a inundaciones en Chetumal,</a:t>
                      </a:r>
                      <a:r>
                        <a:rPr lang="es-MX" sz="1100" baseline="0" dirty="0" smtClean="0">
                          <a:latin typeface="Swift 4-Regular" panose="02000403070000020004"/>
                        </a:rPr>
                        <a:t> Quintana Roo.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940029723"/>
                  </a:ext>
                </a:extLst>
              </a:tr>
              <a:tr h="348977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</a:rPr>
                        <a:t>Camacho et</a:t>
                      </a:r>
                      <a:r>
                        <a:rPr lang="es-MX" sz="1000" baseline="0" dirty="0" smtClean="0">
                          <a:latin typeface="Swift 4-Regular" panose="02000403070000020004"/>
                        </a:rPr>
                        <a:t> al. (2020)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u="none" strike="noStrike" kern="1200" baseline="0" dirty="0" err="1" smtClean="0">
                          <a:latin typeface="Swift 4-Regular" panose="02000403070000020004"/>
                        </a:rPr>
                        <a:t>Index</a:t>
                      </a:r>
                      <a:r>
                        <a:rPr lang="es-MX" sz="1100" u="none" strike="noStrike" kern="1200" baseline="0" dirty="0" smtClean="0">
                          <a:latin typeface="Swift 4-Regular" panose="02000403070000020004"/>
                        </a:rPr>
                        <a:t> of </a:t>
                      </a:r>
                      <a:r>
                        <a:rPr lang="es-MX" sz="1100" u="none" strike="noStrike" kern="1200" baseline="0" dirty="0" err="1" smtClean="0">
                          <a:latin typeface="Swift 4-Regular" panose="02000403070000020004"/>
                        </a:rPr>
                        <a:t>Coastal</a:t>
                      </a:r>
                      <a:r>
                        <a:rPr lang="es-MX" sz="1100" u="none" strike="noStrike" kern="1200" baseline="0" dirty="0" smtClean="0">
                          <a:latin typeface="Swift 4-Regular" panose="02000403070000020004"/>
                        </a:rPr>
                        <a:t> </a:t>
                      </a:r>
                      <a:r>
                        <a:rPr lang="es-MX" sz="1100" u="none" strike="noStrike" kern="1200" baseline="0" dirty="0" err="1" smtClean="0">
                          <a:latin typeface="Swift 4-Regular" panose="02000403070000020004"/>
                        </a:rPr>
                        <a:t>Urban</a:t>
                      </a:r>
                      <a:r>
                        <a:rPr lang="es-MX" sz="1100" u="none" strike="noStrike" kern="1200" baseline="0" dirty="0" smtClean="0">
                          <a:latin typeface="Swift 4-Regular" panose="02000403070000020004"/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latin typeface="Swift 4-Regular" panose="02000403070000020004"/>
                        </a:rPr>
                        <a:t>Resilience (ICURHF) When Coping with Hurricanes and Floods in the City of </a:t>
                      </a:r>
                      <a:r>
                        <a:rPr lang="en-US" sz="1100" u="none" strike="noStrike" kern="1200" baseline="0" dirty="0" err="1" smtClean="0">
                          <a:latin typeface="Swift 4-Regular" panose="02000403070000020004"/>
                        </a:rPr>
                        <a:t>Chetumal</a:t>
                      </a:r>
                      <a:r>
                        <a:rPr lang="en-US" sz="1100" u="none" strike="noStrike" kern="1200" baseline="0" dirty="0" smtClean="0">
                          <a:latin typeface="Swift 4-Regular" panose="02000403070000020004"/>
                        </a:rPr>
                        <a:t>, in the South East of Mexico.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426911269"/>
                  </a:ext>
                </a:extLst>
              </a:tr>
              <a:tr h="237008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López y Hernández (2021)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Generación de mapas de riesgo</a:t>
                      </a:r>
                      <a:r>
                        <a:rPr lang="es-MX" sz="11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por inundación en zonas urbanas de Quintana Roo.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664362430"/>
                  </a:ext>
                </a:extLst>
              </a:tr>
              <a:tr h="464667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López et al.</a:t>
                      </a:r>
                      <a:r>
                        <a:rPr lang="es-MX" sz="10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(2021)</a:t>
                      </a:r>
                      <a:endParaRPr lang="es-MX" sz="10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Potencial de desastres por inundación en la zona limítrofe</a:t>
                      </a:r>
                      <a:r>
                        <a:rPr lang="es-MX" sz="1100" baseline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 entre Quintana Roo y Campeche, México.</a:t>
                      </a:r>
                      <a:endParaRPr lang="es-MX" sz="11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31582125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68899" y="748057"/>
            <a:ext cx="1717102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PROPÓSITO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568898" y="1352374"/>
            <a:ext cx="78573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U" sz="2700" dirty="0" smtClean="0">
                <a:latin typeface="Swift 4-Regular" panose="02000403070000020004"/>
              </a:rPr>
              <a:t>Analizar las inundaciones por lluvias extremas relacionadas con fenómenos meteorológicos en la colonia Proterritorio, durante el periodo 1990-2020.</a:t>
            </a:r>
            <a:endParaRPr lang="en-US" sz="2700" dirty="0">
              <a:latin typeface="Swift 4-Regular" panose="02000403070000020004" pitchFamily="50" charset="0"/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68898" y="2784979"/>
            <a:ext cx="1782418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err="1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Objetivos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516646" y="3383534"/>
            <a:ext cx="785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U" sz="2400" dirty="0" smtClean="0">
                <a:latin typeface="Swift 4-Regular" panose="02000403070000020004"/>
              </a:rPr>
              <a:t>Caracterizar y validar las zonas de inundación (</a:t>
            </a:r>
            <a:r>
              <a:rPr lang="es-CU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</a:rPr>
              <a:t>ubicación, cobertura y tirante máximo de agua acumulado</a:t>
            </a:r>
            <a:r>
              <a:rPr lang="es-CU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ft 4-Regular" panose="02000403070000020004"/>
              </a:rPr>
              <a:t>).</a:t>
            </a:r>
          </a:p>
          <a:p>
            <a:pPr algn="just"/>
            <a:endParaRPr lang="es-CU" sz="2400" dirty="0" smtClean="0">
              <a:latin typeface="Swift 4-Regular" panose="02000403070000020004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U" sz="2400" dirty="0" smtClean="0">
                <a:latin typeface="Swift 4-Regular" panose="02000403070000020004"/>
              </a:rPr>
              <a:t>Asociar el tirante máximo de agua acumulado con las pérdidas, daños y afectaciones registradas en las ZI.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568898" y="748057"/>
            <a:ext cx="3833285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ÁREA DE ESTUDIO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635908"/>
            <a:ext cx="5366993" cy="40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90424"/>
              </p:ext>
            </p:extLst>
          </p:nvPr>
        </p:nvGraphicFramePr>
        <p:xfrm>
          <a:off x="6007724" y="2571646"/>
          <a:ext cx="2769326" cy="30412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06092">
                  <a:extLst>
                    <a:ext uri="{9D8B030D-6E8A-4147-A177-3AD203B41FA5}">
                      <a16:colId xmlns:a16="http://schemas.microsoft.com/office/drawing/2014/main" val="2781556896"/>
                    </a:ext>
                  </a:extLst>
                </a:gridCol>
                <a:gridCol w="1363234">
                  <a:extLst>
                    <a:ext uri="{9D8B030D-6E8A-4147-A177-3AD203B41FA5}">
                      <a16:colId xmlns:a16="http://schemas.microsoft.com/office/drawing/2014/main" val="2762772392"/>
                    </a:ext>
                  </a:extLst>
                </a:gridCol>
              </a:tblGrid>
              <a:tr h="35048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Morfología: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wift 4-Regular" panose="02000403070000020004"/>
                        </a:rPr>
                        <a:t>plana.</a:t>
                      </a:r>
                      <a:endParaRPr lang="es-MX" sz="16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1077689227"/>
                  </a:ext>
                </a:extLst>
              </a:tr>
              <a:tr h="35048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Altitud: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2-13 m.</a:t>
                      </a:r>
                      <a:endParaRPr lang="es-MX" sz="16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398928255"/>
                  </a:ext>
                </a:extLst>
              </a:tr>
              <a:tr h="35048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Geología: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Swift 4-Regular" panose="02000403070000020004"/>
                        </a:rPr>
                        <a:t>rocas calizas</a:t>
                      </a:r>
                      <a:endParaRPr lang="es-MX" sz="16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1166945483"/>
                  </a:ext>
                </a:extLst>
              </a:tr>
              <a:tr h="35048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Edafología: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Swift 4-Regular" panose="02000403070000020004"/>
                        </a:rPr>
                        <a:t>leptosol</a:t>
                      </a:r>
                      <a:r>
                        <a:rPr lang="es-MX" sz="1600" dirty="0" smtClean="0">
                          <a:latin typeface="Swift 4-Regular" panose="02000403070000020004"/>
                        </a:rPr>
                        <a:t> lítico</a:t>
                      </a:r>
                      <a:endParaRPr lang="es-MX" sz="16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1432934062"/>
                  </a:ext>
                </a:extLst>
              </a:tr>
              <a:tr h="60956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Precipitación media anual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Swift 4-Regular" panose="02000403070000020004"/>
                        </a:rPr>
                        <a:t>1327.5 </a:t>
                      </a:r>
                      <a:r>
                        <a:rPr lang="es-MX" sz="1600" dirty="0" err="1" smtClean="0">
                          <a:latin typeface="Swift 4-Regular" panose="02000403070000020004"/>
                        </a:rPr>
                        <a:t>mm.</a:t>
                      </a:r>
                      <a:endParaRPr lang="es-MX" sz="16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2201744368"/>
                  </a:ext>
                </a:extLst>
              </a:tr>
              <a:tr h="514887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Población: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Swift 4-Regular" panose="02000403070000020004"/>
                        </a:rPr>
                        <a:t>12,146 habs.</a:t>
                      </a:r>
                      <a:endParaRPr lang="es-MX" sz="16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751020002"/>
                  </a:ext>
                </a:extLst>
              </a:tr>
              <a:tr h="514887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/>
                          <a:latin typeface="Swift 4-Regular" panose="02000403070000020004"/>
                        </a:rPr>
                        <a:t>Superficie:</a:t>
                      </a:r>
                      <a:endParaRPr lang="es-MX" sz="16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Swift 4-Regular" panose="02000403070000020004"/>
                        </a:rPr>
                        <a:t>156 ha.</a:t>
                      </a:r>
                      <a:endParaRPr lang="es-MX" sz="16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1771809062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425140" y="849565"/>
            <a:ext cx="208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Criterios</a:t>
            </a:r>
            <a:r>
              <a:rPr lang="en-US" sz="200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 de </a:t>
            </a:r>
            <a:r>
              <a:rPr lang="en-US" sz="2000" b="1" dirty="0" err="1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selección</a:t>
            </a:r>
            <a:endParaRPr lang="es-CU" sz="200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62D005-1C0A-456C-8720-E1FDD0964330}"/>
              </a:ext>
            </a:extLst>
          </p:cNvPr>
          <p:cNvSpPr txBox="1"/>
          <p:nvPr/>
        </p:nvSpPr>
        <p:spPr>
          <a:xfrm>
            <a:off x="6451265" y="1186299"/>
            <a:ext cx="2222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U" sz="1300" dirty="0" smtClean="0">
                <a:latin typeface="Swift 4-Regular" panose="02000403070000020004"/>
              </a:rPr>
              <a:t>Prevalencia.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U" sz="1300" dirty="0" smtClean="0">
                <a:latin typeface="Swift 4-Regular" panose="02000403070000020004"/>
              </a:rPr>
              <a:t>Superficie afectada.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U" sz="1300" dirty="0" smtClean="0">
                <a:latin typeface="Swift 4-Regular" panose="02000403070000020004"/>
              </a:rPr>
              <a:t>Mayor tirante de agua.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U" sz="1300" dirty="0" smtClean="0">
                <a:latin typeface="Swift 4-Regular" panose="02000403070000020004"/>
              </a:rPr>
              <a:t>Proximidad a una EM.</a:t>
            </a:r>
            <a:endParaRPr lang="es-CU" sz="1300" dirty="0">
              <a:latin typeface="Swift 4-Regular" panose="020004030700000200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477093" y="2109981"/>
            <a:ext cx="18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Características</a:t>
            </a:r>
            <a:endParaRPr lang="es-CU" sz="240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723459" y="4163468"/>
            <a:ext cx="2028655" cy="1500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19" name="CuadroTexto 3"/>
          <p:cNvSpPr txBox="1">
            <a:spLocks noChangeArrowheads="1"/>
          </p:cNvSpPr>
          <p:nvPr/>
        </p:nvSpPr>
        <p:spPr bwMode="auto">
          <a:xfrm>
            <a:off x="525258" y="944047"/>
            <a:ext cx="1314580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y validación</a:t>
            </a:r>
            <a:endParaRPr lang="es-MX" altLang="es-MX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CuadroTexto 6"/>
          <p:cNvSpPr txBox="1">
            <a:spLocks noChangeArrowheads="1"/>
          </p:cNvSpPr>
          <p:nvPr/>
        </p:nvSpPr>
        <p:spPr bwMode="auto">
          <a:xfrm>
            <a:off x="3623860" y="937146"/>
            <a:ext cx="1073944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Cartografía de afluentes urbanos</a:t>
            </a:r>
          </a:p>
        </p:txBody>
      </p:sp>
      <p:sp>
        <p:nvSpPr>
          <p:cNvPr id="9221" name="CuadroTexto 7"/>
          <p:cNvSpPr txBox="1">
            <a:spLocks noChangeArrowheads="1"/>
          </p:cNvSpPr>
          <p:nvPr/>
        </p:nvSpPr>
        <p:spPr bwMode="auto">
          <a:xfrm>
            <a:off x="2253450" y="1449115"/>
            <a:ext cx="1071563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Interpretación visual de curvas de nivel</a:t>
            </a:r>
          </a:p>
        </p:txBody>
      </p:sp>
      <p:sp>
        <p:nvSpPr>
          <p:cNvPr id="9223" name="CuadroTexto 9"/>
          <p:cNvSpPr txBox="1">
            <a:spLocks noChangeArrowheads="1"/>
          </p:cNvSpPr>
          <p:nvPr/>
        </p:nvSpPr>
        <p:spPr bwMode="auto">
          <a:xfrm>
            <a:off x="3623860" y="1391965"/>
            <a:ext cx="1073944" cy="43858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Interpolación de puntos digitalizados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altLang="es-MX" sz="750" i="1">
                <a:latin typeface="Times New Roman" panose="02020603050405020304" pitchFamily="18" charset="0"/>
                <a:cs typeface="Times New Roman" panose="02020603050405020304" pitchFamily="18" charset="0"/>
              </a:rPr>
              <a:t>ArcMap 10.5</a:t>
            </a: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4" name="CuadroTexto 12"/>
          <p:cNvSpPr txBox="1">
            <a:spLocks noChangeArrowheads="1"/>
          </p:cNvSpPr>
          <p:nvPr/>
        </p:nvSpPr>
        <p:spPr bwMode="auto">
          <a:xfrm>
            <a:off x="4932273" y="1443162"/>
            <a:ext cx="987029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Imagen satelital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i="1">
                <a:latin typeface="Times New Roman" panose="02020603050405020304" pitchFamily="18" charset="0"/>
                <a:cs typeface="Times New Roman" panose="02020603050405020304" pitchFamily="18" charset="0"/>
              </a:rPr>
              <a:t>(Google Earth)</a:t>
            </a:r>
          </a:p>
        </p:txBody>
      </p:sp>
      <p:sp>
        <p:nvSpPr>
          <p:cNvPr id="9225" name="CuadroTexto 14"/>
          <p:cNvSpPr txBox="1">
            <a:spLocks noChangeArrowheads="1"/>
          </p:cNvSpPr>
          <p:nvPr/>
        </p:nvSpPr>
        <p:spPr bwMode="auto">
          <a:xfrm>
            <a:off x="3623860" y="1961084"/>
            <a:ext cx="1073944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</a:t>
            </a:r>
            <a:r>
              <a:rPr lang="es-MX" altLang="es-MX" sz="75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lss</a:t>
            </a:r>
            <a:r>
              <a:rPr lang="es-MX" altLang="es-MX" sz="7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Zonas de Inundación (</a:t>
            </a:r>
            <a:r>
              <a:rPr lang="es-MX" altLang="es-MX" sz="75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s-MX" altLang="es-MX" sz="7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altLang="es-MX" sz="7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CuadroTexto 17"/>
          <p:cNvSpPr txBox="1">
            <a:spLocks noChangeArrowheads="1"/>
          </p:cNvSpPr>
          <p:nvPr/>
        </p:nvSpPr>
        <p:spPr bwMode="auto">
          <a:xfrm>
            <a:off x="4932273" y="930415"/>
            <a:ext cx="987029" cy="323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en campo</a:t>
            </a:r>
          </a:p>
        </p:txBody>
      </p:sp>
      <p:sp>
        <p:nvSpPr>
          <p:cNvPr id="9230" name="CuadroTexto 20"/>
          <p:cNvSpPr txBox="1">
            <a:spLocks noChangeArrowheads="1"/>
          </p:cNvSpPr>
          <p:nvPr/>
        </p:nvSpPr>
        <p:spPr bwMode="auto">
          <a:xfrm>
            <a:off x="7501904" y="1744444"/>
            <a:ext cx="1349588" cy="7848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-Atlas de riesgos de Chetumal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para el manejo de agua pluvial de la ciudad de Chetumal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-Estudio </a:t>
            </a:r>
            <a:r>
              <a:rPr lang="es-MX" altLang="es-MX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geohidrológico</a:t>
            </a: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acuífero de Chetumal</a:t>
            </a:r>
          </a:p>
        </p:txBody>
      </p:sp>
      <p:sp>
        <p:nvSpPr>
          <p:cNvPr id="9233" name="CuadroTexto 23"/>
          <p:cNvSpPr txBox="1">
            <a:spLocks noChangeArrowheads="1"/>
          </p:cNvSpPr>
          <p:nvPr/>
        </p:nvSpPr>
        <p:spPr bwMode="auto">
          <a:xfrm>
            <a:off x="4977400" y="2478501"/>
            <a:ext cx="941902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</a:t>
            </a:r>
            <a:r>
              <a:rPr lang="es-MX" altLang="es-MX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</a:t>
            </a: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-estructurada</a:t>
            </a:r>
          </a:p>
        </p:txBody>
      </p:sp>
      <p:sp>
        <p:nvSpPr>
          <p:cNvPr id="9234" name="CuadroTexto 24"/>
          <p:cNvSpPr txBox="1">
            <a:spLocks noChangeArrowheads="1"/>
          </p:cNvSpPr>
          <p:nvPr/>
        </p:nvSpPr>
        <p:spPr bwMode="auto">
          <a:xfrm>
            <a:off x="3623859" y="2466609"/>
            <a:ext cx="1073944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Muestreo </a:t>
            </a: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conveniencia</a:t>
            </a:r>
            <a:endParaRPr lang="es-MX" altLang="es-MX" sz="7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CuadroTexto 25"/>
          <p:cNvSpPr txBox="1">
            <a:spLocks noChangeArrowheads="1"/>
          </p:cNvSpPr>
          <p:nvPr/>
        </p:nvSpPr>
        <p:spPr bwMode="auto">
          <a:xfrm>
            <a:off x="4887273" y="3006770"/>
            <a:ext cx="1005260" cy="323165"/>
          </a:xfrm>
          <a:prstGeom prst="rect">
            <a:avLst/>
          </a:prstGeom>
          <a:solidFill>
            <a:srgbClr val="A2D66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que viven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ZI</a:t>
            </a:r>
            <a:endParaRPr lang="es-MX" altLang="es-MX" sz="7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CuadroTexto 26"/>
          <p:cNvSpPr txBox="1">
            <a:spLocks noChangeArrowheads="1"/>
          </p:cNvSpPr>
          <p:nvPr/>
        </p:nvSpPr>
        <p:spPr bwMode="auto">
          <a:xfrm>
            <a:off x="2398035" y="3006045"/>
            <a:ext cx="986479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-Tirante máximo de </a:t>
            </a: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agua en las </a:t>
            </a: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Conector recto de flecha 128"/>
          <p:cNvCxnSpPr/>
          <p:nvPr/>
        </p:nvCxnSpPr>
        <p:spPr>
          <a:xfrm>
            <a:off x="1839838" y="1610697"/>
            <a:ext cx="3923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ector recto de flecha 132"/>
          <p:cNvCxnSpPr>
            <a:stCxn id="9221" idx="3"/>
            <a:endCxn id="9223" idx="1"/>
          </p:cNvCxnSpPr>
          <p:nvPr/>
        </p:nvCxnSpPr>
        <p:spPr>
          <a:xfrm>
            <a:off x="3325013" y="1599134"/>
            <a:ext cx="298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recto de flecha 142"/>
          <p:cNvCxnSpPr/>
          <p:nvPr/>
        </p:nvCxnSpPr>
        <p:spPr>
          <a:xfrm>
            <a:off x="4697803" y="1599134"/>
            <a:ext cx="223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ector recto de flecha 143"/>
          <p:cNvCxnSpPr/>
          <p:nvPr/>
        </p:nvCxnSpPr>
        <p:spPr>
          <a:xfrm>
            <a:off x="4697803" y="1075259"/>
            <a:ext cx="223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recto 148"/>
          <p:cNvCxnSpPr>
            <a:stCxn id="9221" idx="0"/>
          </p:cNvCxnSpPr>
          <p:nvPr/>
        </p:nvCxnSpPr>
        <p:spPr>
          <a:xfrm flipV="1">
            <a:off x="2789232" y="1075259"/>
            <a:ext cx="0" cy="373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recto de flecha 150"/>
          <p:cNvCxnSpPr/>
          <p:nvPr/>
        </p:nvCxnSpPr>
        <p:spPr>
          <a:xfrm>
            <a:off x="2792886" y="1075259"/>
            <a:ext cx="809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ector recto de flecha 152"/>
          <p:cNvCxnSpPr/>
          <p:nvPr/>
        </p:nvCxnSpPr>
        <p:spPr>
          <a:xfrm>
            <a:off x="2790456" y="2120627"/>
            <a:ext cx="809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Conector recto de flecha 180"/>
          <p:cNvCxnSpPr/>
          <p:nvPr/>
        </p:nvCxnSpPr>
        <p:spPr>
          <a:xfrm flipH="1">
            <a:off x="1186346" y="1308630"/>
            <a:ext cx="2381" cy="19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99" name="CuadroTexto 90"/>
          <p:cNvSpPr txBox="1">
            <a:spLocks noChangeArrowheads="1"/>
          </p:cNvSpPr>
          <p:nvPr/>
        </p:nvSpPr>
        <p:spPr bwMode="auto">
          <a:xfrm>
            <a:off x="6251404" y="935517"/>
            <a:ext cx="963881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</a:t>
            </a:r>
            <a:endParaRPr lang="es-MX" altLang="es-MX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directa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4160831" y="2789774"/>
            <a:ext cx="0" cy="382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recto de flecha 117"/>
          <p:cNvCxnSpPr/>
          <p:nvPr/>
        </p:nvCxnSpPr>
        <p:spPr>
          <a:xfrm>
            <a:off x="4697803" y="2111102"/>
            <a:ext cx="223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CuadroTexto 131"/>
          <p:cNvSpPr txBox="1"/>
          <p:nvPr/>
        </p:nvSpPr>
        <p:spPr>
          <a:xfrm>
            <a:off x="7537753" y="948589"/>
            <a:ext cx="963881" cy="323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endParaRPr lang="es-MX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lluvia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5425787" y="2279919"/>
            <a:ext cx="0" cy="20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Imagen 119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3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Conector recto de flecha 115"/>
          <p:cNvCxnSpPr/>
          <p:nvPr/>
        </p:nvCxnSpPr>
        <p:spPr>
          <a:xfrm flipV="1">
            <a:off x="5919302" y="1102940"/>
            <a:ext cx="321469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recto de flecha 127"/>
          <p:cNvCxnSpPr/>
          <p:nvPr/>
        </p:nvCxnSpPr>
        <p:spPr>
          <a:xfrm flipV="1">
            <a:off x="7222137" y="1104130"/>
            <a:ext cx="321469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CuadroTexto 17"/>
          <p:cNvSpPr txBox="1">
            <a:spLocks noChangeArrowheads="1"/>
          </p:cNvSpPr>
          <p:nvPr/>
        </p:nvSpPr>
        <p:spPr bwMode="auto">
          <a:xfrm>
            <a:off x="4935595" y="1956754"/>
            <a:ext cx="987029" cy="323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CuadroTexto 17"/>
          <p:cNvSpPr txBox="1">
            <a:spLocks noChangeArrowheads="1"/>
          </p:cNvSpPr>
          <p:nvPr/>
        </p:nvSpPr>
        <p:spPr bwMode="auto">
          <a:xfrm>
            <a:off x="6272076" y="1963736"/>
            <a:ext cx="987029" cy="3231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documental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" name="Conector recto de flecha 141"/>
          <p:cNvCxnSpPr/>
          <p:nvPr/>
        </p:nvCxnSpPr>
        <p:spPr>
          <a:xfrm>
            <a:off x="7260198" y="2132014"/>
            <a:ext cx="223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9233" idx="1"/>
          </p:cNvCxnSpPr>
          <p:nvPr/>
        </p:nvCxnSpPr>
        <p:spPr>
          <a:xfrm flipH="1" flipV="1">
            <a:off x="4726353" y="2637420"/>
            <a:ext cx="251047" cy="2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uadroTexto 26"/>
          <p:cNvSpPr txBox="1">
            <a:spLocks noChangeArrowheads="1"/>
          </p:cNvSpPr>
          <p:nvPr/>
        </p:nvSpPr>
        <p:spPr bwMode="auto">
          <a:xfrm>
            <a:off x="6232125" y="3006770"/>
            <a:ext cx="982668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-Ubicación y cobertura de las </a:t>
            </a: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CuadroTexto 141"/>
          <p:cNvSpPr txBox="1">
            <a:spLocks noChangeArrowheads="1"/>
          </p:cNvSpPr>
          <p:nvPr/>
        </p:nvSpPr>
        <p:spPr bwMode="auto">
          <a:xfrm>
            <a:off x="724929" y="3006769"/>
            <a:ext cx="1250723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Mapa </a:t>
            </a:r>
            <a:r>
              <a:rPr lang="es-MX" altLang="es-MX" sz="7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tirante máximo de agua en las ZI</a:t>
            </a:r>
            <a:endParaRPr lang="es-MX" altLang="es-MX" sz="7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525258" y="1508140"/>
            <a:ext cx="1308497" cy="207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Zonas de Inundación (ZI)</a:t>
            </a:r>
            <a:endParaRPr lang="es-MX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592952" y="402048"/>
            <a:ext cx="2209701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METODOLOGÍA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200" name="CuadroTexto 153"/>
          <p:cNvSpPr txBox="1">
            <a:spLocks noChangeArrowheads="1"/>
          </p:cNvSpPr>
          <p:nvPr/>
        </p:nvSpPr>
        <p:spPr bwMode="auto">
          <a:xfrm>
            <a:off x="3627392" y="3447325"/>
            <a:ext cx="834114" cy="20774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 ordinal</a:t>
            </a: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  <p:cxnSp>
        <p:nvCxnSpPr>
          <p:cNvPr id="204" name="Conector recto de flecha 203"/>
          <p:cNvCxnSpPr/>
          <p:nvPr/>
        </p:nvCxnSpPr>
        <p:spPr>
          <a:xfrm flipV="1">
            <a:off x="5927429" y="2120797"/>
            <a:ext cx="321469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Conector recto de flecha 204"/>
          <p:cNvCxnSpPr/>
          <p:nvPr/>
        </p:nvCxnSpPr>
        <p:spPr>
          <a:xfrm flipV="1">
            <a:off x="5892533" y="3161557"/>
            <a:ext cx="321469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789232" y="1785343"/>
            <a:ext cx="0" cy="338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3402120" y="3175442"/>
            <a:ext cx="758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160830" y="3181242"/>
            <a:ext cx="6910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uadroTexto 153"/>
          <p:cNvSpPr txBox="1">
            <a:spLocks noChangeArrowheads="1"/>
          </p:cNvSpPr>
          <p:nvPr/>
        </p:nvSpPr>
        <p:spPr bwMode="auto">
          <a:xfrm>
            <a:off x="722781" y="2212424"/>
            <a:ext cx="1250722" cy="43858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 y López (2010)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-Zonas de Inundación (</a:t>
            </a: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 encharcamiento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2899958" y="2789774"/>
            <a:ext cx="0" cy="216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uadroTexto 26"/>
          <p:cNvSpPr txBox="1">
            <a:spLocks noChangeArrowheads="1"/>
          </p:cNvSpPr>
          <p:nvPr/>
        </p:nvSpPr>
        <p:spPr bwMode="auto">
          <a:xfrm>
            <a:off x="4887273" y="3840303"/>
            <a:ext cx="982668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-Pérdidas, daños y afectaciones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CuadroTexto 3"/>
          <p:cNvSpPr txBox="1">
            <a:spLocks noChangeArrowheads="1"/>
          </p:cNvSpPr>
          <p:nvPr/>
        </p:nvSpPr>
        <p:spPr bwMode="auto">
          <a:xfrm>
            <a:off x="3623174" y="3881967"/>
            <a:ext cx="838332" cy="23983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Asociación</a:t>
            </a:r>
            <a:endParaRPr lang="es-MX" altLang="es-MX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ector recto de flecha 59"/>
          <p:cNvCxnSpPr/>
          <p:nvPr/>
        </p:nvCxnSpPr>
        <p:spPr>
          <a:xfrm flipH="1">
            <a:off x="4461506" y="3991174"/>
            <a:ext cx="425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CuadroTexto 12"/>
          <p:cNvSpPr txBox="1">
            <a:spLocks noChangeArrowheads="1"/>
          </p:cNvSpPr>
          <p:nvPr/>
        </p:nvSpPr>
        <p:spPr bwMode="auto">
          <a:xfrm>
            <a:off x="2387895" y="2473613"/>
            <a:ext cx="987029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-F. </a:t>
            </a: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Hemerográficas</a:t>
            </a:r>
            <a:endParaRPr lang="es-MX" altLang="es-MX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-D. Institucionales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ector recto de flecha 64"/>
          <p:cNvCxnSpPr/>
          <p:nvPr/>
        </p:nvCxnSpPr>
        <p:spPr>
          <a:xfrm>
            <a:off x="5379479" y="3329210"/>
            <a:ext cx="0" cy="511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stCxn id="9236" idx="2"/>
          </p:cNvCxnSpPr>
          <p:nvPr/>
        </p:nvCxnSpPr>
        <p:spPr>
          <a:xfrm flipH="1">
            <a:off x="2891274" y="3329210"/>
            <a:ext cx="1" cy="661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>
            <a:stCxn id="209" idx="0"/>
            <a:endCxn id="200" idx="2"/>
          </p:cNvCxnSpPr>
          <p:nvPr/>
        </p:nvCxnSpPr>
        <p:spPr>
          <a:xfrm flipV="1">
            <a:off x="4042340" y="3655074"/>
            <a:ext cx="2109" cy="226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 flipH="1">
            <a:off x="1967078" y="3168179"/>
            <a:ext cx="4245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>
            <a:stCxn id="155" idx="0"/>
            <a:endCxn id="207" idx="2"/>
          </p:cNvCxnSpPr>
          <p:nvPr/>
        </p:nvCxnSpPr>
        <p:spPr>
          <a:xfrm flipH="1" flipV="1">
            <a:off x="1348142" y="2651006"/>
            <a:ext cx="2149" cy="355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H="1">
            <a:off x="350315" y="1114988"/>
            <a:ext cx="1617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 flipH="1">
            <a:off x="345759" y="1114988"/>
            <a:ext cx="4556" cy="40709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345759" y="3986470"/>
            <a:ext cx="32426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uadroTexto 3"/>
          <p:cNvSpPr txBox="1">
            <a:spLocks noChangeArrowheads="1"/>
          </p:cNvSpPr>
          <p:nvPr/>
        </p:nvSpPr>
        <p:spPr bwMode="auto">
          <a:xfrm>
            <a:off x="568898" y="5066957"/>
            <a:ext cx="838332" cy="230832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</a:p>
        </p:txBody>
      </p:sp>
      <p:sp>
        <p:nvSpPr>
          <p:cNvPr id="238" name="CuadroTexto 237"/>
          <p:cNvSpPr txBox="1"/>
          <p:nvPr/>
        </p:nvSpPr>
        <p:spPr>
          <a:xfrm>
            <a:off x="1967077" y="4472714"/>
            <a:ext cx="1301655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Eventos de inundación</a:t>
            </a:r>
          </a:p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(1990-2020)</a:t>
            </a:r>
            <a:endParaRPr lang="es-MX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CuadroTexto 12"/>
          <p:cNvSpPr txBox="1">
            <a:spLocks noChangeArrowheads="1"/>
          </p:cNvSpPr>
          <p:nvPr/>
        </p:nvSpPr>
        <p:spPr bwMode="auto">
          <a:xfrm>
            <a:off x="3690202" y="4417908"/>
            <a:ext cx="1174737" cy="43858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-Revisión documental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-Fuentes </a:t>
            </a: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hemerográficas</a:t>
            </a:r>
            <a:endParaRPr lang="es-MX" altLang="es-MX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-Trabajo de campo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CuadroTexto 239"/>
          <p:cNvSpPr txBox="1"/>
          <p:nvPr/>
        </p:nvSpPr>
        <p:spPr>
          <a:xfrm>
            <a:off x="1967077" y="5002450"/>
            <a:ext cx="1308497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Lluvias extremas diarias</a:t>
            </a:r>
          </a:p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(mayores a 50 mm)</a:t>
            </a:r>
            <a:endParaRPr lang="es-MX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CuadroTexto 240"/>
          <p:cNvSpPr txBox="1"/>
          <p:nvPr/>
        </p:nvSpPr>
        <p:spPr>
          <a:xfrm>
            <a:off x="1973503" y="5489170"/>
            <a:ext cx="1302071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Fenómenos</a:t>
            </a:r>
          </a:p>
          <a:p>
            <a:pPr algn="ctr">
              <a:defRPr/>
            </a:pPr>
            <a:r>
              <a:rPr lang="es-MX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meteorológicos</a:t>
            </a:r>
            <a:endParaRPr lang="es-MX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45759" y="5181923"/>
            <a:ext cx="22313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12"/>
          <p:cNvSpPr txBox="1">
            <a:spLocks noChangeArrowheads="1"/>
          </p:cNvSpPr>
          <p:nvPr/>
        </p:nvSpPr>
        <p:spPr bwMode="auto">
          <a:xfrm>
            <a:off x="3703265" y="5011482"/>
            <a:ext cx="1174738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 de Datos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CuadroTexto 12"/>
          <p:cNvSpPr txBox="1">
            <a:spLocks noChangeArrowheads="1"/>
          </p:cNvSpPr>
          <p:nvPr/>
        </p:nvSpPr>
        <p:spPr bwMode="auto">
          <a:xfrm>
            <a:off x="5199017" y="5006385"/>
            <a:ext cx="987029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Estaciones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meteorológicas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CuadroTexto 12"/>
          <p:cNvSpPr txBox="1">
            <a:spLocks noChangeArrowheads="1"/>
          </p:cNvSpPr>
          <p:nvPr/>
        </p:nvSpPr>
        <p:spPr bwMode="auto">
          <a:xfrm>
            <a:off x="3716328" y="5502233"/>
            <a:ext cx="1174737" cy="3231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Consulta de fuentes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hemerográficas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uadroTexto 12"/>
          <p:cNvSpPr txBox="1">
            <a:spLocks noChangeArrowheads="1"/>
          </p:cNvSpPr>
          <p:nvPr/>
        </p:nvSpPr>
        <p:spPr bwMode="auto">
          <a:xfrm>
            <a:off x="5217244" y="5483314"/>
            <a:ext cx="987029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-Sistemas tropicales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-Frentes fríos o norte</a:t>
            </a:r>
            <a:endParaRPr lang="es-MX" altLang="es-MX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>
            <a:stCxn id="237" idx="3"/>
          </p:cNvCxnSpPr>
          <p:nvPr/>
        </p:nvCxnSpPr>
        <p:spPr>
          <a:xfrm flipV="1">
            <a:off x="1407230" y="5181030"/>
            <a:ext cx="225627" cy="1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632857" y="4634296"/>
            <a:ext cx="0" cy="101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238" idx="1"/>
          </p:cNvCxnSpPr>
          <p:nvPr/>
        </p:nvCxnSpPr>
        <p:spPr>
          <a:xfrm>
            <a:off x="1632857" y="4634296"/>
            <a:ext cx="3342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1628501" y="5648850"/>
            <a:ext cx="3342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38" idx="3"/>
            <a:endCxn id="239" idx="1"/>
          </p:cNvCxnSpPr>
          <p:nvPr/>
        </p:nvCxnSpPr>
        <p:spPr>
          <a:xfrm>
            <a:off x="3268732" y="4634297"/>
            <a:ext cx="421470" cy="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>
            <a:off x="3277189" y="5636045"/>
            <a:ext cx="408407" cy="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/>
          <p:nvPr/>
        </p:nvCxnSpPr>
        <p:spPr>
          <a:xfrm>
            <a:off x="3275574" y="5186588"/>
            <a:ext cx="408407" cy="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73" idx="3"/>
            <a:endCxn id="74" idx="1"/>
          </p:cNvCxnSpPr>
          <p:nvPr/>
        </p:nvCxnSpPr>
        <p:spPr>
          <a:xfrm flipV="1">
            <a:off x="4878003" y="5167968"/>
            <a:ext cx="321014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V="1">
            <a:off x="4870104" y="5644896"/>
            <a:ext cx="321014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/>
          <p:cNvGrpSpPr/>
          <p:nvPr/>
        </p:nvGrpSpPr>
        <p:grpSpPr>
          <a:xfrm>
            <a:off x="7023868" y="4387291"/>
            <a:ext cx="1647021" cy="1153738"/>
            <a:chOff x="6569517" y="4588039"/>
            <a:chExt cx="1647021" cy="1153738"/>
          </a:xfrm>
        </p:grpSpPr>
        <p:sp>
          <p:nvSpPr>
            <p:cNvPr id="91" name="CuadroTexto 17"/>
            <p:cNvSpPr txBox="1">
              <a:spLocks noChangeArrowheads="1"/>
            </p:cNvSpPr>
            <p:nvPr/>
          </p:nvSpPr>
          <p:spPr bwMode="auto">
            <a:xfrm>
              <a:off x="6716380" y="5362475"/>
              <a:ext cx="1121551" cy="18310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Materiales, herramientas</a:t>
              </a:r>
              <a:endParaRPr lang="es-MX" altLang="es-MX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CuadroTexto 26"/>
            <p:cNvSpPr txBox="1">
              <a:spLocks noChangeArrowheads="1"/>
            </p:cNvSpPr>
            <p:nvPr/>
          </p:nvSpPr>
          <p:spPr bwMode="auto">
            <a:xfrm>
              <a:off x="6569517" y="4817476"/>
              <a:ext cx="203890" cy="962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CuadroTexto 17"/>
            <p:cNvSpPr txBox="1">
              <a:spLocks noChangeArrowheads="1"/>
            </p:cNvSpPr>
            <p:nvPr/>
          </p:nvSpPr>
          <p:spPr bwMode="auto">
            <a:xfrm>
              <a:off x="6716381" y="4773496"/>
              <a:ext cx="943695" cy="18310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Variables de estudio</a:t>
              </a:r>
              <a:endParaRPr lang="es-MX" altLang="es-MX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CuadroTexto 26"/>
            <p:cNvSpPr txBox="1">
              <a:spLocks noChangeArrowheads="1"/>
            </p:cNvSpPr>
            <p:nvPr/>
          </p:nvSpPr>
          <p:spPr bwMode="auto">
            <a:xfrm>
              <a:off x="6574873" y="4630735"/>
              <a:ext cx="203890" cy="96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CuadroTexto 17"/>
            <p:cNvSpPr txBox="1">
              <a:spLocks noChangeArrowheads="1"/>
            </p:cNvSpPr>
            <p:nvPr/>
          </p:nvSpPr>
          <p:spPr bwMode="auto">
            <a:xfrm>
              <a:off x="6716381" y="4588039"/>
              <a:ext cx="996825" cy="18310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Variables de análisis</a:t>
              </a:r>
              <a:endParaRPr lang="es-MX" altLang="es-MX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CuadroTexto 26"/>
            <p:cNvSpPr txBox="1">
              <a:spLocks noChangeArrowheads="1"/>
            </p:cNvSpPr>
            <p:nvPr/>
          </p:nvSpPr>
          <p:spPr bwMode="auto">
            <a:xfrm>
              <a:off x="6582308" y="4996667"/>
              <a:ext cx="203890" cy="9626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CuadroTexto 17"/>
            <p:cNvSpPr txBox="1">
              <a:spLocks noChangeArrowheads="1"/>
            </p:cNvSpPr>
            <p:nvPr/>
          </p:nvSpPr>
          <p:spPr bwMode="auto">
            <a:xfrm>
              <a:off x="6742508" y="4961230"/>
              <a:ext cx="943695" cy="18310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Población de estudio</a:t>
              </a:r>
              <a:endParaRPr lang="es-MX" altLang="es-MX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CuadroTexto 26"/>
            <p:cNvSpPr txBox="1">
              <a:spLocks noChangeArrowheads="1"/>
            </p:cNvSpPr>
            <p:nvPr/>
          </p:nvSpPr>
          <p:spPr bwMode="auto">
            <a:xfrm>
              <a:off x="6581403" y="5405852"/>
              <a:ext cx="203890" cy="962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CuadroTexto 26"/>
            <p:cNvSpPr txBox="1">
              <a:spLocks noChangeArrowheads="1"/>
            </p:cNvSpPr>
            <p:nvPr/>
          </p:nvSpPr>
          <p:spPr bwMode="auto">
            <a:xfrm>
              <a:off x="6584467" y="5219191"/>
              <a:ext cx="203890" cy="962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CuadroTexto 17"/>
            <p:cNvSpPr txBox="1">
              <a:spLocks noChangeArrowheads="1"/>
            </p:cNvSpPr>
            <p:nvPr/>
          </p:nvSpPr>
          <p:spPr bwMode="auto">
            <a:xfrm>
              <a:off x="6716381" y="5175704"/>
              <a:ext cx="1500157" cy="20005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Métodos, técnicas, procedimientos</a:t>
              </a:r>
              <a:endParaRPr lang="es-MX" altLang="es-MX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CuadroTexto 26"/>
            <p:cNvSpPr txBox="1">
              <a:spLocks noChangeArrowheads="1"/>
            </p:cNvSpPr>
            <p:nvPr/>
          </p:nvSpPr>
          <p:spPr bwMode="auto">
            <a:xfrm>
              <a:off x="6587341" y="5599566"/>
              <a:ext cx="203890" cy="962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CuadroTexto 17"/>
            <p:cNvSpPr txBox="1">
              <a:spLocks noChangeArrowheads="1"/>
            </p:cNvSpPr>
            <p:nvPr/>
          </p:nvSpPr>
          <p:spPr bwMode="auto">
            <a:xfrm>
              <a:off x="6703318" y="5558676"/>
              <a:ext cx="671323" cy="18310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7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Productos</a:t>
              </a:r>
              <a:endParaRPr lang="es-MX" altLang="es-MX" sz="7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CuadroTexto 17"/>
          <p:cNvSpPr txBox="1">
            <a:spLocks noChangeArrowheads="1"/>
          </p:cNvSpPr>
          <p:nvPr/>
        </p:nvSpPr>
        <p:spPr bwMode="auto">
          <a:xfrm>
            <a:off x="7295457" y="4160548"/>
            <a:ext cx="996825" cy="20005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SIMBOLOGÍA</a:t>
            </a:r>
            <a:endParaRPr lang="es-MX" altLang="es-MX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1220892"/>
            <a:ext cx="5873948" cy="464622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649890" y="607438"/>
            <a:ext cx="1990902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RESULTADOS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50421"/>
              </p:ext>
            </p:extLst>
          </p:nvPr>
        </p:nvGraphicFramePr>
        <p:xfrm>
          <a:off x="6416353" y="1965276"/>
          <a:ext cx="2241831" cy="3777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249">
                  <a:extLst>
                    <a:ext uri="{9D8B030D-6E8A-4147-A177-3AD203B41FA5}">
                      <a16:colId xmlns:a16="http://schemas.microsoft.com/office/drawing/2014/main" val="4289566147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1437867280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Zona inundación</a:t>
                      </a:r>
                      <a:r>
                        <a:rPr lang="es-MX" sz="1200" b="1" baseline="0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MX" sz="1200" b="1" baseline="0" dirty="0" err="1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</a:t>
                      </a:r>
                      <a:r>
                        <a:rPr lang="es-MX" sz="1200" b="1" baseline="0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)</a:t>
                      </a:r>
                      <a:endParaRPr lang="es-MX" sz="12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Cobertura  (área</a:t>
                      </a:r>
                      <a:r>
                        <a:rPr lang="es-MX" sz="1200" b="1" baseline="0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 ha)</a:t>
                      </a:r>
                      <a:endParaRPr lang="es-MX" sz="12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77662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Zi1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5.37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3780191833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Zi2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13.45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1913086743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Zi3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0.47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1762304309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Zi4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3.54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3058172714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Zi5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10.03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3061876414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Zi6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3.91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2947537287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Zi7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1.99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2986839439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Zi8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0.18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318726198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Zi9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0.06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2612753696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Zi10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0.06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2071540101"/>
                  </a:ext>
                </a:extLst>
              </a:tr>
              <a:tr h="25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Zi11</a:t>
                      </a: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  <a:cs typeface="Times New Roman" panose="02020603050405020304" pitchFamily="18" charset="0"/>
                        </a:rPr>
                        <a:t>0.04</a:t>
                      </a:r>
                      <a:endParaRPr lang="es-MX" sz="120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/>
                </a:tc>
                <a:extLst>
                  <a:ext uri="{0D108BD9-81ED-4DB2-BD59-A6C34878D82A}">
                    <a16:rowId xmlns:a16="http://schemas.microsoft.com/office/drawing/2014/main" val="3317472859"/>
                  </a:ext>
                </a:extLst>
              </a:tr>
              <a:tr h="302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25" marR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1" dirty="0" smtClean="0">
                          <a:effectLst/>
                          <a:latin typeface="Swift 4-Regular" panose="02000403070000020004"/>
                          <a:cs typeface="Times New Roman" panose="02020603050405020304" pitchFamily="18" charset="0"/>
                        </a:rPr>
                        <a:t>39.1</a:t>
                      </a:r>
                      <a:endParaRPr lang="es-MX" sz="1200" b="1" dirty="0"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25" marR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8387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416353" y="1067003"/>
            <a:ext cx="1988695" cy="3077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Validación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ft 4-Regular" panose="02000403070000020004"/>
                <a:cs typeface="Times New Roman" panose="02020603050405020304" pitchFamily="18" charset="0"/>
              </a:rPr>
              <a:t>cartográfica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ft 4-Regular" panose="02000403070000020004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6296858" y="1351732"/>
            <a:ext cx="2480819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Zonas de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inundación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= 92%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Afluentes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wift 4-Regular" panose="02000403070000020004"/>
                <a:cs typeface="Times New Roman" panose="02020603050405020304" pitchFamily="18" charset="0"/>
              </a:rPr>
              <a:t>urbanos</a:t>
            </a:r>
            <a:r>
              <a:rPr lang="en-US" sz="1200" dirty="0">
                <a:latin typeface="Swift 4-Regular" panose="02000403070000020004"/>
                <a:cs typeface="Times New Roman" panose="02020603050405020304" pitchFamily="18" charset="0"/>
              </a:rPr>
              <a:t>= 82%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093383-CD33-4E61-8250-CE5C6EB9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" y="6046142"/>
            <a:ext cx="9141893" cy="81185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8" y="137205"/>
            <a:ext cx="1555671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27128"/>
            <a:ext cx="990557" cy="5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BB3547-72F8-4CD5-85AE-06A261218689}"/>
              </a:ext>
            </a:extLst>
          </p:cNvPr>
          <p:cNvSpPr txBox="1"/>
          <p:nvPr/>
        </p:nvSpPr>
        <p:spPr>
          <a:xfrm>
            <a:off x="3577602" y="583690"/>
            <a:ext cx="1990902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980" b="1" dirty="0" smtClean="0">
                <a:solidFill>
                  <a:srgbClr val="338466"/>
                </a:solidFill>
                <a:latin typeface="Eurostile LT Std Bold" panose="020B0804020202050204" pitchFamily="34" charset="0"/>
              </a:rPr>
              <a:t>RESULTADOS</a:t>
            </a:r>
            <a:endParaRPr lang="es-CU" sz="2980" b="1" dirty="0">
              <a:solidFill>
                <a:srgbClr val="338466"/>
              </a:solidFill>
              <a:latin typeface="Eurostile LT Std Bold" panose="020B080402020205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3" y="1129993"/>
            <a:ext cx="5763625" cy="4737119"/>
          </a:xfrm>
          <a:prstGeom prst="rect">
            <a:avLst/>
          </a:prstGeom>
          <a:effectLst>
            <a:softEdge rad="38100"/>
          </a:effectLst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68377"/>
              </p:ext>
            </p:extLst>
          </p:nvPr>
        </p:nvGraphicFramePr>
        <p:xfrm>
          <a:off x="6047020" y="1339907"/>
          <a:ext cx="2712026" cy="444341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10272">
                  <a:extLst>
                    <a:ext uri="{9D8B030D-6E8A-4147-A177-3AD203B41FA5}">
                      <a16:colId xmlns:a16="http://schemas.microsoft.com/office/drawing/2014/main" val="2103052555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3945361439"/>
                    </a:ext>
                  </a:extLst>
                </a:gridCol>
                <a:gridCol w="1296536">
                  <a:extLst>
                    <a:ext uri="{9D8B030D-6E8A-4147-A177-3AD203B41FA5}">
                      <a16:colId xmlns:a16="http://schemas.microsoft.com/office/drawing/2014/main" val="3394053407"/>
                    </a:ext>
                  </a:extLst>
                </a:gridCol>
              </a:tblGrid>
              <a:tr h="73159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Zi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Área inundada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(ha)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Área de encharcamiento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Swift 4-Regular" panose="02000403070000020004"/>
                        </a:rPr>
                        <a:t>(ha)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94018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Zi1</a:t>
                      </a:r>
                      <a:endParaRPr lang="es-MX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5.37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1111384628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Zi2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12.17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1.28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951904549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Zi3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0.28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0.19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1386771203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Zi4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2.86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0.68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1364025795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Zi5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6.28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3.75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1068563195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Zi6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2.39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1.52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2597964676"/>
                  </a:ext>
                </a:extLst>
              </a:tr>
              <a:tr h="3061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Zi7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0.74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1.25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406612298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Zi8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0.1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0.08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1920186740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Zi9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0.03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0.03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950790423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Zi10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0.03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0.03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2724499364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Zi11</a:t>
                      </a:r>
                      <a:endParaRPr lang="es-MX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0.02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Swift 4-Regular" panose="02000403070000020004"/>
                        </a:rPr>
                        <a:t>0.02</a:t>
                      </a:r>
                      <a:endParaRPr lang="es-MX" sz="1200" b="0" dirty="0"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3267552350"/>
                  </a:ext>
                </a:extLst>
              </a:tr>
              <a:tr h="3573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Total</a:t>
                      </a:r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30.27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wift 4-Regular" panose="02000403070000020004"/>
                        </a:rPr>
                        <a:t>8.83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wift 4-Regular" panose="02000403070000020004"/>
                        <a:cs typeface="Times New Roman" panose="02020603050405020304" pitchFamily="18" charset="0"/>
                      </a:endParaRPr>
                    </a:p>
                  </a:txBody>
                  <a:tcPr marL="91418" marR="91418" marT="45724" marB="45724"/>
                </a:tc>
                <a:extLst>
                  <a:ext uri="{0D108BD9-81ED-4DB2-BD59-A6C34878D82A}">
                    <a16:rowId xmlns:a16="http://schemas.microsoft.com/office/drawing/2014/main" val="21333453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B35AFBB-230C-4D37-B12B-04181FA9529A}"/>
              </a:ext>
            </a:extLst>
          </p:cNvPr>
          <p:cNvSpPr txBox="1"/>
          <p:nvPr/>
        </p:nvSpPr>
        <p:spPr>
          <a:xfrm>
            <a:off x="568898" y="316235"/>
            <a:ext cx="30809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58B3B8"/>
                </a:solidFill>
                <a:latin typeface="Swift 4-Regular" panose="02000403070000020004" pitchFamily="50" charset="0"/>
              </a:rPr>
              <a:t>Dr. José Manuel Camacho Sanabria</a:t>
            </a:r>
            <a:endParaRPr lang="es-CU" sz="1150" dirty="0">
              <a:solidFill>
                <a:srgbClr val="58B3B8"/>
              </a:solidFill>
              <a:latin typeface="Swift 4-Regular" panose="02000403070000020004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DEB88F-B80B-41A4-A485-5E9B0FCD2432}"/>
              </a:ext>
            </a:extLst>
          </p:cNvPr>
          <p:cNvSpPr txBox="1"/>
          <p:nvPr/>
        </p:nvSpPr>
        <p:spPr>
          <a:xfrm>
            <a:off x="516646" y="128262"/>
            <a:ext cx="468237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“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Simposio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Internacional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Hábitat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y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Desarrollo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Comunitario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 </a:t>
            </a:r>
            <a:r>
              <a:rPr lang="en-US" sz="1150" dirty="0" err="1" smtClean="0">
                <a:solidFill>
                  <a:srgbClr val="338466"/>
                </a:solidFill>
                <a:latin typeface="Swift 4-Regular" panose="02000403070000020004" pitchFamily="50" charset="0"/>
              </a:rPr>
              <a:t>Sostenible</a:t>
            </a:r>
            <a:r>
              <a:rPr lang="en-US" sz="1150" dirty="0" smtClean="0">
                <a:solidFill>
                  <a:srgbClr val="338466"/>
                </a:solidFill>
                <a:latin typeface="Swift 4-Regular" panose="02000403070000020004" pitchFamily="50" charset="0"/>
              </a:rPr>
              <a:t>”</a:t>
            </a:r>
            <a:endParaRPr lang="es-CU" sz="1150" dirty="0">
              <a:solidFill>
                <a:srgbClr val="338466"/>
              </a:solidFill>
              <a:latin typeface="Swift 4-Regular" panose="02000403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</TotalTime>
  <Words>1823</Words>
  <Application>Microsoft Office PowerPoint</Application>
  <PresentationFormat>Presentación en pantalla (4:3)</PresentationFormat>
  <Paragraphs>411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Eurostile LT Std Bold</vt:lpstr>
      <vt:lpstr>Swift 4-Regular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Montesino</dc:creator>
  <cp:lastModifiedBy>HP-JMCS</cp:lastModifiedBy>
  <cp:revision>171</cp:revision>
  <dcterms:created xsi:type="dcterms:W3CDTF">2021-06-10T21:14:12Z</dcterms:created>
  <dcterms:modified xsi:type="dcterms:W3CDTF">2021-10-27T02:14:13Z</dcterms:modified>
</cp:coreProperties>
</file>