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62" r:id="rId6"/>
    <p:sldId id="260" r:id="rId7"/>
    <p:sldId id="264" r:id="rId8"/>
    <p:sldId id="257" r:id="rId9"/>
    <p:sldId id="266" r:id="rId10"/>
    <p:sldId id="267" r:id="rId11"/>
    <p:sldId id="268" r:id="rId12"/>
    <p:sldId id="270" r:id="rId13"/>
    <p:sldId id="275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8466"/>
    <a:srgbClr val="59B793"/>
    <a:srgbClr val="58B3B8"/>
    <a:srgbClr val="FFFFFF"/>
    <a:srgbClr val="7070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1" autoAdjust="0"/>
    <p:restoredTop sz="94660"/>
  </p:normalViewPr>
  <p:slideViewPr>
    <p:cSldViewPr snapToGrid="0">
      <p:cViewPr varScale="1">
        <p:scale>
          <a:sx n="73" d="100"/>
          <a:sy n="73" d="100"/>
        </p:scale>
        <p:origin x="16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JMCS_2020\UQROO\Difusi&#243;n%20y%20divulgaci&#243;n\2021\2do.%20Coloquio%20de%20Tornados%20y%20Tormentas\Hallazgos.xls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b="1" u="none">
                <a:solidFill>
                  <a:sysClr val="windowText" lastClr="000000"/>
                </a:solidFill>
              </a:rPr>
              <a:t>Precipitación máxima en 24 horas (mm</a:t>
            </a:r>
            <a:r>
              <a:rPr lang="en-US" b="1"/>
              <a:t>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4.5749926177022227E-2"/>
          <c:y val="0.10768083519761372"/>
          <c:w val="0.93439895461192679"/>
          <c:h val="0.761073825503355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Hoja1!$H$1</c:f>
              <c:strCache>
                <c:ptCount val="1"/>
                <c:pt idx="0">
                  <c:v>Precipitación máxima diaria (mm)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Hoja1!$G$2:$G$42</c:f>
              <c:strCache>
                <c:ptCount val="40"/>
                <c:pt idx="0">
                  <c:v>F1</c:v>
                </c:pt>
                <c:pt idx="1">
                  <c:v>F2</c:v>
                </c:pt>
                <c:pt idx="2">
                  <c:v>F3</c:v>
                </c:pt>
                <c:pt idx="3">
                  <c:v>F4</c:v>
                </c:pt>
                <c:pt idx="4">
                  <c:v>F5</c:v>
                </c:pt>
                <c:pt idx="5">
                  <c:v>F6</c:v>
                </c:pt>
                <c:pt idx="6">
                  <c:v>F7</c:v>
                </c:pt>
                <c:pt idx="7">
                  <c:v>F8</c:v>
                </c:pt>
                <c:pt idx="8">
                  <c:v>F9</c:v>
                </c:pt>
                <c:pt idx="9">
                  <c:v>F10</c:v>
                </c:pt>
                <c:pt idx="10">
                  <c:v>F11</c:v>
                </c:pt>
                <c:pt idx="11">
                  <c:v>F12</c:v>
                </c:pt>
                <c:pt idx="12">
                  <c:v>F13</c:v>
                </c:pt>
                <c:pt idx="13">
                  <c:v>F14</c:v>
                </c:pt>
                <c:pt idx="14">
                  <c:v>F15</c:v>
                </c:pt>
                <c:pt idx="15">
                  <c:v>F16</c:v>
                </c:pt>
                <c:pt idx="16">
                  <c:v>F17</c:v>
                </c:pt>
                <c:pt idx="17">
                  <c:v>F18</c:v>
                </c:pt>
                <c:pt idx="18">
                  <c:v>F19</c:v>
                </c:pt>
                <c:pt idx="19">
                  <c:v>F20</c:v>
                </c:pt>
                <c:pt idx="20">
                  <c:v>F21</c:v>
                </c:pt>
                <c:pt idx="21">
                  <c:v>F22</c:v>
                </c:pt>
                <c:pt idx="22">
                  <c:v>F23</c:v>
                </c:pt>
                <c:pt idx="23">
                  <c:v>F24</c:v>
                </c:pt>
                <c:pt idx="24">
                  <c:v>F25</c:v>
                </c:pt>
                <c:pt idx="25">
                  <c:v>F26</c:v>
                </c:pt>
                <c:pt idx="26">
                  <c:v>F27</c:v>
                </c:pt>
                <c:pt idx="27">
                  <c:v>F28</c:v>
                </c:pt>
                <c:pt idx="28">
                  <c:v>F29</c:v>
                </c:pt>
                <c:pt idx="29">
                  <c:v>F30</c:v>
                </c:pt>
                <c:pt idx="30">
                  <c:v>F31</c:v>
                </c:pt>
                <c:pt idx="31">
                  <c:v>F32</c:v>
                </c:pt>
                <c:pt idx="32">
                  <c:v>F33</c:v>
                </c:pt>
                <c:pt idx="33">
                  <c:v>F34</c:v>
                </c:pt>
                <c:pt idx="34">
                  <c:v>F35</c:v>
                </c:pt>
                <c:pt idx="35">
                  <c:v>F36</c:v>
                </c:pt>
                <c:pt idx="36">
                  <c:v>F37</c:v>
                </c:pt>
                <c:pt idx="37">
                  <c:v>F38</c:v>
                </c:pt>
                <c:pt idx="38">
                  <c:v>F39</c:v>
                </c:pt>
                <c:pt idx="39">
                  <c:v>F40</c:v>
                </c:pt>
              </c:strCache>
            </c:strRef>
          </c:cat>
          <c:val>
            <c:numRef>
              <c:f>Hoja1!$H$2:$H$42</c:f>
              <c:numCache>
                <c:formatCode>General</c:formatCode>
                <c:ptCount val="41"/>
                <c:pt idx="0">
                  <c:v>120</c:v>
                </c:pt>
                <c:pt idx="1">
                  <c:v>125</c:v>
                </c:pt>
                <c:pt idx="2">
                  <c:v>85</c:v>
                </c:pt>
                <c:pt idx="3">
                  <c:v>140</c:v>
                </c:pt>
                <c:pt idx="4">
                  <c:v>49.5</c:v>
                </c:pt>
                <c:pt idx="5">
                  <c:v>95.5</c:v>
                </c:pt>
                <c:pt idx="6">
                  <c:v>48.3</c:v>
                </c:pt>
                <c:pt idx="7">
                  <c:v>169.5</c:v>
                </c:pt>
                <c:pt idx="8">
                  <c:v>192.1</c:v>
                </c:pt>
                <c:pt idx="9">
                  <c:v>90</c:v>
                </c:pt>
                <c:pt idx="10">
                  <c:v>72.400000000000006</c:v>
                </c:pt>
                <c:pt idx="11">
                  <c:v>166.6</c:v>
                </c:pt>
                <c:pt idx="12">
                  <c:v>56</c:v>
                </c:pt>
                <c:pt idx="13">
                  <c:v>94.3</c:v>
                </c:pt>
                <c:pt idx="14">
                  <c:v>60.8</c:v>
                </c:pt>
                <c:pt idx="15">
                  <c:v>186.4</c:v>
                </c:pt>
                <c:pt idx="16">
                  <c:v>72.8</c:v>
                </c:pt>
                <c:pt idx="17">
                  <c:v>91.6</c:v>
                </c:pt>
                <c:pt idx="18">
                  <c:v>158.30000000000001</c:v>
                </c:pt>
                <c:pt idx="19">
                  <c:v>116.7</c:v>
                </c:pt>
                <c:pt idx="20">
                  <c:v>155.80000000000001</c:v>
                </c:pt>
                <c:pt idx="21">
                  <c:v>140</c:v>
                </c:pt>
                <c:pt idx="22">
                  <c:v>113.1</c:v>
                </c:pt>
                <c:pt idx="23">
                  <c:v>211</c:v>
                </c:pt>
                <c:pt idx="24">
                  <c:v>92.1</c:v>
                </c:pt>
                <c:pt idx="25">
                  <c:v>177.7</c:v>
                </c:pt>
                <c:pt idx="26">
                  <c:v>90</c:v>
                </c:pt>
                <c:pt idx="27">
                  <c:v>226</c:v>
                </c:pt>
                <c:pt idx="28">
                  <c:v>82</c:v>
                </c:pt>
                <c:pt idx="29">
                  <c:v>71.2</c:v>
                </c:pt>
                <c:pt idx="30">
                  <c:v>117</c:v>
                </c:pt>
                <c:pt idx="31">
                  <c:v>33.200000000000003</c:v>
                </c:pt>
                <c:pt idx="32">
                  <c:v>50.3</c:v>
                </c:pt>
                <c:pt idx="33">
                  <c:v>20</c:v>
                </c:pt>
                <c:pt idx="34">
                  <c:v>81</c:v>
                </c:pt>
                <c:pt idx="35">
                  <c:v>73</c:v>
                </c:pt>
                <c:pt idx="36">
                  <c:v>20.9</c:v>
                </c:pt>
                <c:pt idx="37">
                  <c:v>62.9</c:v>
                </c:pt>
                <c:pt idx="38">
                  <c:v>82</c:v>
                </c:pt>
                <c:pt idx="39">
                  <c:v>67.3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68-4255-9199-F32A7A101FB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47524207"/>
        <c:axId val="1147514223"/>
      </c:barChart>
      <c:catAx>
        <c:axId val="114752420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47514223"/>
        <c:crosses val="autoZero"/>
        <c:auto val="1"/>
        <c:lblAlgn val="ctr"/>
        <c:lblOffset val="100"/>
        <c:noMultiLvlLbl val="0"/>
      </c:catAx>
      <c:valAx>
        <c:axId val="11475142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s-MX"/>
          </a:p>
        </c:txPr>
        <c:crossAx val="1147524207"/>
        <c:crosses val="autoZero"/>
        <c:crossBetween val="between"/>
      </c:valAx>
      <c:spPr>
        <a:noFill/>
        <a:ln>
          <a:solidFill>
            <a:schemeClr val="accent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s-MX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0.04715</cdr:x>
      <cdr:y>0.86018</cdr:y>
    </cdr:from>
    <cdr:to>
      <cdr:x>0.0701</cdr:x>
      <cdr:y>0.99553</cdr:y>
    </cdr:to>
    <cdr:sp macro="" textlink="">
      <cdr:nvSpPr>
        <cdr:cNvPr id="2" name="CuadroTexto 1"/>
        <cdr:cNvSpPr txBox="1"/>
      </cdr:nvSpPr>
      <cdr:spPr>
        <a:xfrm xmlns:a="http://schemas.openxmlformats.org/drawingml/2006/main" rot="5400000">
          <a:off x="161922" y="3862390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sz="800" b="0" dirty="0">
              <a:latin typeface="Times New Roman" panose="02020603050405020304" pitchFamily="18" charset="0"/>
              <a:cs typeface="Times New Roman" panose="02020603050405020304" pitchFamily="18" charset="0"/>
            </a:rPr>
            <a:t>17/09/93</a:t>
          </a:r>
        </a:p>
      </cdr:txBody>
    </cdr:sp>
  </cdr:relSizeAnchor>
  <cdr:relSizeAnchor xmlns:cdr="http://schemas.openxmlformats.org/drawingml/2006/chartDrawing">
    <cdr:from>
      <cdr:x>0.06989</cdr:x>
      <cdr:y>0.85981</cdr:y>
    </cdr:from>
    <cdr:to>
      <cdr:x>0.09284</cdr:x>
      <cdr:y>0.99515</cdr:y>
    </cdr:to>
    <cdr:sp macro="" textlink="">
      <cdr:nvSpPr>
        <cdr:cNvPr id="3" name="CuadroTexto 1"/>
        <cdr:cNvSpPr txBox="1"/>
      </cdr:nvSpPr>
      <cdr:spPr>
        <a:xfrm xmlns:a="http://schemas.openxmlformats.org/drawingml/2006/main" rot="5400000">
          <a:off x="336548" y="3860802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dirty="0">
              <a:latin typeface="Times New Roman" panose="02020603050405020304" pitchFamily="18" charset="0"/>
              <a:cs typeface="Times New Roman" panose="02020603050405020304" pitchFamily="18" charset="0"/>
            </a:rPr>
            <a:t>10/10/95</a:t>
          </a:r>
        </a:p>
      </cdr:txBody>
    </cdr:sp>
  </cdr:relSizeAnchor>
  <cdr:relSizeAnchor xmlns:cdr="http://schemas.openxmlformats.org/drawingml/2006/chartDrawing">
    <cdr:from>
      <cdr:x>0.09347</cdr:x>
      <cdr:y>0.85981</cdr:y>
    </cdr:from>
    <cdr:to>
      <cdr:x>0.11642</cdr:x>
      <cdr:y>0.99515</cdr:y>
    </cdr:to>
    <cdr:sp macro="" textlink="">
      <cdr:nvSpPr>
        <cdr:cNvPr id="4" name="CuadroTexto 1"/>
        <cdr:cNvSpPr txBox="1"/>
      </cdr:nvSpPr>
      <cdr:spPr>
        <a:xfrm xmlns:a="http://schemas.openxmlformats.org/drawingml/2006/main" rot="5400000">
          <a:off x="517523" y="3860802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>
              <a:latin typeface="Times New Roman" panose="02020603050405020304" pitchFamily="18" charset="0"/>
              <a:cs typeface="Times New Roman" panose="02020603050405020304" pitchFamily="18" charset="0"/>
            </a:rPr>
            <a:t>27/10/98</a:t>
          </a:r>
        </a:p>
      </cdr:txBody>
    </cdr:sp>
  </cdr:relSizeAnchor>
  <cdr:relSizeAnchor xmlns:cdr="http://schemas.openxmlformats.org/drawingml/2006/chartDrawing">
    <cdr:from>
      <cdr:x>0.11704</cdr:x>
      <cdr:y>0.86204</cdr:y>
    </cdr:from>
    <cdr:to>
      <cdr:x>0.13999</cdr:x>
      <cdr:y>0.99739</cdr:y>
    </cdr:to>
    <cdr:sp macro="" textlink="">
      <cdr:nvSpPr>
        <cdr:cNvPr id="5" name="CuadroTexto 1"/>
        <cdr:cNvSpPr txBox="1"/>
      </cdr:nvSpPr>
      <cdr:spPr>
        <a:xfrm xmlns:a="http://schemas.openxmlformats.org/drawingml/2006/main" rot="5400000">
          <a:off x="698498" y="3870327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>
              <a:latin typeface="Times New Roman" panose="02020603050405020304" pitchFamily="18" charset="0"/>
              <a:cs typeface="Times New Roman" panose="02020603050405020304" pitchFamily="18" charset="0"/>
            </a:rPr>
            <a:t>01/10/00</a:t>
          </a:r>
        </a:p>
      </cdr:txBody>
    </cdr:sp>
  </cdr:relSizeAnchor>
  <cdr:relSizeAnchor xmlns:cdr="http://schemas.openxmlformats.org/drawingml/2006/chartDrawing">
    <cdr:from>
      <cdr:x>0.13937</cdr:x>
      <cdr:y>0.86428</cdr:y>
    </cdr:from>
    <cdr:to>
      <cdr:x>0.16232</cdr:x>
      <cdr:y>0.99963</cdr:y>
    </cdr:to>
    <cdr:sp macro="" textlink="">
      <cdr:nvSpPr>
        <cdr:cNvPr id="6" name="CuadroTexto 1"/>
        <cdr:cNvSpPr txBox="1"/>
      </cdr:nvSpPr>
      <cdr:spPr>
        <a:xfrm xmlns:a="http://schemas.openxmlformats.org/drawingml/2006/main" rot="5400000">
          <a:off x="869948" y="3879852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25/05/01</a:t>
          </a:r>
        </a:p>
      </cdr:txBody>
    </cdr:sp>
  </cdr:relSizeAnchor>
  <cdr:relSizeAnchor xmlns:cdr="http://schemas.openxmlformats.org/drawingml/2006/chartDrawing">
    <cdr:from>
      <cdr:x>0.16046</cdr:x>
      <cdr:y>0.86465</cdr:y>
    </cdr:from>
    <cdr:to>
      <cdr:x>0.18342</cdr:x>
      <cdr:y>1</cdr:y>
    </cdr:to>
    <cdr:sp macro="" textlink="">
      <cdr:nvSpPr>
        <cdr:cNvPr id="7" name="CuadroTexto 1"/>
        <cdr:cNvSpPr txBox="1"/>
      </cdr:nvSpPr>
      <cdr:spPr>
        <a:xfrm xmlns:a="http://schemas.openxmlformats.org/drawingml/2006/main" rot="5400000">
          <a:off x="1031873" y="3881439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26/05/01</a:t>
          </a:r>
        </a:p>
      </cdr:txBody>
    </cdr:sp>
  </cdr:relSizeAnchor>
  <cdr:relSizeAnchor xmlns:cdr="http://schemas.openxmlformats.org/drawingml/2006/chartDrawing">
    <cdr:from>
      <cdr:x>0.1828</cdr:x>
      <cdr:y>0.86204</cdr:y>
    </cdr:from>
    <cdr:to>
      <cdr:x>0.20575</cdr:x>
      <cdr:y>0.99739</cdr:y>
    </cdr:to>
    <cdr:sp macro="" textlink="">
      <cdr:nvSpPr>
        <cdr:cNvPr id="8" name="CuadroTexto 1"/>
        <cdr:cNvSpPr txBox="1"/>
      </cdr:nvSpPr>
      <cdr:spPr>
        <a:xfrm xmlns:a="http://schemas.openxmlformats.org/drawingml/2006/main" rot="5400000">
          <a:off x="1203323" y="3870327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27/05/01</a:t>
          </a:r>
        </a:p>
      </cdr:txBody>
    </cdr:sp>
  </cdr:relSizeAnchor>
  <cdr:relSizeAnchor xmlns:cdr="http://schemas.openxmlformats.org/drawingml/2006/chartDrawing">
    <cdr:from>
      <cdr:x>0.20761</cdr:x>
      <cdr:y>0.86465</cdr:y>
    </cdr:from>
    <cdr:to>
      <cdr:x>0.23056</cdr:x>
      <cdr:y>1</cdr:y>
    </cdr:to>
    <cdr:sp macro="" textlink="">
      <cdr:nvSpPr>
        <cdr:cNvPr id="9" name="CuadroTexto 1"/>
        <cdr:cNvSpPr txBox="1"/>
      </cdr:nvSpPr>
      <cdr:spPr>
        <a:xfrm xmlns:a="http://schemas.openxmlformats.org/drawingml/2006/main" rot="5400000">
          <a:off x="1393823" y="3881439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28/05/01</a:t>
          </a:r>
        </a:p>
      </cdr:txBody>
    </cdr:sp>
  </cdr:relSizeAnchor>
  <cdr:relSizeAnchor xmlns:cdr="http://schemas.openxmlformats.org/drawingml/2006/chartDrawing">
    <cdr:from>
      <cdr:x>0.22994</cdr:x>
      <cdr:y>0.85757</cdr:y>
    </cdr:from>
    <cdr:to>
      <cdr:x>0.25289</cdr:x>
      <cdr:y>0.99292</cdr:y>
    </cdr:to>
    <cdr:sp macro="" textlink="">
      <cdr:nvSpPr>
        <cdr:cNvPr id="10" name="CuadroTexto 1"/>
        <cdr:cNvSpPr txBox="1"/>
      </cdr:nvSpPr>
      <cdr:spPr>
        <a:xfrm xmlns:a="http://schemas.openxmlformats.org/drawingml/2006/main" rot="5400000">
          <a:off x="1565273" y="3851277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>
              <a:latin typeface="Times New Roman" panose="02020603050405020304" pitchFamily="18" charset="0"/>
              <a:cs typeface="Times New Roman" panose="02020603050405020304" pitchFamily="18" charset="0"/>
            </a:rPr>
            <a:t>16/06/05</a:t>
          </a:r>
        </a:p>
      </cdr:txBody>
    </cdr:sp>
  </cdr:relSizeAnchor>
  <cdr:relSizeAnchor xmlns:cdr="http://schemas.openxmlformats.org/drawingml/2006/chartDrawing">
    <cdr:from>
      <cdr:x>0.25227</cdr:x>
      <cdr:y>0.86204</cdr:y>
    </cdr:from>
    <cdr:to>
      <cdr:x>0.27523</cdr:x>
      <cdr:y>0.99739</cdr:y>
    </cdr:to>
    <cdr:sp macro="" textlink="">
      <cdr:nvSpPr>
        <cdr:cNvPr id="11" name="CuadroTexto 1"/>
        <cdr:cNvSpPr txBox="1"/>
      </cdr:nvSpPr>
      <cdr:spPr>
        <a:xfrm xmlns:a="http://schemas.openxmlformats.org/drawingml/2006/main" rot="5400000">
          <a:off x="1736723" y="3870327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>
              <a:latin typeface="Times New Roman" panose="02020603050405020304" pitchFamily="18" charset="0"/>
              <a:cs typeface="Times New Roman" panose="02020603050405020304" pitchFamily="18" charset="0"/>
            </a:rPr>
            <a:t>21/08/07</a:t>
          </a:r>
        </a:p>
      </cdr:txBody>
    </cdr:sp>
  </cdr:relSizeAnchor>
  <cdr:relSizeAnchor xmlns:cdr="http://schemas.openxmlformats.org/drawingml/2006/chartDrawing">
    <cdr:from>
      <cdr:x>0.27585</cdr:x>
      <cdr:y>0.86204</cdr:y>
    </cdr:from>
    <cdr:to>
      <cdr:x>0.2988</cdr:x>
      <cdr:y>0.99739</cdr:y>
    </cdr:to>
    <cdr:sp macro="" textlink="">
      <cdr:nvSpPr>
        <cdr:cNvPr id="12" name="CuadroTexto 1"/>
        <cdr:cNvSpPr txBox="1"/>
      </cdr:nvSpPr>
      <cdr:spPr>
        <a:xfrm xmlns:a="http://schemas.openxmlformats.org/drawingml/2006/main" rot="5400000">
          <a:off x="1917698" y="3870327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31/05/08</a:t>
          </a:r>
        </a:p>
      </cdr:txBody>
    </cdr:sp>
  </cdr:relSizeAnchor>
  <cdr:relSizeAnchor xmlns:cdr="http://schemas.openxmlformats.org/drawingml/2006/chartDrawing">
    <cdr:from>
      <cdr:x>0.32051</cdr:x>
      <cdr:y>0.85981</cdr:y>
    </cdr:from>
    <cdr:to>
      <cdr:x>0.34347</cdr:x>
      <cdr:y>0.99515</cdr:y>
    </cdr:to>
    <cdr:sp macro="" textlink="">
      <cdr:nvSpPr>
        <cdr:cNvPr id="13" name="CuadroTexto 1"/>
        <cdr:cNvSpPr txBox="1"/>
      </cdr:nvSpPr>
      <cdr:spPr>
        <a:xfrm xmlns:a="http://schemas.openxmlformats.org/drawingml/2006/main" rot="5400000">
          <a:off x="2260598" y="3860802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15/06/09</a:t>
          </a:r>
        </a:p>
      </cdr:txBody>
    </cdr:sp>
  </cdr:relSizeAnchor>
  <cdr:relSizeAnchor xmlns:cdr="http://schemas.openxmlformats.org/drawingml/2006/chartDrawing">
    <cdr:from>
      <cdr:x>0.34409</cdr:x>
      <cdr:y>0.85981</cdr:y>
    </cdr:from>
    <cdr:to>
      <cdr:x>0.36704</cdr:x>
      <cdr:y>0.99515</cdr:y>
    </cdr:to>
    <cdr:sp macro="" textlink="">
      <cdr:nvSpPr>
        <cdr:cNvPr id="14" name="CuadroTexto 1"/>
        <cdr:cNvSpPr txBox="1"/>
      </cdr:nvSpPr>
      <cdr:spPr>
        <a:xfrm xmlns:a="http://schemas.openxmlformats.org/drawingml/2006/main" rot="5400000">
          <a:off x="2441573" y="3860802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16/06/09</a:t>
          </a:r>
        </a:p>
      </cdr:txBody>
    </cdr:sp>
  </cdr:relSizeAnchor>
  <cdr:relSizeAnchor xmlns:cdr="http://schemas.openxmlformats.org/drawingml/2006/chartDrawing">
    <cdr:from>
      <cdr:x>0.39123</cdr:x>
      <cdr:y>0.85981</cdr:y>
    </cdr:from>
    <cdr:to>
      <cdr:x>0.41418</cdr:x>
      <cdr:y>0.99515</cdr:y>
    </cdr:to>
    <cdr:sp macro="" textlink="">
      <cdr:nvSpPr>
        <cdr:cNvPr id="15" name="CuadroTexto 1"/>
        <cdr:cNvSpPr txBox="1"/>
      </cdr:nvSpPr>
      <cdr:spPr>
        <a:xfrm xmlns:a="http://schemas.openxmlformats.org/drawingml/2006/main" rot="5400000">
          <a:off x="2803523" y="3860802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>
              <a:latin typeface="Times New Roman" panose="02020603050405020304" pitchFamily="18" charset="0"/>
              <a:cs typeface="Times New Roman" panose="02020603050405020304" pitchFamily="18" charset="0"/>
            </a:rPr>
            <a:t>15/09/10</a:t>
          </a:r>
        </a:p>
      </cdr:txBody>
    </cdr:sp>
  </cdr:relSizeAnchor>
  <cdr:relSizeAnchor xmlns:cdr="http://schemas.openxmlformats.org/drawingml/2006/chartDrawing">
    <cdr:from>
      <cdr:x>0.41481</cdr:x>
      <cdr:y>0.86018</cdr:y>
    </cdr:from>
    <cdr:to>
      <cdr:x>0.43776</cdr:x>
      <cdr:y>0.99553</cdr:y>
    </cdr:to>
    <cdr:sp macro="" textlink="">
      <cdr:nvSpPr>
        <cdr:cNvPr id="16" name="CuadroTexto 1"/>
        <cdr:cNvSpPr txBox="1"/>
      </cdr:nvSpPr>
      <cdr:spPr>
        <a:xfrm xmlns:a="http://schemas.openxmlformats.org/drawingml/2006/main" rot="5400000">
          <a:off x="2984498" y="3862389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>
              <a:latin typeface="Times New Roman" panose="02020603050405020304" pitchFamily="18" charset="0"/>
              <a:cs typeface="Times New Roman" panose="02020603050405020304" pitchFamily="18" charset="0"/>
            </a:rPr>
            <a:t>18/06/11</a:t>
          </a:r>
        </a:p>
      </cdr:txBody>
    </cdr:sp>
  </cdr:relSizeAnchor>
  <cdr:relSizeAnchor xmlns:cdr="http://schemas.openxmlformats.org/drawingml/2006/chartDrawing">
    <cdr:from>
      <cdr:x>0.43962</cdr:x>
      <cdr:y>0.86018</cdr:y>
    </cdr:from>
    <cdr:to>
      <cdr:x>0.46257</cdr:x>
      <cdr:y>0.99553</cdr:y>
    </cdr:to>
    <cdr:sp macro="" textlink="">
      <cdr:nvSpPr>
        <cdr:cNvPr id="17" name="CuadroTexto 1"/>
        <cdr:cNvSpPr txBox="1"/>
      </cdr:nvSpPr>
      <cdr:spPr>
        <a:xfrm xmlns:a="http://schemas.openxmlformats.org/drawingml/2006/main" rot="5400000">
          <a:off x="3174998" y="3862389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12/10/11</a:t>
          </a:r>
        </a:p>
      </cdr:txBody>
    </cdr:sp>
  </cdr:relSizeAnchor>
  <cdr:relSizeAnchor xmlns:cdr="http://schemas.openxmlformats.org/drawingml/2006/chartDrawing">
    <cdr:from>
      <cdr:x>0.46195</cdr:x>
      <cdr:y>0.86018</cdr:y>
    </cdr:from>
    <cdr:to>
      <cdr:x>0.4849</cdr:x>
      <cdr:y>0.99553</cdr:y>
    </cdr:to>
    <cdr:sp macro="" textlink="">
      <cdr:nvSpPr>
        <cdr:cNvPr id="18" name="CuadroTexto 1"/>
        <cdr:cNvSpPr txBox="1"/>
      </cdr:nvSpPr>
      <cdr:spPr>
        <a:xfrm xmlns:a="http://schemas.openxmlformats.org/drawingml/2006/main" rot="5400000">
          <a:off x="3346448" y="3862389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13/10/11</a:t>
          </a:r>
        </a:p>
      </cdr:txBody>
    </cdr:sp>
  </cdr:relSizeAnchor>
  <cdr:relSizeAnchor xmlns:cdr="http://schemas.openxmlformats.org/drawingml/2006/chartDrawing">
    <cdr:from>
      <cdr:x>0.48056</cdr:x>
      <cdr:y>0.86018</cdr:y>
    </cdr:from>
    <cdr:to>
      <cdr:x>0.50351</cdr:x>
      <cdr:y>0.99553</cdr:y>
    </cdr:to>
    <cdr:sp macro="" textlink="">
      <cdr:nvSpPr>
        <cdr:cNvPr id="19" name="CuadroTexto 1"/>
        <cdr:cNvSpPr txBox="1"/>
      </cdr:nvSpPr>
      <cdr:spPr>
        <a:xfrm xmlns:a="http://schemas.openxmlformats.org/drawingml/2006/main" rot="5400000">
          <a:off x="3489323" y="3862389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>
              <a:latin typeface="Times New Roman" panose="02020603050405020304" pitchFamily="18" charset="0"/>
              <a:cs typeface="Times New Roman" panose="02020603050405020304" pitchFamily="18" charset="0"/>
            </a:rPr>
            <a:t>18/04/12</a:t>
          </a:r>
        </a:p>
      </cdr:txBody>
    </cdr:sp>
  </cdr:relSizeAnchor>
  <cdr:relSizeAnchor xmlns:cdr="http://schemas.openxmlformats.org/drawingml/2006/chartDrawing">
    <cdr:from>
      <cdr:x>0.52647</cdr:x>
      <cdr:y>0.86018</cdr:y>
    </cdr:from>
    <cdr:to>
      <cdr:x>0.54942</cdr:x>
      <cdr:y>0.99553</cdr:y>
    </cdr:to>
    <cdr:sp macro="" textlink="">
      <cdr:nvSpPr>
        <cdr:cNvPr id="20" name="CuadroTexto 1"/>
        <cdr:cNvSpPr txBox="1"/>
      </cdr:nvSpPr>
      <cdr:spPr>
        <a:xfrm xmlns:a="http://schemas.openxmlformats.org/drawingml/2006/main" rot="5400000">
          <a:off x="3841748" y="3862389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15/08/12</a:t>
          </a:r>
        </a:p>
      </cdr:txBody>
    </cdr:sp>
  </cdr:relSizeAnchor>
  <cdr:relSizeAnchor xmlns:cdr="http://schemas.openxmlformats.org/drawingml/2006/chartDrawing">
    <cdr:from>
      <cdr:x>0.55004</cdr:x>
      <cdr:y>0.85981</cdr:y>
    </cdr:from>
    <cdr:to>
      <cdr:x>0.57299</cdr:x>
      <cdr:y>0.99515</cdr:y>
    </cdr:to>
    <cdr:sp macro="" textlink="">
      <cdr:nvSpPr>
        <cdr:cNvPr id="21" name="CuadroTexto 1"/>
        <cdr:cNvSpPr txBox="1"/>
      </cdr:nvSpPr>
      <cdr:spPr>
        <a:xfrm xmlns:a="http://schemas.openxmlformats.org/drawingml/2006/main" rot="5400000">
          <a:off x="4022723" y="3860802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16/08/12</a:t>
          </a:r>
        </a:p>
      </cdr:txBody>
    </cdr:sp>
  </cdr:relSizeAnchor>
  <cdr:relSizeAnchor xmlns:cdr="http://schemas.openxmlformats.org/drawingml/2006/chartDrawing">
    <cdr:from>
      <cdr:x>0.57237</cdr:x>
      <cdr:y>0.86018</cdr:y>
    </cdr:from>
    <cdr:to>
      <cdr:x>0.59533</cdr:x>
      <cdr:y>0.99553</cdr:y>
    </cdr:to>
    <cdr:sp macro="" textlink="">
      <cdr:nvSpPr>
        <cdr:cNvPr id="22" name="CuadroTexto 1"/>
        <cdr:cNvSpPr txBox="1"/>
      </cdr:nvSpPr>
      <cdr:spPr>
        <a:xfrm xmlns:a="http://schemas.openxmlformats.org/drawingml/2006/main" rot="5400000">
          <a:off x="4194173" y="3862389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16/10/15</a:t>
          </a:r>
        </a:p>
      </cdr:txBody>
    </cdr:sp>
  </cdr:relSizeAnchor>
  <cdr:relSizeAnchor xmlns:cdr="http://schemas.openxmlformats.org/drawingml/2006/chartDrawing">
    <cdr:from>
      <cdr:x>0.59471</cdr:x>
      <cdr:y>0.86018</cdr:y>
    </cdr:from>
    <cdr:to>
      <cdr:x>0.61766</cdr:x>
      <cdr:y>0.99553</cdr:y>
    </cdr:to>
    <cdr:sp macro="" textlink="">
      <cdr:nvSpPr>
        <cdr:cNvPr id="23" name="CuadroTexto 1"/>
        <cdr:cNvSpPr txBox="1"/>
      </cdr:nvSpPr>
      <cdr:spPr>
        <a:xfrm xmlns:a="http://schemas.openxmlformats.org/drawingml/2006/main" rot="5400000">
          <a:off x="4365623" y="3862389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17/10/15</a:t>
          </a:r>
        </a:p>
      </cdr:txBody>
    </cdr:sp>
  </cdr:relSizeAnchor>
  <cdr:relSizeAnchor xmlns:cdr="http://schemas.openxmlformats.org/drawingml/2006/chartDrawing">
    <cdr:from>
      <cdr:x>0.61952</cdr:x>
      <cdr:y>0.86018</cdr:y>
    </cdr:from>
    <cdr:to>
      <cdr:x>0.64247</cdr:x>
      <cdr:y>0.99553</cdr:y>
    </cdr:to>
    <cdr:sp macro="" textlink="">
      <cdr:nvSpPr>
        <cdr:cNvPr id="24" name="CuadroTexto 1"/>
        <cdr:cNvSpPr txBox="1"/>
      </cdr:nvSpPr>
      <cdr:spPr>
        <a:xfrm xmlns:a="http://schemas.openxmlformats.org/drawingml/2006/main" rot="5400000">
          <a:off x="4556123" y="3862389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18/10/15</a:t>
          </a:r>
        </a:p>
      </cdr:txBody>
    </cdr:sp>
  </cdr:relSizeAnchor>
  <cdr:relSizeAnchor xmlns:cdr="http://schemas.openxmlformats.org/drawingml/2006/chartDrawing">
    <cdr:from>
      <cdr:x>0.64309</cdr:x>
      <cdr:y>0.85981</cdr:y>
    </cdr:from>
    <cdr:to>
      <cdr:x>0.66605</cdr:x>
      <cdr:y>0.99515</cdr:y>
    </cdr:to>
    <cdr:sp macro="" textlink="">
      <cdr:nvSpPr>
        <cdr:cNvPr id="25" name="CuadroTexto 1"/>
        <cdr:cNvSpPr txBox="1"/>
      </cdr:nvSpPr>
      <cdr:spPr>
        <a:xfrm xmlns:a="http://schemas.openxmlformats.org/drawingml/2006/main" rot="5400000">
          <a:off x="4737098" y="3860802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19/10/15</a:t>
          </a:r>
        </a:p>
      </cdr:txBody>
    </cdr:sp>
  </cdr:relSizeAnchor>
  <cdr:relSizeAnchor xmlns:cdr="http://schemas.openxmlformats.org/drawingml/2006/chartDrawing">
    <cdr:from>
      <cdr:x>0.66294</cdr:x>
      <cdr:y>0.85981</cdr:y>
    </cdr:from>
    <cdr:to>
      <cdr:x>0.6859</cdr:x>
      <cdr:y>0.99515</cdr:y>
    </cdr:to>
    <cdr:sp macro="" textlink="">
      <cdr:nvSpPr>
        <cdr:cNvPr id="26" name="CuadroTexto 1"/>
        <cdr:cNvSpPr txBox="1"/>
      </cdr:nvSpPr>
      <cdr:spPr>
        <a:xfrm xmlns:a="http://schemas.openxmlformats.org/drawingml/2006/main" rot="5400000">
          <a:off x="4889498" y="3860802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>
              <a:latin typeface="Times New Roman" panose="02020603050405020304" pitchFamily="18" charset="0"/>
              <a:cs typeface="Times New Roman" panose="02020603050405020304" pitchFamily="18" charset="0"/>
            </a:rPr>
            <a:t>17/06/16</a:t>
          </a:r>
        </a:p>
      </cdr:txBody>
    </cdr:sp>
  </cdr:relSizeAnchor>
  <cdr:relSizeAnchor xmlns:cdr="http://schemas.openxmlformats.org/drawingml/2006/chartDrawing">
    <cdr:from>
      <cdr:x>0.68652</cdr:x>
      <cdr:y>0.86242</cdr:y>
    </cdr:from>
    <cdr:to>
      <cdr:x>0.70947</cdr:x>
      <cdr:y>0.99776</cdr:y>
    </cdr:to>
    <cdr:sp macro="" textlink="">
      <cdr:nvSpPr>
        <cdr:cNvPr id="27" name="CuadroTexto 1"/>
        <cdr:cNvSpPr txBox="1"/>
      </cdr:nvSpPr>
      <cdr:spPr>
        <a:xfrm xmlns:a="http://schemas.openxmlformats.org/drawingml/2006/main" rot="5400000">
          <a:off x="5070473" y="3871914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>
              <a:latin typeface="Times New Roman" panose="02020603050405020304" pitchFamily="18" charset="0"/>
              <a:cs typeface="Times New Roman" panose="02020603050405020304" pitchFamily="18" charset="0"/>
            </a:rPr>
            <a:t>03/08/16</a:t>
          </a:r>
        </a:p>
      </cdr:txBody>
    </cdr:sp>
  </cdr:relSizeAnchor>
  <cdr:relSizeAnchor xmlns:cdr="http://schemas.openxmlformats.org/drawingml/2006/chartDrawing">
    <cdr:from>
      <cdr:x>0.70885</cdr:x>
      <cdr:y>0.86465</cdr:y>
    </cdr:from>
    <cdr:to>
      <cdr:x>0.7318</cdr:x>
      <cdr:y>1</cdr:y>
    </cdr:to>
    <cdr:sp macro="" textlink="">
      <cdr:nvSpPr>
        <cdr:cNvPr id="28" name="CuadroTexto 1"/>
        <cdr:cNvSpPr txBox="1"/>
      </cdr:nvSpPr>
      <cdr:spPr>
        <a:xfrm xmlns:a="http://schemas.openxmlformats.org/drawingml/2006/main" rot="5400000">
          <a:off x="5241923" y="3881439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>
              <a:latin typeface="Times New Roman" panose="02020603050405020304" pitchFamily="18" charset="0"/>
              <a:cs typeface="Times New Roman" panose="02020603050405020304" pitchFamily="18" charset="0"/>
            </a:rPr>
            <a:t>27/01/18</a:t>
          </a:r>
        </a:p>
      </cdr:txBody>
    </cdr:sp>
  </cdr:relSizeAnchor>
  <cdr:relSizeAnchor xmlns:cdr="http://schemas.openxmlformats.org/drawingml/2006/chartDrawing">
    <cdr:from>
      <cdr:x>0.73242</cdr:x>
      <cdr:y>0.86242</cdr:y>
    </cdr:from>
    <cdr:to>
      <cdr:x>0.75538</cdr:x>
      <cdr:y>0.99776</cdr:y>
    </cdr:to>
    <cdr:sp macro="" textlink="">
      <cdr:nvSpPr>
        <cdr:cNvPr id="29" name="CuadroTexto 1"/>
        <cdr:cNvSpPr txBox="1"/>
      </cdr:nvSpPr>
      <cdr:spPr>
        <a:xfrm xmlns:a="http://schemas.openxmlformats.org/drawingml/2006/main" rot="5400000">
          <a:off x="5422898" y="3871914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>
              <a:latin typeface="Times New Roman" panose="02020603050405020304" pitchFamily="18" charset="0"/>
              <a:cs typeface="Times New Roman" panose="02020603050405020304" pitchFamily="18" charset="0"/>
            </a:rPr>
            <a:t>14/06/18</a:t>
          </a:r>
        </a:p>
      </cdr:txBody>
    </cdr:sp>
  </cdr:relSizeAnchor>
  <cdr:relSizeAnchor xmlns:cdr="http://schemas.openxmlformats.org/drawingml/2006/chartDrawing">
    <cdr:from>
      <cdr:x>0.75352</cdr:x>
      <cdr:y>0.86465</cdr:y>
    </cdr:from>
    <cdr:to>
      <cdr:x>0.77647</cdr:x>
      <cdr:y>1</cdr:y>
    </cdr:to>
    <cdr:sp macro="" textlink="">
      <cdr:nvSpPr>
        <cdr:cNvPr id="58" name="CuadroTexto 1"/>
        <cdr:cNvSpPr txBox="1"/>
      </cdr:nvSpPr>
      <cdr:spPr>
        <a:xfrm xmlns:a="http://schemas.openxmlformats.org/drawingml/2006/main" rot="5400000">
          <a:off x="5584823" y="3881439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31/05/19</a:t>
          </a:r>
        </a:p>
      </cdr:txBody>
    </cdr:sp>
  </cdr:relSizeAnchor>
  <cdr:relSizeAnchor xmlns:cdr="http://schemas.openxmlformats.org/drawingml/2006/chartDrawing">
    <cdr:from>
      <cdr:x>0.77833</cdr:x>
      <cdr:y>0.86465</cdr:y>
    </cdr:from>
    <cdr:to>
      <cdr:x>0.80128</cdr:x>
      <cdr:y>1</cdr:y>
    </cdr:to>
    <cdr:sp macro="" textlink="">
      <cdr:nvSpPr>
        <cdr:cNvPr id="59" name="CuadroTexto 1"/>
        <cdr:cNvSpPr txBox="1"/>
      </cdr:nvSpPr>
      <cdr:spPr>
        <a:xfrm xmlns:a="http://schemas.openxmlformats.org/drawingml/2006/main" rot="5400000">
          <a:off x="5775323" y="3881439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01/06/19</a:t>
          </a:r>
        </a:p>
      </cdr:txBody>
    </cdr:sp>
  </cdr:relSizeAnchor>
  <cdr:relSizeAnchor xmlns:cdr="http://schemas.openxmlformats.org/drawingml/2006/chartDrawing">
    <cdr:from>
      <cdr:x>0.79942</cdr:x>
      <cdr:y>0.86465</cdr:y>
    </cdr:from>
    <cdr:to>
      <cdr:x>0.82237</cdr:x>
      <cdr:y>1</cdr:y>
    </cdr:to>
    <cdr:sp macro="" textlink="">
      <cdr:nvSpPr>
        <cdr:cNvPr id="60" name="CuadroTexto 1"/>
        <cdr:cNvSpPr txBox="1"/>
      </cdr:nvSpPr>
      <cdr:spPr>
        <a:xfrm xmlns:a="http://schemas.openxmlformats.org/drawingml/2006/main" rot="5400000">
          <a:off x="5937248" y="3881439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02/06/19</a:t>
          </a:r>
        </a:p>
      </cdr:txBody>
    </cdr:sp>
  </cdr:relSizeAnchor>
  <cdr:relSizeAnchor xmlns:cdr="http://schemas.openxmlformats.org/drawingml/2006/chartDrawing">
    <cdr:from>
      <cdr:x>0.82299</cdr:x>
      <cdr:y>0.86465</cdr:y>
    </cdr:from>
    <cdr:to>
      <cdr:x>0.84595</cdr:x>
      <cdr:y>1</cdr:y>
    </cdr:to>
    <cdr:sp macro="" textlink="">
      <cdr:nvSpPr>
        <cdr:cNvPr id="61" name="CuadroTexto 1"/>
        <cdr:cNvSpPr txBox="1"/>
      </cdr:nvSpPr>
      <cdr:spPr>
        <a:xfrm xmlns:a="http://schemas.openxmlformats.org/drawingml/2006/main" rot="5400000">
          <a:off x="6118223" y="3881439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>
              <a:latin typeface="Times New Roman" panose="02020603050405020304" pitchFamily="18" charset="0"/>
              <a:cs typeface="Times New Roman" panose="02020603050405020304" pitchFamily="18" charset="0"/>
            </a:rPr>
            <a:t>31/05/20</a:t>
          </a:r>
        </a:p>
      </cdr:txBody>
    </cdr:sp>
  </cdr:relSizeAnchor>
  <cdr:relSizeAnchor xmlns:cdr="http://schemas.openxmlformats.org/drawingml/2006/chartDrawing">
    <cdr:from>
      <cdr:x>0.84657</cdr:x>
      <cdr:y>0.86465</cdr:y>
    </cdr:from>
    <cdr:to>
      <cdr:x>0.86952</cdr:x>
      <cdr:y>1</cdr:y>
    </cdr:to>
    <cdr:sp macro="" textlink="">
      <cdr:nvSpPr>
        <cdr:cNvPr id="62" name="CuadroTexto 1"/>
        <cdr:cNvSpPr txBox="1"/>
      </cdr:nvSpPr>
      <cdr:spPr>
        <a:xfrm xmlns:a="http://schemas.openxmlformats.org/drawingml/2006/main" rot="5400000">
          <a:off x="6299198" y="3881439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04/06/20</a:t>
          </a:r>
        </a:p>
      </cdr:txBody>
    </cdr:sp>
  </cdr:relSizeAnchor>
  <cdr:relSizeAnchor xmlns:cdr="http://schemas.openxmlformats.org/drawingml/2006/chartDrawing">
    <cdr:from>
      <cdr:x>0.86766</cdr:x>
      <cdr:y>0.86465</cdr:y>
    </cdr:from>
    <cdr:to>
      <cdr:x>0.89061</cdr:x>
      <cdr:y>1</cdr:y>
    </cdr:to>
    <cdr:sp macro="" textlink="">
      <cdr:nvSpPr>
        <cdr:cNvPr id="63" name="CuadroTexto 1"/>
        <cdr:cNvSpPr txBox="1"/>
      </cdr:nvSpPr>
      <cdr:spPr>
        <a:xfrm xmlns:a="http://schemas.openxmlformats.org/drawingml/2006/main" rot="5400000">
          <a:off x="6461123" y="3881439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05/06/20</a:t>
          </a:r>
        </a:p>
      </cdr:txBody>
    </cdr:sp>
  </cdr:relSizeAnchor>
  <cdr:relSizeAnchor xmlns:cdr="http://schemas.openxmlformats.org/drawingml/2006/chartDrawing">
    <cdr:from>
      <cdr:x>0.29942</cdr:x>
      <cdr:y>0.86204</cdr:y>
    </cdr:from>
    <cdr:to>
      <cdr:x>0.32237</cdr:x>
      <cdr:y>0.99739</cdr:y>
    </cdr:to>
    <cdr:sp macro="" textlink="">
      <cdr:nvSpPr>
        <cdr:cNvPr id="65" name="CuadroTexto 1"/>
        <cdr:cNvSpPr txBox="1"/>
      </cdr:nvSpPr>
      <cdr:spPr>
        <a:xfrm xmlns:a="http://schemas.openxmlformats.org/drawingml/2006/main" rot="5400000">
          <a:off x="2098673" y="3870327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01/06/08</a:t>
          </a:r>
        </a:p>
      </cdr:txBody>
    </cdr:sp>
  </cdr:relSizeAnchor>
  <cdr:relSizeAnchor xmlns:cdr="http://schemas.openxmlformats.org/drawingml/2006/chartDrawing">
    <cdr:from>
      <cdr:x>0.50414</cdr:x>
      <cdr:y>0.85981</cdr:y>
    </cdr:from>
    <cdr:to>
      <cdr:x>0.52709</cdr:x>
      <cdr:y>0.99515</cdr:y>
    </cdr:to>
    <cdr:sp macro="" textlink="">
      <cdr:nvSpPr>
        <cdr:cNvPr id="66" name="CuadroTexto 1"/>
        <cdr:cNvSpPr txBox="1"/>
      </cdr:nvSpPr>
      <cdr:spPr>
        <a:xfrm xmlns:a="http://schemas.openxmlformats.org/drawingml/2006/main" rot="5400000">
          <a:off x="3670298" y="3860802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>
              <a:latin typeface="Times New Roman" panose="02020603050405020304" pitchFamily="18" charset="0"/>
              <a:cs typeface="Times New Roman" panose="02020603050405020304" pitchFamily="18" charset="0"/>
            </a:rPr>
            <a:t>07/08/12</a:t>
          </a:r>
        </a:p>
      </cdr:txBody>
    </cdr:sp>
  </cdr:relSizeAnchor>
  <cdr:relSizeAnchor xmlns:cdr="http://schemas.openxmlformats.org/drawingml/2006/chartDrawing">
    <cdr:from>
      <cdr:x>0.89123</cdr:x>
      <cdr:y>0.86465</cdr:y>
    </cdr:from>
    <cdr:to>
      <cdr:x>0.91418</cdr:x>
      <cdr:y>1</cdr:y>
    </cdr:to>
    <cdr:sp macro="" textlink="">
      <cdr:nvSpPr>
        <cdr:cNvPr id="67" name="CuadroTexto 1"/>
        <cdr:cNvSpPr txBox="1"/>
      </cdr:nvSpPr>
      <cdr:spPr>
        <a:xfrm xmlns:a="http://schemas.openxmlformats.org/drawingml/2006/main" rot="5400000">
          <a:off x="6642098" y="3881439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18/11/20</a:t>
          </a:r>
        </a:p>
      </cdr:txBody>
    </cdr:sp>
  </cdr:relSizeAnchor>
  <cdr:relSizeAnchor xmlns:cdr="http://schemas.openxmlformats.org/drawingml/2006/chartDrawing">
    <cdr:from>
      <cdr:x>0.91232</cdr:x>
      <cdr:y>0.86465</cdr:y>
    </cdr:from>
    <cdr:to>
      <cdr:x>0.93528</cdr:x>
      <cdr:y>1</cdr:y>
    </cdr:to>
    <cdr:sp macro="" textlink="">
      <cdr:nvSpPr>
        <cdr:cNvPr id="68" name="CuadroTexto 1"/>
        <cdr:cNvSpPr txBox="1"/>
      </cdr:nvSpPr>
      <cdr:spPr>
        <a:xfrm xmlns:a="http://schemas.openxmlformats.org/drawingml/2006/main" rot="5400000">
          <a:off x="6804023" y="3881439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19/11/20</a:t>
          </a:r>
        </a:p>
      </cdr:txBody>
    </cdr:sp>
  </cdr:relSizeAnchor>
  <cdr:relSizeAnchor xmlns:cdr="http://schemas.openxmlformats.org/drawingml/2006/chartDrawing">
    <cdr:from>
      <cdr:x>0.93714</cdr:x>
      <cdr:y>0.86465</cdr:y>
    </cdr:from>
    <cdr:to>
      <cdr:x>0.96009</cdr:x>
      <cdr:y>1</cdr:y>
    </cdr:to>
    <cdr:sp macro="" textlink="">
      <cdr:nvSpPr>
        <cdr:cNvPr id="69" name="CuadroTexto 1"/>
        <cdr:cNvSpPr txBox="1"/>
      </cdr:nvSpPr>
      <cdr:spPr>
        <a:xfrm xmlns:a="http://schemas.openxmlformats.org/drawingml/2006/main" rot="5400000">
          <a:off x="6994523" y="3881439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20/11/20</a:t>
          </a:r>
        </a:p>
      </cdr:txBody>
    </cdr:sp>
  </cdr:relSizeAnchor>
  <cdr:relSizeAnchor xmlns:cdr="http://schemas.openxmlformats.org/drawingml/2006/chartDrawing">
    <cdr:from>
      <cdr:x>0.36642</cdr:x>
      <cdr:y>0.8613</cdr:y>
    </cdr:from>
    <cdr:to>
      <cdr:x>0.38937</cdr:x>
      <cdr:y>0.99664</cdr:y>
    </cdr:to>
    <cdr:sp macro="" textlink="">
      <cdr:nvSpPr>
        <cdr:cNvPr id="72" name="CuadroTexto 1"/>
        <cdr:cNvSpPr txBox="1"/>
      </cdr:nvSpPr>
      <cdr:spPr>
        <a:xfrm xmlns:a="http://schemas.openxmlformats.org/drawingml/2006/main" rot="5400000">
          <a:off x="2613023" y="3867152"/>
          <a:ext cx="576263" cy="176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8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17/06/09</a:t>
          </a:r>
        </a:p>
      </cdr:txBody>
    </cdr:sp>
  </cdr:relSizeAnchor>
  <cdr:relSizeAnchor xmlns:cdr="http://schemas.openxmlformats.org/drawingml/2006/chartDrawing">
    <cdr:from>
      <cdr:x>0.13899</cdr:x>
      <cdr:y>0.14115</cdr:y>
    </cdr:from>
    <cdr:to>
      <cdr:x>0.2308</cdr:x>
      <cdr:y>0.19561</cdr:y>
    </cdr:to>
    <cdr:sp macro="" textlink="">
      <cdr:nvSpPr>
        <cdr:cNvPr id="75" name="CuadroTexto 1"/>
        <cdr:cNvSpPr txBox="1"/>
      </cdr:nvSpPr>
      <cdr:spPr>
        <a:xfrm xmlns:a="http://schemas.openxmlformats.org/drawingml/2006/main">
          <a:off x="1377498" y="693737"/>
          <a:ext cx="909907" cy="2676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PA= 362.8</a:t>
          </a:r>
          <a:endParaRPr lang="es-MX" sz="8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A0F3-B139-436D-AA6D-3B109B3EA54B}" type="datetimeFigureOut">
              <a:rPr lang="es-CU" smtClean="0"/>
              <a:t>26/10/2021</a:t>
            </a:fld>
            <a:endParaRPr lang="es-C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B66D1-EF34-46F5-A64E-32CE60A7121C}" type="slidenum">
              <a:rPr lang="es-CU" smtClean="0"/>
              <a:t>‹Nº›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2346283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A0F3-B139-436D-AA6D-3B109B3EA54B}" type="datetimeFigureOut">
              <a:rPr lang="es-CU" smtClean="0"/>
              <a:t>26/10/2021</a:t>
            </a:fld>
            <a:endParaRPr lang="es-C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B66D1-EF34-46F5-A64E-32CE60A7121C}" type="slidenum">
              <a:rPr lang="es-CU" smtClean="0"/>
              <a:t>‹Nº›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3061084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A0F3-B139-436D-AA6D-3B109B3EA54B}" type="datetimeFigureOut">
              <a:rPr lang="es-CU" smtClean="0"/>
              <a:t>26/10/2021</a:t>
            </a:fld>
            <a:endParaRPr lang="es-C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B66D1-EF34-46F5-A64E-32CE60A7121C}" type="slidenum">
              <a:rPr lang="es-CU" smtClean="0"/>
              <a:t>‹Nº›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1613667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A0F3-B139-436D-AA6D-3B109B3EA54B}" type="datetimeFigureOut">
              <a:rPr lang="es-CU" smtClean="0"/>
              <a:t>26/10/2021</a:t>
            </a:fld>
            <a:endParaRPr lang="es-C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B66D1-EF34-46F5-A64E-32CE60A7121C}" type="slidenum">
              <a:rPr lang="es-CU" smtClean="0"/>
              <a:t>‹Nº›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3939560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A0F3-B139-436D-AA6D-3B109B3EA54B}" type="datetimeFigureOut">
              <a:rPr lang="es-CU" smtClean="0"/>
              <a:t>26/10/2021</a:t>
            </a:fld>
            <a:endParaRPr lang="es-C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B66D1-EF34-46F5-A64E-32CE60A7121C}" type="slidenum">
              <a:rPr lang="es-CU" smtClean="0"/>
              <a:t>‹Nº›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3800475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A0F3-B139-436D-AA6D-3B109B3EA54B}" type="datetimeFigureOut">
              <a:rPr lang="es-CU" smtClean="0"/>
              <a:t>26/10/2021</a:t>
            </a:fld>
            <a:endParaRPr lang="es-C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B66D1-EF34-46F5-A64E-32CE60A7121C}" type="slidenum">
              <a:rPr lang="es-CU" smtClean="0"/>
              <a:t>‹Nº›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2181241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A0F3-B139-436D-AA6D-3B109B3EA54B}" type="datetimeFigureOut">
              <a:rPr lang="es-CU" smtClean="0"/>
              <a:t>26/10/2021</a:t>
            </a:fld>
            <a:endParaRPr lang="es-C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B66D1-EF34-46F5-A64E-32CE60A7121C}" type="slidenum">
              <a:rPr lang="es-CU" smtClean="0"/>
              <a:t>‹Nº›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2957463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A0F3-B139-436D-AA6D-3B109B3EA54B}" type="datetimeFigureOut">
              <a:rPr lang="es-CU" smtClean="0"/>
              <a:t>26/10/2021</a:t>
            </a:fld>
            <a:endParaRPr lang="es-C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B66D1-EF34-46F5-A64E-32CE60A7121C}" type="slidenum">
              <a:rPr lang="es-CU" smtClean="0"/>
              <a:t>‹Nº›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731410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A0F3-B139-436D-AA6D-3B109B3EA54B}" type="datetimeFigureOut">
              <a:rPr lang="es-CU" smtClean="0"/>
              <a:t>26/10/2021</a:t>
            </a:fld>
            <a:endParaRPr lang="es-C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B66D1-EF34-46F5-A64E-32CE60A7121C}" type="slidenum">
              <a:rPr lang="es-CU" smtClean="0"/>
              <a:t>‹Nº›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1775390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A0F3-B139-436D-AA6D-3B109B3EA54B}" type="datetimeFigureOut">
              <a:rPr lang="es-CU" smtClean="0"/>
              <a:t>26/10/2021</a:t>
            </a:fld>
            <a:endParaRPr lang="es-C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B66D1-EF34-46F5-A64E-32CE60A7121C}" type="slidenum">
              <a:rPr lang="es-CU" smtClean="0"/>
              <a:t>‹Nº›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2659285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A0F3-B139-436D-AA6D-3B109B3EA54B}" type="datetimeFigureOut">
              <a:rPr lang="es-CU" smtClean="0"/>
              <a:t>26/10/2021</a:t>
            </a:fld>
            <a:endParaRPr lang="es-C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B66D1-EF34-46F5-A64E-32CE60A7121C}" type="slidenum">
              <a:rPr lang="es-CU" smtClean="0"/>
              <a:t>‹Nº›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2678462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5A0F3-B139-436D-AA6D-3B109B3EA54B}" type="datetimeFigureOut">
              <a:rPr lang="es-CU" smtClean="0"/>
              <a:t>26/10/2021</a:t>
            </a:fld>
            <a:endParaRPr lang="es-C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B66D1-EF34-46F5-A64E-32CE60A7121C}" type="slidenum">
              <a:rPr lang="es-CU" smtClean="0"/>
              <a:t>‹Nº›</a:t>
            </a:fld>
            <a:endParaRPr lang="es-CU"/>
          </a:p>
        </p:txBody>
      </p:sp>
    </p:spTree>
    <p:extLst>
      <p:ext uri="{BB962C8B-B14F-4D97-AF65-F5344CB8AC3E}">
        <p14:creationId xmlns:p14="http://schemas.microsoft.com/office/powerpoint/2010/main" val="390099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86B7816-747E-4BAD-8712-B3F944F36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87550" cy="685564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DBE971A-8361-4D26-BC3C-4A37E4496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1003" y="-119279"/>
            <a:ext cx="6558669" cy="1246945"/>
          </a:xfrm>
          <a:prstGeom prst="rect">
            <a:avLst/>
          </a:prstGeom>
        </p:spPr>
      </p:pic>
      <p:pic>
        <p:nvPicPr>
          <p:cNvPr id="13" name="Imagen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396" y="304376"/>
            <a:ext cx="990557" cy="58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983" y="444471"/>
            <a:ext cx="1753791" cy="44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2443609" y="1446817"/>
            <a:ext cx="62440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smtClean="0">
                <a:solidFill>
                  <a:srgbClr val="3384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rostile LT Std Bold" panose="020B0804020202050204" pitchFamily="34" charset="0"/>
              </a:rPr>
              <a:t>INUNDACIONES POR LLUVIAS EXTREMAS RELACIONADAS CON FENÓMENOS METEOROLÓGICOS. CASO DE ESTUDIO: COLONIA PROTERRITORIO, CHETUMAL, QUINTANA ROO (MÉXICO)</a:t>
            </a:r>
            <a:endParaRPr lang="es-CU" sz="2000" b="1" dirty="0">
              <a:solidFill>
                <a:srgbClr val="3384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rostile LT Std Bold" panose="020B0804020202050204" pitchFamily="34" charset="0"/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881" y="2686143"/>
            <a:ext cx="3355997" cy="2243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46DEB88F-B80B-41A4-A485-5E9B0FCD2432}"/>
              </a:ext>
            </a:extLst>
          </p:cNvPr>
          <p:cNvSpPr txBox="1"/>
          <p:nvPr/>
        </p:nvSpPr>
        <p:spPr>
          <a:xfrm>
            <a:off x="2432881" y="5295784"/>
            <a:ext cx="38957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Dr. José Manuel Camacho Sanabria</a:t>
            </a:r>
            <a:endParaRPr lang="es-CU" sz="1600" b="1" dirty="0">
              <a:solidFill>
                <a:srgbClr val="338466"/>
              </a:solidFill>
              <a:latin typeface="Swift 4-Regular" panose="02000403070000020004" pitchFamily="50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B35AFBB-230C-4D37-B12B-04181FA9529A}"/>
              </a:ext>
            </a:extLst>
          </p:cNvPr>
          <p:cNvSpPr txBox="1"/>
          <p:nvPr/>
        </p:nvSpPr>
        <p:spPr>
          <a:xfrm>
            <a:off x="2432880" y="5538875"/>
            <a:ext cx="335599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 dirty="0" err="1" smtClean="0">
                <a:solidFill>
                  <a:srgbClr val="58B3B8"/>
                </a:solidFill>
                <a:latin typeface="Swift 4-Regular" panose="02000403070000020004" pitchFamily="50" charset="0"/>
              </a:rPr>
              <a:t>Cátedra</a:t>
            </a:r>
            <a:r>
              <a:rPr lang="en-US" sz="1150" b="1" dirty="0" smtClean="0">
                <a:solidFill>
                  <a:srgbClr val="58B3B8"/>
                </a:solidFill>
                <a:latin typeface="Swift 4-Regular" panose="02000403070000020004" pitchFamily="50" charset="0"/>
              </a:rPr>
              <a:t> </a:t>
            </a:r>
            <a:r>
              <a:rPr lang="en-US" sz="1150" b="1" dirty="0" err="1" smtClean="0">
                <a:solidFill>
                  <a:srgbClr val="58B3B8"/>
                </a:solidFill>
                <a:latin typeface="Swift 4-Regular" panose="02000403070000020004" pitchFamily="50" charset="0"/>
              </a:rPr>
              <a:t>Conacyt</a:t>
            </a:r>
            <a:r>
              <a:rPr lang="en-US" sz="1150" b="1" dirty="0" smtClean="0">
                <a:solidFill>
                  <a:srgbClr val="58B3B8"/>
                </a:solidFill>
                <a:latin typeface="Swift 4-Regular" panose="02000403070000020004" pitchFamily="50" charset="0"/>
              </a:rPr>
              <a:t> – Universidad de </a:t>
            </a:r>
            <a:r>
              <a:rPr lang="en-US" sz="1150" b="1" dirty="0" err="1" smtClean="0">
                <a:solidFill>
                  <a:srgbClr val="58B3B8"/>
                </a:solidFill>
                <a:latin typeface="Swift 4-Regular" panose="02000403070000020004" pitchFamily="50" charset="0"/>
              </a:rPr>
              <a:t>Quinatana</a:t>
            </a:r>
            <a:r>
              <a:rPr lang="en-US" sz="1150" b="1" dirty="0" smtClean="0">
                <a:solidFill>
                  <a:srgbClr val="58B3B8"/>
                </a:solidFill>
                <a:latin typeface="Swift 4-Regular" panose="02000403070000020004" pitchFamily="50" charset="0"/>
              </a:rPr>
              <a:t> </a:t>
            </a:r>
            <a:r>
              <a:rPr lang="en-US" sz="1150" b="1" dirty="0" err="1" smtClean="0">
                <a:solidFill>
                  <a:srgbClr val="58B3B8"/>
                </a:solidFill>
                <a:latin typeface="Swift 4-Regular" panose="02000403070000020004" pitchFamily="50" charset="0"/>
              </a:rPr>
              <a:t>Roo</a:t>
            </a:r>
            <a:endParaRPr lang="en-US" sz="1150" b="1" dirty="0" smtClean="0">
              <a:solidFill>
                <a:srgbClr val="58B3B8"/>
              </a:solidFill>
              <a:latin typeface="Swift 4-Regular" panose="02000403070000020004" pitchFamily="50" charset="0"/>
            </a:endParaRPr>
          </a:p>
          <a:p>
            <a:r>
              <a:rPr lang="en-US" sz="1150" b="1" dirty="0" smtClean="0">
                <a:solidFill>
                  <a:srgbClr val="58B3B8"/>
                </a:solidFill>
                <a:latin typeface="Swift 4-Regular" panose="02000403070000020004" pitchFamily="50" charset="0"/>
              </a:rPr>
              <a:t>jmanuelcs@live.com.mx</a:t>
            </a:r>
            <a:endParaRPr lang="es-CU" sz="1150" b="1" dirty="0">
              <a:solidFill>
                <a:srgbClr val="58B3B8"/>
              </a:solidFill>
              <a:latin typeface="Swift 4-Regular" panose="02000403070000020004" pitchFamily="50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651" y="2745245"/>
            <a:ext cx="3241021" cy="2222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46DEB88F-B80B-41A4-A485-5E9B0FCD2432}"/>
              </a:ext>
            </a:extLst>
          </p:cNvPr>
          <p:cNvSpPr txBox="1"/>
          <p:nvPr/>
        </p:nvSpPr>
        <p:spPr>
          <a:xfrm>
            <a:off x="2965269" y="6313588"/>
            <a:ext cx="5421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“</a:t>
            </a:r>
            <a:r>
              <a:rPr lang="en-US" sz="1400" b="1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Simposio</a:t>
            </a:r>
            <a:r>
              <a:rPr lang="en-US" sz="1400" b="1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400" b="1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Internacional</a:t>
            </a:r>
            <a:r>
              <a:rPr lang="en-US" sz="1400" b="1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400" b="1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Hábitat</a:t>
            </a:r>
            <a:r>
              <a:rPr lang="en-US" sz="1400" b="1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y </a:t>
            </a:r>
            <a:r>
              <a:rPr lang="en-US" sz="1400" b="1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Desarrollo</a:t>
            </a:r>
            <a:r>
              <a:rPr lang="en-US" sz="1400" b="1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400" b="1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Comunitario</a:t>
            </a:r>
            <a:r>
              <a:rPr lang="en-US" sz="1400" b="1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400" b="1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Sostenible</a:t>
            </a:r>
            <a:r>
              <a:rPr lang="en-US" sz="1400" b="1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”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B35AFBB-230C-4D37-B12B-04181FA9529A}"/>
              </a:ext>
            </a:extLst>
          </p:cNvPr>
          <p:cNvSpPr txBox="1"/>
          <p:nvPr/>
        </p:nvSpPr>
        <p:spPr>
          <a:xfrm>
            <a:off x="7472111" y="5463877"/>
            <a:ext cx="1307561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 dirty="0" err="1" smtClean="0">
                <a:solidFill>
                  <a:srgbClr val="58B3B8"/>
                </a:solidFill>
                <a:latin typeface="Swift 4-Regular" panose="02000403070000020004" pitchFamily="50" charset="0"/>
              </a:rPr>
              <a:t>noviembre</a:t>
            </a:r>
            <a:r>
              <a:rPr lang="en-US" sz="1150" b="1" dirty="0" smtClean="0">
                <a:solidFill>
                  <a:srgbClr val="58B3B8"/>
                </a:solidFill>
                <a:latin typeface="Swift 4-Regular" panose="02000403070000020004" pitchFamily="50" charset="0"/>
              </a:rPr>
              <a:t>, 2021</a:t>
            </a:r>
            <a:endParaRPr lang="es-CU" sz="1150" b="1" dirty="0">
              <a:solidFill>
                <a:srgbClr val="58B3B8"/>
              </a:solidFill>
              <a:latin typeface="Swift 4-Regular" panose="0200040307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60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3093383-CD33-4E61-8250-CE5C6EB9F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" y="6046142"/>
            <a:ext cx="9141893" cy="81185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657404" y="889862"/>
            <a:ext cx="2127115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80" b="1" dirty="0" smtClean="0">
                <a:solidFill>
                  <a:srgbClr val="338466"/>
                </a:solidFill>
                <a:latin typeface="Eurostile LT Std Bold" panose="020B0804020202050204" pitchFamily="34" charset="0"/>
              </a:rPr>
              <a:t>INTRODUCCIÓN</a:t>
            </a:r>
            <a:endParaRPr lang="es-CU" sz="2980" b="1" dirty="0">
              <a:solidFill>
                <a:srgbClr val="338466"/>
              </a:solidFill>
              <a:latin typeface="Eurostile LT Std Bold" panose="020B080402020205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462D005-1C0A-456C-8720-E1FDD0964330}"/>
              </a:ext>
            </a:extLst>
          </p:cNvPr>
          <p:cNvSpPr txBox="1"/>
          <p:nvPr/>
        </p:nvSpPr>
        <p:spPr>
          <a:xfrm>
            <a:off x="657404" y="1742079"/>
            <a:ext cx="785735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Swift 4-Regular" panose="02000403070000020004" pitchFamily="50" charset="0"/>
              </a:rPr>
              <a:t>Las</a:t>
            </a:r>
            <a:r>
              <a:rPr lang="en-US" sz="2800" b="1" dirty="0" smtClean="0">
                <a:ln w="0"/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ft 4-Regular" panose="02000403070000020004" pitchFamily="50" charset="0"/>
              </a:rPr>
              <a:t> </a:t>
            </a:r>
            <a:r>
              <a:rPr lang="en-US" sz="2800" b="1" dirty="0" err="1" smtClean="0">
                <a:ln w="0"/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ft 4-Regular" panose="02000403070000020004" pitchFamily="50" charset="0"/>
              </a:rPr>
              <a:t>inundaciones</a:t>
            </a:r>
            <a:r>
              <a:rPr lang="en-US" sz="2800" b="1" dirty="0" smtClean="0">
                <a:ln w="0"/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ft 4-Regular" panose="02000403070000020004" pitchFamily="50" charset="0"/>
              </a:rPr>
              <a:t> </a:t>
            </a:r>
            <a:r>
              <a:rPr lang="en-US" sz="2800" dirty="0" smtClean="0">
                <a:latin typeface="Swift 4-Regular" panose="02000403070000020004" pitchFamily="50" charset="0"/>
              </a:rPr>
              <a:t>son </a:t>
            </a:r>
            <a:r>
              <a:rPr lang="en-US" sz="2800" dirty="0" err="1" smtClean="0">
                <a:latin typeface="Swift 4-Regular" panose="02000403070000020004" pitchFamily="50" charset="0"/>
              </a:rPr>
              <a:t>uno</a:t>
            </a:r>
            <a:r>
              <a:rPr lang="en-US" sz="2800" dirty="0" smtClean="0">
                <a:latin typeface="Swift 4-Regular" panose="02000403070000020004" pitchFamily="50" charset="0"/>
              </a:rPr>
              <a:t> de </a:t>
            </a:r>
            <a:r>
              <a:rPr lang="en-US" sz="2800" dirty="0" err="1" smtClean="0">
                <a:latin typeface="Swift 4-Regular" panose="02000403070000020004" pitchFamily="50" charset="0"/>
              </a:rPr>
              <a:t>los</a:t>
            </a:r>
            <a:r>
              <a:rPr lang="en-US" sz="2800" dirty="0" smtClean="0">
                <a:latin typeface="Swift 4-Regular" panose="02000403070000020004" pitchFamily="50" charset="0"/>
              </a:rPr>
              <a:t> </a:t>
            </a:r>
            <a:r>
              <a:rPr lang="en-US" sz="2800" dirty="0" err="1" smtClean="0">
                <a:latin typeface="Swift 4-Regular" panose="02000403070000020004" pitchFamily="50" charset="0"/>
              </a:rPr>
              <a:t>desastres</a:t>
            </a:r>
            <a:r>
              <a:rPr lang="en-US" sz="2800" dirty="0" smtClean="0">
                <a:latin typeface="Swift 4-Regular" panose="02000403070000020004" pitchFamily="50" charset="0"/>
              </a:rPr>
              <a:t> </a:t>
            </a:r>
            <a:r>
              <a:rPr lang="en-US" sz="2800" dirty="0" err="1" smtClean="0">
                <a:latin typeface="Swift 4-Regular" panose="02000403070000020004" pitchFamily="50" charset="0"/>
              </a:rPr>
              <a:t>climáticos</a:t>
            </a:r>
            <a:r>
              <a:rPr lang="en-US" sz="2800" dirty="0" smtClean="0">
                <a:latin typeface="Swift 4-Regular" panose="02000403070000020004" pitchFamily="50" charset="0"/>
              </a:rPr>
              <a:t> </a:t>
            </a:r>
            <a:r>
              <a:rPr lang="en-US" sz="2800" dirty="0" err="1" smtClean="0">
                <a:latin typeface="Swift 4-Regular" panose="02000403070000020004" pitchFamily="50" charset="0"/>
              </a:rPr>
              <a:t>más</a:t>
            </a:r>
            <a:r>
              <a:rPr lang="en-US" sz="2800" dirty="0" smtClean="0">
                <a:latin typeface="Swift 4-Regular" panose="02000403070000020004" pitchFamily="50" charset="0"/>
              </a:rPr>
              <a:t> </a:t>
            </a:r>
            <a:r>
              <a:rPr lang="en-US" sz="2800" dirty="0" err="1" smtClean="0">
                <a:latin typeface="Swift 4-Regular" panose="02000403070000020004" pitchFamily="50" charset="0"/>
              </a:rPr>
              <a:t>destructivos</a:t>
            </a:r>
            <a:r>
              <a:rPr lang="en-US" sz="2800" dirty="0" smtClean="0">
                <a:latin typeface="Swift 4-Regular" panose="02000403070000020004" pitchFamily="50" charset="0"/>
              </a:rPr>
              <a:t> a </a:t>
            </a:r>
            <a:r>
              <a:rPr lang="en-US" sz="2800" dirty="0" err="1" smtClean="0">
                <a:latin typeface="Swift 4-Regular" panose="02000403070000020004" pitchFamily="50" charset="0"/>
              </a:rPr>
              <a:t>escala</a:t>
            </a:r>
            <a:r>
              <a:rPr lang="en-US" sz="2800" dirty="0" smtClean="0">
                <a:latin typeface="Swift 4-Regular" panose="02000403070000020004" pitchFamily="50" charset="0"/>
              </a:rPr>
              <a:t> </a:t>
            </a:r>
            <a:r>
              <a:rPr lang="en-US" sz="2800" dirty="0" err="1" smtClean="0">
                <a:latin typeface="Swift 4-Regular" panose="02000403070000020004" pitchFamily="50" charset="0"/>
              </a:rPr>
              <a:t>mundial</a:t>
            </a:r>
            <a:r>
              <a:rPr lang="en-US" sz="2800" dirty="0" smtClean="0">
                <a:latin typeface="Swift 4-Regular" panose="02000403070000020004" pitchFamily="50" charset="0"/>
              </a:rPr>
              <a:t>...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800" dirty="0" smtClean="0">
              <a:latin typeface="Swift 4-Regular" panose="02000403070000020004" pitchFamily="50" charset="0"/>
            </a:endParaRPr>
          </a:p>
          <a:p>
            <a:pPr algn="just"/>
            <a:endParaRPr lang="es-CU" sz="2800" dirty="0">
              <a:solidFill>
                <a:srgbClr val="707070"/>
              </a:solidFill>
              <a:latin typeface="Swift 4-Regular" panose="02000403070000020004" pitchFamily="50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U" sz="2800" dirty="0" smtClean="0">
                <a:latin typeface="Swift 4-Regular" panose="02000403070000020004" pitchFamily="50" charset="0"/>
              </a:rPr>
              <a:t>Su </a:t>
            </a:r>
            <a:r>
              <a:rPr lang="es-CU" sz="2800" b="1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Swift 4-Regular" panose="02000403070000020004" pitchFamily="50" charset="0"/>
              </a:rPr>
              <a:t>frecuencia</a:t>
            </a:r>
            <a:r>
              <a:rPr lang="es-CU" sz="2800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Swift 4-Regular" panose="02000403070000020004" pitchFamily="50" charset="0"/>
              </a:rPr>
              <a:t> </a:t>
            </a:r>
            <a:r>
              <a:rPr lang="es-CU" sz="2800" dirty="0" smtClean="0">
                <a:latin typeface="Swift 4-Regular" panose="02000403070000020004" pitchFamily="50" charset="0"/>
              </a:rPr>
              <a:t>e </a:t>
            </a:r>
            <a:r>
              <a:rPr lang="es-CU" sz="2800" b="1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Swift 4-Regular" panose="02000403070000020004" pitchFamily="50" charset="0"/>
              </a:rPr>
              <a:t>intensidad</a:t>
            </a:r>
            <a:r>
              <a:rPr lang="es-CU" sz="2800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Swift 4-Regular" panose="02000403070000020004" pitchFamily="50" charset="0"/>
              </a:rPr>
              <a:t> </a:t>
            </a:r>
            <a:r>
              <a:rPr lang="es-CU" sz="2800" dirty="0" smtClean="0">
                <a:latin typeface="Swift 4-Regular" panose="02000403070000020004" pitchFamily="50" charset="0"/>
              </a:rPr>
              <a:t>se ha incrementado…</a:t>
            </a:r>
          </a:p>
          <a:p>
            <a:pPr algn="just"/>
            <a:endParaRPr lang="es-CU" sz="2800" dirty="0" smtClean="0">
              <a:latin typeface="Swift 4-Regular" panose="02000403070000020004" pitchFamily="50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CU" sz="2800" dirty="0">
              <a:latin typeface="Swift 4-Regular" panose="02000403070000020004" pitchFamily="50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U" sz="2800" dirty="0" smtClean="0">
                <a:latin typeface="Swift 4-Regular" panose="02000403070000020004" pitchFamily="50" charset="0"/>
              </a:rPr>
              <a:t>Las inundaciones, particularmente las </a:t>
            </a:r>
            <a:r>
              <a:rPr lang="es-CU" sz="2800" b="1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ft 4-Regular" panose="02000403070000020004" pitchFamily="50" charset="0"/>
              </a:rPr>
              <a:t>pluviales</a:t>
            </a:r>
            <a:r>
              <a:rPr lang="es-CU" sz="2800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Swift 4-Regular" panose="02000403070000020004" pitchFamily="50" charset="0"/>
              </a:rPr>
              <a:t>,</a:t>
            </a:r>
            <a:r>
              <a:rPr lang="es-CU" sz="2800" dirty="0" smtClean="0">
                <a:latin typeface="Swift 4-Regular" panose="02000403070000020004" pitchFamily="50" charset="0"/>
              </a:rPr>
              <a:t> ocurren…</a:t>
            </a:r>
            <a:endParaRPr lang="en-US" sz="2800" dirty="0">
              <a:latin typeface="Swift 4-Regular" panose="02000403070000020004" pitchFamily="50" charset="0"/>
            </a:endParaRPr>
          </a:p>
        </p:txBody>
      </p:sp>
      <p:pic>
        <p:nvPicPr>
          <p:cNvPr id="14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598" y="137205"/>
            <a:ext cx="1555671" cy="44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n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206" y="27128"/>
            <a:ext cx="990557" cy="58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B35AFBB-230C-4D37-B12B-04181FA9529A}"/>
              </a:ext>
            </a:extLst>
          </p:cNvPr>
          <p:cNvSpPr txBox="1"/>
          <p:nvPr/>
        </p:nvSpPr>
        <p:spPr>
          <a:xfrm>
            <a:off x="568898" y="316235"/>
            <a:ext cx="3080992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58B3B8"/>
                </a:solidFill>
                <a:latin typeface="Swift 4-Regular" panose="02000403070000020004" pitchFamily="50" charset="0"/>
              </a:rPr>
              <a:t>Dr. José Manuel Camacho Sanabria</a:t>
            </a:r>
            <a:endParaRPr lang="es-CU" sz="1150" dirty="0">
              <a:solidFill>
                <a:srgbClr val="58B3B8"/>
              </a:solidFill>
              <a:latin typeface="Swift 4-Regular" panose="02000403070000020004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6DEB88F-B80B-41A4-A485-5E9B0FCD2432}"/>
              </a:ext>
            </a:extLst>
          </p:cNvPr>
          <p:cNvSpPr txBox="1"/>
          <p:nvPr/>
        </p:nvSpPr>
        <p:spPr>
          <a:xfrm>
            <a:off x="516646" y="128262"/>
            <a:ext cx="4682371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“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Simposio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Internacional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Hábitat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y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Desarrollo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Comunitario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Sostenible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”</a:t>
            </a:r>
            <a:endParaRPr lang="es-CU" sz="1150" dirty="0">
              <a:solidFill>
                <a:srgbClr val="338466"/>
              </a:solidFill>
              <a:latin typeface="Swift 4-Regular" panose="0200040307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58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3093383-CD33-4E61-8250-CE5C6EB9F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" y="6046142"/>
            <a:ext cx="9141893" cy="81185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608087" y="734994"/>
            <a:ext cx="2127115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80" b="1" dirty="0" smtClean="0">
                <a:solidFill>
                  <a:srgbClr val="338466"/>
                </a:solidFill>
                <a:latin typeface="Eurostile LT Std Bold" panose="020B0804020202050204" pitchFamily="34" charset="0"/>
              </a:rPr>
              <a:t>INTRODUCCIÓN</a:t>
            </a:r>
            <a:endParaRPr lang="es-CU" sz="2980" b="1" dirty="0">
              <a:solidFill>
                <a:srgbClr val="338466"/>
              </a:solidFill>
              <a:latin typeface="Eurostile LT Std Bold" panose="020B080402020205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462D005-1C0A-456C-8720-E1FDD0964330}"/>
              </a:ext>
            </a:extLst>
          </p:cNvPr>
          <p:cNvSpPr txBox="1"/>
          <p:nvPr/>
        </p:nvSpPr>
        <p:spPr>
          <a:xfrm>
            <a:off x="568898" y="1313185"/>
            <a:ext cx="7857359" cy="6201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U" sz="2700" dirty="0" smtClean="0">
                <a:latin typeface="Swift 4-Regular" panose="02000403070000020004" pitchFamily="50" charset="0"/>
              </a:rPr>
              <a:t>A escala internacional existe </a:t>
            </a:r>
            <a:r>
              <a:rPr lang="es-CU" sz="2700" b="1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ft 4-Regular" panose="02000403070000020004" pitchFamily="50" charset="0"/>
              </a:rPr>
              <a:t>evidencia empírica </a:t>
            </a:r>
            <a:r>
              <a:rPr lang="es-CU" sz="2700" dirty="0" smtClean="0">
                <a:latin typeface="Swift 4-Regular" panose="02000403070000020004" pitchFamily="50" charset="0"/>
              </a:rPr>
              <a:t>sobre este tipo de amenaza natural </a:t>
            </a:r>
            <a:r>
              <a:rPr lang="es-MX" sz="2700" dirty="0">
                <a:latin typeface="Swift 4-Regular" panose="02000403070000020004"/>
              </a:rPr>
              <a:t>(Houston et al., </a:t>
            </a:r>
            <a:r>
              <a:rPr lang="es-MX" sz="2700" dirty="0" smtClean="0">
                <a:latin typeface="Swift 4-Regular" panose="02000403070000020004"/>
              </a:rPr>
              <a:t>2011; </a:t>
            </a:r>
            <a:r>
              <a:rPr lang="es-MX" sz="2700" dirty="0" err="1" smtClean="0">
                <a:latin typeface="Swift 4-Regular" panose="02000403070000020004"/>
              </a:rPr>
              <a:t>Kömüscü</a:t>
            </a:r>
            <a:r>
              <a:rPr lang="es-MX" sz="2700" dirty="0" smtClean="0">
                <a:latin typeface="Swift 4-Regular" panose="02000403070000020004"/>
              </a:rPr>
              <a:t> </a:t>
            </a:r>
            <a:r>
              <a:rPr lang="es-MX" sz="2700" dirty="0">
                <a:latin typeface="Swift 4-Regular" panose="02000403070000020004"/>
              </a:rPr>
              <a:t>y </a:t>
            </a:r>
            <a:r>
              <a:rPr lang="es-MX" sz="2700" dirty="0" err="1">
                <a:latin typeface="Swift 4-Regular" panose="02000403070000020004"/>
              </a:rPr>
              <a:t>Celik</a:t>
            </a:r>
            <a:r>
              <a:rPr lang="es-MX" sz="2700" dirty="0">
                <a:latin typeface="Swift 4-Regular" panose="02000403070000020004"/>
              </a:rPr>
              <a:t>, </a:t>
            </a:r>
            <a:r>
              <a:rPr lang="es-MX" sz="2700" dirty="0" smtClean="0">
                <a:latin typeface="Swift 4-Regular" panose="02000403070000020004"/>
              </a:rPr>
              <a:t>2013; </a:t>
            </a:r>
            <a:r>
              <a:rPr lang="es-MX" sz="2700" dirty="0" err="1" smtClean="0">
                <a:latin typeface="Swift 4-Regular" panose="02000403070000020004"/>
              </a:rPr>
              <a:t>Mishra</a:t>
            </a:r>
            <a:r>
              <a:rPr lang="es-MX" sz="2700" dirty="0">
                <a:latin typeface="Swift 4-Regular" panose="02000403070000020004"/>
              </a:rPr>
              <a:t>, </a:t>
            </a:r>
            <a:r>
              <a:rPr lang="es-MX" sz="2700" dirty="0" smtClean="0">
                <a:latin typeface="Swift 4-Regular" panose="02000403070000020004"/>
              </a:rPr>
              <a:t>2015; </a:t>
            </a:r>
            <a:r>
              <a:rPr lang="es-MX" sz="2700" dirty="0" err="1" smtClean="0">
                <a:latin typeface="Swift 4-Regular" panose="02000403070000020004"/>
              </a:rPr>
              <a:t>Deng</a:t>
            </a:r>
            <a:r>
              <a:rPr lang="es-MX" sz="2700" dirty="0" smtClean="0">
                <a:latin typeface="Swift 4-Regular" panose="02000403070000020004"/>
              </a:rPr>
              <a:t> </a:t>
            </a:r>
            <a:r>
              <a:rPr lang="es-MX" sz="2700" dirty="0">
                <a:latin typeface="Swift 4-Regular" panose="02000403070000020004"/>
              </a:rPr>
              <a:t>et al., </a:t>
            </a:r>
            <a:r>
              <a:rPr lang="es-MX" sz="2700" dirty="0" smtClean="0">
                <a:latin typeface="Swift 4-Regular" panose="02000403070000020004"/>
              </a:rPr>
              <a:t>2016; </a:t>
            </a:r>
            <a:r>
              <a:rPr lang="es-MX" sz="2700" dirty="0" err="1">
                <a:latin typeface="Swift 4-Regular" panose="02000403070000020004"/>
              </a:rPr>
              <a:t>Merlinsky</a:t>
            </a:r>
            <a:r>
              <a:rPr lang="es-MX" sz="2700" dirty="0">
                <a:latin typeface="Swift 4-Regular" panose="02000403070000020004"/>
              </a:rPr>
              <a:t> y </a:t>
            </a:r>
            <a:r>
              <a:rPr lang="es-MX" sz="2700" dirty="0" err="1">
                <a:latin typeface="Swift 4-Regular" panose="02000403070000020004"/>
              </a:rPr>
              <a:t>Ayelén</a:t>
            </a:r>
            <a:r>
              <a:rPr lang="es-MX" sz="2700" dirty="0">
                <a:latin typeface="Swift 4-Regular" panose="02000403070000020004"/>
              </a:rPr>
              <a:t>, </a:t>
            </a:r>
            <a:r>
              <a:rPr lang="es-MX" sz="2700" dirty="0" smtClean="0">
                <a:latin typeface="Swift 4-Regular" panose="02000403070000020004"/>
              </a:rPr>
              <a:t>2016; </a:t>
            </a:r>
            <a:r>
              <a:rPr lang="es-MX" sz="2700" dirty="0" err="1">
                <a:latin typeface="Swift 4-Regular" panose="02000403070000020004"/>
              </a:rPr>
              <a:t>Mishra</a:t>
            </a:r>
            <a:r>
              <a:rPr lang="es-MX" sz="2700" dirty="0">
                <a:latin typeface="Swift 4-Regular" panose="02000403070000020004"/>
              </a:rPr>
              <a:t>, </a:t>
            </a:r>
            <a:r>
              <a:rPr lang="es-MX" sz="2700" dirty="0" smtClean="0">
                <a:latin typeface="Swift 4-Regular" panose="02000403070000020004"/>
              </a:rPr>
              <a:t>2016; </a:t>
            </a:r>
            <a:r>
              <a:rPr lang="es-MX" sz="2700" dirty="0" err="1">
                <a:latin typeface="Swift 4-Regular" panose="02000403070000020004"/>
              </a:rPr>
              <a:t>Zevenbergen</a:t>
            </a:r>
            <a:r>
              <a:rPr lang="es-MX" sz="2700" dirty="0">
                <a:latin typeface="Swift 4-Regular" panose="02000403070000020004"/>
              </a:rPr>
              <a:t> et al., </a:t>
            </a:r>
            <a:r>
              <a:rPr lang="es-MX" sz="2700" dirty="0" smtClean="0">
                <a:latin typeface="Swift 4-Regular" panose="02000403070000020004"/>
              </a:rPr>
              <a:t>2017; </a:t>
            </a:r>
            <a:r>
              <a:rPr lang="es-MX" sz="2700" dirty="0">
                <a:latin typeface="Swift 4-Regular" panose="02000403070000020004"/>
              </a:rPr>
              <a:t>Iturralde, </a:t>
            </a:r>
            <a:r>
              <a:rPr lang="es-MX" sz="2700" dirty="0" smtClean="0">
                <a:latin typeface="Swift 4-Regular" panose="02000403070000020004"/>
              </a:rPr>
              <a:t>2018; </a:t>
            </a:r>
            <a:r>
              <a:rPr lang="es-MX" sz="2700" dirty="0">
                <a:latin typeface="Swift 4-Regular" panose="02000403070000020004"/>
              </a:rPr>
              <a:t>Martínez et al., </a:t>
            </a:r>
            <a:r>
              <a:rPr lang="es-MX" sz="2700" dirty="0" smtClean="0">
                <a:latin typeface="Swift 4-Regular" panose="02000403070000020004"/>
              </a:rPr>
              <a:t>2019; </a:t>
            </a:r>
            <a:r>
              <a:rPr lang="es-MX" sz="2700" dirty="0">
                <a:latin typeface="Swift 4-Regular" panose="02000403070000020004"/>
              </a:rPr>
              <a:t>Sevillano et al., </a:t>
            </a:r>
            <a:r>
              <a:rPr lang="es-MX" sz="2700" dirty="0" smtClean="0">
                <a:latin typeface="Swift 4-Regular" panose="02000403070000020004"/>
              </a:rPr>
              <a:t>2020).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MX" sz="2700" dirty="0">
              <a:latin typeface="Swift 4-Regular" panose="02000403070000020004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MX" sz="2700" dirty="0" smtClean="0">
                <a:latin typeface="Swift 4-Regular" panose="02000403070000020004"/>
              </a:rPr>
              <a:t>En </a:t>
            </a:r>
            <a:r>
              <a:rPr lang="es-MX" sz="2700" b="1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ft 4-Regular" panose="02000403070000020004"/>
              </a:rPr>
              <a:t>México</a:t>
            </a:r>
            <a:r>
              <a:rPr lang="es-MX" sz="2700" dirty="0" smtClean="0">
                <a:latin typeface="Swift 4-Regular" panose="02000403070000020004"/>
              </a:rPr>
              <a:t>, destacan los estudios de Vera y López (2010); Moguel et al. (2012), Magaña et al. (2013),  Herrera et al. (2018); Pérez y </a:t>
            </a:r>
            <a:r>
              <a:rPr lang="es-MX" sz="2700" dirty="0" err="1" smtClean="0">
                <a:latin typeface="Swift 4-Regular" panose="02000403070000020004"/>
              </a:rPr>
              <a:t>Welsh</a:t>
            </a:r>
            <a:r>
              <a:rPr lang="es-MX" sz="2700" dirty="0" smtClean="0">
                <a:latin typeface="Swift 4-Regular" panose="02000403070000020004"/>
              </a:rPr>
              <a:t> (2020); entre otros.</a:t>
            </a:r>
          </a:p>
          <a:p>
            <a:pPr algn="just"/>
            <a:endParaRPr lang="es-CU" sz="2400" dirty="0" smtClean="0">
              <a:latin typeface="Swift 4-Regular" panose="02000403070000020004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CU" sz="1900" dirty="0">
              <a:latin typeface="Swift 4-Regular" panose="02000403070000020004" pitchFamily="50" charset="0"/>
            </a:endParaRPr>
          </a:p>
          <a:p>
            <a:pPr algn="just"/>
            <a:endParaRPr lang="es-CU" sz="1900" dirty="0">
              <a:latin typeface="Swift 4-Regular" panose="02000403070000020004" pitchFamily="50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CU" sz="1900" dirty="0">
              <a:latin typeface="Swift 4-Regular" panose="02000403070000020004" pitchFamily="50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900" dirty="0">
              <a:latin typeface="Swift 4-Regular" panose="02000403070000020004" pitchFamily="50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B35AFBB-230C-4D37-B12B-04181FA9529A}"/>
              </a:ext>
            </a:extLst>
          </p:cNvPr>
          <p:cNvSpPr txBox="1"/>
          <p:nvPr/>
        </p:nvSpPr>
        <p:spPr>
          <a:xfrm>
            <a:off x="568898" y="316235"/>
            <a:ext cx="3080992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58B3B8"/>
                </a:solidFill>
                <a:latin typeface="Swift 4-Regular" panose="02000403070000020004" pitchFamily="50" charset="0"/>
              </a:rPr>
              <a:t>Dr. José Manuel Camacho Sanabria</a:t>
            </a:r>
            <a:endParaRPr lang="es-CU" sz="1150" dirty="0">
              <a:solidFill>
                <a:srgbClr val="58B3B8"/>
              </a:solidFill>
              <a:latin typeface="Swift 4-Regular" panose="02000403070000020004" pitchFamily="50" charset="0"/>
            </a:endParaRPr>
          </a:p>
        </p:txBody>
      </p:sp>
      <p:pic>
        <p:nvPicPr>
          <p:cNvPr id="14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598" y="137205"/>
            <a:ext cx="1555671" cy="44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n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206" y="27128"/>
            <a:ext cx="990557" cy="58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6DEB88F-B80B-41A4-A485-5E9B0FCD2432}"/>
              </a:ext>
            </a:extLst>
          </p:cNvPr>
          <p:cNvSpPr txBox="1"/>
          <p:nvPr/>
        </p:nvSpPr>
        <p:spPr>
          <a:xfrm>
            <a:off x="516646" y="128262"/>
            <a:ext cx="4682371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“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Simposio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Internacional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Hábitat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y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Desarrollo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Comunitario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Sostenible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”</a:t>
            </a:r>
            <a:endParaRPr lang="es-CU" sz="1150" dirty="0">
              <a:solidFill>
                <a:srgbClr val="338466"/>
              </a:solidFill>
              <a:latin typeface="Swift 4-Regular" panose="0200040307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69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3093383-CD33-4E61-8250-CE5C6EB9F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" y="6046142"/>
            <a:ext cx="9141893" cy="81185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568898" y="748057"/>
            <a:ext cx="3833285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80" b="1" dirty="0" smtClean="0">
                <a:solidFill>
                  <a:srgbClr val="338466"/>
                </a:solidFill>
                <a:latin typeface="Eurostile LT Std Bold" panose="020B0804020202050204" pitchFamily="34" charset="0"/>
              </a:rPr>
              <a:t>ANTECEDENTES</a:t>
            </a:r>
            <a:endParaRPr lang="es-CU" sz="2980" b="1" dirty="0">
              <a:solidFill>
                <a:srgbClr val="338466"/>
              </a:solidFill>
              <a:latin typeface="Eurostile LT Std Bold" panose="020B0804020202050204" pitchFamily="34" charset="0"/>
            </a:endParaRPr>
          </a:p>
        </p:txBody>
      </p:sp>
      <p:pic>
        <p:nvPicPr>
          <p:cNvPr id="14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598" y="137205"/>
            <a:ext cx="1555671" cy="44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n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206" y="27128"/>
            <a:ext cx="990557" cy="58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529151"/>
              </p:ext>
            </p:extLst>
          </p:nvPr>
        </p:nvGraphicFramePr>
        <p:xfrm>
          <a:off x="674900" y="1394888"/>
          <a:ext cx="7796306" cy="4480545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663351">
                  <a:extLst>
                    <a:ext uri="{9D8B030D-6E8A-4147-A177-3AD203B41FA5}">
                      <a16:colId xmlns:a16="http://schemas.microsoft.com/office/drawing/2014/main" val="567379799"/>
                    </a:ext>
                  </a:extLst>
                </a:gridCol>
                <a:gridCol w="6132955">
                  <a:extLst>
                    <a:ext uri="{9D8B030D-6E8A-4147-A177-3AD203B41FA5}">
                      <a16:colId xmlns:a16="http://schemas.microsoft.com/office/drawing/2014/main" val="3320020318"/>
                    </a:ext>
                  </a:extLst>
                </a:gridCol>
              </a:tblGrid>
              <a:tr h="327996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wift 4-Regular" panose="02000403070000020004"/>
                        </a:rPr>
                        <a:t>Autor(es)</a:t>
                      </a:r>
                      <a:endParaRPr lang="es-MX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wift 4-Regular" panose="02000403070000020004"/>
                        </a:rPr>
                        <a:t>Título</a:t>
                      </a:r>
                      <a:endParaRPr lang="es-MX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extLst>
                  <a:ext uri="{0D108BD9-81ED-4DB2-BD59-A6C34878D82A}">
                    <a16:rowId xmlns:a16="http://schemas.microsoft.com/office/drawing/2014/main" val="1100371214"/>
                  </a:ext>
                </a:extLst>
              </a:tr>
              <a:tr h="132042">
                <a:tc>
                  <a:txBody>
                    <a:bodyPr/>
                    <a:lstStyle/>
                    <a:p>
                      <a:r>
                        <a:rPr lang="es-MX" sz="1000" dirty="0" smtClean="0">
                          <a:latin typeface="Swift 4-Regular" panose="02000403070000020004"/>
                        </a:rPr>
                        <a:t>UQROO-CIG</a:t>
                      </a:r>
                      <a:r>
                        <a:rPr lang="es-MX" sz="1000" baseline="0" dirty="0" smtClean="0">
                          <a:latin typeface="Swift 4-Regular" panose="02000403070000020004"/>
                        </a:rPr>
                        <a:t> (2011)</a:t>
                      </a:r>
                      <a:endParaRPr lang="es-MX" sz="10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100" dirty="0" smtClean="0">
                          <a:latin typeface="Swift 4-Regular" panose="02000403070000020004"/>
                        </a:rPr>
                        <a:t>Atlas de riesgo de la ciudad de Chetumal,</a:t>
                      </a:r>
                      <a:r>
                        <a:rPr lang="es-MX" sz="1100" baseline="0" dirty="0" smtClean="0">
                          <a:latin typeface="Swift 4-Regular" panose="02000403070000020004"/>
                        </a:rPr>
                        <a:t> municipio de Othón P. Blanco, Quintana Roo.</a:t>
                      </a:r>
                      <a:endParaRPr lang="es-MX" sz="11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extLst>
                  <a:ext uri="{0D108BD9-81ED-4DB2-BD59-A6C34878D82A}">
                    <a16:rowId xmlns:a16="http://schemas.microsoft.com/office/drawing/2014/main" val="2096443387"/>
                  </a:ext>
                </a:extLst>
              </a:tr>
              <a:tr h="201004">
                <a:tc>
                  <a:txBody>
                    <a:bodyPr/>
                    <a:lstStyle/>
                    <a:p>
                      <a:r>
                        <a:rPr lang="es-MX" sz="1000" dirty="0" smtClean="0">
                          <a:latin typeface="Swift 4-Regular" panose="02000403070000020004"/>
                        </a:rPr>
                        <a:t>CAPA-IMTA (2013)</a:t>
                      </a:r>
                      <a:endParaRPr lang="es-MX" sz="10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100" dirty="0" smtClean="0">
                          <a:latin typeface="Swift 4-Regular" panose="02000403070000020004"/>
                        </a:rPr>
                        <a:t>Programa</a:t>
                      </a:r>
                      <a:r>
                        <a:rPr lang="es-MX" sz="1100" baseline="0" dirty="0" smtClean="0">
                          <a:latin typeface="Swift 4-Regular" panose="02000403070000020004"/>
                        </a:rPr>
                        <a:t> para el manejo del agua pluvial de la ciudad de Chetumal, Quintana Roo.</a:t>
                      </a:r>
                      <a:endParaRPr lang="es-MX" sz="1100" baseline="0" dirty="0" smtClean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extLst>
                  <a:ext uri="{0D108BD9-81ED-4DB2-BD59-A6C34878D82A}">
                    <a16:rowId xmlns:a16="http://schemas.microsoft.com/office/drawing/2014/main" val="2883799248"/>
                  </a:ext>
                </a:extLst>
              </a:tr>
              <a:tr h="2220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dirty="0" smtClean="0">
                          <a:latin typeface="Swift 4-Regular" panose="02000403070000020004"/>
                        </a:rPr>
                        <a:t>CAPA-IMTA (2016)</a:t>
                      </a:r>
                      <a:endParaRPr lang="es-MX" sz="1000" b="0" dirty="0" smtClean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100" dirty="0" smtClean="0">
                          <a:latin typeface="Swift 4-Regular" panose="02000403070000020004"/>
                        </a:rPr>
                        <a:t>Estudio </a:t>
                      </a:r>
                      <a:r>
                        <a:rPr lang="es-MX" sz="1100" dirty="0" err="1" smtClean="0">
                          <a:latin typeface="Swift 4-Regular" panose="02000403070000020004"/>
                        </a:rPr>
                        <a:t>geohidrológico</a:t>
                      </a:r>
                      <a:r>
                        <a:rPr lang="es-MX" sz="1100" dirty="0" smtClean="0">
                          <a:latin typeface="Swift 4-Regular" panose="02000403070000020004"/>
                        </a:rPr>
                        <a:t> en el acuífero</a:t>
                      </a:r>
                      <a:r>
                        <a:rPr lang="es-MX" sz="1100" baseline="0" dirty="0" smtClean="0">
                          <a:latin typeface="Swift 4-Regular" panose="02000403070000020004"/>
                        </a:rPr>
                        <a:t> de Chetumal, Quintana Roo.</a:t>
                      </a:r>
                      <a:endParaRPr lang="es-MX" sz="11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extLst>
                  <a:ext uri="{0D108BD9-81ED-4DB2-BD59-A6C34878D82A}">
                    <a16:rowId xmlns:a16="http://schemas.microsoft.com/office/drawing/2014/main" val="1970768700"/>
                  </a:ext>
                </a:extLst>
              </a:tr>
              <a:tr h="179250">
                <a:tc>
                  <a:txBody>
                    <a:bodyPr/>
                    <a:lstStyle/>
                    <a:p>
                      <a:r>
                        <a:rPr lang="es-MX" sz="1000" dirty="0" smtClean="0">
                          <a:latin typeface="Swift 4-Regular" panose="02000403070000020004"/>
                        </a:rPr>
                        <a:t>Fragoso</a:t>
                      </a:r>
                      <a:r>
                        <a:rPr lang="es-MX" sz="1000" baseline="0" dirty="0" smtClean="0">
                          <a:latin typeface="Swift 4-Regular" panose="02000403070000020004"/>
                        </a:rPr>
                        <a:t> y Pereira (2018)</a:t>
                      </a:r>
                      <a:endParaRPr lang="es-MX" sz="10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100" dirty="0" smtClean="0">
                          <a:latin typeface="Swift 4-Regular" panose="02000403070000020004"/>
                        </a:rPr>
                        <a:t>Suelos y karts, origen</a:t>
                      </a:r>
                      <a:r>
                        <a:rPr lang="es-MX" sz="1100" baseline="0" dirty="0" smtClean="0">
                          <a:latin typeface="Swift 4-Regular" panose="02000403070000020004"/>
                        </a:rPr>
                        <a:t> de inundaciones y hundimientos en Chetumal. Quintana Roo, México.</a:t>
                      </a:r>
                      <a:endParaRPr lang="es-MX" sz="11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extLst>
                  <a:ext uri="{0D108BD9-81ED-4DB2-BD59-A6C34878D82A}">
                    <a16:rowId xmlns:a16="http://schemas.microsoft.com/office/drawing/2014/main" val="4219822742"/>
                  </a:ext>
                </a:extLst>
              </a:tr>
              <a:tr h="257591">
                <a:tc>
                  <a:txBody>
                    <a:bodyPr/>
                    <a:lstStyle/>
                    <a:p>
                      <a:r>
                        <a:rPr lang="es-MX" sz="1000" dirty="0" smtClean="0">
                          <a:latin typeface="Swift 4-Regular" panose="02000403070000020004"/>
                        </a:rPr>
                        <a:t>Martínez</a:t>
                      </a:r>
                      <a:r>
                        <a:rPr lang="es-MX" sz="1000" baseline="0" dirty="0" smtClean="0">
                          <a:latin typeface="Swift 4-Regular" panose="02000403070000020004"/>
                        </a:rPr>
                        <a:t> et al. (2018)</a:t>
                      </a:r>
                      <a:endParaRPr lang="es-MX" sz="10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100" dirty="0" smtClean="0">
                          <a:latin typeface="Swift 4-Regular" panose="02000403070000020004"/>
                        </a:rPr>
                        <a:t>Resiliencia del sistema de drenaje pluvial</a:t>
                      </a:r>
                      <a:r>
                        <a:rPr lang="es-MX" sz="1100" baseline="0" dirty="0" smtClean="0">
                          <a:latin typeface="Swift 4-Regular" panose="02000403070000020004"/>
                        </a:rPr>
                        <a:t> ante inundaciones: el caso de Chetumal, Quintana Roo, México.</a:t>
                      </a:r>
                      <a:endParaRPr lang="es-MX" sz="11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extLst>
                  <a:ext uri="{0D108BD9-81ED-4DB2-BD59-A6C34878D82A}">
                    <a16:rowId xmlns:a16="http://schemas.microsoft.com/office/drawing/2014/main" val="2335842238"/>
                  </a:ext>
                </a:extLst>
              </a:tr>
              <a:tr h="354627">
                <a:tc>
                  <a:txBody>
                    <a:bodyPr/>
                    <a:lstStyle/>
                    <a:p>
                      <a:r>
                        <a:rPr lang="es-MX" sz="1000" dirty="0" smtClean="0">
                          <a:latin typeface="Swift 4-Regular" panose="02000403070000020004"/>
                        </a:rPr>
                        <a:t>Rodríguez (2018)</a:t>
                      </a:r>
                      <a:endParaRPr lang="es-MX" sz="10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100" dirty="0" smtClean="0">
                          <a:latin typeface="Swift 4-Regular" panose="02000403070000020004"/>
                        </a:rPr>
                        <a:t>Entre huracanes e inundaciones: riesgo y vulnerabilidad en la ciudad de Chetumal</a:t>
                      </a:r>
                      <a:r>
                        <a:rPr lang="es-MX" sz="1100" baseline="0" dirty="0" smtClean="0">
                          <a:latin typeface="Swift 4-Regular" panose="02000403070000020004"/>
                        </a:rPr>
                        <a:t> frente a las amenazas </a:t>
                      </a:r>
                      <a:r>
                        <a:rPr lang="es-MX" sz="1100" baseline="0" dirty="0" err="1" smtClean="0">
                          <a:latin typeface="Swift 4-Regular" panose="02000403070000020004"/>
                        </a:rPr>
                        <a:t>hidrometeorológicas</a:t>
                      </a:r>
                      <a:r>
                        <a:rPr lang="es-MX" sz="1100" baseline="0" dirty="0" smtClean="0">
                          <a:latin typeface="Swift 4-Regular" panose="02000403070000020004"/>
                        </a:rPr>
                        <a:t>.</a:t>
                      </a:r>
                      <a:endParaRPr lang="es-MX" sz="11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extLst>
                  <a:ext uri="{0D108BD9-81ED-4DB2-BD59-A6C34878D82A}">
                    <a16:rowId xmlns:a16="http://schemas.microsoft.com/office/drawing/2014/main" val="487272538"/>
                  </a:ext>
                </a:extLst>
              </a:tr>
              <a:tr h="3732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dirty="0" smtClean="0">
                          <a:latin typeface="Swift 4-Regular" panose="02000403070000020004"/>
                        </a:rPr>
                        <a:t>Camacho et</a:t>
                      </a:r>
                      <a:r>
                        <a:rPr lang="es-MX" sz="1000" baseline="0" dirty="0" smtClean="0">
                          <a:latin typeface="Swift 4-Regular" panose="02000403070000020004"/>
                        </a:rPr>
                        <a:t> al. (2019)</a:t>
                      </a:r>
                      <a:endParaRPr lang="es-MX" sz="1000" dirty="0" smtClean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100" dirty="0" smtClean="0">
                          <a:latin typeface="Swift 4-Regular" panose="02000403070000020004"/>
                        </a:rPr>
                        <a:t>Propuesta metodológica</a:t>
                      </a:r>
                      <a:r>
                        <a:rPr lang="es-MX" sz="1100" baseline="0" dirty="0" smtClean="0">
                          <a:latin typeface="Swift 4-Regular" panose="02000403070000020004"/>
                        </a:rPr>
                        <a:t> para medir la resiliencia urbana ante huracanes e inundaciones en el Caribe Mexicano.</a:t>
                      </a:r>
                      <a:endParaRPr lang="es-MX" sz="11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extLst>
                  <a:ext uri="{0D108BD9-81ED-4DB2-BD59-A6C34878D82A}">
                    <a16:rowId xmlns:a16="http://schemas.microsoft.com/office/drawing/2014/main" val="3822279363"/>
                  </a:ext>
                </a:extLst>
              </a:tr>
              <a:tr h="3788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dirty="0" smtClean="0">
                          <a:latin typeface="Swift 4-Regular" panose="02000403070000020004"/>
                        </a:rPr>
                        <a:t>Chávez et al. (2019)</a:t>
                      </a:r>
                      <a:endParaRPr lang="es-MX" sz="1000" dirty="0" smtClean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100" dirty="0" smtClean="0">
                          <a:latin typeface="Swift 4-Regular" panose="02000403070000020004"/>
                        </a:rPr>
                        <a:t>El camino hacia un modelo metodológico para</a:t>
                      </a:r>
                      <a:r>
                        <a:rPr lang="es-MX" sz="1100" baseline="0" dirty="0" smtClean="0">
                          <a:latin typeface="Swift 4-Regular" panose="02000403070000020004"/>
                        </a:rPr>
                        <a:t> realizar un índice de resiliencia en ciudades costeras (IRCC) del Caribe Mexicano ante huracanes e inundaciones.</a:t>
                      </a:r>
                      <a:endParaRPr lang="es-MX" sz="11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extLst>
                  <a:ext uri="{0D108BD9-81ED-4DB2-BD59-A6C34878D82A}">
                    <a16:rowId xmlns:a16="http://schemas.microsoft.com/office/drawing/2014/main" val="1475107231"/>
                  </a:ext>
                </a:extLst>
              </a:tr>
              <a:tr h="227723">
                <a:tc>
                  <a:txBody>
                    <a:bodyPr/>
                    <a:lstStyle/>
                    <a:p>
                      <a:r>
                        <a:rPr lang="es-MX" sz="1000" dirty="0" smtClean="0">
                          <a:latin typeface="Swift 4-Regular" panose="02000403070000020004"/>
                        </a:rPr>
                        <a:t>Barrera (2020)</a:t>
                      </a:r>
                      <a:endParaRPr lang="es-MX" sz="10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100" dirty="0" smtClean="0">
                          <a:latin typeface="Swift 4-Regular" panose="02000403070000020004"/>
                        </a:rPr>
                        <a:t>Pobreza por ingreso y vulnerabilidad frente a inundaciones en Chetumal,</a:t>
                      </a:r>
                      <a:r>
                        <a:rPr lang="es-MX" sz="1100" baseline="0" dirty="0" smtClean="0">
                          <a:latin typeface="Swift 4-Regular" panose="02000403070000020004"/>
                        </a:rPr>
                        <a:t> Quintana Roo.</a:t>
                      </a:r>
                      <a:endParaRPr lang="es-MX" sz="11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extLst>
                  <a:ext uri="{0D108BD9-81ED-4DB2-BD59-A6C34878D82A}">
                    <a16:rowId xmlns:a16="http://schemas.microsoft.com/office/drawing/2014/main" val="3940029723"/>
                  </a:ext>
                </a:extLst>
              </a:tr>
              <a:tr h="348977">
                <a:tc>
                  <a:txBody>
                    <a:bodyPr/>
                    <a:lstStyle/>
                    <a:p>
                      <a:r>
                        <a:rPr lang="es-MX" sz="1000" dirty="0" smtClean="0">
                          <a:latin typeface="Swift 4-Regular" panose="02000403070000020004"/>
                        </a:rPr>
                        <a:t>Camacho et</a:t>
                      </a:r>
                      <a:r>
                        <a:rPr lang="es-MX" sz="1000" baseline="0" dirty="0" smtClean="0">
                          <a:latin typeface="Swift 4-Regular" panose="02000403070000020004"/>
                        </a:rPr>
                        <a:t> al. (2020)</a:t>
                      </a:r>
                      <a:endParaRPr lang="es-MX" sz="10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100" u="none" strike="noStrike" kern="1200" baseline="0" dirty="0" err="1" smtClean="0">
                          <a:latin typeface="Swift 4-Regular" panose="02000403070000020004"/>
                        </a:rPr>
                        <a:t>Index</a:t>
                      </a:r>
                      <a:r>
                        <a:rPr lang="es-MX" sz="1100" u="none" strike="noStrike" kern="1200" baseline="0" dirty="0" smtClean="0">
                          <a:latin typeface="Swift 4-Regular" panose="02000403070000020004"/>
                        </a:rPr>
                        <a:t> of </a:t>
                      </a:r>
                      <a:r>
                        <a:rPr lang="es-MX" sz="1100" u="none" strike="noStrike" kern="1200" baseline="0" dirty="0" err="1" smtClean="0">
                          <a:latin typeface="Swift 4-Regular" panose="02000403070000020004"/>
                        </a:rPr>
                        <a:t>Coastal</a:t>
                      </a:r>
                      <a:r>
                        <a:rPr lang="es-MX" sz="1100" u="none" strike="noStrike" kern="1200" baseline="0" dirty="0" smtClean="0">
                          <a:latin typeface="Swift 4-Regular" panose="02000403070000020004"/>
                        </a:rPr>
                        <a:t> </a:t>
                      </a:r>
                      <a:r>
                        <a:rPr lang="es-MX" sz="1100" u="none" strike="noStrike" kern="1200" baseline="0" dirty="0" err="1" smtClean="0">
                          <a:latin typeface="Swift 4-Regular" panose="02000403070000020004"/>
                        </a:rPr>
                        <a:t>Urban</a:t>
                      </a:r>
                      <a:r>
                        <a:rPr lang="es-MX" sz="1100" u="none" strike="noStrike" kern="1200" baseline="0" dirty="0" smtClean="0">
                          <a:latin typeface="Swift 4-Regular" panose="02000403070000020004"/>
                        </a:rPr>
                        <a:t> </a:t>
                      </a:r>
                      <a:r>
                        <a:rPr lang="en-US" sz="1100" u="none" strike="noStrike" kern="1200" baseline="0" dirty="0" smtClean="0">
                          <a:latin typeface="Swift 4-Regular" panose="02000403070000020004"/>
                        </a:rPr>
                        <a:t>Resilience (ICURHF) When Coping with Hurricanes and Floods in the City of </a:t>
                      </a:r>
                      <a:r>
                        <a:rPr lang="en-US" sz="1100" u="none" strike="noStrike" kern="1200" baseline="0" dirty="0" err="1" smtClean="0">
                          <a:latin typeface="Swift 4-Regular" panose="02000403070000020004"/>
                        </a:rPr>
                        <a:t>Chetumal</a:t>
                      </a:r>
                      <a:r>
                        <a:rPr lang="en-US" sz="1100" u="none" strike="noStrike" kern="1200" baseline="0" dirty="0" smtClean="0">
                          <a:latin typeface="Swift 4-Regular" panose="02000403070000020004"/>
                        </a:rPr>
                        <a:t>, in the South East of Mexico.</a:t>
                      </a:r>
                      <a:endParaRPr lang="es-MX" sz="11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extLst>
                  <a:ext uri="{0D108BD9-81ED-4DB2-BD59-A6C34878D82A}">
                    <a16:rowId xmlns:a16="http://schemas.microsoft.com/office/drawing/2014/main" val="1426911269"/>
                  </a:ext>
                </a:extLst>
              </a:tr>
              <a:tr h="237008">
                <a:tc>
                  <a:txBody>
                    <a:bodyPr/>
                    <a:lstStyle/>
                    <a:p>
                      <a:r>
                        <a:rPr lang="es-MX" sz="10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López y Hernández (2021)</a:t>
                      </a:r>
                      <a:endParaRPr lang="es-MX" sz="10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1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Generación de mapas de riesgo</a:t>
                      </a:r>
                      <a:r>
                        <a:rPr lang="es-MX" sz="1100" baseline="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 por inundación en zonas urbanas de Quintana Roo.</a:t>
                      </a:r>
                      <a:endParaRPr lang="es-MX" sz="11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extLst>
                  <a:ext uri="{0D108BD9-81ED-4DB2-BD59-A6C34878D82A}">
                    <a16:rowId xmlns:a16="http://schemas.microsoft.com/office/drawing/2014/main" val="3664362430"/>
                  </a:ext>
                </a:extLst>
              </a:tr>
              <a:tr h="464667">
                <a:tc>
                  <a:txBody>
                    <a:bodyPr/>
                    <a:lstStyle/>
                    <a:p>
                      <a:r>
                        <a:rPr lang="es-MX" sz="10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López et al.</a:t>
                      </a:r>
                      <a:r>
                        <a:rPr lang="es-MX" sz="1000" baseline="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 (2021)</a:t>
                      </a:r>
                      <a:endParaRPr lang="es-MX" sz="10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1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Potencial de desastres por inundación en la zona limítrofe</a:t>
                      </a:r>
                      <a:r>
                        <a:rPr lang="es-MX" sz="1100" baseline="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 entre Quintana Roo y Campeche, México.</a:t>
                      </a:r>
                      <a:endParaRPr lang="es-MX" sz="11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1" marB="45711"/>
                </a:tc>
                <a:extLst>
                  <a:ext uri="{0D108BD9-81ED-4DB2-BD59-A6C34878D82A}">
                    <a16:rowId xmlns:a16="http://schemas.microsoft.com/office/drawing/2014/main" val="3315821253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5B35AFBB-230C-4D37-B12B-04181FA9529A}"/>
              </a:ext>
            </a:extLst>
          </p:cNvPr>
          <p:cNvSpPr txBox="1"/>
          <p:nvPr/>
        </p:nvSpPr>
        <p:spPr>
          <a:xfrm>
            <a:off x="568898" y="316235"/>
            <a:ext cx="3080992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58B3B8"/>
                </a:solidFill>
                <a:latin typeface="Swift 4-Regular" panose="02000403070000020004" pitchFamily="50" charset="0"/>
              </a:rPr>
              <a:t>Dr. José Manuel Camacho Sanabria</a:t>
            </a:r>
            <a:endParaRPr lang="es-CU" sz="1150" dirty="0">
              <a:solidFill>
                <a:srgbClr val="58B3B8"/>
              </a:solidFill>
              <a:latin typeface="Swift 4-Regular" panose="02000403070000020004" pitchFamily="50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6DEB88F-B80B-41A4-A485-5E9B0FCD2432}"/>
              </a:ext>
            </a:extLst>
          </p:cNvPr>
          <p:cNvSpPr txBox="1"/>
          <p:nvPr/>
        </p:nvSpPr>
        <p:spPr>
          <a:xfrm>
            <a:off x="516646" y="128262"/>
            <a:ext cx="4682371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“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Simposio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Internacional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Hábitat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y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Desarrollo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Comunitario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Sostenible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”</a:t>
            </a:r>
            <a:endParaRPr lang="es-CU" sz="1150" dirty="0">
              <a:solidFill>
                <a:srgbClr val="338466"/>
              </a:solidFill>
              <a:latin typeface="Swift 4-Regular" panose="0200040307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3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3093383-CD33-4E61-8250-CE5C6EB9F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" y="6046142"/>
            <a:ext cx="9141893" cy="81185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568899" y="748057"/>
            <a:ext cx="1717102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80" b="1" dirty="0" smtClean="0">
                <a:solidFill>
                  <a:srgbClr val="338466"/>
                </a:solidFill>
                <a:latin typeface="Eurostile LT Std Bold" panose="020B0804020202050204" pitchFamily="34" charset="0"/>
              </a:rPr>
              <a:t>PROPÓSITO</a:t>
            </a:r>
            <a:endParaRPr lang="es-CU" sz="2980" b="1" dirty="0">
              <a:solidFill>
                <a:srgbClr val="338466"/>
              </a:solidFill>
              <a:latin typeface="Eurostile LT Std Bold" panose="020B080402020205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462D005-1C0A-456C-8720-E1FDD0964330}"/>
              </a:ext>
            </a:extLst>
          </p:cNvPr>
          <p:cNvSpPr txBox="1"/>
          <p:nvPr/>
        </p:nvSpPr>
        <p:spPr>
          <a:xfrm>
            <a:off x="568898" y="1352374"/>
            <a:ext cx="785735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U" sz="2700" dirty="0" smtClean="0">
                <a:latin typeface="Swift 4-Regular" panose="02000403070000020004"/>
              </a:rPr>
              <a:t>Analizar las inundaciones por lluvias extremas relacionadas con fenómenos meteorológicos en la colonia Proterritorio, durante el periodo 1990-2020.</a:t>
            </a:r>
            <a:endParaRPr lang="en-US" sz="2700" dirty="0">
              <a:latin typeface="Swift 4-Regular" panose="02000403070000020004" pitchFamily="50" charset="0"/>
            </a:endParaRPr>
          </a:p>
        </p:txBody>
      </p:sp>
      <p:pic>
        <p:nvPicPr>
          <p:cNvPr id="14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598" y="137205"/>
            <a:ext cx="1555671" cy="44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n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206" y="27128"/>
            <a:ext cx="990557" cy="58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568898" y="2784979"/>
            <a:ext cx="1782418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80" b="1" dirty="0" err="1" smtClean="0">
                <a:solidFill>
                  <a:srgbClr val="338466"/>
                </a:solidFill>
                <a:latin typeface="Eurostile LT Std Bold" panose="020B0804020202050204" pitchFamily="34" charset="0"/>
              </a:rPr>
              <a:t>Objetivos</a:t>
            </a:r>
            <a:endParaRPr lang="es-CU" sz="2980" b="1" dirty="0">
              <a:solidFill>
                <a:srgbClr val="338466"/>
              </a:solidFill>
              <a:latin typeface="Eurostile LT Std Bold" panose="020B080402020205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462D005-1C0A-456C-8720-E1FDD0964330}"/>
              </a:ext>
            </a:extLst>
          </p:cNvPr>
          <p:cNvSpPr txBox="1"/>
          <p:nvPr/>
        </p:nvSpPr>
        <p:spPr>
          <a:xfrm>
            <a:off x="516646" y="3383534"/>
            <a:ext cx="78573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s-CU" sz="2400" dirty="0" smtClean="0">
                <a:latin typeface="Swift 4-Regular" panose="02000403070000020004"/>
              </a:rPr>
              <a:t>Caracterizar y validar las zonas de inundación (</a:t>
            </a:r>
            <a:r>
              <a:rPr lang="es-CU" sz="2400" b="1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</a:rPr>
              <a:t>ubicación, cobertura y tirante máximo de agua acumulado</a:t>
            </a:r>
            <a:r>
              <a:rPr lang="es-CU" sz="2400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</a:rPr>
              <a:t>).</a:t>
            </a:r>
          </a:p>
          <a:p>
            <a:pPr algn="just"/>
            <a:endParaRPr lang="es-CU" sz="2400" dirty="0" smtClean="0">
              <a:latin typeface="Swift 4-Regular" panose="02000403070000020004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s-CU" sz="2400" dirty="0" smtClean="0">
                <a:latin typeface="Swift 4-Regular" panose="02000403070000020004"/>
              </a:rPr>
              <a:t>Asociar el tirante máximo de agua acumulado con las pérdidas, daños y afectaciones registradas en las ZI.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B35AFBB-230C-4D37-B12B-04181FA9529A}"/>
              </a:ext>
            </a:extLst>
          </p:cNvPr>
          <p:cNvSpPr txBox="1"/>
          <p:nvPr/>
        </p:nvSpPr>
        <p:spPr>
          <a:xfrm>
            <a:off x="568898" y="316235"/>
            <a:ext cx="3080992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58B3B8"/>
                </a:solidFill>
                <a:latin typeface="Swift 4-Regular" panose="02000403070000020004" pitchFamily="50" charset="0"/>
              </a:rPr>
              <a:t>Dr. José Manuel Camacho Sanabria</a:t>
            </a:r>
            <a:endParaRPr lang="es-CU" sz="1150" dirty="0">
              <a:solidFill>
                <a:srgbClr val="58B3B8"/>
              </a:solidFill>
              <a:latin typeface="Swift 4-Regular" panose="02000403070000020004" pitchFamily="50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6DEB88F-B80B-41A4-A485-5E9B0FCD2432}"/>
              </a:ext>
            </a:extLst>
          </p:cNvPr>
          <p:cNvSpPr txBox="1"/>
          <p:nvPr/>
        </p:nvSpPr>
        <p:spPr>
          <a:xfrm>
            <a:off x="516646" y="128262"/>
            <a:ext cx="4682371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“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Simposio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Internacional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Hábitat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y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Desarrollo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Comunitario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Sostenible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”</a:t>
            </a:r>
            <a:endParaRPr lang="es-CU" sz="1150" dirty="0">
              <a:solidFill>
                <a:srgbClr val="338466"/>
              </a:solidFill>
              <a:latin typeface="Swift 4-Regular" panose="0200040307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97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3093383-CD33-4E61-8250-CE5C6EB9F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" y="6046142"/>
            <a:ext cx="9141893" cy="81185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568898" y="748057"/>
            <a:ext cx="3833285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80" b="1" dirty="0" smtClean="0">
                <a:solidFill>
                  <a:srgbClr val="338466"/>
                </a:solidFill>
                <a:latin typeface="Eurostile LT Std Bold" panose="020B0804020202050204" pitchFamily="34" charset="0"/>
              </a:rPr>
              <a:t>ÁREA DE ESTUDIO</a:t>
            </a:r>
            <a:endParaRPr lang="es-CU" sz="2980" b="1" dirty="0">
              <a:solidFill>
                <a:srgbClr val="338466"/>
              </a:solidFill>
              <a:latin typeface="Eurostile LT Std Bold" panose="020B0804020202050204" pitchFamily="34" charset="0"/>
            </a:endParaRPr>
          </a:p>
        </p:txBody>
      </p:sp>
      <p:pic>
        <p:nvPicPr>
          <p:cNvPr id="14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598" y="137205"/>
            <a:ext cx="1555671" cy="44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n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206" y="27128"/>
            <a:ext cx="990557" cy="58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83" y="1635908"/>
            <a:ext cx="5366993" cy="40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490424"/>
              </p:ext>
            </p:extLst>
          </p:nvPr>
        </p:nvGraphicFramePr>
        <p:xfrm>
          <a:off x="6007724" y="2571646"/>
          <a:ext cx="2769326" cy="304129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406092">
                  <a:extLst>
                    <a:ext uri="{9D8B030D-6E8A-4147-A177-3AD203B41FA5}">
                      <a16:colId xmlns:a16="http://schemas.microsoft.com/office/drawing/2014/main" val="2781556896"/>
                    </a:ext>
                  </a:extLst>
                </a:gridCol>
                <a:gridCol w="1363234">
                  <a:extLst>
                    <a:ext uri="{9D8B030D-6E8A-4147-A177-3AD203B41FA5}">
                      <a16:colId xmlns:a16="http://schemas.microsoft.com/office/drawing/2014/main" val="2762772392"/>
                    </a:ext>
                  </a:extLst>
                </a:gridCol>
              </a:tblGrid>
              <a:tr h="350489">
                <a:tc>
                  <a:txBody>
                    <a:bodyPr/>
                    <a:lstStyle/>
                    <a:p>
                      <a:r>
                        <a:rPr lang="es-MX" sz="1600" b="1" dirty="0" smtClean="0">
                          <a:effectLst/>
                          <a:latin typeface="Swift 4-Regular" panose="02000403070000020004"/>
                        </a:rPr>
                        <a:t>Morfología:</a:t>
                      </a:r>
                      <a:endParaRPr lang="es-MX" sz="1600" b="1" dirty="0">
                        <a:effectLst/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48" marR="91448" marT="45705" marB="45705"/>
                </a:tc>
                <a:tc>
                  <a:txBody>
                    <a:bodyPr/>
                    <a:lstStyle/>
                    <a:p>
                      <a:r>
                        <a:rPr lang="es-MX" sz="1600" b="0" dirty="0" smtClean="0">
                          <a:latin typeface="Swift 4-Regular" panose="02000403070000020004"/>
                        </a:rPr>
                        <a:t>plana.</a:t>
                      </a:r>
                      <a:endParaRPr lang="es-MX" sz="16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48" marR="91448" marT="45705" marB="45705"/>
                </a:tc>
                <a:extLst>
                  <a:ext uri="{0D108BD9-81ED-4DB2-BD59-A6C34878D82A}">
                    <a16:rowId xmlns:a16="http://schemas.microsoft.com/office/drawing/2014/main" val="1077689227"/>
                  </a:ext>
                </a:extLst>
              </a:tr>
              <a:tr h="350489">
                <a:tc>
                  <a:txBody>
                    <a:bodyPr/>
                    <a:lstStyle/>
                    <a:p>
                      <a:r>
                        <a:rPr lang="es-MX" sz="1600" b="1" dirty="0" smtClean="0">
                          <a:effectLst/>
                          <a:latin typeface="Swift 4-Regular" panose="02000403070000020004"/>
                          <a:cs typeface="Times New Roman" panose="02020603050405020304" pitchFamily="18" charset="0"/>
                        </a:rPr>
                        <a:t>Altitud:</a:t>
                      </a:r>
                      <a:endParaRPr lang="es-MX" sz="1600" b="1" dirty="0">
                        <a:effectLst/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48" marR="91448" marT="45705" marB="45705"/>
                </a:tc>
                <a:tc>
                  <a:txBody>
                    <a:bodyPr/>
                    <a:lstStyle/>
                    <a:p>
                      <a:r>
                        <a:rPr lang="es-MX" sz="1600" b="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2-13 m.</a:t>
                      </a:r>
                      <a:endParaRPr lang="es-MX" sz="16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48" marR="91448" marT="45705" marB="45705"/>
                </a:tc>
                <a:extLst>
                  <a:ext uri="{0D108BD9-81ED-4DB2-BD59-A6C34878D82A}">
                    <a16:rowId xmlns:a16="http://schemas.microsoft.com/office/drawing/2014/main" val="398928255"/>
                  </a:ext>
                </a:extLst>
              </a:tr>
              <a:tr h="350489">
                <a:tc>
                  <a:txBody>
                    <a:bodyPr/>
                    <a:lstStyle/>
                    <a:p>
                      <a:r>
                        <a:rPr lang="es-MX" sz="1600" b="1" dirty="0" smtClean="0">
                          <a:effectLst/>
                          <a:latin typeface="Swift 4-Regular" panose="02000403070000020004"/>
                        </a:rPr>
                        <a:t>Geología:</a:t>
                      </a:r>
                      <a:endParaRPr lang="es-MX" sz="1600" b="1" dirty="0">
                        <a:effectLst/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48" marR="91448" marT="45705" marB="45705"/>
                </a:tc>
                <a:tc>
                  <a:txBody>
                    <a:bodyPr/>
                    <a:lstStyle/>
                    <a:p>
                      <a:r>
                        <a:rPr lang="es-MX" sz="1600" dirty="0" smtClean="0">
                          <a:latin typeface="Swift 4-Regular" panose="02000403070000020004"/>
                        </a:rPr>
                        <a:t>rocas calizas</a:t>
                      </a:r>
                      <a:endParaRPr lang="es-MX" sz="16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48" marR="91448" marT="45705" marB="45705"/>
                </a:tc>
                <a:extLst>
                  <a:ext uri="{0D108BD9-81ED-4DB2-BD59-A6C34878D82A}">
                    <a16:rowId xmlns:a16="http://schemas.microsoft.com/office/drawing/2014/main" val="1166945483"/>
                  </a:ext>
                </a:extLst>
              </a:tr>
              <a:tr h="350489">
                <a:tc>
                  <a:txBody>
                    <a:bodyPr/>
                    <a:lstStyle/>
                    <a:p>
                      <a:r>
                        <a:rPr lang="es-MX" sz="1600" b="1" dirty="0" smtClean="0">
                          <a:effectLst/>
                          <a:latin typeface="Swift 4-Regular" panose="02000403070000020004"/>
                        </a:rPr>
                        <a:t>Edafología:</a:t>
                      </a:r>
                      <a:endParaRPr lang="es-MX" sz="1600" b="1" dirty="0">
                        <a:effectLst/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48" marR="91448" marT="45705" marB="45705"/>
                </a:tc>
                <a:tc>
                  <a:txBody>
                    <a:bodyPr/>
                    <a:lstStyle/>
                    <a:p>
                      <a:r>
                        <a:rPr lang="es-MX" sz="1600" dirty="0" err="1" smtClean="0">
                          <a:latin typeface="Swift 4-Regular" panose="02000403070000020004"/>
                        </a:rPr>
                        <a:t>leptosol</a:t>
                      </a:r>
                      <a:r>
                        <a:rPr lang="es-MX" sz="1600" dirty="0" smtClean="0">
                          <a:latin typeface="Swift 4-Regular" panose="02000403070000020004"/>
                        </a:rPr>
                        <a:t> lítico</a:t>
                      </a:r>
                      <a:endParaRPr lang="es-MX" sz="16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48" marR="91448" marT="45705" marB="45705"/>
                </a:tc>
                <a:extLst>
                  <a:ext uri="{0D108BD9-81ED-4DB2-BD59-A6C34878D82A}">
                    <a16:rowId xmlns:a16="http://schemas.microsoft.com/office/drawing/2014/main" val="1432934062"/>
                  </a:ext>
                </a:extLst>
              </a:tr>
              <a:tr h="609569">
                <a:tc>
                  <a:txBody>
                    <a:bodyPr/>
                    <a:lstStyle/>
                    <a:p>
                      <a:r>
                        <a:rPr lang="es-MX" sz="1600" b="1" dirty="0" smtClean="0">
                          <a:effectLst/>
                          <a:latin typeface="Swift 4-Regular" panose="02000403070000020004"/>
                        </a:rPr>
                        <a:t>Precipitación media anual</a:t>
                      </a:r>
                      <a:endParaRPr lang="es-MX" sz="1600" b="1" dirty="0">
                        <a:effectLst/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48" marR="91448" marT="45705" marB="45705"/>
                </a:tc>
                <a:tc>
                  <a:txBody>
                    <a:bodyPr/>
                    <a:lstStyle/>
                    <a:p>
                      <a:r>
                        <a:rPr lang="es-MX" sz="1600" dirty="0" smtClean="0">
                          <a:latin typeface="Swift 4-Regular" panose="02000403070000020004"/>
                        </a:rPr>
                        <a:t>1327.5 </a:t>
                      </a:r>
                      <a:r>
                        <a:rPr lang="es-MX" sz="1600" dirty="0" err="1" smtClean="0">
                          <a:latin typeface="Swift 4-Regular" panose="02000403070000020004"/>
                        </a:rPr>
                        <a:t>mm.</a:t>
                      </a:r>
                      <a:endParaRPr lang="es-MX" sz="16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48" marR="91448" marT="45705" marB="45705"/>
                </a:tc>
                <a:extLst>
                  <a:ext uri="{0D108BD9-81ED-4DB2-BD59-A6C34878D82A}">
                    <a16:rowId xmlns:a16="http://schemas.microsoft.com/office/drawing/2014/main" val="2201744368"/>
                  </a:ext>
                </a:extLst>
              </a:tr>
              <a:tr h="514887">
                <a:tc>
                  <a:txBody>
                    <a:bodyPr/>
                    <a:lstStyle/>
                    <a:p>
                      <a:r>
                        <a:rPr lang="es-MX" sz="1600" b="1" dirty="0" smtClean="0">
                          <a:effectLst/>
                          <a:latin typeface="Swift 4-Regular" panose="02000403070000020004"/>
                        </a:rPr>
                        <a:t>Población:</a:t>
                      </a:r>
                      <a:endParaRPr lang="es-MX" sz="1600" b="1" dirty="0">
                        <a:effectLst/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48" marR="91448" marT="45705" marB="45705"/>
                </a:tc>
                <a:tc>
                  <a:txBody>
                    <a:bodyPr/>
                    <a:lstStyle/>
                    <a:p>
                      <a:r>
                        <a:rPr lang="es-MX" sz="1600" dirty="0" smtClean="0">
                          <a:latin typeface="Swift 4-Regular" panose="02000403070000020004"/>
                        </a:rPr>
                        <a:t>12,146 habs.</a:t>
                      </a:r>
                      <a:endParaRPr lang="es-MX" sz="16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48" marR="91448" marT="45705" marB="45705"/>
                </a:tc>
                <a:extLst>
                  <a:ext uri="{0D108BD9-81ED-4DB2-BD59-A6C34878D82A}">
                    <a16:rowId xmlns:a16="http://schemas.microsoft.com/office/drawing/2014/main" val="751020002"/>
                  </a:ext>
                </a:extLst>
              </a:tr>
              <a:tr h="514887">
                <a:tc>
                  <a:txBody>
                    <a:bodyPr/>
                    <a:lstStyle/>
                    <a:p>
                      <a:r>
                        <a:rPr lang="es-MX" sz="1600" b="1" dirty="0" smtClean="0">
                          <a:effectLst/>
                          <a:latin typeface="Swift 4-Regular" panose="02000403070000020004"/>
                        </a:rPr>
                        <a:t>Superficie:</a:t>
                      </a:r>
                      <a:endParaRPr lang="es-MX" sz="1600" b="1" dirty="0">
                        <a:effectLst/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48" marR="91448" marT="45705" marB="45705"/>
                </a:tc>
                <a:tc>
                  <a:txBody>
                    <a:bodyPr/>
                    <a:lstStyle/>
                    <a:p>
                      <a:r>
                        <a:rPr lang="es-MX" sz="1600" dirty="0" smtClean="0">
                          <a:latin typeface="Swift 4-Regular" panose="02000403070000020004"/>
                        </a:rPr>
                        <a:t>156 ha.</a:t>
                      </a:r>
                      <a:endParaRPr lang="es-MX" sz="16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48" marR="91448" marT="45705" marB="45705"/>
                </a:tc>
                <a:extLst>
                  <a:ext uri="{0D108BD9-81ED-4DB2-BD59-A6C34878D82A}">
                    <a16:rowId xmlns:a16="http://schemas.microsoft.com/office/drawing/2014/main" val="1771809062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6425140" y="849565"/>
            <a:ext cx="2089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rgbClr val="338466"/>
                </a:solidFill>
                <a:latin typeface="Eurostile LT Std Bold" panose="020B0804020202050204" pitchFamily="34" charset="0"/>
              </a:rPr>
              <a:t>Criterios</a:t>
            </a:r>
            <a:r>
              <a:rPr lang="en-US" sz="2000" b="1" dirty="0" smtClean="0">
                <a:solidFill>
                  <a:srgbClr val="338466"/>
                </a:solidFill>
                <a:latin typeface="Eurostile LT Std Bold" panose="020B0804020202050204" pitchFamily="34" charset="0"/>
              </a:rPr>
              <a:t> de </a:t>
            </a:r>
            <a:r>
              <a:rPr lang="en-US" sz="2000" b="1" dirty="0" err="1" smtClean="0">
                <a:solidFill>
                  <a:srgbClr val="338466"/>
                </a:solidFill>
                <a:latin typeface="Eurostile LT Std Bold" panose="020B0804020202050204" pitchFamily="34" charset="0"/>
              </a:rPr>
              <a:t>selección</a:t>
            </a:r>
            <a:endParaRPr lang="es-CU" sz="2000" b="1" dirty="0">
              <a:solidFill>
                <a:srgbClr val="338466"/>
              </a:solidFill>
              <a:latin typeface="Eurostile LT Std Bold" panose="020B080402020205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B35AFBB-230C-4D37-B12B-04181FA9529A}"/>
              </a:ext>
            </a:extLst>
          </p:cNvPr>
          <p:cNvSpPr txBox="1"/>
          <p:nvPr/>
        </p:nvSpPr>
        <p:spPr>
          <a:xfrm>
            <a:off x="568898" y="316235"/>
            <a:ext cx="3080992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58B3B8"/>
                </a:solidFill>
                <a:latin typeface="Swift 4-Regular" panose="02000403070000020004" pitchFamily="50" charset="0"/>
              </a:rPr>
              <a:t>Dr. José Manuel Camacho Sanabria</a:t>
            </a:r>
            <a:endParaRPr lang="es-CU" sz="1150" dirty="0">
              <a:solidFill>
                <a:srgbClr val="58B3B8"/>
              </a:solidFill>
              <a:latin typeface="Swift 4-Regular" panose="02000403070000020004" pitchFamily="50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6DEB88F-B80B-41A4-A485-5E9B0FCD2432}"/>
              </a:ext>
            </a:extLst>
          </p:cNvPr>
          <p:cNvSpPr txBox="1"/>
          <p:nvPr/>
        </p:nvSpPr>
        <p:spPr>
          <a:xfrm>
            <a:off x="516646" y="128262"/>
            <a:ext cx="4682371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“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Simposio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Internacional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Hábitat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y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Desarrollo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Comunitario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Sostenible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”</a:t>
            </a:r>
            <a:endParaRPr lang="es-CU" sz="1150" dirty="0">
              <a:solidFill>
                <a:srgbClr val="338466"/>
              </a:solidFill>
              <a:latin typeface="Swift 4-Regular" panose="02000403070000020004" pitchFamily="50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462D005-1C0A-456C-8720-E1FDD0964330}"/>
              </a:ext>
            </a:extLst>
          </p:cNvPr>
          <p:cNvSpPr txBox="1"/>
          <p:nvPr/>
        </p:nvSpPr>
        <p:spPr>
          <a:xfrm>
            <a:off x="6451265" y="1186299"/>
            <a:ext cx="22224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CU" sz="1300" dirty="0" smtClean="0">
                <a:latin typeface="Swift 4-Regular" panose="02000403070000020004"/>
              </a:rPr>
              <a:t>Prevalencia.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CU" sz="1300" dirty="0" smtClean="0">
                <a:latin typeface="Swift 4-Regular" panose="02000403070000020004"/>
              </a:rPr>
              <a:t>Superficie afectada.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CU" sz="1300" dirty="0" smtClean="0">
                <a:latin typeface="Swift 4-Regular" panose="02000403070000020004"/>
              </a:rPr>
              <a:t>Mayor tirante de agua.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CU" sz="1300" dirty="0" smtClean="0">
                <a:latin typeface="Swift 4-Regular" panose="02000403070000020004"/>
              </a:rPr>
              <a:t>Proximidad a una EM.</a:t>
            </a:r>
            <a:endParaRPr lang="es-CU" sz="1300" dirty="0">
              <a:latin typeface="Swift 4-Regular" panose="02000403070000020004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6477093" y="2109981"/>
            <a:ext cx="1830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338466"/>
                </a:solidFill>
                <a:latin typeface="Eurostile LT Std Bold" panose="020B0804020202050204" pitchFamily="34" charset="0"/>
              </a:rPr>
              <a:t>Características</a:t>
            </a:r>
            <a:endParaRPr lang="es-CU" sz="2400" b="1" dirty="0">
              <a:solidFill>
                <a:srgbClr val="338466"/>
              </a:solidFill>
              <a:latin typeface="Eurostile LT Std Bold" panose="020B08040202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85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/>
          <p:cNvSpPr/>
          <p:nvPr/>
        </p:nvSpPr>
        <p:spPr>
          <a:xfrm>
            <a:off x="6723459" y="4163468"/>
            <a:ext cx="2028655" cy="15003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219" name="CuadroTexto 3"/>
          <p:cNvSpPr txBox="1">
            <a:spLocks noChangeArrowheads="1"/>
          </p:cNvSpPr>
          <p:nvPr/>
        </p:nvSpPr>
        <p:spPr bwMode="auto">
          <a:xfrm>
            <a:off x="525258" y="944047"/>
            <a:ext cx="1314580" cy="369332"/>
          </a:xfrm>
          <a:prstGeom prst="rect">
            <a:avLst/>
          </a:prstGeom>
          <a:solidFill>
            <a:schemeClr val="bg1"/>
          </a:solidFill>
          <a:ln w="2222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Caracterización y validación</a:t>
            </a:r>
            <a:endParaRPr lang="es-MX" altLang="es-MX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20" name="CuadroTexto 6"/>
          <p:cNvSpPr txBox="1">
            <a:spLocks noChangeArrowheads="1"/>
          </p:cNvSpPr>
          <p:nvPr/>
        </p:nvSpPr>
        <p:spPr bwMode="auto">
          <a:xfrm>
            <a:off x="3623860" y="937146"/>
            <a:ext cx="1073944" cy="32316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Cartografía de afluentes urbanos</a:t>
            </a:r>
          </a:p>
        </p:txBody>
      </p:sp>
      <p:sp>
        <p:nvSpPr>
          <p:cNvPr id="9221" name="CuadroTexto 7"/>
          <p:cNvSpPr txBox="1">
            <a:spLocks noChangeArrowheads="1"/>
          </p:cNvSpPr>
          <p:nvPr/>
        </p:nvSpPr>
        <p:spPr bwMode="auto">
          <a:xfrm>
            <a:off x="2253450" y="1449115"/>
            <a:ext cx="1071563" cy="323165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>
                <a:latin typeface="Times New Roman" panose="02020603050405020304" pitchFamily="18" charset="0"/>
                <a:cs typeface="Times New Roman" panose="02020603050405020304" pitchFamily="18" charset="0"/>
              </a:rPr>
              <a:t>Interpretación visual de curvas de nivel</a:t>
            </a:r>
          </a:p>
        </p:txBody>
      </p:sp>
      <p:sp>
        <p:nvSpPr>
          <p:cNvPr id="9223" name="CuadroTexto 9"/>
          <p:cNvSpPr txBox="1">
            <a:spLocks noChangeArrowheads="1"/>
          </p:cNvSpPr>
          <p:nvPr/>
        </p:nvSpPr>
        <p:spPr bwMode="auto">
          <a:xfrm>
            <a:off x="3623860" y="1391965"/>
            <a:ext cx="1073944" cy="438582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>
                <a:latin typeface="Times New Roman" panose="02020603050405020304" pitchFamily="18" charset="0"/>
                <a:cs typeface="Times New Roman" panose="02020603050405020304" pitchFamily="18" charset="0"/>
              </a:rPr>
              <a:t>Interpolación de puntos digitalizados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s-MX" altLang="es-MX" sz="750" i="1">
                <a:latin typeface="Times New Roman" panose="02020603050405020304" pitchFamily="18" charset="0"/>
                <a:cs typeface="Times New Roman" panose="02020603050405020304" pitchFamily="18" charset="0"/>
              </a:rPr>
              <a:t>ArcMap 10.5</a:t>
            </a:r>
            <a:r>
              <a:rPr lang="es-MX" altLang="es-MX" sz="75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224" name="CuadroTexto 12"/>
          <p:cNvSpPr txBox="1">
            <a:spLocks noChangeArrowheads="1"/>
          </p:cNvSpPr>
          <p:nvPr/>
        </p:nvSpPr>
        <p:spPr bwMode="auto">
          <a:xfrm>
            <a:off x="4932273" y="1443162"/>
            <a:ext cx="987029" cy="32316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>
                <a:latin typeface="Times New Roman" panose="02020603050405020304" pitchFamily="18" charset="0"/>
                <a:cs typeface="Times New Roman" panose="02020603050405020304" pitchFamily="18" charset="0"/>
              </a:rPr>
              <a:t>Imagen satelital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i="1">
                <a:latin typeface="Times New Roman" panose="02020603050405020304" pitchFamily="18" charset="0"/>
                <a:cs typeface="Times New Roman" panose="02020603050405020304" pitchFamily="18" charset="0"/>
              </a:rPr>
              <a:t>(Google Earth)</a:t>
            </a:r>
          </a:p>
        </p:txBody>
      </p:sp>
      <p:sp>
        <p:nvSpPr>
          <p:cNvPr id="9225" name="CuadroTexto 14"/>
          <p:cNvSpPr txBox="1">
            <a:spLocks noChangeArrowheads="1"/>
          </p:cNvSpPr>
          <p:nvPr/>
        </p:nvSpPr>
        <p:spPr bwMode="auto">
          <a:xfrm>
            <a:off x="3623860" y="1961084"/>
            <a:ext cx="1073944" cy="32316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Mapa de </a:t>
            </a:r>
            <a:r>
              <a:rPr lang="es-MX" altLang="es-MX" sz="75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lss</a:t>
            </a:r>
            <a:r>
              <a:rPr lang="es-MX" altLang="es-MX" sz="75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Zonas de Inundación (</a:t>
            </a:r>
            <a:r>
              <a:rPr lang="es-MX" altLang="es-MX" sz="75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Zi</a:t>
            </a:r>
            <a:r>
              <a:rPr lang="es-MX" altLang="es-MX" sz="75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s-MX" altLang="es-MX" sz="75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27" name="CuadroTexto 17"/>
          <p:cNvSpPr txBox="1">
            <a:spLocks noChangeArrowheads="1"/>
          </p:cNvSpPr>
          <p:nvPr/>
        </p:nvSpPr>
        <p:spPr bwMode="auto">
          <a:xfrm>
            <a:off x="4932273" y="930415"/>
            <a:ext cx="987029" cy="323165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>
                <a:latin typeface="Times New Roman" panose="02020603050405020304" pitchFamily="18" charset="0"/>
                <a:cs typeface="Times New Roman" panose="02020603050405020304" pitchFamily="18" charset="0"/>
              </a:rPr>
              <a:t>Validación en campo</a:t>
            </a:r>
          </a:p>
        </p:txBody>
      </p:sp>
      <p:sp>
        <p:nvSpPr>
          <p:cNvPr id="9230" name="CuadroTexto 20"/>
          <p:cNvSpPr txBox="1">
            <a:spLocks noChangeArrowheads="1"/>
          </p:cNvSpPr>
          <p:nvPr/>
        </p:nvSpPr>
        <p:spPr bwMode="auto">
          <a:xfrm>
            <a:off x="7501904" y="1744444"/>
            <a:ext cx="1349588" cy="78483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-Atlas de riesgos de Chetumal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s-MX" altLang="es-MX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Programa para el manejo de agua pluvial de la ciudad de Chetumal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-Estudio </a:t>
            </a:r>
            <a:r>
              <a:rPr lang="es-MX" altLang="es-MX" sz="7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geohidrológico</a:t>
            </a:r>
            <a:r>
              <a:rPr lang="es-MX" altLang="es-MX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el acuífero de Chetumal</a:t>
            </a:r>
          </a:p>
        </p:txBody>
      </p:sp>
      <p:sp>
        <p:nvSpPr>
          <p:cNvPr id="9233" name="CuadroTexto 23"/>
          <p:cNvSpPr txBox="1">
            <a:spLocks noChangeArrowheads="1"/>
          </p:cNvSpPr>
          <p:nvPr/>
        </p:nvSpPr>
        <p:spPr bwMode="auto">
          <a:xfrm>
            <a:off x="4977400" y="2478501"/>
            <a:ext cx="941902" cy="323165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Entrevista </a:t>
            </a:r>
            <a:r>
              <a:rPr lang="es-MX" altLang="es-MX" sz="7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semi</a:t>
            </a:r>
            <a:r>
              <a:rPr lang="es-MX" altLang="es-MX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-estructurada</a:t>
            </a:r>
          </a:p>
        </p:txBody>
      </p:sp>
      <p:sp>
        <p:nvSpPr>
          <p:cNvPr id="9234" name="CuadroTexto 24"/>
          <p:cNvSpPr txBox="1">
            <a:spLocks noChangeArrowheads="1"/>
          </p:cNvSpPr>
          <p:nvPr/>
        </p:nvSpPr>
        <p:spPr bwMode="auto">
          <a:xfrm>
            <a:off x="3623859" y="2466609"/>
            <a:ext cx="1073944" cy="323165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Muestreo </a:t>
            </a: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 </a:t>
            </a:r>
            <a:r>
              <a:rPr lang="es-MX" altLang="es-MX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conveniencia</a:t>
            </a:r>
            <a:endParaRPr lang="es-MX" altLang="es-MX" sz="75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35" name="CuadroTexto 25"/>
          <p:cNvSpPr txBox="1">
            <a:spLocks noChangeArrowheads="1"/>
          </p:cNvSpPr>
          <p:nvPr/>
        </p:nvSpPr>
        <p:spPr bwMode="auto">
          <a:xfrm>
            <a:off x="4887273" y="3006770"/>
            <a:ext cx="1005260" cy="323165"/>
          </a:xfrm>
          <a:prstGeom prst="rect">
            <a:avLst/>
          </a:prstGeom>
          <a:solidFill>
            <a:srgbClr val="A2D668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Personas que viven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las ZI</a:t>
            </a:r>
            <a:endParaRPr lang="es-MX" altLang="es-MX" sz="75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36" name="CuadroTexto 26"/>
          <p:cNvSpPr txBox="1">
            <a:spLocks noChangeArrowheads="1"/>
          </p:cNvSpPr>
          <p:nvPr/>
        </p:nvSpPr>
        <p:spPr bwMode="auto">
          <a:xfrm>
            <a:off x="2398035" y="3006045"/>
            <a:ext cx="986479" cy="3231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-Tirante máximo de </a:t>
            </a: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agua en las </a:t>
            </a:r>
            <a:r>
              <a:rPr lang="es-MX" altLang="es-MX" sz="7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Zi</a:t>
            </a:r>
            <a:endParaRPr lang="es-MX" altLang="es-MX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9" name="Conector recto de flecha 128"/>
          <p:cNvCxnSpPr/>
          <p:nvPr/>
        </p:nvCxnSpPr>
        <p:spPr>
          <a:xfrm>
            <a:off x="1839838" y="1610697"/>
            <a:ext cx="39234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Conector recto de flecha 132"/>
          <p:cNvCxnSpPr>
            <a:stCxn id="9221" idx="3"/>
            <a:endCxn id="9223" idx="1"/>
          </p:cNvCxnSpPr>
          <p:nvPr/>
        </p:nvCxnSpPr>
        <p:spPr>
          <a:xfrm>
            <a:off x="3325013" y="1599134"/>
            <a:ext cx="2988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Conector recto de flecha 142"/>
          <p:cNvCxnSpPr/>
          <p:nvPr/>
        </p:nvCxnSpPr>
        <p:spPr>
          <a:xfrm>
            <a:off x="4697803" y="1599134"/>
            <a:ext cx="22383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Conector recto de flecha 143"/>
          <p:cNvCxnSpPr/>
          <p:nvPr/>
        </p:nvCxnSpPr>
        <p:spPr>
          <a:xfrm>
            <a:off x="4697803" y="1075259"/>
            <a:ext cx="22383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Conector recto 148"/>
          <p:cNvCxnSpPr>
            <a:stCxn id="9221" idx="0"/>
          </p:cNvCxnSpPr>
          <p:nvPr/>
        </p:nvCxnSpPr>
        <p:spPr>
          <a:xfrm flipV="1">
            <a:off x="2789232" y="1075259"/>
            <a:ext cx="0" cy="3738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Conector recto de flecha 150"/>
          <p:cNvCxnSpPr/>
          <p:nvPr/>
        </p:nvCxnSpPr>
        <p:spPr>
          <a:xfrm>
            <a:off x="2792886" y="1075259"/>
            <a:ext cx="8096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Conector recto de flecha 152"/>
          <p:cNvCxnSpPr/>
          <p:nvPr/>
        </p:nvCxnSpPr>
        <p:spPr>
          <a:xfrm>
            <a:off x="2790456" y="2120627"/>
            <a:ext cx="8096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1" name="Conector recto de flecha 180"/>
          <p:cNvCxnSpPr/>
          <p:nvPr/>
        </p:nvCxnSpPr>
        <p:spPr>
          <a:xfrm flipH="1">
            <a:off x="1186346" y="1308630"/>
            <a:ext cx="2381" cy="1988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99" name="CuadroTexto 90"/>
          <p:cNvSpPr txBox="1">
            <a:spLocks noChangeArrowheads="1"/>
          </p:cNvSpPr>
          <p:nvPr/>
        </p:nvSpPr>
        <p:spPr bwMode="auto">
          <a:xfrm>
            <a:off x="6251404" y="935517"/>
            <a:ext cx="963881" cy="323165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Observación </a:t>
            </a:r>
            <a:endParaRPr lang="es-MX" altLang="es-MX" sz="7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directa</a:t>
            </a:r>
            <a:endParaRPr lang="es-MX" altLang="es-MX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Conector recto 41"/>
          <p:cNvCxnSpPr/>
          <p:nvPr/>
        </p:nvCxnSpPr>
        <p:spPr>
          <a:xfrm>
            <a:off x="4160831" y="2789774"/>
            <a:ext cx="0" cy="38234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Conector recto de flecha 117"/>
          <p:cNvCxnSpPr/>
          <p:nvPr/>
        </p:nvCxnSpPr>
        <p:spPr>
          <a:xfrm>
            <a:off x="4697803" y="2111102"/>
            <a:ext cx="22383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CuadroTexto 131"/>
          <p:cNvSpPr txBox="1"/>
          <p:nvPr/>
        </p:nvSpPr>
        <p:spPr>
          <a:xfrm>
            <a:off x="7537753" y="948589"/>
            <a:ext cx="963881" cy="323165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Eventos </a:t>
            </a:r>
            <a:endParaRPr lang="es-MX" sz="7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s-MX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lluvia</a:t>
            </a:r>
          </a:p>
        </p:txBody>
      </p:sp>
      <p:cxnSp>
        <p:nvCxnSpPr>
          <p:cNvPr id="11" name="Conector recto de flecha 10"/>
          <p:cNvCxnSpPr/>
          <p:nvPr/>
        </p:nvCxnSpPr>
        <p:spPr>
          <a:xfrm flipH="1">
            <a:off x="5425787" y="2279919"/>
            <a:ext cx="0" cy="2024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0" name="Imagen 119">
            <a:extLst>
              <a:ext uri="{FF2B5EF4-FFF2-40B4-BE49-F238E27FC236}">
                <a16:creationId xmlns:a16="http://schemas.microsoft.com/office/drawing/2014/main" id="{F3093383-CD33-4E61-8250-CE5C6EB9F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" y="6046142"/>
            <a:ext cx="9141893" cy="811858"/>
          </a:xfrm>
          <a:prstGeom prst="rect">
            <a:avLst/>
          </a:prstGeom>
        </p:spPr>
      </p:pic>
      <p:pic>
        <p:nvPicPr>
          <p:cNvPr id="131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598" y="137205"/>
            <a:ext cx="1555671" cy="44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Imagen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206" y="27128"/>
            <a:ext cx="990557" cy="58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6" name="Conector recto de flecha 115"/>
          <p:cNvCxnSpPr/>
          <p:nvPr/>
        </p:nvCxnSpPr>
        <p:spPr>
          <a:xfrm flipV="1">
            <a:off x="5919302" y="1102940"/>
            <a:ext cx="321469" cy="2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Conector recto de flecha 127"/>
          <p:cNvCxnSpPr/>
          <p:nvPr/>
        </p:nvCxnSpPr>
        <p:spPr>
          <a:xfrm flipV="1">
            <a:off x="7222137" y="1104130"/>
            <a:ext cx="321469" cy="2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8" name="CuadroTexto 17"/>
          <p:cNvSpPr txBox="1">
            <a:spLocks noChangeArrowheads="1"/>
          </p:cNvSpPr>
          <p:nvPr/>
        </p:nvSpPr>
        <p:spPr bwMode="auto">
          <a:xfrm>
            <a:off x="4935595" y="1956754"/>
            <a:ext cx="987029" cy="323165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Proceso de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validación</a:t>
            </a:r>
            <a:endParaRPr lang="es-MX" altLang="es-MX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CuadroTexto 17"/>
          <p:cNvSpPr txBox="1">
            <a:spLocks noChangeArrowheads="1"/>
          </p:cNvSpPr>
          <p:nvPr/>
        </p:nvSpPr>
        <p:spPr bwMode="auto">
          <a:xfrm>
            <a:off x="6272076" y="1963736"/>
            <a:ext cx="987029" cy="323165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Revisión documental</a:t>
            </a:r>
            <a:endParaRPr lang="es-MX" altLang="es-MX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2" name="Conector recto de flecha 141"/>
          <p:cNvCxnSpPr/>
          <p:nvPr/>
        </p:nvCxnSpPr>
        <p:spPr>
          <a:xfrm>
            <a:off x="7260198" y="2132014"/>
            <a:ext cx="22383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>
            <a:stCxn id="9233" idx="1"/>
          </p:cNvCxnSpPr>
          <p:nvPr/>
        </p:nvCxnSpPr>
        <p:spPr>
          <a:xfrm flipH="1" flipV="1">
            <a:off x="4726353" y="2637420"/>
            <a:ext cx="251047" cy="26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CuadroTexto 26"/>
          <p:cNvSpPr txBox="1">
            <a:spLocks noChangeArrowheads="1"/>
          </p:cNvSpPr>
          <p:nvPr/>
        </p:nvSpPr>
        <p:spPr bwMode="auto">
          <a:xfrm>
            <a:off x="6232125" y="3006770"/>
            <a:ext cx="982668" cy="3231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-Ubicación y cobertura de las </a:t>
            </a:r>
            <a:r>
              <a:rPr lang="es-MX" altLang="es-MX" sz="7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Zi</a:t>
            </a:r>
            <a:endParaRPr lang="es-MX" altLang="es-MX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" name="CuadroTexto 141"/>
          <p:cNvSpPr txBox="1">
            <a:spLocks noChangeArrowheads="1"/>
          </p:cNvSpPr>
          <p:nvPr/>
        </p:nvSpPr>
        <p:spPr bwMode="auto">
          <a:xfrm>
            <a:off x="724929" y="3006769"/>
            <a:ext cx="1250723" cy="32316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Mapa </a:t>
            </a:r>
            <a:r>
              <a:rPr lang="es-MX" altLang="es-MX" sz="75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 tirante máximo de agua en las ZI</a:t>
            </a:r>
            <a:endParaRPr lang="es-MX" altLang="es-MX" sz="75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CuadroTexto 155"/>
          <p:cNvSpPr txBox="1"/>
          <p:nvPr/>
        </p:nvSpPr>
        <p:spPr>
          <a:xfrm>
            <a:off x="525258" y="1508140"/>
            <a:ext cx="1308497" cy="20774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7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Zonas de Inundación (ZI)</a:t>
            </a:r>
            <a:endParaRPr lang="es-MX" sz="7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1" name="CuadroTexto 250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592952" y="402048"/>
            <a:ext cx="2209701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80" b="1" dirty="0" smtClean="0">
                <a:solidFill>
                  <a:srgbClr val="338466"/>
                </a:solidFill>
                <a:latin typeface="Eurostile LT Std Bold" panose="020B0804020202050204" pitchFamily="34" charset="0"/>
              </a:rPr>
              <a:t>METODOLOGÍA</a:t>
            </a:r>
            <a:endParaRPr lang="es-CU" sz="2980" b="1" dirty="0">
              <a:solidFill>
                <a:srgbClr val="338466"/>
              </a:solidFill>
              <a:latin typeface="Eurostile LT Std Bold" panose="020B0804020202050204" pitchFamily="34" charset="0"/>
            </a:endParaRPr>
          </a:p>
        </p:txBody>
      </p:sp>
      <p:sp>
        <p:nvSpPr>
          <p:cNvPr id="200" name="CuadroTexto 153"/>
          <p:cNvSpPr txBox="1">
            <a:spLocks noChangeArrowheads="1"/>
          </p:cNvSpPr>
          <p:nvPr/>
        </p:nvSpPr>
        <p:spPr bwMode="auto">
          <a:xfrm>
            <a:off x="3627392" y="3447325"/>
            <a:ext cx="834114" cy="207749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Escala ordinal</a:t>
            </a:r>
          </a:p>
        </p:txBody>
      </p:sp>
      <p:sp>
        <p:nvSpPr>
          <p:cNvPr id="201" name="CuadroTexto 200">
            <a:extLst>
              <a:ext uri="{FF2B5EF4-FFF2-40B4-BE49-F238E27FC236}">
                <a16:creationId xmlns:a16="http://schemas.microsoft.com/office/drawing/2014/main" id="{5B35AFBB-230C-4D37-B12B-04181FA9529A}"/>
              </a:ext>
            </a:extLst>
          </p:cNvPr>
          <p:cNvSpPr txBox="1"/>
          <p:nvPr/>
        </p:nvSpPr>
        <p:spPr>
          <a:xfrm>
            <a:off x="568898" y="316235"/>
            <a:ext cx="3080992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58B3B8"/>
                </a:solidFill>
                <a:latin typeface="Swift 4-Regular" panose="02000403070000020004" pitchFamily="50" charset="0"/>
              </a:rPr>
              <a:t>Dr. José Manuel Camacho Sanabria</a:t>
            </a:r>
            <a:endParaRPr lang="es-CU" sz="1150" dirty="0">
              <a:solidFill>
                <a:srgbClr val="58B3B8"/>
              </a:solidFill>
              <a:latin typeface="Swift 4-Regular" panose="02000403070000020004" pitchFamily="50" charset="0"/>
            </a:endParaRPr>
          </a:p>
        </p:txBody>
      </p:sp>
      <p:sp>
        <p:nvSpPr>
          <p:cNvPr id="203" name="CuadroTexto 202">
            <a:extLst>
              <a:ext uri="{FF2B5EF4-FFF2-40B4-BE49-F238E27FC236}">
                <a16:creationId xmlns:a16="http://schemas.microsoft.com/office/drawing/2014/main" id="{46DEB88F-B80B-41A4-A485-5E9B0FCD2432}"/>
              </a:ext>
            </a:extLst>
          </p:cNvPr>
          <p:cNvSpPr txBox="1"/>
          <p:nvPr/>
        </p:nvSpPr>
        <p:spPr>
          <a:xfrm>
            <a:off x="516646" y="128262"/>
            <a:ext cx="4682371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“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Simposio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Internacional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Hábitat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y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Desarrollo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Comunitario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Sostenible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”</a:t>
            </a:r>
            <a:endParaRPr lang="es-CU" sz="1150" dirty="0">
              <a:solidFill>
                <a:srgbClr val="338466"/>
              </a:solidFill>
              <a:latin typeface="Swift 4-Regular" panose="02000403070000020004" pitchFamily="50" charset="0"/>
            </a:endParaRPr>
          </a:p>
        </p:txBody>
      </p:sp>
      <p:cxnSp>
        <p:nvCxnSpPr>
          <p:cNvPr id="204" name="Conector recto de flecha 203"/>
          <p:cNvCxnSpPr/>
          <p:nvPr/>
        </p:nvCxnSpPr>
        <p:spPr>
          <a:xfrm flipV="1">
            <a:off x="5927429" y="2120797"/>
            <a:ext cx="321469" cy="2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" name="Conector recto de flecha 204"/>
          <p:cNvCxnSpPr/>
          <p:nvPr/>
        </p:nvCxnSpPr>
        <p:spPr>
          <a:xfrm flipV="1">
            <a:off x="5892533" y="3161557"/>
            <a:ext cx="321469" cy="2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2789232" y="1785343"/>
            <a:ext cx="0" cy="3388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/>
          <p:cNvCxnSpPr/>
          <p:nvPr/>
        </p:nvCxnSpPr>
        <p:spPr>
          <a:xfrm flipH="1">
            <a:off x="3402120" y="3175442"/>
            <a:ext cx="75871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>
            <a:off x="4160830" y="3181242"/>
            <a:ext cx="69104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CuadroTexto 153"/>
          <p:cNvSpPr txBox="1">
            <a:spLocks noChangeArrowheads="1"/>
          </p:cNvSpPr>
          <p:nvPr/>
        </p:nvSpPr>
        <p:spPr bwMode="auto">
          <a:xfrm>
            <a:off x="722781" y="2212424"/>
            <a:ext cx="1250722" cy="438582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Vera y López (2010)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-Zonas de Inundación (</a:t>
            </a:r>
            <a:r>
              <a:rPr lang="es-MX" altLang="es-MX" sz="7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Zi</a:t>
            </a: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Áreas de  encharcamiento</a:t>
            </a:r>
          </a:p>
        </p:txBody>
      </p:sp>
      <p:cxnSp>
        <p:nvCxnSpPr>
          <p:cNvPr id="34" name="Conector recto de flecha 33"/>
          <p:cNvCxnSpPr/>
          <p:nvPr/>
        </p:nvCxnSpPr>
        <p:spPr>
          <a:xfrm flipV="1">
            <a:off x="2899958" y="2789774"/>
            <a:ext cx="0" cy="2162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CuadroTexto 26"/>
          <p:cNvSpPr txBox="1">
            <a:spLocks noChangeArrowheads="1"/>
          </p:cNvSpPr>
          <p:nvPr/>
        </p:nvSpPr>
        <p:spPr bwMode="auto">
          <a:xfrm>
            <a:off x="4887273" y="3840303"/>
            <a:ext cx="982668" cy="3231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-Pérdidas, daños y afectaciones</a:t>
            </a:r>
            <a:endParaRPr lang="es-MX" altLang="es-MX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9" name="CuadroTexto 3"/>
          <p:cNvSpPr txBox="1">
            <a:spLocks noChangeArrowheads="1"/>
          </p:cNvSpPr>
          <p:nvPr/>
        </p:nvSpPr>
        <p:spPr bwMode="auto">
          <a:xfrm>
            <a:off x="3623174" y="3881967"/>
            <a:ext cx="838332" cy="239836"/>
          </a:xfrm>
          <a:prstGeom prst="rect">
            <a:avLst/>
          </a:prstGeom>
          <a:solidFill>
            <a:schemeClr val="bg1"/>
          </a:solidFill>
          <a:ln w="2222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Asociación</a:t>
            </a:r>
            <a:endParaRPr lang="es-MX" altLang="es-MX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Conector recto de flecha 59"/>
          <p:cNvCxnSpPr/>
          <p:nvPr/>
        </p:nvCxnSpPr>
        <p:spPr>
          <a:xfrm flipH="1">
            <a:off x="4461506" y="3991174"/>
            <a:ext cx="42576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CuadroTexto 12"/>
          <p:cNvSpPr txBox="1">
            <a:spLocks noChangeArrowheads="1"/>
          </p:cNvSpPr>
          <p:nvPr/>
        </p:nvSpPr>
        <p:spPr bwMode="auto">
          <a:xfrm>
            <a:off x="2387895" y="2473613"/>
            <a:ext cx="987029" cy="32316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-F. </a:t>
            </a:r>
            <a:r>
              <a:rPr lang="es-MX" altLang="es-MX" sz="7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Hemerográficas</a:t>
            </a:r>
            <a:endParaRPr lang="es-MX" altLang="es-MX" sz="7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-D. Institucionales</a:t>
            </a:r>
            <a:endParaRPr lang="es-MX" altLang="es-MX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5" name="Conector recto de flecha 64"/>
          <p:cNvCxnSpPr/>
          <p:nvPr/>
        </p:nvCxnSpPr>
        <p:spPr>
          <a:xfrm>
            <a:off x="5379479" y="3329210"/>
            <a:ext cx="0" cy="5110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ector recto 66"/>
          <p:cNvCxnSpPr>
            <a:stCxn id="9236" idx="2"/>
          </p:cNvCxnSpPr>
          <p:nvPr/>
        </p:nvCxnSpPr>
        <p:spPr>
          <a:xfrm flipH="1">
            <a:off x="2891274" y="3329210"/>
            <a:ext cx="1" cy="6619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cto de flecha 71"/>
          <p:cNvCxnSpPr>
            <a:stCxn id="209" idx="0"/>
            <a:endCxn id="200" idx="2"/>
          </p:cNvCxnSpPr>
          <p:nvPr/>
        </p:nvCxnSpPr>
        <p:spPr>
          <a:xfrm flipV="1">
            <a:off x="4042340" y="3655074"/>
            <a:ext cx="2109" cy="2268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cto de flecha 74"/>
          <p:cNvCxnSpPr/>
          <p:nvPr/>
        </p:nvCxnSpPr>
        <p:spPr>
          <a:xfrm flipH="1">
            <a:off x="1967078" y="3168179"/>
            <a:ext cx="42453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ector recto de flecha 78"/>
          <p:cNvCxnSpPr>
            <a:stCxn id="155" idx="0"/>
            <a:endCxn id="207" idx="2"/>
          </p:cNvCxnSpPr>
          <p:nvPr/>
        </p:nvCxnSpPr>
        <p:spPr>
          <a:xfrm flipH="1" flipV="1">
            <a:off x="1348142" y="2651006"/>
            <a:ext cx="2149" cy="3557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ector recto 86"/>
          <p:cNvCxnSpPr/>
          <p:nvPr/>
        </p:nvCxnSpPr>
        <p:spPr>
          <a:xfrm flipH="1">
            <a:off x="350315" y="1114988"/>
            <a:ext cx="16179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ector recto 92"/>
          <p:cNvCxnSpPr/>
          <p:nvPr/>
        </p:nvCxnSpPr>
        <p:spPr>
          <a:xfrm flipH="1">
            <a:off x="345759" y="1114988"/>
            <a:ext cx="4556" cy="407096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 recto de flecha 108"/>
          <p:cNvCxnSpPr/>
          <p:nvPr/>
        </p:nvCxnSpPr>
        <p:spPr>
          <a:xfrm>
            <a:off x="345759" y="3986470"/>
            <a:ext cx="3242637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CuadroTexto 3"/>
          <p:cNvSpPr txBox="1">
            <a:spLocks noChangeArrowheads="1"/>
          </p:cNvSpPr>
          <p:nvPr/>
        </p:nvSpPr>
        <p:spPr bwMode="auto">
          <a:xfrm>
            <a:off x="568898" y="5066957"/>
            <a:ext cx="838332" cy="230832"/>
          </a:xfrm>
          <a:prstGeom prst="rect">
            <a:avLst/>
          </a:prstGeom>
          <a:solidFill>
            <a:schemeClr val="bg1"/>
          </a:solidFill>
          <a:ln w="2222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Análisis</a:t>
            </a:r>
          </a:p>
        </p:txBody>
      </p:sp>
      <p:sp>
        <p:nvSpPr>
          <p:cNvPr id="238" name="CuadroTexto 237"/>
          <p:cNvSpPr txBox="1"/>
          <p:nvPr/>
        </p:nvSpPr>
        <p:spPr>
          <a:xfrm>
            <a:off x="1967077" y="4472714"/>
            <a:ext cx="1301655" cy="3231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Eventos de inundación</a:t>
            </a:r>
          </a:p>
          <a:p>
            <a:pPr algn="ctr">
              <a:defRPr/>
            </a:pPr>
            <a:r>
              <a:rPr lang="es-MX" sz="7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(1990-2020)</a:t>
            </a:r>
            <a:endParaRPr lang="es-MX" sz="7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9" name="CuadroTexto 12"/>
          <p:cNvSpPr txBox="1">
            <a:spLocks noChangeArrowheads="1"/>
          </p:cNvSpPr>
          <p:nvPr/>
        </p:nvSpPr>
        <p:spPr bwMode="auto">
          <a:xfrm>
            <a:off x="3690202" y="4417908"/>
            <a:ext cx="1174737" cy="438582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-Revisión documental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-Fuentes </a:t>
            </a:r>
            <a:r>
              <a:rPr lang="es-MX" altLang="es-MX" sz="7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hemerográficas</a:t>
            </a:r>
            <a:endParaRPr lang="es-MX" altLang="es-MX" sz="7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-Trabajo de campo</a:t>
            </a:r>
            <a:endParaRPr lang="es-MX" altLang="es-MX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0" name="CuadroTexto 239"/>
          <p:cNvSpPr txBox="1"/>
          <p:nvPr/>
        </p:nvSpPr>
        <p:spPr>
          <a:xfrm>
            <a:off x="1967077" y="5002450"/>
            <a:ext cx="1308497" cy="3231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MX" sz="7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Lluvias extremas diarias</a:t>
            </a:r>
          </a:p>
          <a:p>
            <a:pPr algn="ctr">
              <a:defRPr/>
            </a:pPr>
            <a:r>
              <a:rPr lang="es-MX" sz="7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(mayores a 50 mm)</a:t>
            </a:r>
            <a:endParaRPr lang="es-MX" sz="7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1" name="CuadroTexto 240"/>
          <p:cNvSpPr txBox="1"/>
          <p:nvPr/>
        </p:nvSpPr>
        <p:spPr>
          <a:xfrm>
            <a:off x="1973503" y="5489170"/>
            <a:ext cx="1302071" cy="3231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MX" sz="7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Fenómenos</a:t>
            </a:r>
          </a:p>
          <a:p>
            <a:pPr algn="ctr">
              <a:defRPr/>
            </a:pPr>
            <a:r>
              <a:rPr lang="es-MX" sz="7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meteorológicos</a:t>
            </a:r>
            <a:endParaRPr lang="es-MX" sz="7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Conector recto de flecha 5"/>
          <p:cNvCxnSpPr/>
          <p:nvPr/>
        </p:nvCxnSpPr>
        <p:spPr>
          <a:xfrm>
            <a:off x="345759" y="5181923"/>
            <a:ext cx="223139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CuadroTexto 12"/>
          <p:cNvSpPr txBox="1">
            <a:spLocks noChangeArrowheads="1"/>
          </p:cNvSpPr>
          <p:nvPr/>
        </p:nvSpPr>
        <p:spPr bwMode="auto">
          <a:xfrm>
            <a:off x="3703265" y="5011482"/>
            <a:ext cx="1174738" cy="323165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Análisis de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Bases de Datos</a:t>
            </a:r>
            <a:endParaRPr lang="es-MX" altLang="es-MX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CuadroTexto 12"/>
          <p:cNvSpPr txBox="1">
            <a:spLocks noChangeArrowheads="1"/>
          </p:cNvSpPr>
          <p:nvPr/>
        </p:nvSpPr>
        <p:spPr bwMode="auto">
          <a:xfrm>
            <a:off x="5199017" y="5006385"/>
            <a:ext cx="987029" cy="32316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Estaciones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meteorológicas</a:t>
            </a:r>
            <a:endParaRPr lang="es-MX" altLang="es-MX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CuadroTexto 12"/>
          <p:cNvSpPr txBox="1">
            <a:spLocks noChangeArrowheads="1"/>
          </p:cNvSpPr>
          <p:nvPr/>
        </p:nvSpPr>
        <p:spPr bwMode="auto">
          <a:xfrm>
            <a:off x="3716328" y="5502233"/>
            <a:ext cx="1174737" cy="323165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Consulta de fuentes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hemerográficas</a:t>
            </a:r>
            <a:endParaRPr lang="es-MX" altLang="es-MX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CuadroTexto 12"/>
          <p:cNvSpPr txBox="1">
            <a:spLocks noChangeArrowheads="1"/>
          </p:cNvSpPr>
          <p:nvPr/>
        </p:nvSpPr>
        <p:spPr bwMode="auto">
          <a:xfrm>
            <a:off x="5217244" y="5483314"/>
            <a:ext cx="987029" cy="32316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-Sistemas tropicales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-Frentes fríos o norte</a:t>
            </a:r>
            <a:endParaRPr lang="es-MX" altLang="es-MX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Conector recto 8"/>
          <p:cNvCxnSpPr>
            <a:stCxn id="237" idx="3"/>
          </p:cNvCxnSpPr>
          <p:nvPr/>
        </p:nvCxnSpPr>
        <p:spPr>
          <a:xfrm flipV="1">
            <a:off x="1407230" y="5181030"/>
            <a:ext cx="225627" cy="13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1632857" y="4634296"/>
            <a:ext cx="0" cy="1010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>
            <a:endCxn id="238" idx="1"/>
          </p:cNvCxnSpPr>
          <p:nvPr/>
        </p:nvCxnSpPr>
        <p:spPr>
          <a:xfrm>
            <a:off x="1632857" y="4634296"/>
            <a:ext cx="334220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cto de flecha 81"/>
          <p:cNvCxnSpPr/>
          <p:nvPr/>
        </p:nvCxnSpPr>
        <p:spPr>
          <a:xfrm>
            <a:off x="1628501" y="5648850"/>
            <a:ext cx="334220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>
            <a:stCxn id="238" idx="3"/>
            <a:endCxn id="239" idx="1"/>
          </p:cNvCxnSpPr>
          <p:nvPr/>
        </p:nvCxnSpPr>
        <p:spPr>
          <a:xfrm>
            <a:off x="3268732" y="4634297"/>
            <a:ext cx="421470" cy="29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cto de flecha 84"/>
          <p:cNvCxnSpPr/>
          <p:nvPr/>
        </p:nvCxnSpPr>
        <p:spPr>
          <a:xfrm>
            <a:off x="3277189" y="5636045"/>
            <a:ext cx="408407" cy="29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de flecha 85"/>
          <p:cNvCxnSpPr/>
          <p:nvPr/>
        </p:nvCxnSpPr>
        <p:spPr>
          <a:xfrm>
            <a:off x="3275574" y="5186588"/>
            <a:ext cx="408407" cy="29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>
            <a:stCxn id="73" idx="3"/>
            <a:endCxn id="74" idx="1"/>
          </p:cNvCxnSpPr>
          <p:nvPr/>
        </p:nvCxnSpPr>
        <p:spPr>
          <a:xfrm flipV="1">
            <a:off x="4878003" y="5167968"/>
            <a:ext cx="321014" cy="50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ector recto de flecha 88"/>
          <p:cNvCxnSpPr/>
          <p:nvPr/>
        </p:nvCxnSpPr>
        <p:spPr>
          <a:xfrm flipV="1">
            <a:off x="4870104" y="5644896"/>
            <a:ext cx="321014" cy="50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upo 24"/>
          <p:cNvGrpSpPr/>
          <p:nvPr/>
        </p:nvGrpSpPr>
        <p:grpSpPr>
          <a:xfrm>
            <a:off x="7023868" y="4387291"/>
            <a:ext cx="1647021" cy="1153738"/>
            <a:chOff x="6569517" y="4588039"/>
            <a:chExt cx="1647021" cy="1153738"/>
          </a:xfrm>
        </p:grpSpPr>
        <p:sp>
          <p:nvSpPr>
            <p:cNvPr id="91" name="CuadroTexto 17"/>
            <p:cNvSpPr txBox="1">
              <a:spLocks noChangeArrowheads="1"/>
            </p:cNvSpPr>
            <p:nvPr/>
          </p:nvSpPr>
          <p:spPr bwMode="auto">
            <a:xfrm>
              <a:off x="6716380" y="5362475"/>
              <a:ext cx="1121551" cy="183101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7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Materiales, herramientas</a:t>
              </a:r>
              <a:endParaRPr lang="es-MX" altLang="es-MX" sz="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" name="CuadroTexto 26"/>
            <p:cNvSpPr txBox="1">
              <a:spLocks noChangeArrowheads="1"/>
            </p:cNvSpPr>
            <p:nvPr/>
          </p:nvSpPr>
          <p:spPr bwMode="auto">
            <a:xfrm>
              <a:off x="6569517" y="4817476"/>
              <a:ext cx="203890" cy="9626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s-MX" altLang="es-MX" sz="7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5" name="CuadroTexto 17"/>
            <p:cNvSpPr txBox="1">
              <a:spLocks noChangeArrowheads="1"/>
            </p:cNvSpPr>
            <p:nvPr/>
          </p:nvSpPr>
          <p:spPr bwMode="auto">
            <a:xfrm>
              <a:off x="6716381" y="4773496"/>
              <a:ext cx="943695" cy="183101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7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Variables de estudio</a:t>
              </a:r>
              <a:endParaRPr lang="es-MX" altLang="es-MX" sz="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CuadroTexto 26"/>
            <p:cNvSpPr txBox="1">
              <a:spLocks noChangeArrowheads="1"/>
            </p:cNvSpPr>
            <p:nvPr/>
          </p:nvSpPr>
          <p:spPr bwMode="auto">
            <a:xfrm>
              <a:off x="6574873" y="4630735"/>
              <a:ext cx="203890" cy="9626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s-MX" altLang="es-MX" sz="7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7" name="CuadroTexto 17"/>
            <p:cNvSpPr txBox="1">
              <a:spLocks noChangeArrowheads="1"/>
            </p:cNvSpPr>
            <p:nvPr/>
          </p:nvSpPr>
          <p:spPr bwMode="auto">
            <a:xfrm>
              <a:off x="6716381" y="4588039"/>
              <a:ext cx="996825" cy="183101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7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Variables de análisis</a:t>
              </a:r>
              <a:endParaRPr lang="es-MX" altLang="es-MX" sz="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8" name="CuadroTexto 26"/>
            <p:cNvSpPr txBox="1">
              <a:spLocks noChangeArrowheads="1"/>
            </p:cNvSpPr>
            <p:nvPr/>
          </p:nvSpPr>
          <p:spPr bwMode="auto">
            <a:xfrm>
              <a:off x="6582308" y="4996667"/>
              <a:ext cx="203890" cy="96262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s-MX" altLang="es-MX" sz="7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9" name="CuadroTexto 17"/>
            <p:cNvSpPr txBox="1">
              <a:spLocks noChangeArrowheads="1"/>
            </p:cNvSpPr>
            <p:nvPr/>
          </p:nvSpPr>
          <p:spPr bwMode="auto">
            <a:xfrm>
              <a:off x="6742508" y="4961230"/>
              <a:ext cx="943695" cy="183101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7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Población de estudio</a:t>
              </a:r>
              <a:endParaRPr lang="es-MX" altLang="es-MX" sz="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0" name="CuadroTexto 26"/>
            <p:cNvSpPr txBox="1">
              <a:spLocks noChangeArrowheads="1"/>
            </p:cNvSpPr>
            <p:nvPr/>
          </p:nvSpPr>
          <p:spPr bwMode="auto">
            <a:xfrm>
              <a:off x="6581403" y="5405852"/>
              <a:ext cx="203890" cy="9626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s-MX" altLang="es-MX" sz="7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1" name="CuadroTexto 26"/>
            <p:cNvSpPr txBox="1">
              <a:spLocks noChangeArrowheads="1"/>
            </p:cNvSpPr>
            <p:nvPr/>
          </p:nvSpPr>
          <p:spPr bwMode="auto">
            <a:xfrm>
              <a:off x="6584467" y="5219191"/>
              <a:ext cx="203890" cy="9626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s-MX" altLang="es-MX" sz="7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" name="CuadroTexto 17"/>
            <p:cNvSpPr txBox="1">
              <a:spLocks noChangeArrowheads="1"/>
            </p:cNvSpPr>
            <p:nvPr/>
          </p:nvSpPr>
          <p:spPr bwMode="auto">
            <a:xfrm>
              <a:off x="6716381" y="5175704"/>
              <a:ext cx="1500157" cy="200055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7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Métodos, técnicas, procedimientos</a:t>
              </a:r>
              <a:endParaRPr lang="es-MX" altLang="es-MX" sz="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" name="CuadroTexto 26"/>
            <p:cNvSpPr txBox="1">
              <a:spLocks noChangeArrowheads="1"/>
            </p:cNvSpPr>
            <p:nvPr/>
          </p:nvSpPr>
          <p:spPr bwMode="auto">
            <a:xfrm>
              <a:off x="6587341" y="5599566"/>
              <a:ext cx="203890" cy="9626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s-MX" altLang="es-MX" sz="7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" name="CuadroTexto 17"/>
            <p:cNvSpPr txBox="1">
              <a:spLocks noChangeArrowheads="1"/>
            </p:cNvSpPr>
            <p:nvPr/>
          </p:nvSpPr>
          <p:spPr bwMode="auto">
            <a:xfrm>
              <a:off x="6703318" y="5558676"/>
              <a:ext cx="671323" cy="183101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s-MX" altLang="es-MX" sz="700" b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Productos</a:t>
              </a:r>
              <a:endParaRPr lang="es-MX" altLang="es-MX" sz="700" b="1" u="sng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0" name="CuadroTexto 17"/>
          <p:cNvSpPr txBox="1">
            <a:spLocks noChangeArrowheads="1"/>
          </p:cNvSpPr>
          <p:nvPr/>
        </p:nvSpPr>
        <p:spPr bwMode="auto">
          <a:xfrm>
            <a:off x="7295457" y="4160548"/>
            <a:ext cx="996825" cy="200055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SIMBOLOGÍA</a:t>
            </a:r>
            <a:endParaRPr lang="es-MX" altLang="es-MX" sz="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78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3093383-CD33-4E61-8250-CE5C6EB9F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" y="6046142"/>
            <a:ext cx="9141893" cy="811858"/>
          </a:xfrm>
          <a:prstGeom prst="rect">
            <a:avLst/>
          </a:prstGeom>
        </p:spPr>
      </p:pic>
      <p:pic>
        <p:nvPicPr>
          <p:cNvPr id="14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598" y="137205"/>
            <a:ext cx="1555671" cy="44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n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206" y="27128"/>
            <a:ext cx="990557" cy="58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83" y="1220892"/>
            <a:ext cx="5873948" cy="4646220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649890" y="607438"/>
            <a:ext cx="1990902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980" b="1" dirty="0" smtClean="0">
                <a:solidFill>
                  <a:srgbClr val="338466"/>
                </a:solidFill>
                <a:latin typeface="Eurostile LT Std Bold" panose="020B0804020202050204" pitchFamily="34" charset="0"/>
              </a:rPr>
              <a:t>RESULTADOS</a:t>
            </a:r>
            <a:endParaRPr lang="es-CU" sz="2980" b="1" dirty="0">
              <a:solidFill>
                <a:srgbClr val="338466"/>
              </a:solidFill>
              <a:latin typeface="Eurostile LT Std Bold" panose="020B0804020202050204" pitchFamily="34" charset="0"/>
            </a:endParaRP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150421"/>
              </p:ext>
            </p:extLst>
          </p:nvPr>
        </p:nvGraphicFramePr>
        <p:xfrm>
          <a:off x="6416353" y="1965276"/>
          <a:ext cx="2241831" cy="37771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8249">
                  <a:extLst>
                    <a:ext uri="{9D8B030D-6E8A-4147-A177-3AD203B41FA5}">
                      <a16:colId xmlns:a16="http://schemas.microsoft.com/office/drawing/2014/main" val="4289566147"/>
                    </a:ext>
                  </a:extLst>
                </a:gridCol>
                <a:gridCol w="1023582">
                  <a:extLst>
                    <a:ext uri="{9D8B030D-6E8A-4147-A177-3AD203B41FA5}">
                      <a16:colId xmlns:a16="http://schemas.microsoft.com/office/drawing/2014/main" val="1437867280"/>
                    </a:ext>
                  </a:extLst>
                </a:gridCol>
              </a:tblGrid>
              <a:tr h="419500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effectLst/>
                          <a:latin typeface="Swift 4-Regular" panose="02000403070000020004"/>
                          <a:cs typeface="Times New Roman" panose="02020603050405020304" pitchFamily="18" charset="0"/>
                        </a:rPr>
                        <a:t>Zona inundación</a:t>
                      </a:r>
                      <a:r>
                        <a:rPr lang="es-MX" sz="1200" b="1" baseline="0" dirty="0" smtClean="0">
                          <a:effectLst/>
                          <a:latin typeface="Swift 4-Regular" panose="02000403070000020004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s-MX" sz="1200" b="1" baseline="0" dirty="0" err="1" smtClean="0">
                          <a:effectLst/>
                          <a:latin typeface="Swift 4-Regular" panose="02000403070000020004"/>
                          <a:cs typeface="Times New Roman" panose="02020603050405020304" pitchFamily="18" charset="0"/>
                        </a:rPr>
                        <a:t>Zi</a:t>
                      </a:r>
                      <a:r>
                        <a:rPr lang="es-MX" sz="1200" b="1" baseline="0" dirty="0" smtClean="0">
                          <a:effectLst/>
                          <a:latin typeface="Swift 4-Regular" panose="02000403070000020004"/>
                          <a:cs typeface="Times New Roman" panose="02020603050405020304" pitchFamily="18" charset="0"/>
                        </a:rPr>
                        <a:t>)</a:t>
                      </a:r>
                      <a:endParaRPr lang="es-MX" sz="1200" b="1" dirty="0">
                        <a:effectLst/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25" marR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effectLst/>
                          <a:latin typeface="Swift 4-Regular" panose="02000403070000020004"/>
                          <a:cs typeface="Times New Roman" panose="02020603050405020304" pitchFamily="18" charset="0"/>
                        </a:rPr>
                        <a:t>Cobertura  (área</a:t>
                      </a:r>
                      <a:r>
                        <a:rPr lang="es-MX" sz="1200" b="1" baseline="0" dirty="0" smtClean="0">
                          <a:effectLst/>
                          <a:latin typeface="Swift 4-Regular" panose="02000403070000020004"/>
                          <a:cs typeface="Times New Roman" panose="02020603050405020304" pitchFamily="18" charset="0"/>
                        </a:rPr>
                        <a:t> ha)</a:t>
                      </a:r>
                      <a:endParaRPr lang="es-MX" sz="1200" b="1" dirty="0">
                        <a:effectLst/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25" marR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1977662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Zi1</a:t>
                      </a:r>
                      <a:endParaRPr lang="es-MX" sz="12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25" marR="91425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5.37</a:t>
                      </a:r>
                      <a:endParaRPr lang="es-MX" sz="12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25" marR="91425"/>
                </a:tc>
                <a:extLst>
                  <a:ext uri="{0D108BD9-81ED-4DB2-BD59-A6C34878D82A}">
                    <a16:rowId xmlns:a16="http://schemas.microsoft.com/office/drawing/2014/main" val="3780191833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Zi2</a:t>
                      </a:r>
                    </a:p>
                  </a:txBody>
                  <a:tcPr marL="91425" marR="91425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13.45</a:t>
                      </a:r>
                      <a:endParaRPr lang="es-MX" sz="12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25" marR="91425"/>
                </a:tc>
                <a:extLst>
                  <a:ext uri="{0D108BD9-81ED-4DB2-BD59-A6C34878D82A}">
                    <a16:rowId xmlns:a16="http://schemas.microsoft.com/office/drawing/2014/main" val="1913086743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Zi3</a:t>
                      </a:r>
                    </a:p>
                  </a:txBody>
                  <a:tcPr marL="91425" marR="91425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0.47</a:t>
                      </a:r>
                      <a:endParaRPr lang="es-MX" sz="12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25" marR="91425"/>
                </a:tc>
                <a:extLst>
                  <a:ext uri="{0D108BD9-81ED-4DB2-BD59-A6C34878D82A}">
                    <a16:rowId xmlns:a16="http://schemas.microsoft.com/office/drawing/2014/main" val="1762304309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Zi4</a:t>
                      </a:r>
                    </a:p>
                  </a:txBody>
                  <a:tcPr marL="91425" marR="91425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3.54</a:t>
                      </a:r>
                      <a:endParaRPr lang="es-MX" sz="12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25" marR="91425"/>
                </a:tc>
                <a:extLst>
                  <a:ext uri="{0D108BD9-81ED-4DB2-BD59-A6C34878D82A}">
                    <a16:rowId xmlns:a16="http://schemas.microsoft.com/office/drawing/2014/main" val="3058172714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Zi5</a:t>
                      </a:r>
                    </a:p>
                  </a:txBody>
                  <a:tcPr marL="91425" marR="91425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10.03</a:t>
                      </a:r>
                      <a:endParaRPr lang="es-MX" sz="12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25" marR="91425"/>
                </a:tc>
                <a:extLst>
                  <a:ext uri="{0D108BD9-81ED-4DB2-BD59-A6C34878D82A}">
                    <a16:rowId xmlns:a16="http://schemas.microsoft.com/office/drawing/2014/main" val="3061876414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Zi6</a:t>
                      </a:r>
                    </a:p>
                  </a:txBody>
                  <a:tcPr marL="91425" marR="91425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3.91</a:t>
                      </a:r>
                      <a:endParaRPr lang="es-MX" sz="12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25" marR="91425"/>
                </a:tc>
                <a:extLst>
                  <a:ext uri="{0D108BD9-81ED-4DB2-BD59-A6C34878D82A}">
                    <a16:rowId xmlns:a16="http://schemas.microsoft.com/office/drawing/2014/main" val="2947537287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Zi7</a:t>
                      </a:r>
                    </a:p>
                  </a:txBody>
                  <a:tcPr marL="91425" marR="91425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1.99</a:t>
                      </a:r>
                      <a:endParaRPr lang="es-MX" sz="12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25" marR="91425"/>
                </a:tc>
                <a:extLst>
                  <a:ext uri="{0D108BD9-81ED-4DB2-BD59-A6C34878D82A}">
                    <a16:rowId xmlns:a16="http://schemas.microsoft.com/office/drawing/2014/main" val="2986839439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Zi8</a:t>
                      </a:r>
                    </a:p>
                  </a:txBody>
                  <a:tcPr marL="91425" marR="91425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0.18</a:t>
                      </a:r>
                      <a:endParaRPr lang="es-MX" sz="12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25" marR="91425"/>
                </a:tc>
                <a:extLst>
                  <a:ext uri="{0D108BD9-81ED-4DB2-BD59-A6C34878D82A}">
                    <a16:rowId xmlns:a16="http://schemas.microsoft.com/office/drawing/2014/main" val="318726198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Zi9</a:t>
                      </a:r>
                    </a:p>
                  </a:txBody>
                  <a:tcPr marL="91425" marR="91425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0.06</a:t>
                      </a:r>
                      <a:endParaRPr lang="es-MX" sz="12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25" marR="91425"/>
                </a:tc>
                <a:extLst>
                  <a:ext uri="{0D108BD9-81ED-4DB2-BD59-A6C34878D82A}">
                    <a16:rowId xmlns:a16="http://schemas.microsoft.com/office/drawing/2014/main" val="2612753696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Zi10</a:t>
                      </a:r>
                    </a:p>
                  </a:txBody>
                  <a:tcPr marL="91425" marR="91425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0.06</a:t>
                      </a:r>
                      <a:endParaRPr lang="es-MX" sz="12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25" marR="91425"/>
                </a:tc>
                <a:extLst>
                  <a:ext uri="{0D108BD9-81ED-4DB2-BD59-A6C34878D82A}">
                    <a16:rowId xmlns:a16="http://schemas.microsoft.com/office/drawing/2014/main" val="2071540101"/>
                  </a:ext>
                </a:extLst>
              </a:tr>
              <a:tr h="2517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Zi11</a:t>
                      </a:r>
                    </a:p>
                  </a:txBody>
                  <a:tcPr marL="91425" marR="91425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0.04</a:t>
                      </a:r>
                      <a:endParaRPr lang="es-MX" sz="12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25" marR="91425"/>
                </a:tc>
                <a:extLst>
                  <a:ext uri="{0D108BD9-81ED-4DB2-BD59-A6C34878D82A}">
                    <a16:rowId xmlns:a16="http://schemas.microsoft.com/office/drawing/2014/main" val="3317472859"/>
                  </a:ext>
                </a:extLst>
              </a:tr>
              <a:tr h="3023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dirty="0" smtClean="0">
                          <a:effectLst/>
                          <a:latin typeface="Swift 4-Regular" panose="02000403070000020004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1425" marR="91425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b="1" dirty="0" smtClean="0">
                          <a:effectLst/>
                          <a:latin typeface="Swift 4-Regular" panose="02000403070000020004"/>
                          <a:cs typeface="Times New Roman" panose="02020603050405020304" pitchFamily="18" charset="0"/>
                        </a:rPr>
                        <a:t>39.1</a:t>
                      </a:r>
                      <a:endParaRPr lang="es-MX" sz="1200" b="1" dirty="0">
                        <a:effectLst/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25" marR="91425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583876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6416353" y="1067003"/>
            <a:ext cx="1988695" cy="30777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ft 4-Regular" panose="02000403070000020004"/>
                <a:cs typeface="Times New Roman" panose="02020603050405020304" pitchFamily="18" charset="0"/>
              </a:rPr>
              <a:t>Validación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ft 4-Regular" panose="02000403070000020004"/>
                <a:cs typeface="Times New Roman" panose="02020603050405020304" pitchFamily="18" charset="0"/>
              </a:rPr>
              <a:t>cartográfica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6296858" y="1351732"/>
            <a:ext cx="2480819" cy="461665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1200" dirty="0">
                <a:latin typeface="Swift 4-Regular" panose="02000403070000020004"/>
                <a:cs typeface="Times New Roman" panose="02020603050405020304" pitchFamily="18" charset="0"/>
              </a:rPr>
              <a:t>Zonas de </a:t>
            </a:r>
            <a:r>
              <a:rPr lang="en-US" sz="1200" dirty="0" err="1">
                <a:latin typeface="Swift 4-Regular" panose="02000403070000020004"/>
                <a:cs typeface="Times New Roman" panose="02020603050405020304" pitchFamily="18" charset="0"/>
              </a:rPr>
              <a:t>inundación</a:t>
            </a:r>
            <a:r>
              <a:rPr lang="en-US" sz="1200" dirty="0">
                <a:latin typeface="Swift 4-Regular" panose="02000403070000020004"/>
                <a:cs typeface="Times New Roman" panose="02020603050405020304" pitchFamily="18" charset="0"/>
              </a:rPr>
              <a:t>= 92%</a:t>
            </a:r>
          </a:p>
          <a:p>
            <a:pPr marL="342900" indent="-342900" algn="just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1200" dirty="0" err="1">
                <a:latin typeface="Swift 4-Regular" panose="02000403070000020004"/>
                <a:cs typeface="Times New Roman" panose="02020603050405020304" pitchFamily="18" charset="0"/>
              </a:rPr>
              <a:t>Afluentes</a:t>
            </a:r>
            <a:r>
              <a:rPr lang="en-US" sz="1200" dirty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Swift 4-Regular" panose="02000403070000020004"/>
                <a:cs typeface="Times New Roman" panose="02020603050405020304" pitchFamily="18" charset="0"/>
              </a:rPr>
              <a:t>urbanos</a:t>
            </a:r>
            <a:r>
              <a:rPr lang="en-US" sz="1200" dirty="0">
                <a:latin typeface="Swift 4-Regular" panose="02000403070000020004"/>
                <a:cs typeface="Times New Roman" panose="02020603050405020304" pitchFamily="18" charset="0"/>
              </a:rPr>
              <a:t>= 82%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B35AFBB-230C-4D37-B12B-04181FA9529A}"/>
              </a:ext>
            </a:extLst>
          </p:cNvPr>
          <p:cNvSpPr txBox="1"/>
          <p:nvPr/>
        </p:nvSpPr>
        <p:spPr>
          <a:xfrm>
            <a:off x="568898" y="316235"/>
            <a:ext cx="3080992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58B3B8"/>
                </a:solidFill>
                <a:latin typeface="Swift 4-Regular" panose="02000403070000020004" pitchFamily="50" charset="0"/>
              </a:rPr>
              <a:t>Dr. José Manuel Camacho Sanabria</a:t>
            </a:r>
            <a:endParaRPr lang="es-CU" sz="1150" dirty="0">
              <a:solidFill>
                <a:srgbClr val="58B3B8"/>
              </a:solidFill>
              <a:latin typeface="Swift 4-Regular" panose="02000403070000020004" pitchFamily="50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6DEB88F-B80B-41A4-A485-5E9B0FCD2432}"/>
              </a:ext>
            </a:extLst>
          </p:cNvPr>
          <p:cNvSpPr txBox="1"/>
          <p:nvPr/>
        </p:nvSpPr>
        <p:spPr>
          <a:xfrm>
            <a:off x="516646" y="128262"/>
            <a:ext cx="4682371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“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Simposio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Internacional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Hábitat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y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Desarrollo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Comunitario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Sostenible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”</a:t>
            </a:r>
            <a:endParaRPr lang="es-CU" sz="1150" dirty="0">
              <a:solidFill>
                <a:srgbClr val="338466"/>
              </a:solidFill>
              <a:latin typeface="Swift 4-Regular" panose="0200040307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25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3093383-CD33-4E61-8250-CE5C6EB9F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" y="6046142"/>
            <a:ext cx="9141893" cy="811858"/>
          </a:xfrm>
          <a:prstGeom prst="rect">
            <a:avLst/>
          </a:prstGeom>
        </p:spPr>
      </p:pic>
      <p:pic>
        <p:nvPicPr>
          <p:cNvPr id="14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598" y="137205"/>
            <a:ext cx="1555671" cy="44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n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206" y="27128"/>
            <a:ext cx="990557" cy="58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577602" y="583690"/>
            <a:ext cx="1990902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980" b="1" dirty="0" smtClean="0">
                <a:solidFill>
                  <a:srgbClr val="338466"/>
                </a:solidFill>
                <a:latin typeface="Eurostile LT Std Bold" panose="020B0804020202050204" pitchFamily="34" charset="0"/>
              </a:rPr>
              <a:t>RESULTADOS</a:t>
            </a:r>
            <a:endParaRPr lang="es-CU" sz="2980" b="1" dirty="0">
              <a:solidFill>
                <a:srgbClr val="338466"/>
              </a:solidFill>
              <a:latin typeface="Eurostile LT Std Bold" panose="020B0804020202050204" pitchFamily="34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03" y="1129993"/>
            <a:ext cx="5763625" cy="4737119"/>
          </a:xfrm>
          <a:prstGeom prst="rect">
            <a:avLst/>
          </a:prstGeom>
          <a:effectLst>
            <a:softEdge rad="38100"/>
          </a:effectLst>
        </p:spPr>
      </p:pic>
      <p:graphicFrame>
        <p:nvGraphicFramePr>
          <p:cNvPr id="17" name="Tab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068377"/>
              </p:ext>
            </p:extLst>
          </p:nvPr>
        </p:nvGraphicFramePr>
        <p:xfrm>
          <a:off x="6047020" y="1339907"/>
          <a:ext cx="2712026" cy="4443413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610272">
                  <a:extLst>
                    <a:ext uri="{9D8B030D-6E8A-4147-A177-3AD203B41FA5}">
                      <a16:colId xmlns:a16="http://schemas.microsoft.com/office/drawing/2014/main" val="2103052555"/>
                    </a:ext>
                  </a:extLst>
                </a:gridCol>
                <a:gridCol w="805218">
                  <a:extLst>
                    <a:ext uri="{9D8B030D-6E8A-4147-A177-3AD203B41FA5}">
                      <a16:colId xmlns:a16="http://schemas.microsoft.com/office/drawing/2014/main" val="3945361439"/>
                    </a:ext>
                  </a:extLst>
                </a:gridCol>
                <a:gridCol w="1296536">
                  <a:extLst>
                    <a:ext uri="{9D8B030D-6E8A-4147-A177-3AD203B41FA5}">
                      <a16:colId xmlns:a16="http://schemas.microsoft.com/office/drawing/2014/main" val="3394053407"/>
                    </a:ext>
                  </a:extLst>
                </a:gridCol>
              </a:tblGrid>
              <a:tr h="731592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err="1" smtClean="0">
                          <a:solidFill>
                            <a:schemeClr val="tx1"/>
                          </a:solidFill>
                          <a:effectLst/>
                          <a:latin typeface="Swift 4-Regular" panose="02000403070000020004"/>
                        </a:rPr>
                        <a:t>Zi</a:t>
                      </a:r>
                      <a:endParaRPr lang="es-MX" sz="1200" b="1" dirty="0">
                        <a:solidFill>
                          <a:schemeClr val="tx1"/>
                        </a:solidFill>
                        <a:effectLst/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solidFill>
                            <a:schemeClr val="tx1"/>
                          </a:solidFill>
                          <a:effectLst/>
                          <a:latin typeface="Swift 4-Regular" panose="02000403070000020004"/>
                        </a:rPr>
                        <a:t>Área inundada</a:t>
                      </a:r>
                      <a:r>
                        <a:rPr lang="es-MX" sz="1200" baseline="0" dirty="0" smtClean="0">
                          <a:solidFill>
                            <a:schemeClr val="tx1"/>
                          </a:solidFill>
                          <a:effectLst/>
                          <a:latin typeface="Swift 4-Regular" panose="02000403070000020004"/>
                        </a:rPr>
                        <a:t> </a:t>
                      </a:r>
                      <a:r>
                        <a:rPr lang="es-MX" sz="1200" dirty="0" smtClean="0">
                          <a:solidFill>
                            <a:schemeClr val="tx1"/>
                          </a:solidFill>
                          <a:effectLst/>
                          <a:latin typeface="Swift 4-Regular" panose="02000403070000020004"/>
                        </a:rPr>
                        <a:t>(ha)</a:t>
                      </a:r>
                      <a:endParaRPr lang="es-MX" sz="1200" b="1" dirty="0">
                        <a:solidFill>
                          <a:schemeClr val="tx1"/>
                        </a:solidFill>
                        <a:effectLst/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>
                          <a:solidFill>
                            <a:schemeClr val="tx1"/>
                          </a:solidFill>
                          <a:effectLst/>
                          <a:latin typeface="Swift 4-Regular" panose="02000403070000020004"/>
                        </a:rPr>
                        <a:t>Área de encharcamiento</a:t>
                      </a:r>
                    </a:p>
                    <a:p>
                      <a:pPr algn="ctr"/>
                      <a:r>
                        <a:rPr lang="es-MX" sz="1200" dirty="0" smtClean="0">
                          <a:solidFill>
                            <a:schemeClr val="tx1"/>
                          </a:solidFill>
                          <a:effectLst/>
                          <a:latin typeface="Swift 4-Regular" panose="02000403070000020004"/>
                        </a:rPr>
                        <a:t>(ha)</a:t>
                      </a:r>
                      <a:endParaRPr lang="es-MX" sz="1200" b="1" dirty="0">
                        <a:solidFill>
                          <a:schemeClr val="tx1"/>
                        </a:solidFill>
                        <a:effectLst/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3694018"/>
                  </a:ext>
                </a:extLst>
              </a:tr>
              <a:tr h="304830">
                <a:tc>
                  <a:txBody>
                    <a:bodyPr/>
                    <a:lstStyle/>
                    <a:p>
                      <a:pPr algn="just"/>
                      <a:r>
                        <a:rPr lang="es-MX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wift 4-Regular" panose="02000403070000020004"/>
                        </a:rPr>
                        <a:t>Zi1</a:t>
                      </a:r>
                      <a:endParaRPr lang="es-MX" sz="12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</a:rPr>
                        <a:t>5.37</a:t>
                      </a:r>
                      <a:endParaRPr lang="es-MX" sz="12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</a:rPr>
                        <a:t>0</a:t>
                      </a:r>
                      <a:endParaRPr lang="es-MX" sz="12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extLst>
                  <a:ext uri="{0D108BD9-81ED-4DB2-BD59-A6C34878D82A}">
                    <a16:rowId xmlns:a16="http://schemas.microsoft.com/office/drawing/2014/main" val="1111384628"/>
                  </a:ext>
                </a:extLst>
              </a:tr>
              <a:tr h="30483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wift 4-Regular" panose="02000403070000020004"/>
                        </a:rPr>
                        <a:t>Zi2</a:t>
                      </a:r>
                      <a:endParaRPr lang="es-MX" sz="1200" b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</a:rPr>
                        <a:t>12.17</a:t>
                      </a:r>
                      <a:endParaRPr lang="es-MX" sz="12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</a:rPr>
                        <a:t>1.28</a:t>
                      </a:r>
                      <a:endParaRPr lang="es-MX" sz="12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extLst>
                  <a:ext uri="{0D108BD9-81ED-4DB2-BD59-A6C34878D82A}">
                    <a16:rowId xmlns:a16="http://schemas.microsoft.com/office/drawing/2014/main" val="951904549"/>
                  </a:ext>
                </a:extLst>
              </a:tr>
              <a:tr h="30483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wift 4-Regular" panose="02000403070000020004"/>
                        </a:rPr>
                        <a:t>Zi3</a:t>
                      </a:r>
                      <a:endParaRPr lang="es-MX" sz="1200" b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</a:rPr>
                        <a:t>0.28</a:t>
                      </a:r>
                      <a:endParaRPr lang="es-MX" sz="12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</a:rPr>
                        <a:t>0.19</a:t>
                      </a:r>
                      <a:endParaRPr lang="es-MX" sz="12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extLst>
                  <a:ext uri="{0D108BD9-81ED-4DB2-BD59-A6C34878D82A}">
                    <a16:rowId xmlns:a16="http://schemas.microsoft.com/office/drawing/2014/main" val="1386771203"/>
                  </a:ext>
                </a:extLst>
              </a:tr>
              <a:tr h="30483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wift 4-Regular" panose="02000403070000020004"/>
                        </a:rPr>
                        <a:t>Zi4</a:t>
                      </a:r>
                      <a:endParaRPr lang="es-MX" sz="1200" b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</a:rPr>
                        <a:t>2.86</a:t>
                      </a:r>
                      <a:endParaRPr lang="es-MX" sz="12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</a:rPr>
                        <a:t>0.68</a:t>
                      </a:r>
                      <a:endParaRPr lang="es-MX" sz="12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extLst>
                  <a:ext uri="{0D108BD9-81ED-4DB2-BD59-A6C34878D82A}">
                    <a16:rowId xmlns:a16="http://schemas.microsoft.com/office/drawing/2014/main" val="1364025795"/>
                  </a:ext>
                </a:extLst>
              </a:tr>
              <a:tr h="30483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wift 4-Regular" panose="02000403070000020004"/>
                        </a:rPr>
                        <a:t>Zi5</a:t>
                      </a:r>
                      <a:endParaRPr lang="es-MX" sz="1200" b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</a:rPr>
                        <a:t>6.28</a:t>
                      </a:r>
                      <a:endParaRPr lang="es-MX" sz="12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</a:rPr>
                        <a:t>3.75</a:t>
                      </a:r>
                      <a:endParaRPr lang="es-MX" sz="12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extLst>
                  <a:ext uri="{0D108BD9-81ED-4DB2-BD59-A6C34878D82A}">
                    <a16:rowId xmlns:a16="http://schemas.microsoft.com/office/drawing/2014/main" val="1068563195"/>
                  </a:ext>
                </a:extLst>
              </a:tr>
              <a:tr h="30483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wift 4-Regular" panose="02000403070000020004"/>
                        </a:rPr>
                        <a:t>Zi6</a:t>
                      </a:r>
                      <a:endParaRPr lang="es-MX" sz="1200" b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</a:rPr>
                        <a:t>2.39</a:t>
                      </a:r>
                      <a:endParaRPr lang="es-MX" sz="12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</a:rPr>
                        <a:t>1.52</a:t>
                      </a:r>
                      <a:endParaRPr lang="es-MX" sz="12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extLst>
                  <a:ext uri="{0D108BD9-81ED-4DB2-BD59-A6C34878D82A}">
                    <a16:rowId xmlns:a16="http://schemas.microsoft.com/office/drawing/2014/main" val="2597964676"/>
                  </a:ext>
                </a:extLst>
              </a:tr>
              <a:tr h="30619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wift 4-Regular" panose="02000403070000020004"/>
                        </a:rPr>
                        <a:t>Zi7</a:t>
                      </a:r>
                      <a:endParaRPr lang="es-MX" sz="1200" b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</a:rPr>
                        <a:t>0.74</a:t>
                      </a:r>
                      <a:endParaRPr lang="es-MX" sz="12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</a:rPr>
                        <a:t>1.25</a:t>
                      </a:r>
                      <a:endParaRPr lang="es-MX" sz="12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extLst>
                  <a:ext uri="{0D108BD9-81ED-4DB2-BD59-A6C34878D82A}">
                    <a16:rowId xmlns:a16="http://schemas.microsoft.com/office/drawing/2014/main" val="406612298"/>
                  </a:ext>
                </a:extLst>
              </a:tr>
              <a:tr h="30483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wift 4-Regular" panose="02000403070000020004"/>
                        </a:rPr>
                        <a:t>Zi8</a:t>
                      </a:r>
                      <a:endParaRPr lang="es-MX" sz="1200" b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</a:rPr>
                        <a:t>0.1</a:t>
                      </a:r>
                      <a:endParaRPr lang="es-MX" sz="12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</a:rPr>
                        <a:t>0.08</a:t>
                      </a:r>
                      <a:endParaRPr lang="es-MX" sz="12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extLst>
                  <a:ext uri="{0D108BD9-81ED-4DB2-BD59-A6C34878D82A}">
                    <a16:rowId xmlns:a16="http://schemas.microsoft.com/office/drawing/2014/main" val="1920186740"/>
                  </a:ext>
                </a:extLst>
              </a:tr>
              <a:tr h="30483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wift 4-Regular" panose="02000403070000020004"/>
                        </a:rPr>
                        <a:t>Zi9</a:t>
                      </a:r>
                      <a:endParaRPr lang="es-MX" sz="1200" b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</a:rPr>
                        <a:t>0.03</a:t>
                      </a:r>
                      <a:endParaRPr lang="es-MX" sz="12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</a:rPr>
                        <a:t>0.03</a:t>
                      </a:r>
                      <a:endParaRPr lang="es-MX" sz="12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extLst>
                  <a:ext uri="{0D108BD9-81ED-4DB2-BD59-A6C34878D82A}">
                    <a16:rowId xmlns:a16="http://schemas.microsoft.com/office/drawing/2014/main" val="950790423"/>
                  </a:ext>
                </a:extLst>
              </a:tr>
              <a:tr h="30483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wift 4-Regular" panose="02000403070000020004"/>
                        </a:rPr>
                        <a:t>Zi10</a:t>
                      </a:r>
                      <a:endParaRPr lang="es-MX" sz="1200" b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</a:rPr>
                        <a:t>0.03</a:t>
                      </a:r>
                      <a:endParaRPr lang="es-MX" sz="12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</a:rPr>
                        <a:t>0.03</a:t>
                      </a:r>
                      <a:endParaRPr lang="es-MX" sz="12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extLst>
                  <a:ext uri="{0D108BD9-81ED-4DB2-BD59-A6C34878D82A}">
                    <a16:rowId xmlns:a16="http://schemas.microsoft.com/office/drawing/2014/main" val="2724499364"/>
                  </a:ext>
                </a:extLst>
              </a:tr>
              <a:tr h="30483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wift 4-Regular" panose="02000403070000020004"/>
                        </a:rPr>
                        <a:t>Zi11</a:t>
                      </a:r>
                      <a:endParaRPr lang="es-MX" sz="1200" b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</a:rPr>
                        <a:t>0.02</a:t>
                      </a:r>
                      <a:endParaRPr lang="es-MX" sz="12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dirty="0" smtClean="0">
                          <a:latin typeface="Swift 4-Regular" panose="02000403070000020004"/>
                        </a:rPr>
                        <a:t>0.02</a:t>
                      </a:r>
                      <a:endParaRPr lang="es-MX" sz="1200" b="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extLst>
                  <a:ext uri="{0D108BD9-81ED-4DB2-BD59-A6C34878D82A}">
                    <a16:rowId xmlns:a16="http://schemas.microsoft.com/office/drawing/2014/main" val="3267552350"/>
                  </a:ext>
                </a:extLst>
              </a:tr>
              <a:tr h="35732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wift 4-Regular" panose="02000403070000020004"/>
                        </a:rPr>
                        <a:t>Total</a:t>
                      </a:r>
                      <a:endParaRPr lang="es-MX" sz="12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wift 4-Regular" panose="02000403070000020004"/>
                        </a:rPr>
                        <a:t>30.27</a:t>
                      </a:r>
                      <a:endParaRPr lang="es-MX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tc>
                  <a:txBody>
                    <a:bodyPr/>
                    <a:lstStyle/>
                    <a:p>
                      <a:pPr algn="r"/>
                      <a:r>
                        <a:rPr lang="es-MX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wift 4-Regular" panose="02000403070000020004"/>
                        </a:rPr>
                        <a:t>8.83</a:t>
                      </a:r>
                      <a:endParaRPr lang="es-MX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L="91418" marR="91418" marT="45724" marB="45724"/>
                </a:tc>
                <a:extLst>
                  <a:ext uri="{0D108BD9-81ED-4DB2-BD59-A6C34878D82A}">
                    <a16:rowId xmlns:a16="http://schemas.microsoft.com/office/drawing/2014/main" val="213334535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5B35AFBB-230C-4D37-B12B-04181FA9529A}"/>
              </a:ext>
            </a:extLst>
          </p:cNvPr>
          <p:cNvSpPr txBox="1"/>
          <p:nvPr/>
        </p:nvSpPr>
        <p:spPr>
          <a:xfrm>
            <a:off x="568898" y="316235"/>
            <a:ext cx="3080992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58B3B8"/>
                </a:solidFill>
                <a:latin typeface="Swift 4-Regular" panose="02000403070000020004" pitchFamily="50" charset="0"/>
              </a:rPr>
              <a:t>Dr. José Manuel Camacho Sanabria</a:t>
            </a:r>
            <a:endParaRPr lang="es-CU" sz="1150" dirty="0">
              <a:solidFill>
                <a:srgbClr val="58B3B8"/>
              </a:solidFill>
              <a:latin typeface="Swift 4-Regular" panose="02000403070000020004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6DEB88F-B80B-41A4-A485-5E9B0FCD2432}"/>
              </a:ext>
            </a:extLst>
          </p:cNvPr>
          <p:cNvSpPr txBox="1"/>
          <p:nvPr/>
        </p:nvSpPr>
        <p:spPr>
          <a:xfrm>
            <a:off x="516646" y="128262"/>
            <a:ext cx="4682371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“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Simposio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Internacional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Hábitat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y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Desarrollo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Comunitario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Sostenible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”</a:t>
            </a:r>
            <a:endParaRPr lang="es-CU" sz="1150" dirty="0">
              <a:solidFill>
                <a:srgbClr val="338466"/>
              </a:solidFill>
              <a:latin typeface="Swift 4-Regular" panose="0200040307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54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3093383-CD33-4E61-8250-CE5C6EB9F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" y="6046142"/>
            <a:ext cx="9141893" cy="811858"/>
          </a:xfrm>
          <a:prstGeom prst="rect">
            <a:avLst/>
          </a:prstGeom>
        </p:spPr>
      </p:pic>
      <p:pic>
        <p:nvPicPr>
          <p:cNvPr id="14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598" y="137205"/>
            <a:ext cx="1555671" cy="44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n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206" y="27128"/>
            <a:ext cx="990557" cy="58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546379" y="570533"/>
            <a:ext cx="1990902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980" b="1" dirty="0" smtClean="0">
                <a:solidFill>
                  <a:srgbClr val="338466"/>
                </a:solidFill>
                <a:latin typeface="Eurostile LT Std Bold" panose="020B0804020202050204" pitchFamily="34" charset="0"/>
              </a:rPr>
              <a:t>RESULTADOS</a:t>
            </a:r>
            <a:endParaRPr lang="es-CU" sz="2980" b="1" dirty="0">
              <a:solidFill>
                <a:srgbClr val="338466"/>
              </a:solidFill>
              <a:latin typeface="Eurostile LT Std Bold" panose="020B0804020202050204" pitchFamily="34" charset="0"/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682734"/>
              </p:ext>
            </p:extLst>
          </p:nvPr>
        </p:nvGraphicFramePr>
        <p:xfrm>
          <a:off x="503583" y="1430160"/>
          <a:ext cx="7945865" cy="44500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40255">
                  <a:extLst>
                    <a:ext uri="{9D8B030D-6E8A-4147-A177-3AD203B41FA5}">
                      <a16:colId xmlns:a16="http://schemas.microsoft.com/office/drawing/2014/main" val="4027186691"/>
                    </a:ext>
                  </a:extLst>
                </a:gridCol>
                <a:gridCol w="1084172">
                  <a:extLst>
                    <a:ext uri="{9D8B030D-6E8A-4147-A177-3AD203B41FA5}">
                      <a16:colId xmlns:a16="http://schemas.microsoft.com/office/drawing/2014/main" val="2608063643"/>
                    </a:ext>
                  </a:extLst>
                </a:gridCol>
                <a:gridCol w="5621438">
                  <a:extLst>
                    <a:ext uri="{9D8B030D-6E8A-4147-A177-3AD203B41FA5}">
                      <a16:colId xmlns:a16="http://schemas.microsoft.com/office/drawing/2014/main" val="2938660127"/>
                    </a:ext>
                  </a:extLst>
                </a:gridCol>
              </a:tblGrid>
              <a:tr h="731615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Nivel del tirante</a:t>
                      </a:r>
                      <a:r>
                        <a:rPr lang="es-MX" sz="1200" b="1" baseline="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 máximo de agua acumulada</a:t>
                      </a:r>
                      <a:endParaRPr lang="es-MX" sz="1200" b="1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Altura o profundidad</a:t>
                      </a:r>
                      <a:r>
                        <a:rPr lang="es-MX" sz="1200" b="1" baseline="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 (m)</a:t>
                      </a:r>
                      <a:endParaRPr lang="es-MX" sz="1200" b="1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algn="ctr"/>
                      <a:endParaRPr lang="es-MX" sz="1200" b="1" dirty="0" smtClean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MX" sz="1200" b="1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Pérdidas</a:t>
                      </a:r>
                      <a:r>
                        <a:rPr lang="es-MX" sz="1200" b="1" baseline="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 o daños</a:t>
                      </a:r>
                      <a:endParaRPr lang="es-MX" sz="1200" b="1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8" marB="45718"/>
                </a:tc>
                <a:extLst>
                  <a:ext uri="{0D108BD9-81ED-4DB2-BD59-A6C34878D82A}">
                    <a16:rowId xmlns:a16="http://schemas.microsoft.com/office/drawing/2014/main" val="833156151"/>
                  </a:ext>
                </a:extLst>
              </a:tr>
              <a:tr h="592699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solidFill>
                            <a:schemeClr val="bg1"/>
                          </a:solidFill>
                          <a:effectLst/>
                          <a:latin typeface="Swift 4-Regular" panose="02000403070000020004"/>
                          <a:cs typeface="Times New Roman" panose="02020603050405020304" pitchFamily="18" charset="0"/>
                        </a:rPr>
                        <a:t>Muy bajo</a:t>
                      </a:r>
                      <a:endParaRPr lang="es-MX" sz="1200" b="1" dirty="0">
                        <a:solidFill>
                          <a:schemeClr val="bg1"/>
                        </a:solidFill>
                        <a:effectLst/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8" marB="45718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solidFill>
                            <a:schemeClr val="bg1"/>
                          </a:solidFill>
                          <a:effectLst/>
                          <a:latin typeface="Swift 4-Regular" panose="02000403070000020004"/>
                          <a:cs typeface="Times New Roman" panose="02020603050405020304" pitchFamily="18" charset="0"/>
                        </a:rPr>
                        <a:t>0.10</a:t>
                      </a:r>
                      <a:r>
                        <a:rPr lang="es-MX" sz="1200" b="1" baseline="0" dirty="0" smtClean="0">
                          <a:solidFill>
                            <a:schemeClr val="bg1"/>
                          </a:solidFill>
                          <a:effectLst/>
                          <a:latin typeface="Swift 4-Regular" panose="02000403070000020004"/>
                          <a:cs typeface="Times New Roman" panose="02020603050405020304" pitchFamily="18" charset="0"/>
                        </a:rPr>
                        <a:t> – 0.30</a:t>
                      </a:r>
                      <a:endParaRPr lang="es-MX" sz="1200" b="1" dirty="0">
                        <a:solidFill>
                          <a:schemeClr val="bg1"/>
                        </a:solidFill>
                        <a:effectLst/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8" marB="45718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200" b="1" dirty="0" smtClean="0">
                          <a:solidFill>
                            <a:schemeClr val="bg1"/>
                          </a:solidFill>
                          <a:effectLst/>
                          <a:latin typeface="Swift 4-Regular" panose="02000403070000020004"/>
                          <a:cs typeface="Times New Roman" panose="02020603050405020304" pitchFamily="18" charset="0"/>
                        </a:rPr>
                        <a:t>Daños no significativos.</a:t>
                      </a:r>
                      <a:r>
                        <a:rPr lang="es-MX" sz="1200" b="1" baseline="0" dirty="0" smtClean="0">
                          <a:solidFill>
                            <a:schemeClr val="bg1"/>
                          </a:solidFill>
                          <a:effectLst/>
                          <a:latin typeface="Swift 4-Regular" panose="02000403070000020004"/>
                          <a:cs typeface="Times New Roman" panose="02020603050405020304" pitchFamily="18" charset="0"/>
                        </a:rPr>
                        <a:t> Probabilidad del fenómeno </a:t>
                      </a:r>
                      <a:r>
                        <a:rPr lang="es-MX" sz="1200" b="1" baseline="0" dirty="0" err="1" smtClean="0">
                          <a:solidFill>
                            <a:schemeClr val="bg1"/>
                          </a:solidFill>
                          <a:effectLst/>
                          <a:latin typeface="Swift 4-Regular" panose="02000403070000020004"/>
                          <a:cs typeface="Times New Roman" panose="02020603050405020304" pitchFamily="18" charset="0"/>
                        </a:rPr>
                        <a:t>hidroplaneo</a:t>
                      </a:r>
                      <a:r>
                        <a:rPr lang="es-MX" sz="1200" b="1" baseline="0" dirty="0" smtClean="0">
                          <a:solidFill>
                            <a:schemeClr val="bg1"/>
                          </a:solidFill>
                          <a:effectLst/>
                          <a:latin typeface="Swift 4-Regular" panose="02000403070000020004"/>
                          <a:cs typeface="Times New Roman" panose="02020603050405020304" pitchFamily="18" charset="0"/>
                        </a:rPr>
                        <a:t>. En algunos casos el agua ingresa al patio o frente de las viviendas y comercios (sin banqueta-guarnición). </a:t>
                      </a:r>
                      <a:endParaRPr lang="es-MX" sz="1200" b="1" dirty="0">
                        <a:solidFill>
                          <a:schemeClr val="bg1"/>
                        </a:solidFill>
                        <a:effectLst/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8" marB="45718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423325"/>
                  </a:ext>
                </a:extLst>
              </a:tr>
              <a:tr h="839728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Bajo</a:t>
                      </a:r>
                      <a:endParaRPr lang="es-MX" sz="1200" b="1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8" marB="45718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0.31</a:t>
                      </a:r>
                      <a:r>
                        <a:rPr lang="es-MX" sz="1200" b="1" baseline="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 – 0.50</a:t>
                      </a:r>
                      <a:endParaRPr lang="es-MX" sz="1200" b="1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8" marB="45718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El flujo</a:t>
                      </a:r>
                      <a:r>
                        <a:rPr lang="es-MX" sz="1200" b="1" baseline="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 del agua comienza a ingresar a las viviendas y comercios por el efecto de ola que ocasionan los vehículos que circulan en las calles. En algunas zonas el agua comienza a combinarse con las aguas residuales del drenaje sanitario. Interrupción de tráfico regular de vehículos y personas.</a:t>
                      </a:r>
                      <a:endParaRPr lang="es-MX" sz="1200" b="1" dirty="0" smtClean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8" marB="45718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175772"/>
                  </a:ext>
                </a:extLst>
              </a:tr>
              <a:tr h="456810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Medio</a:t>
                      </a:r>
                      <a:endParaRPr lang="es-MX" sz="1200" b="1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8" marB="45718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0.51 – 0.70 </a:t>
                      </a:r>
                      <a:endParaRPr lang="es-MX" sz="1200" b="1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8" marB="45718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Vehículos</a:t>
                      </a:r>
                      <a:r>
                        <a:rPr lang="es-MX" sz="1200" baseline="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 varados, pérdida de bienes en las viviendas y comercios, y daños en el inmobiliario escolar de algunos centros educativos.</a:t>
                      </a:r>
                      <a:endParaRPr lang="es-MX" sz="12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8" marB="45718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025866"/>
                  </a:ext>
                </a:extLst>
              </a:tr>
              <a:tr h="818479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Alto</a:t>
                      </a:r>
                      <a:endParaRPr lang="es-MX" sz="1200" b="1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8" marB="4571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0.71 – 0.90</a:t>
                      </a:r>
                      <a:endParaRPr lang="es-MX" sz="1200" b="1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8" marB="4571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Lo referido</a:t>
                      </a:r>
                      <a:r>
                        <a:rPr lang="es-MX" sz="1200" baseline="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 en los niveles anteriores. Además, daños en autopartes de vehículos y dificultad en la movilidad motriz de las personas. En algunos casos, se registraron daños en la infraestructura de las viviendas y de la vía pública por la frecuencia y permanencia de las inundaciones. También se interrumpieron las actividades laborales de las personas.</a:t>
                      </a:r>
                      <a:endParaRPr lang="es-MX" sz="12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8" marB="45718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408408"/>
                  </a:ext>
                </a:extLst>
              </a:tr>
              <a:tr h="731615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Muy alto</a:t>
                      </a:r>
                      <a:endParaRPr lang="es-MX" sz="1200" b="1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8" marB="45718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es-MX" sz="1200" b="1" baseline="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 0.91</a:t>
                      </a:r>
                      <a:endParaRPr lang="es-MX" sz="1200" b="1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8" marB="45718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20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Daño potencial en viviendas,</a:t>
                      </a:r>
                      <a:r>
                        <a:rPr lang="es-MX" sz="1200" baseline="0" dirty="0" smtClean="0">
                          <a:latin typeface="Swift 4-Regular" panose="02000403070000020004"/>
                          <a:cs typeface="Times New Roman" panose="02020603050405020304" pitchFamily="18" charset="0"/>
                        </a:rPr>
                        <a:t> comercios y centros educativos, debido a que las pérdidas económicas son considerables. No se han registrado pérdidas humanas, sin embargo, existe el riesgo de que ocurran  y, sobre todo, en los grupos de población vulnerables.</a:t>
                      </a:r>
                      <a:endParaRPr lang="es-MX" sz="1200" dirty="0">
                        <a:latin typeface="Swift 4-Regular" panose="02000403070000020004"/>
                        <a:cs typeface="Times New Roman" panose="02020603050405020304" pitchFamily="18" charset="0"/>
                      </a:endParaRPr>
                    </a:p>
                  </a:txBody>
                  <a:tcPr marT="45718" marB="45718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516742"/>
                  </a:ext>
                </a:extLst>
              </a:tr>
            </a:tbl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5B35AFBB-230C-4D37-B12B-04181FA9529A}"/>
              </a:ext>
            </a:extLst>
          </p:cNvPr>
          <p:cNvSpPr txBox="1"/>
          <p:nvPr/>
        </p:nvSpPr>
        <p:spPr>
          <a:xfrm>
            <a:off x="568898" y="316235"/>
            <a:ext cx="3080992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58B3B8"/>
                </a:solidFill>
                <a:latin typeface="Swift 4-Regular" panose="02000403070000020004" pitchFamily="50" charset="0"/>
              </a:rPr>
              <a:t>Dr. José Manuel Camacho Sanabria</a:t>
            </a:r>
            <a:endParaRPr lang="es-CU" sz="1150" dirty="0">
              <a:solidFill>
                <a:srgbClr val="58B3B8"/>
              </a:solidFill>
              <a:latin typeface="Swift 4-Regular" panose="02000403070000020004" pitchFamily="50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6DEB88F-B80B-41A4-A485-5E9B0FCD2432}"/>
              </a:ext>
            </a:extLst>
          </p:cNvPr>
          <p:cNvSpPr txBox="1"/>
          <p:nvPr/>
        </p:nvSpPr>
        <p:spPr>
          <a:xfrm>
            <a:off x="516646" y="128262"/>
            <a:ext cx="4682371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“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Simposio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Internacional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Hábitat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y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Desarrollo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Comunitario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Sostenible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”</a:t>
            </a:r>
            <a:endParaRPr lang="es-CU" sz="1150" dirty="0">
              <a:solidFill>
                <a:srgbClr val="338466"/>
              </a:solidFill>
              <a:latin typeface="Swift 4-Regular" panose="02000403070000020004" pitchFamily="50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516646" y="1034181"/>
            <a:ext cx="7772400" cy="415498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b="1" dirty="0" err="1">
                <a:latin typeface="Swift 4-Regular" panose="02000403070000020004"/>
                <a:cs typeface="Times New Roman" panose="02020603050405020304" pitchFamily="18" charset="0"/>
              </a:rPr>
              <a:t>Escala</a:t>
            </a:r>
            <a:r>
              <a:rPr lang="en-US" sz="2100" b="1" dirty="0">
                <a:latin typeface="Swift 4-Regular" panose="02000403070000020004"/>
                <a:cs typeface="Times New Roman" panose="02020603050405020304" pitchFamily="18" charset="0"/>
              </a:rPr>
              <a:t> ordinal del </a:t>
            </a:r>
            <a:r>
              <a:rPr lang="en-US" sz="2100" b="1" dirty="0" err="1">
                <a:latin typeface="Swift 4-Regular" panose="02000403070000020004"/>
                <a:cs typeface="Times New Roman" panose="02020603050405020304" pitchFamily="18" charset="0"/>
              </a:rPr>
              <a:t>tirante</a:t>
            </a:r>
            <a:r>
              <a:rPr lang="en-US" sz="2100" b="1" dirty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atin typeface="Swift 4-Regular" panose="02000403070000020004"/>
                <a:cs typeface="Times New Roman" panose="02020603050405020304" pitchFamily="18" charset="0"/>
              </a:rPr>
              <a:t>máximo</a:t>
            </a:r>
            <a:r>
              <a:rPr lang="en-US" sz="2100" b="1" dirty="0">
                <a:latin typeface="Swift 4-Regular" panose="02000403070000020004"/>
                <a:cs typeface="Times New Roman" panose="02020603050405020304" pitchFamily="18" charset="0"/>
              </a:rPr>
              <a:t> de </a:t>
            </a:r>
            <a:r>
              <a:rPr lang="en-US" sz="2100" b="1" dirty="0" err="1">
                <a:latin typeface="Swift 4-Regular" panose="02000403070000020004"/>
                <a:cs typeface="Times New Roman" panose="02020603050405020304" pitchFamily="18" charset="0"/>
              </a:rPr>
              <a:t>agua</a:t>
            </a:r>
            <a:r>
              <a:rPr lang="en-US" sz="2100" b="1" dirty="0">
                <a:latin typeface="Swift 4-Regular" panose="02000403070000020004"/>
                <a:cs typeface="Times New Roman" panose="02020603050405020304" pitchFamily="18" charset="0"/>
              </a:rPr>
              <a:t> y las </a:t>
            </a:r>
            <a:r>
              <a:rPr lang="en-US" sz="2100" b="1" dirty="0" err="1">
                <a:latin typeface="Swift 4-Regular" panose="02000403070000020004"/>
                <a:cs typeface="Times New Roman" panose="02020603050405020304" pitchFamily="18" charset="0"/>
              </a:rPr>
              <a:t>pérdidas</a:t>
            </a:r>
            <a:r>
              <a:rPr lang="en-US" sz="2100" b="1" dirty="0">
                <a:latin typeface="Swift 4-Regular" panose="02000403070000020004"/>
                <a:cs typeface="Times New Roman" panose="02020603050405020304" pitchFamily="18" charset="0"/>
              </a:rPr>
              <a:t> o </a:t>
            </a:r>
            <a:r>
              <a:rPr lang="en-US" sz="2100" b="1" dirty="0" err="1">
                <a:latin typeface="Swift 4-Regular" panose="02000403070000020004"/>
                <a:cs typeface="Times New Roman" panose="02020603050405020304" pitchFamily="18" charset="0"/>
              </a:rPr>
              <a:t>daños</a:t>
            </a:r>
            <a:endParaRPr lang="en-US" sz="2100" b="1" dirty="0">
              <a:latin typeface="Swift 4-Regular" panose="02000403070000020004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92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3093383-CD33-4E61-8250-CE5C6EB9F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" y="6046142"/>
            <a:ext cx="9141893" cy="811858"/>
          </a:xfrm>
          <a:prstGeom prst="rect">
            <a:avLst/>
          </a:prstGeom>
        </p:spPr>
      </p:pic>
      <p:pic>
        <p:nvPicPr>
          <p:cNvPr id="14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598" y="137205"/>
            <a:ext cx="1555671" cy="44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n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206" y="27128"/>
            <a:ext cx="990557" cy="58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470582" y="723368"/>
            <a:ext cx="2204941" cy="55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U" sz="2980" b="1" dirty="0" smtClean="0">
                <a:solidFill>
                  <a:srgbClr val="338466"/>
                </a:solidFill>
                <a:latin typeface="Eurostile LT Std Bold" panose="020B0804020202050204" pitchFamily="34" charset="0"/>
              </a:rPr>
              <a:t>RESULTADOS </a:t>
            </a:r>
            <a:endParaRPr lang="es-CU" sz="2980" b="1" dirty="0">
              <a:solidFill>
                <a:srgbClr val="338466"/>
              </a:solidFill>
              <a:latin typeface="Eurostile LT Std Bold" panose="020B080402020205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B35AFBB-230C-4D37-B12B-04181FA9529A}"/>
              </a:ext>
            </a:extLst>
          </p:cNvPr>
          <p:cNvSpPr txBox="1"/>
          <p:nvPr/>
        </p:nvSpPr>
        <p:spPr>
          <a:xfrm>
            <a:off x="568898" y="316235"/>
            <a:ext cx="3080992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58B3B8"/>
                </a:solidFill>
                <a:latin typeface="Swift 4-Regular" panose="02000403070000020004" pitchFamily="50" charset="0"/>
              </a:rPr>
              <a:t>Dr. José Manuel Camacho Sanabria</a:t>
            </a:r>
            <a:endParaRPr lang="es-CU" sz="1150" dirty="0">
              <a:solidFill>
                <a:srgbClr val="58B3B8"/>
              </a:solidFill>
              <a:latin typeface="Swift 4-Regular" panose="02000403070000020004" pitchFamily="50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6DEB88F-B80B-41A4-A485-5E9B0FCD2432}"/>
              </a:ext>
            </a:extLst>
          </p:cNvPr>
          <p:cNvSpPr txBox="1"/>
          <p:nvPr/>
        </p:nvSpPr>
        <p:spPr>
          <a:xfrm>
            <a:off x="516646" y="128262"/>
            <a:ext cx="4682371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“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Simposio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Internacional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Hábitat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y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Desarrollo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Comunitario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Sostenible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”</a:t>
            </a:r>
            <a:endParaRPr lang="es-CU" sz="1150" dirty="0">
              <a:solidFill>
                <a:srgbClr val="338466"/>
              </a:solidFill>
              <a:latin typeface="Swift 4-Regular" panose="02000403070000020004" pitchFamily="50" charset="0"/>
            </a:endParaRPr>
          </a:p>
        </p:txBody>
      </p:sp>
      <p:sp>
        <p:nvSpPr>
          <p:cNvPr id="20" name="Elipse 19"/>
          <p:cNvSpPr/>
          <p:nvPr/>
        </p:nvSpPr>
        <p:spPr>
          <a:xfrm>
            <a:off x="6480063" y="1870666"/>
            <a:ext cx="1893223" cy="862012"/>
          </a:xfrm>
          <a:prstGeom prst="ellipse">
            <a:avLst/>
          </a:prstGeom>
          <a:solidFill>
            <a:srgbClr val="00B0F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sz="1400" b="1" dirty="0">
                <a:ln w="0"/>
                <a:solidFill>
                  <a:schemeClr val="tx1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wift 4-Regular" panose="02000403070000020004"/>
                <a:cs typeface="Times New Roman" panose="02020603050405020304" pitchFamily="18" charset="0"/>
              </a:rPr>
              <a:t>25 eventos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243733" y="2577078"/>
            <a:ext cx="1721531" cy="30777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11 </a:t>
            </a:r>
            <a:r>
              <a:rPr lang="en-US" sz="1400" b="1" dirty="0" err="1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eventos</a:t>
            </a:r>
            <a:endParaRPr lang="en-US" sz="1400" b="1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2250444" y="2503690"/>
            <a:ext cx="1262062" cy="52322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Lluvias</a:t>
            </a:r>
            <a:r>
              <a:rPr lang="en-US" sz="14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intensas</a:t>
            </a:r>
            <a:endParaRPr lang="en-US" sz="14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643033" y="2007380"/>
            <a:ext cx="1074148" cy="30777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5 H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830110" y="2435008"/>
            <a:ext cx="963951" cy="30777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3 FMA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746040" y="2874684"/>
            <a:ext cx="1021896" cy="30777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2 TT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759102" y="3243554"/>
            <a:ext cx="1021897" cy="30777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OT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5171416" y="2208999"/>
            <a:ext cx="982326" cy="738664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VP-FF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FF-</a:t>
            </a:r>
            <a:r>
              <a:rPr lang="en-US" sz="1400" dirty="0" err="1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Hd</a:t>
            </a:r>
            <a:endParaRPr lang="en-US" sz="1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OT-SBP</a:t>
            </a:r>
          </a:p>
        </p:txBody>
      </p:sp>
      <p:cxnSp>
        <p:nvCxnSpPr>
          <p:cNvPr id="35" name="Conector recto 34"/>
          <p:cNvCxnSpPr/>
          <p:nvPr/>
        </p:nvCxnSpPr>
        <p:spPr>
          <a:xfrm>
            <a:off x="3488357" y="2800307"/>
            <a:ext cx="204787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/>
          <p:cNvCxnSpPr/>
          <p:nvPr/>
        </p:nvCxnSpPr>
        <p:spPr>
          <a:xfrm flipV="1">
            <a:off x="3707432" y="2171657"/>
            <a:ext cx="4762" cy="43338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36"/>
          <p:cNvCxnSpPr/>
          <p:nvPr/>
        </p:nvCxnSpPr>
        <p:spPr>
          <a:xfrm>
            <a:off x="3693144" y="2176419"/>
            <a:ext cx="21431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>
            <a:off x="3693144" y="2595519"/>
            <a:ext cx="21431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 flipV="1">
            <a:off x="3704257" y="2590757"/>
            <a:ext cx="0" cy="63023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>
            <a:off x="3693144" y="3043194"/>
            <a:ext cx="2159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3693144" y="3416257"/>
            <a:ext cx="21431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41"/>
          <p:cNvCxnSpPr/>
          <p:nvPr/>
        </p:nvCxnSpPr>
        <p:spPr>
          <a:xfrm>
            <a:off x="3704257" y="3147969"/>
            <a:ext cx="0" cy="269875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42"/>
          <p:cNvCxnSpPr/>
          <p:nvPr/>
        </p:nvCxnSpPr>
        <p:spPr>
          <a:xfrm>
            <a:off x="4628090" y="2591618"/>
            <a:ext cx="36036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/>
          <p:cNvCxnSpPr/>
          <p:nvPr/>
        </p:nvCxnSpPr>
        <p:spPr>
          <a:xfrm flipV="1">
            <a:off x="4983690" y="2328093"/>
            <a:ext cx="4762" cy="5080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/>
          <p:cNvCxnSpPr/>
          <p:nvPr/>
        </p:nvCxnSpPr>
        <p:spPr>
          <a:xfrm>
            <a:off x="4974165" y="2836093"/>
            <a:ext cx="21431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/>
          <p:cNvCxnSpPr/>
          <p:nvPr/>
        </p:nvCxnSpPr>
        <p:spPr>
          <a:xfrm>
            <a:off x="4974165" y="2585268"/>
            <a:ext cx="21431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/>
          <p:cNvCxnSpPr/>
          <p:nvPr/>
        </p:nvCxnSpPr>
        <p:spPr>
          <a:xfrm>
            <a:off x="4988452" y="2343968"/>
            <a:ext cx="21431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uadroTexto 47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240001" y="4646346"/>
            <a:ext cx="1721531" cy="30777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4 </a:t>
            </a:r>
            <a:r>
              <a:rPr lang="en-US" sz="1400" b="1" dirty="0" err="1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eventos</a:t>
            </a:r>
            <a:endParaRPr lang="en-US" sz="1400" b="1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1987102" y="4595124"/>
            <a:ext cx="1476762" cy="52322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Lluvias</a:t>
            </a:r>
            <a:r>
              <a:rPr lang="en-US" sz="14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torrenciales</a:t>
            </a:r>
            <a:endParaRPr lang="en-US" sz="14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653100" y="4381548"/>
            <a:ext cx="1074148" cy="30777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2 H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732976" y="5078964"/>
            <a:ext cx="1021897" cy="30777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OT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817458" y="4708101"/>
            <a:ext cx="963951" cy="30777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FMA</a:t>
            </a:r>
          </a:p>
        </p:txBody>
      </p:sp>
      <p:sp>
        <p:nvSpPr>
          <p:cNvPr id="53" name="Elipse 52"/>
          <p:cNvSpPr/>
          <p:nvPr/>
        </p:nvSpPr>
        <p:spPr>
          <a:xfrm>
            <a:off x="6480063" y="3243853"/>
            <a:ext cx="1893223" cy="86201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sz="1400" b="1" dirty="0">
                <a:ln w="0"/>
                <a:solidFill>
                  <a:schemeClr val="tx1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wift 4-Regular" panose="02000403070000020004"/>
                <a:cs typeface="Times New Roman" panose="02020603050405020304" pitchFamily="18" charset="0"/>
              </a:rPr>
              <a:t>86 datos de lluvia</a:t>
            </a:r>
          </a:p>
        </p:txBody>
      </p:sp>
      <p:sp>
        <p:nvSpPr>
          <p:cNvPr id="54" name="Elipse 53"/>
          <p:cNvSpPr/>
          <p:nvPr/>
        </p:nvSpPr>
        <p:spPr>
          <a:xfrm>
            <a:off x="6480063" y="4596403"/>
            <a:ext cx="1893223" cy="862013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 sz="1400" b="1" dirty="0">
                <a:ln w="0"/>
                <a:solidFill>
                  <a:schemeClr val="tx1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wift 4-Regular" panose="02000403070000020004"/>
                <a:cs typeface="Times New Roman" panose="02020603050405020304" pitchFamily="18" charset="0"/>
              </a:rPr>
              <a:t>38 fenómenos meteorológicos</a:t>
            </a:r>
          </a:p>
        </p:txBody>
      </p:sp>
      <p:cxnSp>
        <p:nvCxnSpPr>
          <p:cNvPr id="55" name="Conector recto de flecha 54"/>
          <p:cNvCxnSpPr/>
          <p:nvPr/>
        </p:nvCxnSpPr>
        <p:spPr>
          <a:xfrm>
            <a:off x="1694595" y="2770591"/>
            <a:ext cx="54133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cto 55"/>
          <p:cNvCxnSpPr/>
          <p:nvPr/>
        </p:nvCxnSpPr>
        <p:spPr>
          <a:xfrm flipV="1">
            <a:off x="3693144" y="4559257"/>
            <a:ext cx="1588" cy="682625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56"/>
          <p:cNvCxnSpPr/>
          <p:nvPr/>
        </p:nvCxnSpPr>
        <p:spPr>
          <a:xfrm>
            <a:off x="3693144" y="5241882"/>
            <a:ext cx="21431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cto 57"/>
          <p:cNvCxnSpPr/>
          <p:nvPr/>
        </p:nvCxnSpPr>
        <p:spPr>
          <a:xfrm>
            <a:off x="3701082" y="4559257"/>
            <a:ext cx="21431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58"/>
          <p:cNvCxnSpPr/>
          <p:nvPr/>
        </p:nvCxnSpPr>
        <p:spPr>
          <a:xfrm>
            <a:off x="3693144" y="4870407"/>
            <a:ext cx="21431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3486769" y="4876757"/>
            <a:ext cx="206375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uadroTexto 60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4944385" y="4721857"/>
            <a:ext cx="1013412" cy="30777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PT-OT</a:t>
            </a:r>
          </a:p>
        </p:txBody>
      </p:sp>
      <p:cxnSp>
        <p:nvCxnSpPr>
          <p:cNvPr id="62" name="Conector recto 61"/>
          <p:cNvCxnSpPr/>
          <p:nvPr/>
        </p:nvCxnSpPr>
        <p:spPr>
          <a:xfrm>
            <a:off x="4611484" y="4870407"/>
            <a:ext cx="36036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uadroTexto 62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975652" y="1255424"/>
            <a:ext cx="7194800" cy="30777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 smtClean="0">
                <a:latin typeface="Swift 4-Regular" panose="02000403070000020004"/>
                <a:cs typeface="Times New Roman" panose="02020603050405020304" pitchFamily="18" charset="0"/>
              </a:rPr>
              <a:t>Análisis</a:t>
            </a:r>
            <a:r>
              <a:rPr lang="en-US" sz="1400" b="1" dirty="0" smtClean="0">
                <a:latin typeface="Swift 4-Regular" panose="02000403070000020004"/>
                <a:cs typeface="Times New Roman" panose="02020603050405020304" pitchFamily="18" charset="0"/>
              </a:rPr>
              <a:t> de las </a:t>
            </a:r>
            <a:r>
              <a:rPr lang="en-US" sz="1400" b="1" dirty="0" err="1">
                <a:latin typeface="Swift 4-Regular" panose="02000403070000020004"/>
                <a:cs typeface="Times New Roman" panose="02020603050405020304" pitchFamily="18" charset="0"/>
              </a:rPr>
              <a:t>inundaciones</a:t>
            </a:r>
            <a:r>
              <a:rPr lang="en-US" sz="1400" b="1" dirty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400" b="1" dirty="0" err="1" smtClean="0">
                <a:latin typeface="Swift 4-Regular" panose="02000403070000020004"/>
                <a:cs typeface="Times New Roman" panose="02020603050405020304" pitchFamily="18" charset="0"/>
              </a:rPr>
              <a:t>por</a:t>
            </a:r>
            <a:r>
              <a:rPr lang="en-US" sz="1400" b="1" dirty="0" smtClean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Swift 4-Regular" panose="02000403070000020004"/>
                <a:cs typeface="Times New Roman" panose="02020603050405020304" pitchFamily="18" charset="0"/>
              </a:rPr>
              <a:t>lluvias</a:t>
            </a:r>
            <a:r>
              <a:rPr lang="en-US" sz="1400" b="1" dirty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Swift 4-Regular" panose="02000403070000020004"/>
                <a:cs typeface="Times New Roman" panose="02020603050405020304" pitchFamily="18" charset="0"/>
              </a:rPr>
              <a:t>extremas</a:t>
            </a:r>
            <a:r>
              <a:rPr lang="en-US" sz="1400" b="1" dirty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Swift 4-Regular" panose="02000403070000020004"/>
                <a:cs typeface="Times New Roman" panose="02020603050405020304" pitchFamily="18" charset="0"/>
              </a:rPr>
              <a:t>asociadas</a:t>
            </a:r>
            <a:r>
              <a:rPr lang="en-US" sz="1400" b="1" dirty="0">
                <a:latin typeface="Swift 4-Regular" panose="02000403070000020004"/>
                <a:cs typeface="Times New Roman" panose="02020603050405020304" pitchFamily="18" charset="0"/>
              </a:rPr>
              <a:t> a </a:t>
            </a:r>
            <a:r>
              <a:rPr lang="en-US" sz="1400" b="1" dirty="0" err="1">
                <a:latin typeface="Swift 4-Regular" panose="02000403070000020004"/>
                <a:cs typeface="Times New Roman" panose="02020603050405020304" pitchFamily="18" charset="0"/>
              </a:rPr>
              <a:t>fenómenos</a:t>
            </a:r>
            <a:r>
              <a:rPr lang="en-US" sz="1400" b="1" dirty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Swift 4-Regular" panose="02000403070000020004"/>
                <a:cs typeface="Times New Roman" panose="02020603050405020304" pitchFamily="18" charset="0"/>
              </a:rPr>
              <a:t>meteorológicos</a:t>
            </a:r>
            <a:r>
              <a:rPr lang="en-US" sz="1400" b="1" dirty="0">
                <a:latin typeface="Swift 4-Regular" panose="02000403070000020004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64" name="Conector recto de flecha 63"/>
          <p:cNvCxnSpPr/>
          <p:nvPr/>
        </p:nvCxnSpPr>
        <p:spPr>
          <a:xfrm>
            <a:off x="1552383" y="4836334"/>
            <a:ext cx="54133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576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3093383-CD33-4E61-8250-CE5C6EB9F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" y="6046142"/>
            <a:ext cx="9141893" cy="811858"/>
          </a:xfrm>
          <a:prstGeom prst="rect">
            <a:avLst/>
          </a:prstGeom>
        </p:spPr>
      </p:pic>
      <p:pic>
        <p:nvPicPr>
          <p:cNvPr id="14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598" y="137205"/>
            <a:ext cx="1555671" cy="44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n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206" y="27128"/>
            <a:ext cx="990557" cy="58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701455" y="461199"/>
            <a:ext cx="1929565" cy="55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980" b="1" dirty="0" smtClean="0">
                <a:solidFill>
                  <a:srgbClr val="338466"/>
                </a:solidFill>
                <a:latin typeface="Eurostile LT Std Bold" panose="020B0804020202050204" pitchFamily="34" charset="0"/>
              </a:rPr>
              <a:t>RESULTADOS </a:t>
            </a:r>
            <a:endParaRPr lang="es-CU" sz="2980" b="1" dirty="0">
              <a:solidFill>
                <a:srgbClr val="338466"/>
              </a:solidFill>
              <a:latin typeface="Eurostile LT Std Bold" panose="020B080402020205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B35AFBB-230C-4D37-B12B-04181FA9529A}"/>
              </a:ext>
            </a:extLst>
          </p:cNvPr>
          <p:cNvSpPr txBox="1"/>
          <p:nvPr/>
        </p:nvSpPr>
        <p:spPr>
          <a:xfrm>
            <a:off x="568898" y="316235"/>
            <a:ext cx="3080992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58B3B8"/>
                </a:solidFill>
                <a:latin typeface="Swift 4-Regular" panose="02000403070000020004" pitchFamily="50" charset="0"/>
              </a:rPr>
              <a:t>Dr. José Manuel Camacho Sanabria</a:t>
            </a:r>
            <a:endParaRPr lang="es-CU" sz="1150" dirty="0">
              <a:solidFill>
                <a:srgbClr val="58B3B8"/>
              </a:solidFill>
              <a:latin typeface="Swift 4-Regular" panose="02000403070000020004" pitchFamily="50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6DEB88F-B80B-41A4-A485-5E9B0FCD2432}"/>
              </a:ext>
            </a:extLst>
          </p:cNvPr>
          <p:cNvSpPr txBox="1"/>
          <p:nvPr/>
        </p:nvSpPr>
        <p:spPr>
          <a:xfrm>
            <a:off x="516646" y="128262"/>
            <a:ext cx="4682371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“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Simposio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Internacional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Hábitat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y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Desarrollo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Comunitario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Sostenible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”</a:t>
            </a:r>
            <a:endParaRPr lang="es-CU" sz="1150" dirty="0">
              <a:solidFill>
                <a:srgbClr val="338466"/>
              </a:solidFill>
              <a:latin typeface="Swift 4-Regular" panose="02000403070000020004" pitchFamily="50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0919" y="2871870"/>
            <a:ext cx="1721531" cy="2769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10 </a:t>
            </a:r>
            <a:r>
              <a:rPr lang="en-US" sz="1200" b="1" dirty="0" err="1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eventos</a:t>
            </a:r>
            <a:endParaRPr lang="en-US" sz="1200" b="1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260654" y="3599892"/>
            <a:ext cx="1262062" cy="461665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Lluvias</a:t>
            </a: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continuas</a:t>
            </a:r>
            <a:endParaRPr lang="en-US" sz="12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2259026" y="1366459"/>
            <a:ext cx="1322926" cy="2769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</a:t>
            </a:r>
            <a:r>
              <a:rPr lang="en-US" sz="1200" dirty="0" err="1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evento</a:t>
            </a:r>
            <a:endParaRPr lang="en-US" sz="12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943826" y="1047702"/>
            <a:ext cx="1960888" cy="83099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lluvia</a:t>
            </a: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no extrema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lluvia</a:t>
            </a: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intensa</a:t>
            </a:r>
            <a:endParaRPr lang="en-US" sz="12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lluvia</a:t>
            </a: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torrencial</a:t>
            </a:r>
            <a:endParaRPr lang="en-US" sz="12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lluvia</a:t>
            </a: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no extrema</a:t>
            </a:r>
          </a:p>
        </p:txBody>
      </p:sp>
      <p:cxnSp>
        <p:nvCxnSpPr>
          <p:cNvPr id="35" name="Conector recto de flecha 34"/>
          <p:cNvCxnSpPr/>
          <p:nvPr/>
        </p:nvCxnSpPr>
        <p:spPr>
          <a:xfrm>
            <a:off x="5360351" y="1206500"/>
            <a:ext cx="54133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5897989" y="1072941"/>
            <a:ext cx="579881" cy="461665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DT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TT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2326923" y="2011497"/>
            <a:ext cx="1322926" cy="2769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2 </a:t>
            </a:r>
            <a:r>
              <a:rPr lang="en-US" sz="1200" dirty="0" err="1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eventos</a:t>
            </a:r>
            <a:endParaRPr lang="en-US" sz="12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943826" y="1933443"/>
            <a:ext cx="1960888" cy="461665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lluvia</a:t>
            </a: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intensa</a:t>
            </a:r>
            <a:endParaRPr lang="en-US" sz="12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lluvia</a:t>
            </a: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torrencial</a:t>
            </a:r>
            <a:endParaRPr lang="en-US" sz="12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5908750" y="2017529"/>
            <a:ext cx="579881" cy="2769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TT</a:t>
            </a:r>
          </a:p>
        </p:txBody>
      </p:sp>
      <p:cxnSp>
        <p:nvCxnSpPr>
          <p:cNvPr id="43" name="Conector recto de flecha 42"/>
          <p:cNvCxnSpPr/>
          <p:nvPr/>
        </p:nvCxnSpPr>
        <p:spPr>
          <a:xfrm>
            <a:off x="5356652" y="1366459"/>
            <a:ext cx="54133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uadroTexto 43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5903233" y="1509558"/>
            <a:ext cx="418465" cy="2769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H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46063" y="1506970"/>
            <a:ext cx="1841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/>
          <p:cNvCxnSpPr/>
          <p:nvPr/>
        </p:nvCxnSpPr>
        <p:spPr>
          <a:xfrm>
            <a:off x="5446063" y="1764145"/>
            <a:ext cx="1841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/>
          <p:cNvCxnSpPr/>
          <p:nvPr/>
        </p:nvCxnSpPr>
        <p:spPr>
          <a:xfrm>
            <a:off x="5630213" y="1506970"/>
            <a:ext cx="0" cy="257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de flecha 47"/>
          <p:cNvCxnSpPr/>
          <p:nvPr/>
        </p:nvCxnSpPr>
        <p:spPr>
          <a:xfrm>
            <a:off x="5636563" y="1632383"/>
            <a:ext cx="26987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/>
          <p:cNvCxnSpPr/>
          <p:nvPr/>
        </p:nvCxnSpPr>
        <p:spPr>
          <a:xfrm>
            <a:off x="5629637" y="2005351"/>
            <a:ext cx="0" cy="257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49"/>
          <p:cNvCxnSpPr/>
          <p:nvPr/>
        </p:nvCxnSpPr>
        <p:spPr>
          <a:xfrm>
            <a:off x="5448662" y="2268876"/>
            <a:ext cx="1825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50"/>
          <p:cNvCxnSpPr/>
          <p:nvPr/>
        </p:nvCxnSpPr>
        <p:spPr>
          <a:xfrm>
            <a:off x="5435962" y="2008526"/>
            <a:ext cx="1825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cto de flecha 51"/>
          <p:cNvCxnSpPr/>
          <p:nvPr/>
        </p:nvCxnSpPr>
        <p:spPr>
          <a:xfrm>
            <a:off x="5631224" y="2148226"/>
            <a:ext cx="27146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uadroTexto 52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2259026" y="2496687"/>
            <a:ext cx="1322926" cy="2769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</a:t>
            </a:r>
            <a:r>
              <a:rPr lang="en-US" sz="1200" dirty="0" err="1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evento</a:t>
            </a:r>
            <a:endParaRPr lang="en-US" sz="12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943826" y="2465964"/>
            <a:ext cx="1960888" cy="461665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lluvia</a:t>
            </a: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intensa</a:t>
            </a:r>
            <a:endParaRPr lang="en-US" sz="12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lluvia</a:t>
            </a: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torrencial</a:t>
            </a:r>
            <a:endParaRPr lang="en-US" sz="12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5921469" y="2604130"/>
            <a:ext cx="579881" cy="2769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DT</a:t>
            </a:r>
          </a:p>
        </p:txBody>
      </p:sp>
      <p:cxnSp>
        <p:nvCxnSpPr>
          <p:cNvPr id="56" name="Conector recto 55"/>
          <p:cNvCxnSpPr/>
          <p:nvPr/>
        </p:nvCxnSpPr>
        <p:spPr>
          <a:xfrm>
            <a:off x="5450010" y="2855892"/>
            <a:ext cx="1841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56"/>
          <p:cNvCxnSpPr/>
          <p:nvPr/>
        </p:nvCxnSpPr>
        <p:spPr>
          <a:xfrm>
            <a:off x="5450010" y="2595542"/>
            <a:ext cx="1841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cto de flecha 57"/>
          <p:cNvCxnSpPr/>
          <p:nvPr/>
        </p:nvCxnSpPr>
        <p:spPr>
          <a:xfrm>
            <a:off x="5646860" y="2735242"/>
            <a:ext cx="26987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58"/>
          <p:cNvCxnSpPr/>
          <p:nvPr/>
        </p:nvCxnSpPr>
        <p:spPr>
          <a:xfrm>
            <a:off x="5634160" y="2606654"/>
            <a:ext cx="0" cy="257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CuadroTexto 59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2259026" y="2951916"/>
            <a:ext cx="1322926" cy="2769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</a:t>
            </a:r>
            <a:r>
              <a:rPr lang="en-US" sz="1200" dirty="0" err="1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evento</a:t>
            </a:r>
            <a:endParaRPr lang="en-US" sz="12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958968" y="2997539"/>
            <a:ext cx="1960888" cy="2769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3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lluvias</a:t>
            </a: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intensas</a:t>
            </a:r>
            <a:endParaRPr lang="en-US" sz="12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5928015" y="2992261"/>
            <a:ext cx="579881" cy="2769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OT</a:t>
            </a:r>
          </a:p>
        </p:txBody>
      </p:sp>
      <p:cxnSp>
        <p:nvCxnSpPr>
          <p:cNvPr id="63" name="Conector recto de flecha 62"/>
          <p:cNvCxnSpPr/>
          <p:nvPr/>
        </p:nvCxnSpPr>
        <p:spPr>
          <a:xfrm>
            <a:off x="5365894" y="3148869"/>
            <a:ext cx="54133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CuadroTexto 63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2259026" y="3368173"/>
            <a:ext cx="1322926" cy="2769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</a:t>
            </a:r>
            <a:r>
              <a:rPr lang="en-US" sz="1200" dirty="0" err="1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evento</a:t>
            </a:r>
            <a:endParaRPr lang="en-US" sz="12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958587" y="3372436"/>
            <a:ext cx="1960888" cy="2769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2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lluvias</a:t>
            </a: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intensas</a:t>
            </a:r>
            <a:endParaRPr lang="en-US" sz="12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5934876" y="3365830"/>
            <a:ext cx="579881" cy="2769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OT</a:t>
            </a:r>
          </a:p>
        </p:txBody>
      </p:sp>
      <p:cxnSp>
        <p:nvCxnSpPr>
          <p:cNvPr id="67" name="Conector recto de flecha 66"/>
          <p:cNvCxnSpPr/>
          <p:nvPr/>
        </p:nvCxnSpPr>
        <p:spPr>
          <a:xfrm>
            <a:off x="5386678" y="3506672"/>
            <a:ext cx="54133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CuadroTexto 67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2285184" y="3775140"/>
            <a:ext cx="1322926" cy="2769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</a:t>
            </a:r>
            <a:r>
              <a:rPr lang="en-US" sz="1200" dirty="0" err="1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evento</a:t>
            </a:r>
            <a:endParaRPr lang="en-US" sz="12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956156" y="3728205"/>
            <a:ext cx="1960888" cy="461665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2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lluvias</a:t>
            </a: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intensas</a:t>
            </a:r>
            <a:endParaRPr lang="en-US" sz="12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2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lluvias</a:t>
            </a: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torrenciales</a:t>
            </a:r>
            <a:endParaRPr lang="en-US" sz="12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cxnSp>
        <p:nvCxnSpPr>
          <p:cNvPr id="70" name="Conector recto 69"/>
          <p:cNvCxnSpPr/>
          <p:nvPr/>
        </p:nvCxnSpPr>
        <p:spPr>
          <a:xfrm>
            <a:off x="5465956" y="4093761"/>
            <a:ext cx="1825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recto 70"/>
          <p:cNvCxnSpPr/>
          <p:nvPr/>
        </p:nvCxnSpPr>
        <p:spPr>
          <a:xfrm>
            <a:off x="5465956" y="3831823"/>
            <a:ext cx="1825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cto de flecha 71"/>
          <p:cNvCxnSpPr/>
          <p:nvPr/>
        </p:nvCxnSpPr>
        <p:spPr>
          <a:xfrm>
            <a:off x="5661218" y="3973111"/>
            <a:ext cx="27146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ctor recto 72"/>
          <p:cNvCxnSpPr/>
          <p:nvPr/>
        </p:nvCxnSpPr>
        <p:spPr>
          <a:xfrm>
            <a:off x="5648518" y="3844523"/>
            <a:ext cx="0" cy="255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CuadroTexto 73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5961002" y="3833600"/>
            <a:ext cx="579881" cy="2769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OT</a:t>
            </a: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967127" y="4261036"/>
            <a:ext cx="1960888" cy="461665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2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lluvias</a:t>
            </a: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no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extremas</a:t>
            </a:r>
            <a:endParaRPr lang="en-US" sz="12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lluvia</a:t>
            </a: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muy</a:t>
            </a: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fuerte</a:t>
            </a:r>
            <a:endParaRPr lang="en-US" sz="12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2285184" y="4320692"/>
            <a:ext cx="1322926" cy="2769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</a:t>
            </a:r>
            <a:r>
              <a:rPr lang="en-US" sz="1200" dirty="0" err="1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evento</a:t>
            </a:r>
            <a:endParaRPr lang="en-US" sz="12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cxnSp>
        <p:nvCxnSpPr>
          <p:cNvPr id="77" name="Conector recto 76"/>
          <p:cNvCxnSpPr/>
          <p:nvPr/>
        </p:nvCxnSpPr>
        <p:spPr>
          <a:xfrm>
            <a:off x="5490179" y="4635874"/>
            <a:ext cx="1825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cto 77"/>
          <p:cNvCxnSpPr/>
          <p:nvPr/>
        </p:nvCxnSpPr>
        <p:spPr>
          <a:xfrm>
            <a:off x="5490179" y="4375524"/>
            <a:ext cx="1825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ector recto de flecha 78"/>
          <p:cNvCxnSpPr/>
          <p:nvPr/>
        </p:nvCxnSpPr>
        <p:spPr>
          <a:xfrm>
            <a:off x="5687029" y="4515224"/>
            <a:ext cx="26987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ector recto 79"/>
          <p:cNvCxnSpPr/>
          <p:nvPr/>
        </p:nvCxnSpPr>
        <p:spPr>
          <a:xfrm>
            <a:off x="5674329" y="4386636"/>
            <a:ext cx="0" cy="257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CuadroTexto 80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5956965" y="4351833"/>
            <a:ext cx="684242" cy="2769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FMA</a:t>
            </a: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6919189" y="4354187"/>
            <a:ext cx="878542" cy="2769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ZI-SBP</a:t>
            </a:r>
          </a:p>
        </p:txBody>
      </p:sp>
      <p:cxnSp>
        <p:nvCxnSpPr>
          <p:cNvPr id="83" name="Conector recto de flecha 82"/>
          <p:cNvCxnSpPr/>
          <p:nvPr/>
        </p:nvCxnSpPr>
        <p:spPr>
          <a:xfrm>
            <a:off x="6402305" y="4497637"/>
            <a:ext cx="54133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CuadroTexto 83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2301465" y="4864344"/>
            <a:ext cx="1322926" cy="2769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</a:t>
            </a:r>
            <a:r>
              <a:rPr lang="en-US" sz="1200" dirty="0" err="1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evento</a:t>
            </a:r>
            <a:endParaRPr lang="en-US" sz="12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sp>
        <p:nvSpPr>
          <p:cNvPr id="85" name="CuadroTexto 84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987367" y="4830594"/>
            <a:ext cx="1960888" cy="461665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2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lluvias</a:t>
            </a: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muy</a:t>
            </a: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fuertes</a:t>
            </a:r>
            <a:endParaRPr lang="en-US" sz="12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lluvia</a:t>
            </a: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intensa</a:t>
            </a:r>
            <a:endParaRPr lang="en-US" sz="12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5961002" y="4954317"/>
            <a:ext cx="579881" cy="2769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FF</a:t>
            </a:r>
          </a:p>
        </p:txBody>
      </p:sp>
      <p:cxnSp>
        <p:nvCxnSpPr>
          <p:cNvPr id="87" name="Conector recto 86"/>
          <p:cNvCxnSpPr/>
          <p:nvPr/>
        </p:nvCxnSpPr>
        <p:spPr>
          <a:xfrm>
            <a:off x="5452491" y="5207027"/>
            <a:ext cx="1841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ector recto 87"/>
          <p:cNvCxnSpPr/>
          <p:nvPr/>
        </p:nvCxnSpPr>
        <p:spPr>
          <a:xfrm>
            <a:off x="5452491" y="4946677"/>
            <a:ext cx="1841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ector recto de flecha 88"/>
          <p:cNvCxnSpPr/>
          <p:nvPr/>
        </p:nvCxnSpPr>
        <p:spPr>
          <a:xfrm>
            <a:off x="5649341" y="5086377"/>
            <a:ext cx="26987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cto 89"/>
          <p:cNvCxnSpPr/>
          <p:nvPr/>
        </p:nvCxnSpPr>
        <p:spPr>
          <a:xfrm>
            <a:off x="5636641" y="4957789"/>
            <a:ext cx="0" cy="257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CuadroTexto 90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2301465" y="5358215"/>
            <a:ext cx="1322926" cy="2769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</a:t>
            </a:r>
            <a:r>
              <a:rPr lang="en-US" sz="1200" dirty="0" err="1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evento</a:t>
            </a:r>
            <a:endParaRPr lang="en-US" sz="12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sp>
        <p:nvSpPr>
          <p:cNvPr id="92" name="CuadroTexto 91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996077" y="5374975"/>
            <a:ext cx="1960888" cy="461665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lluvia</a:t>
            </a: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no extrema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1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lluvia</a:t>
            </a:r>
            <a:r>
              <a:rPr lang="en-US" sz="1200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intensa</a:t>
            </a:r>
            <a:endParaRPr lang="en-US" sz="12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Swift 4-Regular" panose="02000403070000020004"/>
              <a:cs typeface="Times New Roman" panose="02020603050405020304" pitchFamily="18" charset="0"/>
            </a:endParaRPr>
          </a:p>
        </p:txBody>
      </p:sp>
      <p:cxnSp>
        <p:nvCxnSpPr>
          <p:cNvPr id="93" name="Conector recto 92"/>
          <p:cNvCxnSpPr/>
          <p:nvPr/>
        </p:nvCxnSpPr>
        <p:spPr>
          <a:xfrm>
            <a:off x="5427091" y="5763316"/>
            <a:ext cx="1825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ctor recto 93"/>
          <p:cNvCxnSpPr/>
          <p:nvPr/>
        </p:nvCxnSpPr>
        <p:spPr>
          <a:xfrm>
            <a:off x="5427091" y="5501378"/>
            <a:ext cx="1825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cto de flecha 94"/>
          <p:cNvCxnSpPr/>
          <p:nvPr/>
        </p:nvCxnSpPr>
        <p:spPr>
          <a:xfrm>
            <a:off x="5622353" y="5642666"/>
            <a:ext cx="27146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95"/>
          <p:cNvCxnSpPr/>
          <p:nvPr/>
        </p:nvCxnSpPr>
        <p:spPr>
          <a:xfrm>
            <a:off x="5609653" y="5514078"/>
            <a:ext cx="0" cy="257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CuadroTexto 96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5928015" y="5510292"/>
            <a:ext cx="579881" cy="27699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wift 4-Regular" panose="02000403070000020004"/>
                <a:cs typeface="Times New Roman" panose="02020603050405020304" pitchFamily="18" charset="0"/>
              </a:rPr>
              <a:t>TT</a:t>
            </a:r>
          </a:p>
        </p:txBody>
      </p:sp>
      <p:cxnSp>
        <p:nvCxnSpPr>
          <p:cNvPr id="98" name="Conector recto de flecha 97"/>
          <p:cNvCxnSpPr>
            <a:stCxn id="27" idx="2"/>
            <a:endCxn id="32" idx="0"/>
          </p:cNvCxnSpPr>
          <p:nvPr/>
        </p:nvCxnSpPr>
        <p:spPr>
          <a:xfrm>
            <a:off x="891685" y="3148869"/>
            <a:ext cx="0" cy="451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Abrir llave 98"/>
          <p:cNvSpPr/>
          <p:nvPr/>
        </p:nvSpPr>
        <p:spPr>
          <a:xfrm>
            <a:off x="1752450" y="1060632"/>
            <a:ext cx="451997" cy="4797537"/>
          </a:xfrm>
          <a:prstGeom prst="leftBrac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MX" sz="1200">
              <a:latin typeface="Swift 4-Regular" panose="02000403070000020004"/>
            </a:endParaRPr>
          </a:p>
        </p:txBody>
      </p:sp>
      <p:sp>
        <p:nvSpPr>
          <p:cNvPr id="100" name="CuadroTexto 99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6594718" y="1142133"/>
            <a:ext cx="2305338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Swift 4-Regular" panose="02000403070000020004"/>
                <a:cs typeface="Times New Roman" panose="02020603050405020304" pitchFamily="18" charset="0"/>
              </a:rPr>
              <a:t>SIMBOLOGÍA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Swift 4-Regular" panose="02000403070000020004"/>
                <a:cs typeface="Times New Roman" panose="02020603050405020304" pitchFamily="18" charset="0"/>
              </a:rPr>
              <a:t>H= </a:t>
            </a:r>
            <a:r>
              <a:rPr lang="en-US" sz="1200" dirty="0" err="1">
                <a:latin typeface="Swift 4-Regular" panose="02000403070000020004"/>
                <a:cs typeface="Times New Roman" panose="02020603050405020304" pitchFamily="18" charset="0"/>
              </a:rPr>
              <a:t>Huracán</a:t>
            </a:r>
            <a:endParaRPr lang="en-US" sz="1200" dirty="0">
              <a:latin typeface="Swift 4-Regular" panose="02000403070000020004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Swift 4-Regular" panose="02000403070000020004"/>
                <a:cs typeface="Times New Roman" panose="02020603050405020304" pitchFamily="18" charset="0"/>
              </a:rPr>
              <a:t>FMA= </a:t>
            </a:r>
            <a:r>
              <a:rPr lang="en-US" sz="1200" dirty="0" err="1">
                <a:latin typeface="Swift 4-Regular" panose="02000403070000020004"/>
                <a:cs typeface="Times New Roman" panose="02020603050405020304" pitchFamily="18" charset="0"/>
              </a:rPr>
              <a:t>Fenómeno</a:t>
            </a:r>
            <a:r>
              <a:rPr lang="en-US" sz="1200" dirty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Swift 4-Regular" panose="02000403070000020004"/>
                <a:cs typeface="Times New Roman" panose="02020603050405020304" pitchFamily="18" charset="0"/>
              </a:rPr>
              <a:t>Meteorológico</a:t>
            </a:r>
            <a:r>
              <a:rPr lang="en-US" sz="1200" dirty="0">
                <a:latin typeface="Swift 4-Regular" panose="02000403070000020004"/>
                <a:cs typeface="Times New Roman" panose="02020603050405020304" pitchFamily="18" charset="0"/>
              </a:rPr>
              <a:t>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err="1">
                <a:latin typeface="Swift 4-Regular" panose="02000403070000020004"/>
                <a:cs typeface="Times New Roman" panose="02020603050405020304" pitchFamily="18" charset="0"/>
              </a:rPr>
              <a:t>Asociado</a:t>
            </a:r>
            <a:endParaRPr lang="en-US" sz="1200" dirty="0">
              <a:latin typeface="Swift 4-Regular" panose="02000403070000020004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Swift 4-Regular" panose="02000403070000020004"/>
                <a:cs typeface="Times New Roman" panose="02020603050405020304" pitchFamily="18" charset="0"/>
              </a:rPr>
              <a:t>TT= </a:t>
            </a:r>
            <a:r>
              <a:rPr lang="en-US" sz="1200" dirty="0" err="1">
                <a:latin typeface="Swift 4-Regular" panose="02000403070000020004"/>
                <a:cs typeface="Times New Roman" panose="02020603050405020304" pitchFamily="18" charset="0"/>
              </a:rPr>
              <a:t>Tormenta</a:t>
            </a:r>
            <a:r>
              <a:rPr lang="en-US" sz="1200" dirty="0">
                <a:latin typeface="Swift 4-Regular" panose="02000403070000020004"/>
                <a:cs typeface="Times New Roman" panose="02020603050405020304" pitchFamily="18" charset="0"/>
              </a:rPr>
              <a:t> Tropical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Swift 4-Regular" panose="02000403070000020004"/>
                <a:cs typeface="Times New Roman" panose="02020603050405020304" pitchFamily="18" charset="0"/>
              </a:rPr>
              <a:t>OT= </a:t>
            </a:r>
            <a:r>
              <a:rPr lang="en-US" sz="1200" dirty="0" err="1">
                <a:latin typeface="Swift 4-Regular" panose="02000403070000020004"/>
                <a:cs typeface="Times New Roman" panose="02020603050405020304" pitchFamily="18" charset="0"/>
              </a:rPr>
              <a:t>Onda</a:t>
            </a:r>
            <a:r>
              <a:rPr lang="en-US" sz="1200" dirty="0">
                <a:latin typeface="Swift 4-Regular" panose="02000403070000020004"/>
                <a:cs typeface="Times New Roman" panose="02020603050405020304" pitchFamily="18" charset="0"/>
              </a:rPr>
              <a:t> Tropical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Swift 4-Regular" panose="02000403070000020004"/>
                <a:cs typeface="Times New Roman" panose="02020603050405020304" pitchFamily="18" charset="0"/>
              </a:rPr>
              <a:t>DT= </a:t>
            </a:r>
            <a:r>
              <a:rPr lang="en-US" sz="1200" dirty="0" err="1">
                <a:latin typeface="Swift 4-Regular" panose="02000403070000020004"/>
                <a:cs typeface="Times New Roman" panose="02020603050405020304" pitchFamily="18" charset="0"/>
              </a:rPr>
              <a:t>Depresión</a:t>
            </a:r>
            <a:r>
              <a:rPr lang="en-US" sz="1200" dirty="0">
                <a:latin typeface="Swift 4-Regular" panose="02000403070000020004"/>
                <a:cs typeface="Times New Roman" panose="02020603050405020304" pitchFamily="18" charset="0"/>
              </a:rPr>
              <a:t>  Tropical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Swift 4-Regular" panose="02000403070000020004"/>
                <a:cs typeface="Times New Roman" panose="02020603050405020304" pitchFamily="18" charset="0"/>
              </a:rPr>
              <a:t>FF= </a:t>
            </a:r>
            <a:r>
              <a:rPr lang="en-US" sz="1200" dirty="0" err="1">
                <a:latin typeface="Swift 4-Regular" panose="02000403070000020004"/>
                <a:cs typeface="Times New Roman" panose="02020603050405020304" pitchFamily="18" charset="0"/>
              </a:rPr>
              <a:t>Frente</a:t>
            </a:r>
            <a:r>
              <a:rPr lang="en-US" sz="1200" dirty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Swift 4-Regular" panose="02000403070000020004"/>
                <a:cs typeface="Times New Roman" panose="02020603050405020304" pitchFamily="18" charset="0"/>
              </a:rPr>
              <a:t>Frío</a:t>
            </a:r>
            <a:endParaRPr lang="en-US" sz="1200" dirty="0">
              <a:latin typeface="Swift 4-Regular" panose="02000403070000020004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Swift 4-Regular" panose="02000403070000020004"/>
                <a:cs typeface="Times New Roman" panose="02020603050405020304" pitchFamily="18" charset="0"/>
              </a:rPr>
              <a:t>ZI= </a:t>
            </a:r>
            <a:r>
              <a:rPr lang="en-US" sz="1200" dirty="0">
                <a:latin typeface="Swift 4-Regular" panose="02000403070000020004"/>
                <a:cs typeface="Times New Roman" panose="02020603050405020304" pitchFamily="18" charset="0"/>
              </a:rPr>
              <a:t>Zona de </a:t>
            </a:r>
            <a:r>
              <a:rPr lang="en-US" sz="1200" dirty="0" err="1">
                <a:latin typeface="Swift 4-Regular" panose="02000403070000020004"/>
                <a:cs typeface="Times New Roman" panose="02020603050405020304" pitchFamily="18" charset="0"/>
              </a:rPr>
              <a:t>Inestabilidad</a:t>
            </a:r>
            <a:endParaRPr lang="en-US" sz="1200" dirty="0">
              <a:latin typeface="Swift 4-Regular" panose="02000403070000020004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Swift 4-Regular" panose="02000403070000020004"/>
                <a:cs typeface="Times New Roman" panose="02020603050405020304" pitchFamily="18" charset="0"/>
              </a:rPr>
              <a:t>SBP= </a:t>
            </a:r>
            <a:r>
              <a:rPr lang="en-US" sz="1200" dirty="0">
                <a:latin typeface="Swift 4-Regular" panose="02000403070000020004"/>
                <a:cs typeface="Times New Roman" panose="02020603050405020304" pitchFamily="18" charset="0"/>
              </a:rPr>
              <a:t>Sistema de Baja </a:t>
            </a:r>
            <a:r>
              <a:rPr lang="en-US" sz="1200" dirty="0" err="1">
                <a:latin typeface="Swift 4-Regular" panose="02000403070000020004"/>
                <a:cs typeface="Times New Roman" panose="02020603050405020304" pitchFamily="18" charset="0"/>
              </a:rPr>
              <a:t>Presión</a:t>
            </a:r>
            <a:endParaRPr lang="en-US" sz="1200" dirty="0">
              <a:latin typeface="Swift 4-Regular" panose="02000403070000020004"/>
              <a:cs typeface="Times New Roman" panose="02020603050405020304" pitchFamily="18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Swift 4-Regular" panose="02000403070000020004"/>
                <a:cs typeface="Times New Roman" panose="02020603050405020304" pitchFamily="18" charset="0"/>
              </a:rPr>
              <a:t>VP=</a:t>
            </a:r>
            <a:r>
              <a:rPr lang="en-US" sz="1200" dirty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Swift 4-Regular" panose="02000403070000020004"/>
                <a:cs typeface="Times New Roman" panose="02020603050405020304" pitchFamily="18" charset="0"/>
              </a:rPr>
              <a:t>Vaguada</a:t>
            </a:r>
            <a:r>
              <a:rPr lang="en-US" sz="1200" dirty="0">
                <a:latin typeface="Swift 4-Regular" panose="02000403070000020004"/>
                <a:cs typeface="Times New Roman" panose="02020603050405020304" pitchFamily="18" charset="0"/>
              </a:rPr>
              <a:t> Prefrontal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err="1">
                <a:latin typeface="Swift 4-Regular" panose="02000403070000020004"/>
                <a:cs typeface="Times New Roman" panose="02020603050405020304" pitchFamily="18" charset="0"/>
              </a:rPr>
              <a:t>Hd</a:t>
            </a:r>
            <a:r>
              <a:rPr lang="en-US" sz="1200" i="1" dirty="0">
                <a:latin typeface="Swift 4-Regular" panose="02000403070000020004"/>
                <a:cs typeface="Times New Roman" panose="02020603050405020304" pitchFamily="18" charset="0"/>
              </a:rPr>
              <a:t>=</a:t>
            </a:r>
            <a:r>
              <a:rPr lang="en-US" sz="1200" dirty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Swift 4-Regular" panose="02000403070000020004"/>
                <a:cs typeface="Times New Roman" panose="02020603050405020304" pitchFamily="18" charset="0"/>
              </a:rPr>
              <a:t>Humedad</a:t>
            </a:r>
            <a:r>
              <a:rPr lang="en-US" sz="1200" dirty="0">
                <a:latin typeface="Swift 4-Regular" panose="02000403070000020004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137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Gráfico 39"/>
          <p:cNvGraphicFramePr>
            <a:graphicFrameLocks/>
          </p:cNvGraphicFramePr>
          <p:nvPr>
            <p:extLst/>
          </p:nvPr>
        </p:nvGraphicFramePr>
        <p:xfrm>
          <a:off x="645977" y="1423765"/>
          <a:ext cx="7868786" cy="4199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1" name="Conector recto 40"/>
          <p:cNvCxnSpPr/>
          <p:nvPr/>
        </p:nvCxnSpPr>
        <p:spPr>
          <a:xfrm flipH="1" flipV="1">
            <a:off x="1712120" y="1882277"/>
            <a:ext cx="3572" cy="317810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54"/>
          <p:cNvCxnSpPr/>
          <p:nvPr/>
        </p:nvCxnSpPr>
        <p:spPr>
          <a:xfrm>
            <a:off x="1012208" y="4425980"/>
            <a:ext cx="7282189" cy="15031"/>
          </a:xfrm>
          <a:prstGeom prst="line">
            <a:avLst/>
          </a:prstGeom>
          <a:ln w="1587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372" name="CuadroTexto 1"/>
          <p:cNvSpPr txBox="1">
            <a:spLocks noChangeArrowheads="1"/>
          </p:cNvSpPr>
          <p:nvPr/>
        </p:nvSpPr>
        <p:spPr bwMode="auto">
          <a:xfrm>
            <a:off x="2716913" y="1943563"/>
            <a:ext cx="528638" cy="25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PA= 239</a:t>
            </a:r>
          </a:p>
        </p:txBody>
      </p:sp>
      <p:sp>
        <p:nvSpPr>
          <p:cNvPr id="15373" name="CuadroTexto 1"/>
          <p:cNvSpPr txBox="1">
            <a:spLocks noChangeArrowheads="1"/>
          </p:cNvSpPr>
          <p:nvPr/>
        </p:nvSpPr>
        <p:spPr bwMode="auto">
          <a:xfrm>
            <a:off x="3145712" y="1943563"/>
            <a:ext cx="528638" cy="25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PA= 211.1</a:t>
            </a:r>
          </a:p>
        </p:txBody>
      </p:sp>
      <p:sp>
        <p:nvSpPr>
          <p:cNvPr id="15374" name="CuadroTexto 1"/>
          <p:cNvSpPr txBox="1">
            <a:spLocks noChangeArrowheads="1"/>
          </p:cNvSpPr>
          <p:nvPr/>
        </p:nvSpPr>
        <p:spPr bwMode="auto">
          <a:xfrm>
            <a:off x="3975933" y="1932847"/>
            <a:ext cx="528638" cy="25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PA= 249.9</a:t>
            </a:r>
          </a:p>
        </p:txBody>
      </p:sp>
      <p:sp>
        <p:nvSpPr>
          <p:cNvPr id="15375" name="CuadroTexto 1"/>
          <p:cNvSpPr txBox="1">
            <a:spLocks noChangeArrowheads="1"/>
          </p:cNvSpPr>
          <p:nvPr/>
        </p:nvSpPr>
        <p:spPr bwMode="auto">
          <a:xfrm>
            <a:off x="4701527" y="1906653"/>
            <a:ext cx="528638" cy="25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PA= 253.1</a:t>
            </a:r>
          </a:p>
        </p:txBody>
      </p:sp>
      <p:sp>
        <p:nvSpPr>
          <p:cNvPr id="60" name="CuadroTexto 1"/>
          <p:cNvSpPr txBox="1"/>
          <p:nvPr/>
        </p:nvSpPr>
        <p:spPr>
          <a:xfrm>
            <a:off x="5144722" y="1894309"/>
            <a:ext cx="714254" cy="288116"/>
          </a:xfrm>
          <a:prstGeom prst="rect">
            <a:avLst/>
          </a:prstGeom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MX" sz="75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PA= 570.8</a:t>
            </a:r>
          </a:p>
        </p:txBody>
      </p:sp>
      <p:sp>
        <p:nvSpPr>
          <p:cNvPr id="15377" name="CuadroTexto 1"/>
          <p:cNvSpPr txBox="1">
            <a:spLocks noChangeArrowheads="1"/>
          </p:cNvSpPr>
          <p:nvPr/>
        </p:nvSpPr>
        <p:spPr bwMode="auto">
          <a:xfrm>
            <a:off x="6569559" y="1920940"/>
            <a:ext cx="528638" cy="25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PA= 103.5</a:t>
            </a:r>
          </a:p>
        </p:txBody>
      </p:sp>
      <p:sp>
        <p:nvSpPr>
          <p:cNvPr id="15378" name="CuadroTexto 1"/>
          <p:cNvSpPr txBox="1">
            <a:spLocks noChangeArrowheads="1"/>
          </p:cNvSpPr>
          <p:nvPr/>
        </p:nvSpPr>
        <p:spPr bwMode="auto">
          <a:xfrm>
            <a:off x="7091362" y="1932847"/>
            <a:ext cx="528638" cy="25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PA= 93.9</a:t>
            </a:r>
          </a:p>
        </p:txBody>
      </p:sp>
      <p:sp>
        <p:nvSpPr>
          <p:cNvPr id="15379" name="CuadroTexto 1"/>
          <p:cNvSpPr txBox="1">
            <a:spLocks noChangeArrowheads="1"/>
          </p:cNvSpPr>
          <p:nvPr/>
        </p:nvSpPr>
        <p:spPr bwMode="auto">
          <a:xfrm>
            <a:off x="7658419" y="1934038"/>
            <a:ext cx="528638" cy="25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MX" altLang="es-MX" sz="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PA= 212.2</a:t>
            </a:r>
          </a:p>
        </p:txBody>
      </p:sp>
      <p:sp>
        <p:nvSpPr>
          <p:cNvPr id="127" name="CuadroTexto 1"/>
          <p:cNvSpPr txBox="1"/>
          <p:nvPr/>
        </p:nvSpPr>
        <p:spPr>
          <a:xfrm rot="16200000">
            <a:off x="7690113" y="3569484"/>
            <a:ext cx="1567541" cy="273267"/>
          </a:xfrm>
          <a:prstGeom prst="rect">
            <a:avLst/>
          </a:prstGeom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MX" sz="1350" b="1" dirty="0"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INUNDACIONES</a:t>
            </a:r>
          </a:p>
        </p:txBody>
      </p:sp>
      <p:sp>
        <p:nvSpPr>
          <p:cNvPr id="12338" name="Cerrar llave 12337"/>
          <p:cNvSpPr/>
          <p:nvPr/>
        </p:nvSpPr>
        <p:spPr>
          <a:xfrm rot="5400000">
            <a:off x="4692477" y="5212847"/>
            <a:ext cx="160734" cy="669131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MX" sz="1350"/>
          </a:p>
        </p:txBody>
      </p:sp>
      <p:sp>
        <p:nvSpPr>
          <p:cNvPr id="130" name="CuadroTexto 1"/>
          <p:cNvSpPr txBox="1"/>
          <p:nvPr/>
        </p:nvSpPr>
        <p:spPr>
          <a:xfrm>
            <a:off x="4446583" y="5608547"/>
            <a:ext cx="763887" cy="273267"/>
          </a:xfrm>
          <a:prstGeom prst="rect">
            <a:avLst/>
          </a:prstGeom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MX" sz="1050" b="1" dirty="0"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eventos</a:t>
            </a:r>
          </a:p>
        </p:txBody>
      </p:sp>
      <p:sp>
        <p:nvSpPr>
          <p:cNvPr id="131" name="CuadroTexto 1"/>
          <p:cNvSpPr txBox="1"/>
          <p:nvPr/>
        </p:nvSpPr>
        <p:spPr>
          <a:xfrm rot="5400000">
            <a:off x="2842162" y="5634991"/>
            <a:ext cx="480557" cy="180727"/>
          </a:xfrm>
          <a:prstGeom prst="rect">
            <a:avLst/>
          </a:prstGeom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MX" sz="675" dirty="0"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junio</a:t>
            </a:r>
          </a:p>
        </p:txBody>
      </p:sp>
      <p:sp>
        <p:nvSpPr>
          <p:cNvPr id="132" name="CuadroTexto 1"/>
          <p:cNvSpPr txBox="1"/>
          <p:nvPr/>
        </p:nvSpPr>
        <p:spPr>
          <a:xfrm rot="5400000">
            <a:off x="3199119" y="5628813"/>
            <a:ext cx="485777" cy="193081"/>
          </a:xfrm>
          <a:prstGeom prst="rect">
            <a:avLst/>
          </a:prstGeom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MX" sz="675" dirty="0"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junio</a:t>
            </a:r>
          </a:p>
        </p:txBody>
      </p:sp>
      <p:sp>
        <p:nvSpPr>
          <p:cNvPr id="136" name="CuadroTexto 1"/>
          <p:cNvSpPr txBox="1"/>
          <p:nvPr/>
        </p:nvSpPr>
        <p:spPr>
          <a:xfrm rot="5400000">
            <a:off x="5680134" y="5680450"/>
            <a:ext cx="490346" cy="208310"/>
          </a:xfrm>
          <a:prstGeom prst="rect">
            <a:avLst/>
          </a:prstGeom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MX" sz="675" dirty="0"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junio</a:t>
            </a:r>
          </a:p>
        </p:txBody>
      </p:sp>
      <p:sp>
        <p:nvSpPr>
          <p:cNvPr id="137" name="CuadroTexto 1"/>
          <p:cNvSpPr txBox="1"/>
          <p:nvPr/>
        </p:nvSpPr>
        <p:spPr>
          <a:xfrm rot="5400000">
            <a:off x="7190360" y="5716006"/>
            <a:ext cx="483403" cy="158938"/>
          </a:xfrm>
          <a:prstGeom prst="rect">
            <a:avLst/>
          </a:prstGeom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MX" sz="675" dirty="0"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junio</a:t>
            </a:r>
          </a:p>
        </p:txBody>
      </p:sp>
      <p:sp>
        <p:nvSpPr>
          <p:cNvPr id="138" name="CuadroTexto 1"/>
          <p:cNvSpPr txBox="1"/>
          <p:nvPr/>
        </p:nvSpPr>
        <p:spPr>
          <a:xfrm rot="5400000">
            <a:off x="3770517" y="5690670"/>
            <a:ext cx="542071" cy="109020"/>
          </a:xfrm>
          <a:prstGeom prst="rect">
            <a:avLst/>
          </a:prstGeom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MX" sz="675" dirty="0"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junio</a:t>
            </a:r>
          </a:p>
        </p:txBody>
      </p:sp>
      <p:sp>
        <p:nvSpPr>
          <p:cNvPr id="139" name="CuadroTexto 1"/>
          <p:cNvSpPr txBox="1"/>
          <p:nvPr/>
        </p:nvSpPr>
        <p:spPr>
          <a:xfrm rot="5400000">
            <a:off x="2331992" y="5623401"/>
            <a:ext cx="463182" cy="150471"/>
          </a:xfrm>
          <a:prstGeom prst="rect">
            <a:avLst/>
          </a:prstGeom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MX" sz="675" dirty="0"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junio</a:t>
            </a:r>
          </a:p>
        </p:txBody>
      </p:sp>
      <p:sp>
        <p:nvSpPr>
          <p:cNvPr id="140" name="CuadroTexto 1"/>
          <p:cNvSpPr txBox="1"/>
          <p:nvPr/>
        </p:nvSpPr>
        <p:spPr>
          <a:xfrm rot="5400000">
            <a:off x="6582598" y="5723621"/>
            <a:ext cx="552667" cy="199085"/>
          </a:xfrm>
          <a:prstGeom prst="rect">
            <a:avLst/>
          </a:prstGeom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MX" sz="675" dirty="0"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junio</a:t>
            </a:r>
          </a:p>
        </p:txBody>
      </p:sp>
      <p:sp>
        <p:nvSpPr>
          <p:cNvPr id="141" name="CuadroTexto 1"/>
          <p:cNvSpPr txBox="1"/>
          <p:nvPr/>
        </p:nvSpPr>
        <p:spPr>
          <a:xfrm rot="5400000">
            <a:off x="6284573" y="5652638"/>
            <a:ext cx="463183" cy="198052"/>
          </a:xfrm>
          <a:prstGeom prst="rect">
            <a:avLst/>
          </a:prstGeom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s-MX" sz="675" dirty="0"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junio</a:t>
            </a: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F3093383-CD33-4E61-8250-CE5C6EB9FE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7" y="6046142"/>
            <a:ext cx="9141893" cy="811858"/>
          </a:xfrm>
          <a:prstGeom prst="rect">
            <a:avLst/>
          </a:prstGeom>
        </p:spPr>
      </p:pic>
      <p:sp>
        <p:nvSpPr>
          <p:cNvPr id="46" name="CuadroTexto 45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866015" y="699720"/>
            <a:ext cx="1789644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80" b="1" dirty="0" smtClean="0">
                <a:solidFill>
                  <a:srgbClr val="338466"/>
                </a:solidFill>
                <a:latin typeface="Eurostile LT Std Bold" panose="020B0804020202050204" pitchFamily="34" charset="0"/>
              </a:rPr>
              <a:t>HALLAZGOS</a:t>
            </a:r>
            <a:endParaRPr lang="es-CU" sz="2980" b="1" dirty="0">
              <a:solidFill>
                <a:srgbClr val="338466"/>
              </a:solidFill>
              <a:latin typeface="Eurostile LT Std Bold" panose="020B0804020202050204" pitchFamily="34" charset="0"/>
            </a:endParaRPr>
          </a:p>
        </p:txBody>
      </p:sp>
      <p:pic>
        <p:nvPicPr>
          <p:cNvPr id="49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598" y="137205"/>
            <a:ext cx="1555671" cy="44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Imagen 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206" y="27128"/>
            <a:ext cx="990557" cy="58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3" name="Conector recto 62"/>
          <p:cNvCxnSpPr/>
          <p:nvPr/>
        </p:nvCxnSpPr>
        <p:spPr>
          <a:xfrm flipH="1" flipV="1">
            <a:off x="2442158" y="1882277"/>
            <a:ext cx="3572" cy="317810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 flipH="1" flipV="1">
            <a:off x="2789040" y="1882277"/>
            <a:ext cx="3572" cy="317810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cto 64"/>
          <p:cNvCxnSpPr/>
          <p:nvPr/>
        </p:nvCxnSpPr>
        <p:spPr>
          <a:xfrm flipH="1" flipV="1">
            <a:off x="3151585" y="1882277"/>
            <a:ext cx="3572" cy="317810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cto 65"/>
          <p:cNvCxnSpPr/>
          <p:nvPr/>
        </p:nvCxnSpPr>
        <p:spPr>
          <a:xfrm flipH="1" flipV="1">
            <a:off x="3687085" y="1882277"/>
            <a:ext cx="3572" cy="317810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 flipH="1" flipV="1">
            <a:off x="4037202" y="1882277"/>
            <a:ext cx="3572" cy="317810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ector recto 67"/>
          <p:cNvCxnSpPr/>
          <p:nvPr/>
        </p:nvCxnSpPr>
        <p:spPr>
          <a:xfrm flipH="1" flipV="1">
            <a:off x="4414888" y="1876112"/>
            <a:ext cx="3572" cy="317810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ector recto 68"/>
          <p:cNvCxnSpPr/>
          <p:nvPr/>
        </p:nvCxnSpPr>
        <p:spPr>
          <a:xfrm flipH="1" flipV="1">
            <a:off x="4760837" y="1875333"/>
            <a:ext cx="3572" cy="317810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ctor recto 69"/>
          <p:cNvCxnSpPr/>
          <p:nvPr/>
        </p:nvCxnSpPr>
        <p:spPr>
          <a:xfrm flipH="1" flipV="1">
            <a:off x="5132496" y="1878321"/>
            <a:ext cx="3572" cy="317810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recto 70"/>
          <p:cNvCxnSpPr/>
          <p:nvPr/>
        </p:nvCxnSpPr>
        <p:spPr>
          <a:xfrm flipH="1" flipV="1">
            <a:off x="5840920" y="1882277"/>
            <a:ext cx="3572" cy="317810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cto 71"/>
          <p:cNvCxnSpPr/>
          <p:nvPr/>
        </p:nvCxnSpPr>
        <p:spPr>
          <a:xfrm flipH="1" flipV="1">
            <a:off x="6559427" y="1875333"/>
            <a:ext cx="3572" cy="317810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ctor recto 72"/>
          <p:cNvCxnSpPr/>
          <p:nvPr/>
        </p:nvCxnSpPr>
        <p:spPr>
          <a:xfrm flipH="1" flipV="1">
            <a:off x="7095478" y="1881199"/>
            <a:ext cx="3572" cy="317810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ector recto 73"/>
          <p:cNvCxnSpPr/>
          <p:nvPr/>
        </p:nvCxnSpPr>
        <p:spPr>
          <a:xfrm flipH="1" flipV="1">
            <a:off x="7635449" y="1875333"/>
            <a:ext cx="3572" cy="317810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cto 74"/>
          <p:cNvCxnSpPr/>
          <p:nvPr/>
        </p:nvCxnSpPr>
        <p:spPr>
          <a:xfrm flipH="1" flipV="1">
            <a:off x="8189355" y="1875333"/>
            <a:ext cx="3572" cy="317810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B35AFBB-230C-4D37-B12B-04181FA9529A}"/>
              </a:ext>
            </a:extLst>
          </p:cNvPr>
          <p:cNvSpPr txBox="1"/>
          <p:nvPr/>
        </p:nvSpPr>
        <p:spPr>
          <a:xfrm>
            <a:off x="568898" y="316235"/>
            <a:ext cx="3080992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58B3B8"/>
                </a:solidFill>
                <a:latin typeface="Swift 4-Regular" panose="02000403070000020004" pitchFamily="50" charset="0"/>
              </a:rPr>
              <a:t>Dr. José Manuel Camacho Sanabria</a:t>
            </a:r>
            <a:endParaRPr lang="es-CU" sz="1150" dirty="0">
              <a:solidFill>
                <a:srgbClr val="58B3B8"/>
              </a:solidFill>
              <a:latin typeface="Swift 4-Regular" panose="02000403070000020004" pitchFamily="50" charset="0"/>
            </a:endParaRP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46DEB88F-B80B-41A4-A485-5E9B0FCD2432}"/>
              </a:ext>
            </a:extLst>
          </p:cNvPr>
          <p:cNvSpPr txBox="1"/>
          <p:nvPr/>
        </p:nvSpPr>
        <p:spPr>
          <a:xfrm>
            <a:off x="516646" y="128262"/>
            <a:ext cx="4682371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“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Simposio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Internacional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Hábitat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y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Desarrollo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Comunitario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Sostenible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”</a:t>
            </a:r>
            <a:endParaRPr lang="es-CU" sz="1150" dirty="0">
              <a:solidFill>
                <a:srgbClr val="338466"/>
              </a:solidFill>
              <a:latin typeface="Swift 4-Regular" panose="0200040307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07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3093383-CD33-4E61-8250-CE5C6EB9F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" y="6046142"/>
            <a:ext cx="9141893" cy="811858"/>
          </a:xfrm>
          <a:prstGeom prst="rect">
            <a:avLst/>
          </a:prstGeom>
        </p:spPr>
      </p:pic>
      <p:pic>
        <p:nvPicPr>
          <p:cNvPr id="14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598" y="137205"/>
            <a:ext cx="1555671" cy="44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n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206" y="27128"/>
            <a:ext cx="990557" cy="58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2141946" y="899200"/>
            <a:ext cx="4862213" cy="55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980" b="1" dirty="0" smtClean="0">
                <a:solidFill>
                  <a:srgbClr val="338466"/>
                </a:solidFill>
                <a:latin typeface="Eurostile LT Std Bold" panose="020B0804020202050204" pitchFamily="34" charset="0"/>
              </a:rPr>
              <a:t>CONSIDERACIONES METODOLÓGICAS</a:t>
            </a:r>
            <a:endParaRPr lang="es-CU" sz="2980" b="1" dirty="0">
              <a:solidFill>
                <a:srgbClr val="338466"/>
              </a:solidFill>
              <a:latin typeface="Eurostile LT Std Bold" panose="020B080402020205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462D005-1C0A-456C-8720-E1FDD0964330}"/>
              </a:ext>
            </a:extLst>
          </p:cNvPr>
          <p:cNvSpPr txBox="1"/>
          <p:nvPr/>
        </p:nvSpPr>
        <p:spPr>
          <a:xfrm>
            <a:off x="568898" y="1610169"/>
            <a:ext cx="785735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Swift 4-Regular" panose="02000403070000020004" pitchFamily="50" charset="0"/>
              </a:rPr>
              <a:t>El </a:t>
            </a:r>
            <a:r>
              <a:rPr lang="en-US" sz="2000" dirty="0" err="1" smtClean="0">
                <a:latin typeface="Swift 4-Regular" panose="02000403070000020004" pitchFamily="50" charset="0"/>
              </a:rPr>
              <a:t>método</a:t>
            </a:r>
            <a:r>
              <a:rPr lang="en-US" sz="2000" dirty="0" smtClean="0">
                <a:latin typeface="Swift 4-Regular" panose="02000403070000020004" pitchFamily="50" charset="0"/>
              </a:rPr>
              <a:t> de </a:t>
            </a:r>
            <a:r>
              <a:rPr lang="en-US" sz="2000" dirty="0" err="1" smtClean="0">
                <a:latin typeface="Swift 4-Regular" panose="02000403070000020004" pitchFamily="50" charset="0"/>
              </a:rPr>
              <a:t>muestreo</a:t>
            </a:r>
            <a:r>
              <a:rPr lang="en-US" sz="2000" dirty="0" smtClean="0">
                <a:latin typeface="Swift 4-Regular" panose="02000403070000020004" pitchFamily="50" charset="0"/>
              </a:rPr>
              <a:t> (no </a:t>
            </a:r>
            <a:r>
              <a:rPr lang="en-US" sz="2000" dirty="0" err="1" smtClean="0">
                <a:latin typeface="Swift 4-Regular" panose="02000403070000020004" pitchFamily="50" charset="0"/>
              </a:rPr>
              <a:t>probabilístico</a:t>
            </a:r>
            <a:r>
              <a:rPr lang="en-US" sz="2000" dirty="0" smtClean="0">
                <a:latin typeface="Swift 4-Regular" panose="02000403070000020004" pitchFamily="50" charset="0"/>
              </a:rPr>
              <a:t>) </a:t>
            </a:r>
            <a:r>
              <a:rPr lang="en-US" sz="2000" dirty="0" err="1" smtClean="0">
                <a:latin typeface="Swift 4-Regular" panose="02000403070000020004" pitchFamily="50" charset="0"/>
              </a:rPr>
              <a:t>por</a:t>
            </a:r>
            <a:r>
              <a:rPr lang="en-US" sz="2000" dirty="0" smtClean="0">
                <a:latin typeface="Swift 4-Regular" panose="02000403070000020004" pitchFamily="50" charset="0"/>
              </a:rPr>
              <a:t> </a:t>
            </a:r>
            <a:r>
              <a:rPr lang="en-US" sz="2000" dirty="0" err="1" smtClean="0">
                <a:latin typeface="Swift 4-Regular" panose="02000403070000020004" pitchFamily="50" charset="0"/>
              </a:rPr>
              <a:t>conveniencia</a:t>
            </a:r>
            <a:r>
              <a:rPr lang="en-US" sz="2000" dirty="0" smtClean="0">
                <a:latin typeface="Swift 4-Regular" panose="02000403070000020004" pitchFamily="50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2000" dirty="0" smtClean="0">
              <a:latin typeface="Swift 4-Regular" panose="02000403070000020004" pitchFamily="50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CU" sz="2000" dirty="0">
              <a:solidFill>
                <a:srgbClr val="707070"/>
              </a:solidFill>
              <a:latin typeface="Swift 4-Regular" panose="02000403070000020004" pitchFamily="50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CU" sz="2000" dirty="0" smtClean="0">
                <a:latin typeface="Swift 4-Regular" panose="02000403070000020004" pitchFamily="50" charset="0"/>
              </a:rPr>
              <a:t>La naturaleza de los datos autoinformados (a través de la memoria selectiva).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CU" sz="2000" dirty="0" smtClean="0">
              <a:latin typeface="Swift 4-Regular" panose="02000403070000020004" pitchFamily="50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CU" sz="2000" dirty="0">
              <a:latin typeface="Swift 4-Regular" panose="02000403070000020004" pitchFamily="50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CU" sz="2000" dirty="0" smtClean="0">
                <a:latin typeface="Swift 4-Regular" panose="02000403070000020004" pitchFamily="50" charset="0"/>
              </a:rPr>
              <a:t>La ausencia de evidencia (objetiva) acerca de los eventos de inundación.</a:t>
            </a:r>
          </a:p>
          <a:p>
            <a:pPr algn="just"/>
            <a:endParaRPr lang="es-CU" sz="2000" dirty="0" smtClean="0">
              <a:latin typeface="Swift 4-Regular" panose="02000403070000020004" pitchFamily="50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CU" sz="2000" dirty="0">
              <a:latin typeface="Swift 4-Regular" panose="02000403070000020004" pitchFamily="50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Swift 4-Regular" panose="02000403070000020004" pitchFamily="50" charset="0"/>
              </a:rPr>
              <a:t>La </a:t>
            </a:r>
            <a:r>
              <a:rPr lang="en-US" sz="2000" dirty="0" err="1" smtClean="0">
                <a:latin typeface="Swift 4-Regular" panose="02000403070000020004" pitchFamily="50" charset="0"/>
              </a:rPr>
              <a:t>falta</a:t>
            </a:r>
            <a:r>
              <a:rPr lang="en-US" sz="2000" dirty="0" smtClean="0">
                <a:latin typeface="Swift 4-Regular" panose="02000403070000020004" pitchFamily="50" charset="0"/>
              </a:rPr>
              <a:t> de </a:t>
            </a:r>
            <a:r>
              <a:rPr lang="en-US" sz="2000" dirty="0" err="1" smtClean="0">
                <a:latin typeface="Swift 4-Regular" panose="02000403070000020004" pitchFamily="50" charset="0"/>
              </a:rPr>
              <a:t>inclusión</a:t>
            </a:r>
            <a:r>
              <a:rPr lang="en-US" sz="2000" dirty="0" smtClean="0">
                <a:latin typeface="Swift 4-Regular" panose="02000403070000020004" pitchFamily="50" charset="0"/>
              </a:rPr>
              <a:t> de </a:t>
            </a:r>
            <a:r>
              <a:rPr lang="en-US" sz="2000" dirty="0" err="1" smtClean="0">
                <a:latin typeface="Swift 4-Regular" panose="02000403070000020004" pitchFamily="50" charset="0"/>
              </a:rPr>
              <a:t>otros</a:t>
            </a:r>
            <a:r>
              <a:rPr lang="en-US" sz="2000" dirty="0" smtClean="0">
                <a:latin typeface="Swift 4-Regular" panose="02000403070000020004" pitchFamily="50" charset="0"/>
              </a:rPr>
              <a:t> </a:t>
            </a:r>
            <a:r>
              <a:rPr lang="en-US" sz="2000" dirty="0" err="1" smtClean="0">
                <a:latin typeface="Swift 4-Regular" panose="02000403070000020004" pitchFamily="50" charset="0"/>
              </a:rPr>
              <a:t>factores</a:t>
            </a:r>
            <a:r>
              <a:rPr lang="en-US" sz="2000" dirty="0" smtClean="0">
                <a:latin typeface="Swift 4-Regular" panose="02000403070000020004" pitchFamily="50" charset="0"/>
              </a:rPr>
              <a:t> </a:t>
            </a:r>
            <a:r>
              <a:rPr lang="en-US" sz="2000" dirty="0" err="1" smtClean="0">
                <a:latin typeface="Swift 4-Regular" panose="02000403070000020004" pitchFamily="50" charset="0"/>
              </a:rPr>
              <a:t>causales</a:t>
            </a:r>
            <a:r>
              <a:rPr lang="en-US" sz="2000" dirty="0" smtClean="0">
                <a:latin typeface="Swift 4-Regular" panose="02000403070000020004" pitchFamily="50" charset="0"/>
              </a:rPr>
              <a:t> (</a:t>
            </a:r>
            <a:r>
              <a:rPr lang="en-US" sz="2000" dirty="0" err="1" smtClean="0">
                <a:latin typeface="Swift 4-Regular" panose="02000403070000020004" pitchFamily="50" charset="0"/>
              </a:rPr>
              <a:t>antrópicos</a:t>
            </a:r>
            <a:r>
              <a:rPr lang="en-US" sz="2000" dirty="0" smtClean="0">
                <a:latin typeface="Swift 4-Regular" panose="02000403070000020004" pitchFamily="50" charset="0"/>
              </a:rPr>
              <a:t>) que </a:t>
            </a:r>
            <a:r>
              <a:rPr lang="en-US" sz="2000" dirty="0" err="1" smtClean="0">
                <a:latin typeface="Swift 4-Regular" panose="02000403070000020004" pitchFamily="50" charset="0"/>
              </a:rPr>
              <a:t>coadyuvan</a:t>
            </a:r>
            <a:r>
              <a:rPr lang="en-US" sz="2000" dirty="0" smtClean="0">
                <a:latin typeface="Swift 4-Regular" panose="02000403070000020004" pitchFamily="50" charset="0"/>
              </a:rPr>
              <a:t> a la </a:t>
            </a:r>
            <a:r>
              <a:rPr lang="en-US" sz="2000" dirty="0" err="1" smtClean="0">
                <a:latin typeface="Swift 4-Regular" panose="02000403070000020004" pitchFamily="50" charset="0"/>
              </a:rPr>
              <a:t>ocurrencia</a:t>
            </a:r>
            <a:r>
              <a:rPr lang="en-US" sz="2000" dirty="0" smtClean="0">
                <a:latin typeface="Swift 4-Regular" panose="02000403070000020004" pitchFamily="50" charset="0"/>
              </a:rPr>
              <a:t> de las </a:t>
            </a:r>
            <a:r>
              <a:rPr lang="en-US" sz="2000" dirty="0" err="1" smtClean="0">
                <a:latin typeface="Swift 4-Regular" panose="02000403070000020004" pitchFamily="50" charset="0"/>
              </a:rPr>
              <a:t>inundaciones</a:t>
            </a:r>
            <a:r>
              <a:rPr lang="en-US" sz="2000" dirty="0" smtClean="0">
                <a:latin typeface="Swift 4-Regular" panose="02000403070000020004" pitchFamily="50" charset="0"/>
              </a:rPr>
              <a:t>.</a:t>
            </a:r>
            <a:endParaRPr lang="en-US" sz="2000" dirty="0">
              <a:latin typeface="Swift 4-Regular" panose="02000403070000020004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B35AFBB-230C-4D37-B12B-04181FA9529A}"/>
              </a:ext>
            </a:extLst>
          </p:cNvPr>
          <p:cNvSpPr txBox="1"/>
          <p:nvPr/>
        </p:nvSpPr>
        <p:spPr>
          <a:xfrm>
            <a:off x="568898" y="316235"/>
            <a:ext cx="3080992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58B3B8"/>
                </a:solidFill>
                <a:latin typeface="Swift 4-Regular" panose="02000403070000020004" pitchFamily="50" charset="0"/>
              </a:rPr>
              <a:t>Dr. José Manuel Camacho Sanabria</a:t>
            </a:r>
            <a:endParaRPr lang="es-CU" sz="1150" dirty="0">
              <a:solidFill>
                <a:srgbClr val="58B3B8"/>
              </a:solidFill>
              <a:latin typeface="Swift 4-Regular" panose="02000403070000020004" pitchFamily="50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6DEB88F-B80B-41A4-A485-5E9B0FCD2432}"/>
              </a:ext>
            </a:extLst>
          </p:cNvPr>
          <p:cNvSpPr txBox="1"/>
          <p:nvPr/>
        </p:nvSpPr>
        <p:spPr>
          <a:xfrm>
            <a:off x="516646" y="128262"/>
            <a:ext cx="4682371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“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Simposio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Internacional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Hábitat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y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Desarrollo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Comunitario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Sostenible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”</a:t>
            </a:r>
            <a:endParaRPr lang="es-CU" sz="1150" dirty="0">
              <a:solidFill>
                <a:srgbClr val="338466"/>
              </a:solidFill>
              <a:latin typeface="Swift 4-Regular" panose="0200040307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95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3093383-CD33-4E61-8250-CE5C6EB9F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" y="6046142"/>
            <a:ext cx="9141893" cy="811858"/>
          </a:xfrm>
          <a:prstGeom prst="rect">
            <a:avLst/>
          </a:prstGeom>
        </p:spPr>
      </p:pic>
      <p:pic>
        <p:nvPicPr>
          <p:cNvPr id="14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598" y="137205"/>
            <a:ext cx="1555671" cy="44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n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206" y="27128"/>
            <a:ext cx="990557" cy="58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3728965" y="778599"/>
            <a:ext cx="2252633" cy="55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980" b="1" dirty="0" smtClean="0">
                <a:solidFill>
                  <a:srgbClr val="338466"/>
                </a:solidFill>
                <a:latin typeface="Eurostile LT Std Bold" panose="020B0804020202050204" pitchFamily="34" charset="0"/>
              </a:rPr>
              <a:t>CONCLUSIONES</a:t>
            </a:r>
            <a:endParaRPr lang="es-CU" sz="2980" b="1" dirty="0">
              <a:solidFill>
                <a:srgbClr val="338466"/>
              </a:solidFill>
              <a:latin typeface="Eurostile LT Std Bold" panose="020B080402020205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462D005-1C0A-456C-8720-E1FDD0964330}"/>
              </a:ext>
            </a:extLst>
          </p:cNvPr>
          <p:cNvSpPr txBox="1"/>
          <p:nvPr/>
        </p:nvSpPr>
        <p:spPr>
          <a:xfrm>
            <a:off x="490138" y="1329519"/>
            <a:ext cx="7857359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Swift 4-Regular" panose="02000403070000020004" pitchFamily="50" charset="0"/>
              </a:rPr>
              <a:t>L</a:t>
            </a:r>
            <a:r>
              <a:rPr lang="en-US" sz="2200" dirty="0" smtClean="0">
                <a:effectLst/>
                <a:latin typeface="Swift 4-Regular" panose="02000403070000020004" pitchFamily="50" charset="0"/>
              </a:rPr>
              <a:t>os </a:t>
            </a:r>
            <a:r>
              <a:rPr lang="en-US" sz="2200" dirty="0" err="1" smtClean="0">
                <a:effectLst/>
                <a:latin typeface="Swift 4-Regular" panose="02000403070000020004" pitchFamily="50" charset="0"/>
              </a:rPr>
              <a:t>hallazgos</a:t>
            </a:r>
            <a:r>
              <a:rPr lang="en-US" sz="2200" dirty="0" smtClean="0">
                <a:effectLst/>
                <a:latin typeface="Swift 4-Regular" panose="02000403070000020004" pitchFamily="50" charset="0"/>
              </a:rPr>
              <a:t> de </a:t>
            </a:r>
            <a:r>
              <a:rPr lang="en-US" sz="2200" dirty="0" err="1" smtClean="0">
                <a:effectLst/>
                <a:latin typeface="Swift 4-Regular" panose="02000403070000020004" pitchFamily="50" charset="0"/>
              </a:rPr>
              <a:t>este</a:t>
            </a:r>
            <a:r>
              <a:rPr lang="en-US" sz="2200" dirty="0" smtClean="0">
                <a:effectLst/>
                <a:latin typeface="Swift 4-Regular" panose="02000403070000020004" pitchFamily="50" charset="0"/>
              </a:rPr>
              <a:t> </a:t>
            </a:r>
            <a:r>
              <a:rPr lang="en-US" sz="2200" dirty="0" err="1" smtClean="0">
                <a:effectLst/>
                <a:latin typeface="Swift 4-Regular" panose="02000403070000020004" pitchFamily="50" charset="0"/>
              </a:rPr>
              <a:t>estudio</a:t>
            </a:r>
            <a:r>
              <a:rPr lang="en-US" sz="2200" dirty="0" smtClean="0">
                <a:effectLst/>
                <a:latin typeface="Swift 4-Regular" panose="02000403070000020004" pitchFamily="50" charset="0"/>
              </a:rPr>
              <a:t> </a:t>
            </a:r>
            <a:r>
              <a:rPr lang="en-US" sz="2200" dirty="0" err="1" smtClean="0">
                <a:effectLst/>
                <a:latin typeface="Swift 4-Regular" panose="02000403070000020004" pitchFamily="50" charset="0"/>
              </a:rPr>
              <a:t>indican</a:t>
            </a:r>
            <a:r>
              <a:rPr lang="en-US" sz="2200" dirty="0" smtClean="0">
                <a:effectLst/>
                <a:latin typeface="Swift 4-Regular" panose="02000403070000020004" pitchFamily="50" charset="0"/>
              </a:rPr>
              <a:t> que, las </a:t>
            </a:r>
            <a:r>
              <a:rPr lang="en-US" sz="2200" dirty="0" err="1" smtClean="0">
                <a:effectLst/>
                <a:latin typeface="Swift 4-Regular" panose="02000403070000020004" pitchFamily="50" charset="0"/>
              </a:rPr>
              <a:t>inundaciones</a:t>
            </a:r>
            <a:r>
              <a:rPr lang="en-US" sz="2200" dirty="0" smtClean="0">
                <a:effectLst/>
                <a:latin typeface="Swift 4-Regular" panose="02000403070000020004" pitchFamily="50" charset="0"/>
              </a:rPr>
              <a:t> de la </a:t>
            </a:r>
            <a:r>
              <a:rPr lang="en-US" sz="2200" dirty="0" err="1" smtClean="0">
                <a:effectLst/>
                <a:latin typeface="Swift 4-Regular" panose="02000403070000020004" pitchFamily="50" charset="0"/>
              </a:rPr>
              <a:t>colonia</a:t>
            </a:r>
            <a:r>
              <a:rPr lang="en-US" sz="2200" dirty="0" smtClean="0">
                <a:effectLst/>
                <a:latin typeface="Swift 4-Regular" panose="02000403070000020004" pitchFamily="50" charset="0"/>
              </a:rPr>
              <a:t> </a:t>
            </a:r>
            <a:r>
              <a:rPr lang="en-US" sz="2200" dirty="0" err="1" smtClean="0">
                <a:effectLst/>
                <a:latin typeface="Swift 4-Regular" panose="02000403070000020004" pitchFamily="50" charset="0"/>
              </a:rPr>
              <a:t>Proterririo</a:t>
            </a:r>
            <a:r>
              <a:rPr lang="en-US" sz="2200" dirty="0" smtClean="0">
                <a:effectLst/>
                <a:latin typeface="Swift 4-Regular" panose="02000403070000020004" pitchFamily="50" charset="0"/>
              </a:rPr>
              <a:t> se </a:t>
            </a:r>
            <a:r>
              <a:rPr lang="en-US" sz="2200" dirty="0" err="1" smtClean="0">
                <a:effectLst/>
                <a:latin typeface="Swift 4-Regular" panose="02000403070000020004" pitchFamily="50" charset="0"/>
              </a:rPr>
              <a:t>originan</a:t>
            </a:r>
            <a:r>
              <a:rPr lang="en-US" sz="2200" dirty="0" smtClean="0">
                <a:effectLst/>
                <a:latin typeface="Swift 4-Regular" panose="02000403070000020004" pitchFamily="50" charset="0"/>
              </a:rPr>
              <a:t> </a:t>
            </a:r>
            <a:r>
              <a:rPr lang="en-US" sz="2200" dirty="0" err="1" smtClean="0">
                <a:effectLst/>
                <a:latin typeface="Swift 4-Regular" panose="02000403070000020004" pitchFamily="50" charset="0"/>
              </a:rPr>
              <a:t>por</a:t>
            </a:r>
            <a:r>
              <a:rPr lang="en-US" sz="2200" dirty="0" smtClean="0">
                <a:effectLst/>
                <a:latin typeface="Swift 4-Regular" panose="02000403070000020004" pitchFamily="50" charset="0"/>
              </a:rPr>
              <a:t> </a:t>
            </a:r>
            <a:r>
              <a:rPr lang="en-US" sz="2200" dirty="0" err="1" smtClean="0">
                <a:effectLst/>
                <a:latin typeface="Swift 4-Regular" panose="02000403070000020004" pitchFamily="50" charset="0"/>
              </a:rPr>
              <a:t>lluvias</a:t>
            </a:r>
            <a:r>
              <a:rPr lang="en-US" sz="2200" dirty="0" smtClean="0">
                <a:effectLst/>
                <a:latin typeface="Swift 4-Regular" panose="02000403070000020004" pitchFamily="50" charset="0"/>
              </a:rPr>
              <a:t> </a:t>
            </a:r>
            <a:r>
              <a:rPr lang="en-US" sz="2200" dirty="0" err="1" smtClean="0">
                <a:effectLst/>
                <a:latin typeface="Swift 4-Regular" panose="02000403070000020004" pitchFamily="50" charset="0"/>
              </a:rPr>
              <a:t>extremas</a:t>
            </a:r>
            <a:r>
              <a:rPr lang="en-US" sz="2200" dirty="0" smtClean="0">
                <a:effectLst/>
                <a:latin typeface="Swift 4-Regular" panose="02000403070000020004" pitchFamily="50" charset="0"/>
              </a:rPr>
              <a:t> </a:t>
            </a:r>
            <a:r>
              <a:rPr lang="en-US" sz="2200" dirty="0" err="1" smtClean="0">
                <a:effectLst/>
                <a:latin typeface="Swift 4-Regular" panose="02000403070000020004" pitchFamily="50" charset="0"/>
              </a:rPr>
              <a:t>asociadas</a:t>
            </a:r>
            <a:r>
              <a:rPr lang="en-US" sz="2200" dirty="0" smtClean="0">
                <a:effectLst/>
                <a:latin typeface="Swift 4-Regular" panose="02000403070000020004" pitchFamily="50" charset="0"/>
              </a:rPr>
              <a:t> a </a:t>
            </a:r>
            <a:r>
              <a:rPr lang="en-US" sz="2200" dirty="0" err="1" smtClean="0">
                <a:latin typeface="Swift 4-Regular" panose="02000403070000020004" pitchFamily="50" charset="0"/>
              </a:rPr>
              <a:t>fenómenos</a:t>
            </a:r>
            <a:r>
              <a:rPr lang="en-US" sz="2200" dirty="0" smtClean="0">
                <a:latin typeface="Swift 4-Regular" panose="02000403070000020004" pitchFamily="50" charset="0"/>
              </a:rPr>
              <a:t> </a:t>
            </a:r>
            <a:r>
              <a:rPr lang="en-US" sz="2200" dirty="0" err="1" smtClean="0">
                <a:latin typeface="Swift 4-Regular" panose="02000403070000020004" pitchFamily="50" charset="0"/>
              </a:rPr>
              <a:t>meteorológicos</a:t>
            </a:r>
            <a:r>
              <a:rPr lang="en-US" sz="2200" dirty="0">
                <a:latin typeface="Swift 4-Regular" panose="02000403070000020004" pitchFamily="50" charset="0"/>
              </a:rPr>
              <a:t>.</a:t>
            </a:r>
            <a:endParaRPr lang="en-US" sz="2200" dirty="0" smtClean="0">
              <a:effectLst/>
              <a:latin typeface="Swift 4-Regular" panose="02000403070000020004" pitchFamily="50" charset="0"/>
            </a:endParaRPr>
          </a:p>
          <a:p>
            <a:pPr algn="just"/>
            <a:endParaRPr lang="en-US" sz="2200" dirty="0" smtClean="0">
              <a:effectLst/>
              <a:latin typeface="Swift 4-Regular" panose="02000403070000020004" pitchFamily="50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A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esto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se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suma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el relieve, factor que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favorece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a las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inundaciones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,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pues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en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los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sitios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de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menor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altitud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se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ubican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las zonas de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inundación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que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registraron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un mayor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tirante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de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agua</a:t>
            </a:r>
            <a:r>
              <a:rPr lang="en-US" sz="2200" dirty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acumulado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.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ft 4-Regular" panose="02000403070000020004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ft 4-Regular" panose="02000403070000020004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Se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recomienda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implementar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esta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metodología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para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estudios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futuros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que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pretenden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evidenciar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las </a:t>
            </a:r>
            <a:r>
              <a:rPr lang="en-US" sz="2200" b="1" dirty="0" err="1" smtClean="0">
                <a:latin typeface="Swift 4-Regular" panose="02000403070000020004"/>
                <a:cs typeface="Times New Roman" panose="02020603050405020304" pitchFamily="18" charset="0"/>
              </a:rPr>
              <a:t>relaciones</a:t>
            </a:r>
            <a:r>
              <a:rPr lang="en-US" sz="2200" b="1" dirty="0" smtClean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Swift 4-Regular" panose="02000403070000020004"/>
                <a:cs typeface="Times New Roman" panose="02020603050405020304" pitchFamily="18" charset="0"/>
              </a:rPr>
              <a:t>causales</a:t>
            </a:r>
            <a:r>
              <a:rPr lang="en-US" sz="2200" b="1" dirty="0" smtClean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de las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inundaciones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en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contextos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urbanos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, </a:t>
            </a:r>
            <a:r>
              <a:rPr lang="en-US" sz="2200" dirty="0" err="1" smtClean="0">
                <a:latin typeface="Swift 4-Regular" panose="02000403070000020004"/>
                <a:cs typeface="Times New Roman" panose="02020603050405020304" pitchFamily="18" charset="0"/>
              </a:rPr>
              <a:t>principalmente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 a </a:t>
            </a:r>
            <a:r>
              <a:rPr lang="en-US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ft 4-Regular" panose="02000403070000020004"/>
                <a:cs typeface="Times New Roman" panose="02020603050405020304" pitchFamily="18" charset="0"/>
              </a:rPr>
              <a:t>escala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ft 4-Regular" panose="02000403070000020004"/>
                <a:cs typeface="Times New Roman" panose="02020603050405020304" pitchFamily="18" charset="0"/>
              </a:rPr>
              <a:t> de barrio o </a:t>
            </a:r>
            <a:r>
              <a:rPr lang="en-US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ft 4-Regular" panose="02000403070000020004"/>
                <a:cs typeface="Times New Roman" panose="02020603050405020304" pitchFamily="18" charset="0"/>
              </a:rPr>
              <a:t>colonia</a:t>
            </a:r>
            <a:r>
              <a:rPr lang="en-US" sz="2200" dirty="0" smtClean="0">
                <a:latin typeface="Swift 4-Regular" panose="02000403070000020004"/>
                <a:cs typeface="Times New Roman" panose="02020603050405020304" pitchFamily="18" charset="0"/>
              </a:rPr>
              <a:t>.</a:t>
            </a:r>
            <a:endParaRPr lang="en-US" sz="1900" dirty="0">
              <a:latin typeface="Swift 4-Regular" panose="02000403070000020004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B35AFBB-230C-4D37-B12B-04181FA9529A}"/>
              </a:ext>
            </a:extLst>
          </p:cNvPr>
          <p:cNvSpPr txBox="1"/>
          <p:nvPr/>
        </p:nvSpPr>
        <p:spPr>
          <a:xfrm>
            <a:off x="568898" y="316235"/>
            <a:ext cx="3080992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58B3B8"/>
                </a:solidFill>
                <a:latin typeface="Swift 4-Regular" panose="02000403070000020004" pitchFamily="50" charset="0"/>
              </a:rPr>
              <a:t>Dr. José Manuel Camacho Sanabria</a:t>
            </a:r>
            <a:endParaRPr lang="es-CU" sz="1150" dirty="0">
              <a:solidFill>
                <a:srgbClr val="58B3B8"/>
              </a:solidFill>
              <a:latin typeface="Swift 4-Regular" panose="02000403070000020004" pitchFamily="50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6DEB88F-B80B-41A4-A485-5E9B0FCD2432}"/>
              </a:ext>
            </a:extLst>
          </p:cNvPr>
          <p:cNvSpPr txBox="1"/>
          <p:nvPr/>
        </p:nvSpPr>
        <p:spPr>
          <a:xfrm>
            <a:off x="516646" y="128262"/>
            <a:ext cx="4682371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“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Simposio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Internacional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Hábitat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y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Desarrollo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Comunitario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Sostenible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”</a:t>
            </a:r>
            <a:endParaRPr lang="es-CU" sz="1150" dirty="0">
              <a:solidFill>
                <a:srgbClr val="338466"/>
              </a:solidFill>
              <a:latin typeface="Swift 4-Regular" panose="0200040307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86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3093383-CD33-4E61-8250-CE5C6EB9F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" y="6046142"/>
            <a:ext cx="9141893" cy="811858"/>
          </a:xfrm>
          <a:prstGeom prst="rect">
            <a:avLst/>
          </a:prstGeom>
        </p:spPr>
      </p:pic>
      <p:pic>
        <p:nvPicPr>
          <p:cNvPr id="14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598" y="137205"/>
            <a:ext cx="1555671" cy="44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n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206" y="27128"/>
            <a:ext cx="990557" cy="58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0BB3547-72F8-4CD5-85AE-06A261218689}"/>
              </a:ext>
            </a:extLst>
          </p:cNvPr>
          <p:cNvSpPr txBox="1"/>
          <p:nvPr/>
        </p:nvSpPr>
        <p:spPr>
          <a:xfrm>
            <a:off x="2614599" y="762720"/>
            <a:ext cx="3916907" cy="55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980" b="1" dirty="0" smtClean="0">
                <a:solidFill>
                  <a:srgbClr val="338466"/>
                </a:solidFill>
                <a:latin typeface="Eurostile LT Std Bold" panose="020B0804020202050204" pitchFamily="34" charset="0"/>
              </a:rPr>
              <a:t>GRACIAS POR SU ATENCIÓN</a:t>
            </a:r>
            <a:endParaRPr lang="es-CU" sz="2980" b="1" dirty="0">
              <a:solidFill>
                <a:srgbClr val="338466"/>
              </a:solidFill>
              <a:latin typeface="Eurostile LT Std Bold" panose="020B080402020205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394" y="1383929"/>
            <a:ext cx="5246072" cy="4452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B35AFBB-230C-4D37-B12B-04181FA9529A}"/>
              </a:ext>
            </a:extLst>
          </p:cNvPr>
          <p:cNvSpPr txBox="1"/>
          <p:nvPr/>
        </p:nvSpPr>
        <p:spPr>
          <a:xfrm>
            <a:off x="568898" y="316235"/>
            <a:ext cx="3080992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58B3B8"/>
                </a:solidFill>
                <a:latin typeface="Swift 4-Regular" panose="02000403070000020004" pitchFamily="50" charset="0"/>
              </a:rPr>
              <a:t>Dr. José Manuel Camacho Sanabria</a:t>
            </a:r>
            <a:endParaRPr lang="es-CU" sz="1150" dirty="0">
              <a:solidFill>
                <a:srgbClr val="58B3B8"/>
              </a:solidFill>
              <a:latin typeface="Swift 4-Regular" panose="02000403070000020004" pitchFamily="50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6DEB88F-B80B-41A4-A485-5E9B0FCD2432}"/>
              </a:ext>
            </a:extLst>
          </p:cNvPr>
          <p:cNvSpPr txBox="1"/>
          <p:nvPr/>
        </p:nvSpPr>
        <p:spPr>
          <a:xfrm>
            <a:off x="516646" y="128262"/>
            <a:ext cx="4682371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“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Simposio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Internacional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Hábitat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y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Desarrollo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Comunitario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 </a:t>
            </a:r>
            <a:r>
              <a:rPr lang="en-US" sz="1150" dirty="0" err="1" smtClean="0">
                <a:solidFill>
                  <a:srgbClr val="338466"/>
                </a:solidFill>
                <a:latin typeface="Swift 4-Regular" panose="02000403070000020004" pitchFamily="50" charset="0"/>
              </a:rPr>
              <a:t>Sostenible</a:t>
            </a:r>
            <a:r>
              <a:rPr lang="en-US" sz="1150" dirty="0" smtClean="0">
                <a:solidFill>
                  <a:srgbClr val="338466"/>
                </a:solidFill>
                <a:latin typeface="Swift 4-Regular" panose="02000403070000020004" pitchFamily="50" charset="0"/>
              </a:rPr>
              <a:t>”</a:t>
            </a:r>
            <a:endParaRPr lang="es-CU" sz="1150" dirty="0">
              <a:solidFill>
                <a:srgbClr val="338466"/>
              </a:solidFill>
              <a:latin typeface="Swift 4-Regular" panose="0200040307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37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2533</TotalTime>
  <Words>1823</Words>
  <Application>Microsoft Office PowerPoint</Application>
  <PresentationFormat>Presentación en pantalla (4:3)</PresentationFormat>
  <Paragraphs>411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Eurostile LT Std Bold</vt:lpstr>
      <vt:lpstr>Swift 4-Regular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Julio Montesino</dc:creator>
  <cp:lastModifiedBy>HP-JMCS</cp:lastModifiedBy>
  <cp:revision>171</cp:revision>
  <dcterms:created xsi:type="dcterms:W3CDTF">2021-06-10T21:14:12Z</dcterms:created>
  <dcterms:modified xsi:type="dcterms:W3CDTF">2021-10-27T02:14:13Z</dcterms:modified>
</cp:coreProperties>
</file>