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777" autoAdjust="0"/>
  </p:normalViewPr>
  <p:slideViewPr>
    <p:cSldViewPr snapToGrid="0" snapToObjects="1" showGuides="1">
      <p:cViewPr>
        <p:scale>
          <a:sx n="43" d="100"/>
          <a:sy n="43" d="100"/>
        </p:scale>
        <p:origin x="-1626" y="-417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27484-9537-49D6-8639-6F4E01C8ECE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US"/>
        </a:p>
      </dgm:t>
    </dgm:pt>
    <dgm:pt modelId="{038F9FA2-D2C9-4C85-9128-BB3EF33DAD5E}">
      <dgm:prSet phldrT="[Texto]" custT="1"/>
      <dgm:spPr>
        <a:xfrm>
          <a:off x="1345" y="1135"/>
          <a:ext cx="1408698" cy="2322423"/>
        </a:xfrm>
        <a:prstGeom prst="roundRect">
          <a:avLst/>
        </a:prstGeom>
        <a:noFill/>
        <a:ln w="15875" cap="rnd" cmpd="sng" algn="ctr">
          <a:solidFill>
            <a:srgbClr val="B927E9">
              <a:lumMod val="50000"/>
            </a:srgbClr>
          </a:solidFill>
          <a:prstDash val="solid"/>
        </a:ln>
        <a:effectLst/>
      </dgm:spPr>
      <dgm:t>
        <a:bodyPr/>
        <a:lstStyle/>
        <a:p>
          <a:r>
            <a:rPr lang="es-US" sz="2400" b="1" dirty="0" smtClean="0">
              <a:solidFill>
                <a:srgbClr val="E7F4D8">
                  <a:lumMod val="25000"/>
                </a:srgbClr>
              </a:solidFill>
              <a:latin typeface="Times New Roman" pitchFamily="18" charset="0"/>
              <a:ea typeface="+mn-ea"/>
              <a:cs typeface="Times New Roman" pitchFamily="18" charset="0"/>
            </a:rPr>
            <a:t>Cd </a:t>
          </a:r>
        </a:p>
        <a:p>
          <a:r>
            <a:rPr lang="es-US" sz="2400" b="1" dirty="0" smtClean="0">
              <a:solidFill>
                <a:srgbClr val="E7F4D8">
                  <a:lumMod val="25000"/>
                </a:srgbClr>
              </a:solidFill>
              <a:latin typeface="Times New Roman" pitchFamily="18" charset="0"/>
              <a:ea typeface="+mn-ea"/>
              <a:cs typeface="Times New Roman" pitchFamily="18" charset="0"/>
            </a:rPr>
            <a:t> Pb</a:t>
          </a:r>
          <a:endParaRPr lang="es-US" sz="2400" b="1" dirty="0">
            <a:solidFill>
              <a:srgbClr val="E7F4D8">
                <a:lumMod val="25000"/>
              </a:srgbClr>
            </a:solidFill>
            <a:latin typeface="Times New Roman" pitchFamily="18" charset="0"/>
            <a:ea typeface="+mn-ea"/>
            <a:cs typeface="Times New Roman" pitchFamily="18" charset="0"/>
          </a:endParaRPr>
        </a:p>
      </dgm:t>
    </dgm:pt>
    <dgm:pt modelId="{7081715A-C4EF-4A06-8553-D9C69D5CAC70}" type="parTrans" cxnId="{1EA73245-3C40-4525-AB15-DBC641444255}">
      <dgm:prSet/>
      <dgm:spPr/>
      <dgm:t>
        <a:bodyPr/>
        <a:lstStyle/>
        <a:p>
          <a:endParaRPr lang="es-US"/>
        </a:p>
      </dgm:t>
    </dgm:pt>
    <dgm:pt modelId="{8D65DE9D-AD45-4728-B4D9-DF7ECA0F83A9}" type="sibTrans" cxnId="{1EA73245-3C40-4525-AB15-DBC641444255}">
      <dgm:prSet/>
      <dgm:spPr/>
      <dgm:t>
        <a:bodyPr/>
        <a:lstStyle/>
        <a:p>
          <a:endParaRPr lang="es-US"/>
        </a:p>
      </dgm:t>
    </dgm:pt>
    <dgm:pt modelId="{CEAE6DE4-9E95-4143-8BAE-84099A52BC36}">
      <dgm:prSet phldrT="[Texto]" custT="1"/>
      <dgm:spPr>
        <a:xfrm>
          <a:off x="1410043" y="1135"/>
          <a:ext cx="6528630" cy="2322423"/>
        </a:xfrm>
        <a:prstGeom prst="rightArrow">
          <a:avLst>
            <a:gd name="adj1" fmla="val 75000"/>
            <a:gd name="adj2" fmla="val 50000"/>
          </a:avLst>
        </a:prstGeom>
        <a:ln w="15875" cap="rnd" cmpd="sng" algn="ctr">
          <a:solidFill>
            <a:srgbClr val="B927E9">
              <a:lumMod val="25000"/>
            </a:srgbClr>
          </a:solidFill>
          <a:prstDash val="solid"/>
        </a:ln>
        <a:effectLst/>
      </dgm:spPr>
      <dgm:t>
        <a:bodyPr/>
        <a:lstStyle/>
        <a:p>
          <a:pPr marL="234950" marR="0" indent="-234950" algn="l" defTabSz="914400" eaLnBrk="1" fontAlgn="auto" latinLnBrk="0" hangingPunct="1">
            <a:lnSpc>
              <a:spcPct val="100000"/>
            </a:lnSpc>
            <a:spcBef>
              <a:spcPts val="0"/>
            </a:spcBef>
            <a:spcAft>
              <a:spcPts val="0"/>
            </a:spcAft>
            <a:buClrTx/>
            <a:buSzTx/>
            <a:buFontTx/>
            <a:buNone/>
            <a:tabLst/>
            <a:defRPr/>
          </a:pPr>
          <a:r>
            <a:rPr lang="es-ES" sz="2400" dirty="0" smtClean="0">
              <a:solidFill>
                <a:sysClr val="windowText" lastClr="000000">
                  <a:hueOff val="0"/>
                  <a:satOff val="0"/>
                  <a:lumOff val="0"/>
                  <a:alphaOff val="0"/>
                </a:sysClr>
              </a:solidFill>
              <a:latin typeface="Times New Roman" pitchFamily="18" charset="0"/>
              <a:ea typeface="+mn-ea"/>
              <a:cs typeface="Times New Roman" pitchFamily="18" charset="0"/>
            </a:rPr>
            <a:t>Pueden encontrarse biodisponibles y movilizarse hacia las poblaciones cercanas</a:t>
          </a:r>
          <a:endParaRPr lang="es-US" sz="2400" dirty="0" smtClean="0">
            <a:solidFill>
              <a:sysClr val="windowText" lastClr="000000">
                <a:hueOff val="0"/>
                <a:satOff val="0"/>
                <a:lumOff val="0"/>
                <a:alphaOff val="0"/>
              </a:sysClr>
            </a:solidFill>
            <a:latin typeface="Times New Roman" pitchFamily="18" charset="0"/>
            <a:ea typeface="+mn-ea"/>
            <a:cs typeface="Times New Roman" pitchFamily="18" charset="0"/>
          </a:endParaRPr>
        </a:p>
        <a:p>
          <a:pPr marL="228600" indent="0" algn="l" defTabSz="889000">
            <a:lnSpc>
              <a:spcPct val="90000"/>
            </a:lnSpc>
            <a:spcBef>
              <a:spcPct val="0"/>
            </a:spcBef>
            <a:spcAft>
              <a:spcPct val="15000"/>
            </a:spcAft>
            <a:buNone/>
          </a:pPr>
          <a:endParaRPr lang="es-US" sz="2400" dirty="0" smtClean="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18502034-26D8-4AEE-AF80-803F9FFBDCAE}" type="parTrans" cxnId="{10359AD7-6077-4685-8458-5B9EA811C103}">
      <dgm:prSet/>
      <dgm:spPr/>
      <dgm:t>
        <a:bodyPr/>
        <a:lstStyle/>
        <a:p>
          <a:endParaRPr lang="es-US"/>
        </a:p>
      </dgm:t>
    </dgm:pt>
    <dgm:pt modelId="{7F377C99-B3FB-49B4-AEA3-056B5E1CFCA8}" type="sibTrans" cxnId="{10359AD7-6077-4685-8458-5B9EA811C103}">
      <dgm:prSet/>
      <dgm:spPr/>
      <dgm:t>
        <a:bodyPr/>
        <a:lstStyle/>
        <a:p>
          <a:endParaRPr lang="es-US"/>
        </a:p>
      </dgm:t>
    </dgm:pt>
    <dgm:pt modelId="{7C5DBB33-4F0C-4DC0-AA50-3E45940BE419}">
      <dgm:prSet phldrT="[Texto]" custT="1"/>
      <dgm:spPr>
        <a:xfrm>
          <a:off x="1410043" y="1135"/>
          <a:ext cx="6528630" cy="2322423"/>
        </a:xfrm>
        <a:prstGeom prst="rightArrow">
          <a:avLst>
            <a:gd name="adj1" fmla="val 75000"/>
            <a:gd name="adj2" fmla="val 50000"/>
          </a:avLst>
        </a:prstGeom>
        <a:ln w="15875" cap="rnd" cmpd="sng" algn="ctr">
          <a:solidFill>
            <a:srgbClr val="B927E9">
              <a:lumMod val="25000"/>
            </a:srgbClr>
          </a:solidFill>
          <a:prstDash val="solid"/>
        </a:ln>
        <a:effectLst/>
      </dgm:spPr>
      <dgm:t>
        <a:bodyPr/>
        <a:lstStyle/>
        <a:p>
          <a:pPr marL="234950" indent="-234950" algn="l" defTabSz="889000">
            <a:lnSpc>
              <a:spcPct val="90000"/>
            </a:lnSpc>
            <a:spcBef>
              <a:spcPct val="0"/>
            </a:spcBef>
            <a:spcAft>
              <a:spcPct val="15000"/>
            </a:spcAft>
            <a:buNone/>
          </a:pPr>
          <a:r>
            <a:rPr lang="es-ES" sz="2400" dirty="0" smtClean="0">
              <a:solidFill>
                <a:sysClr val="windowText" lastClr="000000">
                  <a:hueOff val="0"/>
                  <a:satOff val="0"/>
                  <a:lumOff val="0"/>
                  <a:alphaOff val="0"/>
                </a:sysClr>
              </a:solidFill>
              <a:latin typeface="Times New Roman" pitchFamily="18" charset="0"/>
              <a:ea typeface="+mn-ea"/>
              <a:cs typeface="Times New Roman" pitchFamily="18" charset="0"/>
            </a:rPr>
            <a:t>Tóxicos y acumulativos</a:t>
          </a:r>
          <a:endParaRPr lang="es-US" sz="2400" dirty="0" smtClean="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189BFC79-493E-4A1E-881B-0B30CBCBD660}" type="sibTrans" cxnId="{356E3B62-39C0-4A2E-A093-DA37A0381A53}">
      <dgm:prSet/>
      <dgm:spPr/>
      <dgm:t>
        <a:bodyPr/>
        <a:lstStyle/>
        <a:p>
          <a:endParaRPr lang="es-US"/>
        </a:p>
      </dgm:t>
    </dgm:pt>
    <dgm:pt modelId="{326C0260-F95E-460A-A880-1E36F7A1D147}" type="parTrans" cxnId="{356E3B62-39C0-4A2E-A093-DA37A0381A53}">
      <dgm:prSet/>
      <dgm:spPr/>
      <dgm:t>
        <a:bodyPr/>
        <a:lstStyle/>
        <a:p>
          <a:endParaRPr lang="es-US"/>
        </a:p>
      </dgm:t>
    </dgm:pt>
    <dgm:pt modelId="{59BDF959-2D2D-4E3E-85FA-F492FFCE47B8}">
      <dgm:prSet phldrT="[Texto]" custT="1"/>
      <dgm:spPr>
        <a:xfrm>
          <a:off x="1410043" y="1135"/>
          <a:ext cx="6528630" cy="2322423"/>
        </a:xfrm>
        <a:blipFill rotWithShape="0">
          <a:blip xmlns:r="http://schemas.openxmlformats.org/officeDocument/2006/relationships" r:embed="rId1">
            <a:duotone>
              <a:srgbClr val="1CACE3">
                <a:shade val="45000"/>
                <a:satMod val="135000"/>
              </a:srgbClr>
              <a:prstClr val="white"/>
            </a:duotone>
            <a:extLst>
              <a:ext uri="{BEBA8EAE-BF5A-486C-A8C5-ECC9F3942E4B}">
                <a14:imgProps xmlns:a14="http://schemas.microsoft.com/office/drawing/2010/main">
                  <a14:imgLayer r:embed="rId2">
                    <a14:imgEffect>
                      <a14:brightnessContrast contrast="40000"/>
                    </a14:imgEffect>
                  </a14:imgLayer>
                </a14:imgProps>
              </a:ext>
            </a:extLst>
          </a:blip>
          <a:tile tx="0" ty="0" sx="100000" sy="100000" flip="none" algn="tl"/>
        </a:blipFill>
        <a:ln w="15875" cap="rnd" cmpd="sng" algn="ctr">
          <a:solidFill>
            <a:srgbClr val="B927E9">
              <a:lumMod val="25000"/>
            </a:srgbClr>
          </a:solidFill>
          <a:prstDash val="solid"/>
        </a:ln>
        <a:effectLst/>
      </dgm:spPr>
      <dgm:t>
        <a:bodyPr/>
        <a:lstStyle/>
        <a:p>
          <a:pPr marL="234950" indent="-234950" algn="l" defTabSz="889000">
            <a:lnSpc>
              <a:spcPct val="90000"/>
            </a:lnSpc>
            <a:spcBef>
              <a:spcPct val="0"/>
            </a:spcBef>
            <a:spcAft>
              <a:spcPct val="15000"/>
            </a:spcAft>
            <a:buNone/>
          </a:pPr>
          <a:endParaRPr lang="es-US" sz="2400" dirty="0" smtClean="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6122F210-EC62-4B7A-BB83-80BD49A770E6}" type="parTrans" cxnId="{25257AAF-17F0-4F9E-8C72-6036F3762638}">
      <dgm:prSet/>
      <dgm:spPr/>
      <dgm:t>
        <a:bodyPr/>
        <a:lstStyle/>
        <a:p>
          <a:endParaRPr lang="es-ES"/>
        </a:p>
      </dgm:t>
    </dgm:pt>
    <dgm:pt modelId="{9BC9512C-1AE1-4F8F-956E-B1DE6E9F03C1}" type="sibTrans" cxnId="{25257AAF-17F0-4F9E-8C72-6036F3762638}">
      <dgm:prSet/>
      <dgm:spPr/>
      <dgm:t>
        <a:bodyPr/>
        <a:lstStyle/>
        <a:p>
          <a:endParaRPr lang="es-ES"/>
        </a:p>
      </dgm:t>
    </dgm:pt>
    <dgm:pt modelId="{1C2FCBF0-83CE-4F15-AA2B-C2B530EE98DE}" type="pres">
      <dgm:prSet presAssocID="{18A27484-9537-49D6-8639-6F4E01C8ECE0}" presName="Name0" presStyleCnt="0">
        <dgm:presLayoutVars>
          <dgm:dir/>
          <dgm:animLvl val="lvl"/>
          <dgm:resizeHandles/>
        </dgm:presLayoutVars>
      </dgm:prSet>
      <dgm:spPr/>
      <dgm:t>
        <a:bodyPr/>
        <a:lstStyle/>
        <a:p>
          <a:endParaRPr lang="es-US"/>
        </a:p>
      </dgm:t>
    </dgm:pt>
    <dgm:pt modelId="{A2EEB682-38DF-4C83-AFBB-EF4862C0AF3E}" type="pres">
      <dgm:prSet presAssocID="{038F9FA2-D2C9-4C85-9128-BB3EF33DAD5E}" presName="linNode" presStyleCnt="0"/>
      <dgm:spPr/>
    </dgm:pt>
    <dgm:pt modelId="{385243B5-8873-43FE-892A-991C5E82AB99}" type="pres">
      <dgm:prSet presAssocID="{038F9FA2-D2C9-4C85-9128-BB3EF33DAD5E}" presName="parentShp" presStyleLbl="node1" presStyleIdx="0" presStyleCnt="1" custScaleX="53560">
        <dgm:presLayoutVars>
          <dgm:bulletEnabled val="1"/>
        </dgm:presLayoutVars>
      </dgm:prSet>
      <dgm:spPr/>
      <dgm:t>
        <a:bodyPr/>
        <a:lstStyle/>
        <a:p>
          <a:endParaRPr lang="es-US"/>
        </a:p>
      </dgm:t>
    </dgm:pt>
    <dgm:pt modelId="{FCEF5D23-5461-477A-BE6E-AF0D25D2D2B8}" type="pres">
      <dgm:prSet presAssocID="{038F9FA2-D2C9-4C85-9128-BB3EF33DAD5E}" presName="childShp" presStyleLbl="bgAccFollowNode1" presStyleIdx="0" presStyleCnt="1" custScaleX="165483">
        <dgm:presLayoutVars>
          <dgm:bulletEnabled val="1"/>
        </dgm:presLayoutVars>
      </dgm:prSet>
      <dgm:spPr>
        <a:prstGeom prst="rightArrow">
          <a:avLst>
            <a:gd name="adj1" fmla="val 75000"/>
            <a:gd name="adj2" fmla="val 50000"/>
          </a:avLst>
        </a:prstGeom>
      </dgm:spPr>
      <dgm:t>
        <a:bodyPr/>
        <a:lstStyle/>
        <a:p>
          <a:endParaRPr lang="es-US"/>
        </a:p>
      </dgm:t>
    </dgm:pt>
  </dgm:ptLst>
  <dgm:cxnLst>
    <dgm:cxn modelId="{1A1BD9F1-4909-43EB-A479-1499D189CD2A}" type="presOf" srcId="{18A27484-9537-49D6-8639-6F4E01C8ECE0}" destId="{1C2FCBF0-83CE-4F15-AA2B-C2B530EE98DE}" srcOrd="0" destOrd="0" presId="urn:microsoft.com/office/officeart/2005/8/layout/vList6"/>
    <dgm:cxn modelId="{EB89F7C3-B751-4E12-A2CB-44C3202C2F86}" type="presOf" srcId="{038F9FA2-D2C9-4C85-9128-BB3EF33DAD5E}" destId="{385243B5-8873-43FE-892A-991C5E82AB99}" srcOrd="0" destOrd="0" presId="urn:microsoft.com/office/officeart/2005/8/layout/vList6"/>
    <dgm:cxn modelId="{BA875C68-AA6E-4D2A-9BFF-1C1F6FA6B551}" type="presOf" srcId="{CEAE6DE4-9E95-4143-8BAE-84099A52BC36}" destId="{FCEF5D23-5461-477A-BE6E-AF0D25D2D2B8}" srcOrd="0" destOrd="2" presId="urn:microsoft.com/office/officeart/2005/8/layout/vList6"/>
    <dgm:cxn modelId="{1EA73245-3C40-4525-AB15-DBC641444255}" srcId="{18A27484-9537-49D6-8639-6F4E01C8ECE0}" destId="{038F9FA2-D2C9-4C85-9128-BB3EF33DAD5E}" srcOrd="0" destOrd="0" parTransId="{7081715A-C4EF-4A06-8553-D9C69D5CAC70}" sibTransId="{8D65DE9D-AD45-4728-B4D9-DF7ECA0F83A9}"/>
    <dgm:cxn modelId="{25257AAF-17F0-4F9E-8C72-6036F3762638}" srcId="{038F9FA2-D2C9-4C85-9128-BB3EF33DAD5E}" destId="{59BDF959-2D2D-4E3E-85FA-F492FFCE47B8}" srcOrd="0" destOrd="0" parTransId="{6122F210-EC62-4B7A-BB83-80BD49A770E6}" sibTransId="{9BC9512C-1AE1-4F8F-956E-B1DE6E9F03C1}"/>
    <dgm:cxn modelId="{AA231D1E-1A19-4941-85DF-C08B670F1678}" type="presOf" srcId="{59BDF959-2D2D-4E3E-85FA-F492FFCE47B8}" destId="{FCEF5D23-5461-477A-BE6E-AF0D25D2D2B8}" srcOrd="0" destOrd="0" presId="urn:microsoft.com/office/officeart/2005/8/layout/vList6"/>
    <dgm:cxn modelId="{403909E0-704E-414A-ACCC-86A33F53D344}" type="presOf" srcId="{7C5DBB33-4F0C-4DC0-AA50-3E45940BE419}" destId="{FCEF5D23-5461-477A-BE6E-AF0D25D2D2B8}" srcOrd="0" destOrd="1" presId="urn:microsoft.com/office/officeart/2005/8/layout/vList6"/>
    <dgm:cxn modelId="{10359AD7-6077-4685-8458-5B9EA811C103}" srcId="{038F9FA2-D2C9-4C85-9128-BB3EF33DAD5E}" destId="{CEAE6DE4-9E95-4143-8BAE-84099A52BC36}" srcOrd="2" destOrd="0" parTransId="{18502034-26D8-4AEE-AF80-803F9FFBDCAE}" sibTransId="{7F377C99-B3FB-49B4-AEA3-056B5E1CFCA8}"/>
    <dgm:cxn modelId="{356E3B62-39C0-4A2E-A093-DA37A0381A53}" srcId="{038F9FA2-D2C9-4C85-9128-BB3EF33DAD5E}" destId="{7C5DBB33-4F0C-4DC0-AA50-3E45940BE419}" srcOrd="1" destOrd="0" parTransId="{326C0260-F95E-460A-A880-1E36F7A1D147}" sibTransId="{189BFC79-493E-4A1E-881B-0B30CBCBD660}"/>
    <dgm:cxn modelId="{669ACA4E-4B03-4E6A-8E8D-F7B3316A31EF}" type="presParOf" srcId="{1C2FCBF0-83CE-4F15-AA2B-C2B530EE98DE}" destId="{A2EEB682-38DF-4C83-AFBB-EF4862C0AF3E}" srcOrd="0" destOrd="0" presId="urn:microsoft.com/office/officeart/2005/8/layout/vList6"/>
    <dgm:cxn modelId="{67D0580F-58A4-403F-8232-602F945DDE03}" type="presParOf" srcId="{A2EEB682-38DF-4C83-AFBB-EF4862C0AF3E}" destId="{385243B5-8873-43FE-892A-991C5E82AB99}" srcOrd="0" destOrd="0" presId="urn:microsoft.com/office/officeart/2005/8/layout/vList6"/>
    <dgm:cxn modelId="{69F8F3EF-8603-4D66-B995-B5BD42936D10}" type="presParOf" srcId="{A2EEB682-38DF-4C83-AFBB-EF4862C0AF3E}" destId="{FCEF5D23-5461-477A-BE6E-AF0D25D2D2B8}"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5D23-5461-477A-BE6E-AF0D25D2D2B8}">
      <dsp:nvSpPr>
        <dsp:cNvPr id="0" name=""/>
        <dsp:cNvSpPr/>
      </dsp:nvSpPr>
      <dsp:spPr>
        <a:xfrm>
          <a:off x="1639996" y="1135"/>
          <a:ext cx="7593335" cy="2322423"/>
        </a:xfrm>
        <a:prstGeom prst="rightArrow">
          <a:avLst>
            <a:gd name="adj1" fmla="val 75000"/>
            <a:gd name="adj2" fmla="val 50000"/>
          </a:avLst>
        </a:prstGeom>
        <a:blipFill rotWithShape="0">
          <a:blip xmlns:r="http://schemas.openxmlformats.org/officeDocument/2006/relationships" r:embed="rId1">
            <a:duotone>
              <a:srgbClr val="1CACE3">
                <a:shade val="45000"/>
                <a:satMod val="135000"/>
              </a:srgbClr>
              <a:prstClr val="white"/>
            </a:duotone>
            <a:extLst>
              <a:ext uri="{BEBA8EAE-BF5A-486C-A8C5-ECC9F3942E4B}">
                <a14:imgProps xmlns:a14="http://schemas.microsoft.com/office/drawing/2010/main">
                  <a14:imgLayer r:embed="rId2">
                    <a14:imgEffect>
                      <a14:brightnessContrast contrast="40000"/>
                    </a14:imgEffect>
                  </a14:imgLayer>
                </a14:imgProps>
              </a:ext>
            </a:extLst>
          </a:blip>
          <a:tile tx="0" ty="0" sx="100000" sy="100000" flip="none" algn="tl"/>
        </a:blipFill>
        <a:ln w="15875" cap="rnd" cmpd="sng" algn="ctr">
          <a:solidFill>
            <a:srgbClr val="B927E9">
              <a:lumMod val="25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34950" lvl="1" indent="-234950" algn="l" defTabSz="889000">
            <a:lnSpc>
              <a:spcPct val="90000"/>
            </a:lnSpc>
            <a:spcBef>
              <a:spcPct val="0"/>
            </a:spcBef>
            <a:spcAft>
              <a:spcPct val="15000"/>
            </a:spcAft>
            <a:buChar char="••"/>
          </a:pPr>
          <a:endParaRPr lang="es-US" sz="2400" kern="1200" dirty="0" smtClean="0">
            <a:solidFill>
              <a:sysClr val="windowText" lastClr="000000">
                <a:hueOff val="0"/>
                <a:satOff val="0"/>
                <a:lumOff val="0"/>
                <a:alphaOff val="0"/>
              </a:sysClr>
            </a:solidFill>
            <a:latin typeface="Times New Roman" pitchFamily="18" charset="0"/>
            <a:ea typeface="+mn-ea"/>
            <a:cs typeface="Times New Roman" pitchFamily="18" charset="0"/>
          </a:endParaRPr>
        </a:p>
        <a:p>
          <a:pPr marL="234950" lvl="1" indent="-234950" algn="l" defTabSz="889000">
            <a:lnSpc>
              <a:spcPct val="90000"/>
            </a:lnSpc>
            <a:spcBef>
              <a:spcPct val="0"/>
            </a:spcBef>
            <a:spcAft>
              <a:spcPct val="15000"/>
            </a:spcAft>
            <a:buChar char="••"/>
          </a:pPr>
          <a:r>
            <a:rPr lang="es-ES" sz="2400" kern="1200" dirty="0" smtClean="0">
              <a:solidFill>
                <a:sysClr val="windowText" lastClr="000000">
                  <a:hueOff val="0"/>
                  <a:satOff val="0"/>
                  <a:lumOff val="0"/>
                  <a:alphaOff val="0"/>
                </a:sysClr>
              </a:solidFill>
              <a:latin typeface="Times New Roman" pitchFamily="18" charset="0"/>
              <a:ea typeface="+mn-ea"/>
              <a:cs typeface="Times New Roman" pitchFamily="18" charset="0"/>
            </a:rPr>
            <a:t>Tóxicos y acumulativos</a:t>
          </a:r>
          <a:endParaRPr lang="es-US" sz="2400" kern="1200" dirty="0" smtClean="0">
            <a:solidFill>
              <a:sysClr val="windowText" lastClr="000000">
                <a:hueOff val="0"/>
                <a:satOff val="0"/>
                <a:lumOff val="0"/>
                <a:alphaOff val="0"/>
              </a:sysClr>
            </a:solidFill>
            <a:latin typeface="Times New Roman" pitchFamily="18" charset="0"/>
            <a:ea typeface="+mn-ea"/>
            <a:cs typeface="Times New Roman" pitchFamily="18" charset="0"/>
          </a:endParaRPr>
        </a:p>
        <a:p>
          <a:pPr marL="234950" marR="0" lvl="1" indent="-234950" algn="l" defTabSz="914400" eaLnBrk="1" fontAlgn="auto" latinLnBrk="0" hangingPunct="1">
            <a:lnSpc>
              <a:spcPct val="100000"/>
            </a:lnSpc>
            <a:spcBef>
              <a:spcPct val="0"/>
            </a:spcBef>
            <a:spcAft>
              <a:spcPts val="0"/>
            </a:spcAft>
            <a:buClrTx/>
            <a:buSzTx/>
            <a:buFontTx/>
            <a:buChar char="••"/>
            <a:tabLst/>
            <a:defRPr/>
          </a:pPr>
          <a:r>
            <a:rPr lang="es-ES" sz="2400" kern="1200" dirty="0" smtClean="0">
              <a:solidFill>
                <a:sysClr val="windowText" lastClr="000000">
                  <a:hueOff val="0"/>
                  <a:satOff val="0"/>
                  <a:lumOff val="0"/>
                  <a:alphaOff val="0"/>
                </a:sysClr>
              </a:solidFill>
              <a:latin typeface="Times New Roman" pitchFamily="18" charset="0"/>
              <a:ea typeface="+mn-ea"/>
              <a:cs typeface="Times New Roman" pitchFamily="18" charset="0"/>
            </a:rPr>
            <a:t>Pueden encontrarse biodisponibles y movilizarse hacia las poblaciones cercanas</a:t>
          </a:r>
          <a:endParaRPr lang="es-US" sz="2400" kern="1200" dirty="0" smtClean="0">
            <a:solidFill>
              <a:sysClr val="windowText" lastClr="000000">
                <a:hueOff val="0"/>
                <a:satOff val="0"/>
                <a:lumOff val="0"/>
                <a:alphaOff val="0"/>
              </a:sysClr>
            </a:solidFill>
            <a:latin typeface="Times New Roman" pitchFamily="18" charset="0"/>
            <a:ea typeface="+mn-ea"/>
            <a:cs typeface="Times New Roman" pitchFamily="18" charset="0"/>
          </a:endParaRPr>
        </a:p>
        <a:p>
          <a:pPr marL="228600" lvl="1" indent="0" algn="l" defTabSz="889000">
            <a:lnSpc>
              <a:spcPct val="90000"/>
            </a:lnSpc>
            <a:spcBef>
              <a:spcPct val="0"/>
            </a:spcBef>
            <a:spcAft>
              <a:spcPct val="15000"/>
            </a:spcAft>
            <a:buChar char="••"/>
          </a:pPr>
          <a:endParaRPr lang="es-US" sz="2400" kern="1200" dirty="0" smtClean="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1639996" y="291438"/>
        <a:ext cx="6722426" cy="1741817"/>
      </dsp:txXfrm>
    </dsp:sp>
    <dsp:sp modelId="{385243B5-8873-43FE-892A-991C5E82AB99}">
      <dsp:nvSpPr>
        <dsp:cNvPr id="0" name=""/>
        <dsp:cNvSpPr/>
      </dsp:nvSpPr>
      <dsp:spPr>
        <a:xfrm>
          <a:off x="1564" y="1135"/>
          <a:ext cx="1638432" cy="2322423"/>
        </a:xfrm>
        <a:prstGeom prst="roundRect">
          <a:avLst/>
        </a:prstGeom>
        <a:noFill/>
        <a:ln w="15875" cap="rnd" cmpd="sng" algn="ctr">
          <a:solidFill>
            <a:srgbClr val="B927E9">
              <a:lumMod val="5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US" sz="2400" b="1" kern="1200" dirty="0" smtClean="0">
              <a:solidFill>
                <a:srgbClr val="E7F4D8">
                  <a:lumMod val="25000"/>
                </a:srgbClr>
              </a:solidFill>
              <a:latin typeface="Times New Roman" pitchFamily="18" charset="0"/>
              <a:ea typeface="+mn-ea"/>
              <a:cs typeface="Times New Roman" pitchFamily="18" charset="0"/>
            </a:rPr>
            <a:t>Cd </a:t>
          </a:r>
        </a:p>
        <a:p>
          <a:pPr lvl="0" algn="ctr" defTabSz="1066800">
            <a:lnSpc>
              <a:spcPct val="90000"/>
            </a:lnSpc>
            <a:spcBef>
              <a:spcPct val="0"/>
            </a:spcBef>
            <a:spcAft>
              <a:spcPct val="35000"/>
            </a:spcAft>
          </a:pPr>
          <a:r>
            <a:rPr lang="es-US" sz="2400" b="1" kern="1200" dirty="0" smtClean="0">
              <a:solidFill>
                <a:srgbClr val="E7F4D8">
                  <a:lumMod val="25000"/>
                </a:srgbClr>
              </a:solidFill>
              <a:latin typeface="Times New Roman" pitchFamily="18" charset="0"/>
              <a:ea typeface="+mn-ea"/>
              <a:cs typeface="Times New Roman" pitchFamily="18" charset="0"/>
            </a:rPr>
            <a:t> Pb</a:t>
          </a:r>
          <a:endParaRPr lang="es-US" sz="2400" b="1" kern="1200" dirty="0">
            <a:solidFill>
              <a:srgbClr val="E7F4D8">
                <a:lumMod val="25000"/>
              </a:srgbClr>
            </a:solidFill>
            <a:latin typeface="Times New Roman" pitchFamily="18" charset="0"/>
            <a:ea typeface="+mn-ea"/>
            <a:cs typeface="Times New Roman" pitchFamily="18" charset="0"/>
          </a:endParaRPr>
        </a:p>
      </dsp:txBody>
      <dsp:txXfrm>
        <a:off x="81546" y="81117"/>
        <a:ext cx="1478468" cy="216245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10/29/2021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diagramLayout" Target="../diagrams/layout1.xml"/><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Data" Target="../diagrams/data1.xml"/><Relationship Id="rId11" Type="http://schemas.openxmlformats.org/officeDocument/2006/relationships/image" Target="../media/image11.png"/><Relationship Id="rId5" Type="http://schemas.openxmlformats.org/officeDocument/2006/relationships/image" Target="../media/image9.jpeg"/><Relationship Id="rId10" Type="http://schemas.microsoft.com/office/2007/relationships/diagramDrawing" Target="../diagrams/drawing1.xml"/><Relationship Id="rId4" Type="http://schemas.openxmlformats.org/officeDocument/2006/relationships/image" Target="../media/image8.jpeg"/><Relationship Id="rId9" Type="http://schemas.openxmlformats.org/officeDocument/2006/relationships/diagramColors" Target="../diagrams/colors1.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a:xfrm>
            <a:off x="449463" y="5025494"/>
            <a:ext cx="10093882" cy="566030"/>
          </a:xfrm>
        </p:spPr>
        <p:txBody>
          <a:bodyPr/>
          <a:lstStyle/>
          <a:p>
            <a:r>
              <a:rPr lang="en-US" dirty="0" smtClean="0"/>
              <a:t>1. INTRODUCCION </a:t>
            </a:r>
            <a:r>
              <a:rPr lang="en-US" dirty="0"/>
              <a:t>(OBJETIVOS)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a:xfrm>
            <a:off x="-22999" y="13999085"/>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a:xfrm>
            <a:off x="10846594" y="5072495"/>
            <a:ext cx="10093752" cy="566030"/>
          </a:xfrm>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1240307" y="5894667"/>
            <a:ext cx="10093752" cy="688957"/>
          </a:xfrm>
        </p:spPr>
        <p:txBody>
          <a:bodyPr/>
          <a:lstStyle/>
          <a:p>
            <a:r>
              <a:rPr lang="es-ES" sz="2400" b="1" dirty="0"/>
              <a:t>Coeficientes biológicos de </a:t>
            </a:r>
            <a:r>
              <a:rPr lang="es-ES" sz="2400" b="1" dirty="0" err="1"/>
              <a:t>fitorremediación</a:t>
            </a:r>
            <a:r>
              <a:rPr lang="es-ES" sz="2400" b="1" dirty="0"/>
              <a:t> en el sistema experimental</a:t>
            </a:r>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a:xfrm>
            <a:off x="11072797" y="22777318"/>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1334203" y="23695490"/>
            <a:ext cx="9637884" cy="2240151"/>
          </a:xfrm>
        </p:spPr>
        <p:txBody>
          <a:bodyPr/>
          <a:lstStyle/>
          <a:p>
            <a:pPr marL="457200" indent="-457200" algn="just">
              <a:buFont typeface="+mj-lt"/>
              <a:buAutoNum type="arabicPeriod"/>
            </a:pPr>
            <a:r>
              <a:rPr lang="es-ES" sz="2400" dirty="0" smtClean="0"/>
              <a:t>Los valores de </a:t>
            </a:r>
            <a:r>
              <a:rPr lang="es-ES" sz="2400" dirty="0" smtClean="0"/>
              <a:t>los coeficientes </a:t>
            </a:r>
            <a:r>
              <a:rPr lang="es-ES" sz="2400" dirty="0"/>
              <a:t>de </a:t>
            </a:r>
            <a:r>
              <a:rPr lang="es-ES" sz="2400" dirty="0" err="1"/>
              <a:t>fitorremediación</a:t>
            </a:r>
            <a:r>
              <a:rPr lang="es-ES" sz="2400" dirty="0"/>
              <a:t> </a:t>
            </a:r>
            <a:r>
              <a:rPr lang="es-ES" sz="2400" dirty="0" smtClean="0"/>
              <a:t>obtenidos demuestran la capacidad de la planta Romerillo </a:t>
            </a:r>
            <a:r>
              <a:rPr lang="es-ES" sz="2400" dirty="0"/>
              <a:t>Americano </a:t>
            </a:r>
            <a:r>
              <a:rPr lang="es-ES" sz="2400" dirty="0" smtClean="0"/>
              <a:t>para asimilar </a:t>
            </a:r>
            <a:r>
              <a:rPr lang="es-ES" sz="2400" dirty="0"/>
              <a:t>el cadmio y plomo existente en ambos </a:t>
            </a:r>
            <a:r>
              <a:rPr lang="es-ES" sz="2400" dirty="0" smtClean="0"/>
              <a:t>suelos.</a:t>
            </a:r>
          </a:p>
          <a:p>
            <a:pPr marL="457200" indent="-457200" algn="just">
              <a:buFont typeface="+mj-lt"/>
              <a:buAutoNum type="arabicPeriod"/>
            </a:pPr>
            <a:r>
              <a:rPr lang="es-ES" sz="2400" dirty="0" smtClean="0"/>
              <a:t>El </a:t>
            </a:r>
            <a:r>
              <a:rPr lang="es-ES" sz="2400" dirty="0" smtClean="0"/>
              <a:t>Romerillo americano puede considerarse como una planta </a:t>
            </a:r>
            <a:r>
              <a:rPr lang="es-ES" sz="2400" dirty="0" err="1" smtClean="0"/>
              <a:t>hiperacumuladora</a:t>
            </a:r>
            <a:r>
              <a:rPr lang="es-ES" sz="2400" dirty="0" smtClean="0"/>
              <a:t> de cadmio y </a:t>
            </a:r>
            <a:r>
              <a:rPr lang="es-ES" sz="2400" dirty="0" smtClean="0"/>
              <a:t>plomo.</a:t>
            </a:r>
            <a:endParaRPr lang="es-ES" sz="2400" dirty="0" smtClean="0"/>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120867" y="28839968"/>
            <a:ext cx="9886190" cy="627402"/>
          </a:xfrm>
        </p:spPr>
        <p:txBody>
          <a:bodyPr/>
          <a:lstStyle/>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3038610" y="4019388"/>
            <a:ext cx="16976590" cy="769233"/>
          </a:xfrm>
        </p:spPr>
        <p:txBody>
          <a:bodyPr>
            <a:normAutofit fontScale="62500" lnSpcReduction="20000"/>
          </a:bodyPr>
          <a:lstStyle/>
          <a:p>
            <a:r>
              <a:rPr lang="en-US" dirty="0"/>
              <a:t>Maira </a:t>
            </a:r>
            <a:r>
              <a:rPr lang="en-US" dirty="0" err="1"/>
              <a:t>María</a:t>
            </a:r>
            <a:r>
              <a:rPr lang="en-US" dirty="0"/>
              <a:t> Pérez </a:t>
            </a:r>
            <a:r>
              <a:rPr lang="en-US" dirty="0" smtClean="0"/>
              <a:t>Villar</a:t>
            </a:r>
            <a:r>
              <a:rPr lang="en-US" dirty="0"/>
              <a:t>, Margie </a:t>
            </a:r>
            <a:r>
              <a:rPr lang="en-US" dirty="0" err="1"/>
              <a:t>Zorrilla</a:t>
            </a:r>
            <a:r>
              <a:rPr lang="en-US" dirty="0"/>
              <a:t> </a:t>
            </a:r>
            <a:r>
              <a:rPr lang="en-US" dirty="0" err="1"/>
              <a:t>Velazco</a:t>
            </a:r>
            <a:r>
              <a:rPr lang="en-US" dirty="0"/>
              <a:t> </a:t>
            </a:r>
            <a:r>
              <a:rPr lang="en-US" dirty="0" smtClean="0"/>
              <a:t>, </a:t>
            </a:r>
            <a:r>
              <a:rPr lang="en-US" dirty="0" err="1"/>
              <a:t>Leyanis</a:t>
            </a:r>
            <a:r>
              <a:rPr lang="en-US" dirty="0"/>
              <a:t> </a:t>
            </a:r>
            <a:r>
              <a:rPr lang="en-US" dirty="0" err="1"/>
              <a:t>Domínguez</a:t>
            </a:r>
            <a:r>
              <a:rPr lang="en-US" dirty="0"/>
              <a:t> </a:t>
            </a:r>
            <a:r>
              <a:rPr lang="en-US" dirty="0" err="1"/>
              <a:t>Martínez</a:t>
            </a:r>
            <a:r>
              <a:rPr lang="en-US" dirty="0"/>
              <a:t>, </a:t>
            </a:r>
            <a:r>
              <a:rPr lang="en-US" dirty="0" err="1"/>
              <a:t>Beisy</a:t>
            </a:r>
            <a:r>
              <a:rPr lang="en-US" dirty="0"/>
              <a:t> Ruiz </a:t>
            </a:r>
            <a:r>
              <a:rPr lang="en-US" dirty="0" err="1"/>
              <a:t>Lugones</a:t>
            </a:r>
            <a:r>
              <a:rPr lang="en-US" dirty="0"/>
              <a:t>, Jorge Adrian </a:t>
            </a:r>
            <a:r>
              <a:rPr lang="en-US" dirty="0" err="1"/>
              <a:t>Ruíz</a:t>
            </a:r>
            <a:r>
              <a:rPr lang="en-US" dirty="0"/>
              <a:t> </a:t>
            </a:r>
            <a:r>
              <a:rPr lang="en-US" dirty="0" err="1"/>
              <a:t>Martínez</a:t>
            </a:r>
            <a:r>
              <a:rPr lang="en-US" dirty="0"/>
              <a:t> </a:t>
            </a:r>
            <a:r>
              <a:rPr lang="en-US" dirty="0" smtClean="0"/>
              <a:t>, </a:t>
            </a:r>
            <a:r>
              <a:rPr lang="en-US" dirty="0"/>
              <a:t>Julio Ernesto Bello Torres, </a:t>
            </a:r>
            <a:r>
              <a:rPr lang="en-US" dirty="0" err="1"/>
              <a:t>Cristiam</a:t>
            </a:r>
            <a:r>
              <a:rPr lang="en-US" dirty="0"/>
              <a:t> Alejandro Rodríguez </a:t>
            </a:r>
            <a:r>
              <a:rPr lang="en-US" dirty="0" err="1"/>
              <a:t>Cis</a:t>
            </a:r>
            <a:r>
              <a:rPr lang="en-US" dirty="0"/>
              <a:t> </a:t>
            </a:r>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7125122" cy="1318684"/>
          </a:xfrm>
        </p:spPr>
        <p:txBody>
          <a:bodyPr>
            <a:normAutofit fontScale="70000" lnSpcReduction="20000"/>
          </a:bodyPr>
          <a:lstStyle/>
          <a:p>
            <a:r>
              <a:rPr lang="es-ES" dirty="0"/>
              <a:t>Determinación de los coeficientes de </a:t>
            </a:r>
            <a:r>
              <a:rPr lang="es-ES" dirty="0" err="1"/>
              <a:t>fitorremediación</a:t>
            </a:r>
            <a:r>
              <a:rPr lang="es-ES" dirty="0"/>
              <a:t> de cadmio y plomo en el Romerillo Americano </a:t>
            </a:r>
            <a:endParaRPr lang="en-US" dirty="0"/>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62500" lnSpcReduction="20000"/>
          </a:bodyPr>
          <a:lstStyle/>
          <a:p>
            <a:r>
              <a:rPr lang="es-ES" dirty="0"/>
              <a:t>Simposio Internacional de Industria y Energía</a:t>
            </a:r>
            <a:endParaRPr lang="en-US" dirty="0"/>
          </a:p>
        </p:txBody>
      </p:sp>
      <p:grpSp>
        <p:nvGrpSpPr>
          <p:cNvPr id="15" name="Group 3">
            <a:extLst>
              <a:ext uri="{FF2B5EF4-FFF2-40B4-BE49-F238E27FC236}">
                <a16:creationId xmlns=""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 xmlns:a16="http://schemas.microsoft.com/office/drawing/2014/main" id="{A1BB4E84-6C95-42E9-980E-D713A8ECE423}"/>
                </a:ext>
              </a:extLst>
            </p:cNvPr>
            <p:cNvPicPr>
              <a:picLocks noChangeAspect="1"/>
            </p:cNvPicPr>
            <p:nvPr/>
          </p:nvPicPr>
          <p:blipFill>
            <a:blip r:embed="rId4"/>
            <a:srcRect/>
            <a:stretch>
              <a:fillRect/>
            </a:stretch>
          </p:blipFill>
          <p:spPr>
            <a:xfrm>
              <a:off x="131292" y="0"/>
              <a:ext cx="2112245" cy="2702332"/>
            </a:xfrm>
            <a:prstGeom prst="rect">
              <a:avLst/>
            </a:prstGeom>
          </p:spPr>
        </p:pic>
        <p:sp>
          <p:nvSpPr>
            <p:cNvPr id="17" name="TextBox 5">
              <a:extLst>
                <a:ext uri="{FF2B5EF4-FFF2-40B4-BE49-F238E27FC236}">
                  <a16:creationId xmlns=""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7059219" y="26160522"/>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61604" y="26634557"/>
            <a:ext cx="20307208" cy="2246769"/>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Argota</a:t>
            </a:r>
            <a:r>
              <a:rPr lang="en-US" sz="2000" dirty="0" smtClean="0">
                <a:latin typeface="Times New Roman" panose="02020603050405020304" pitchFamily="18" charset="0"/>
                <a:cs typeface="Times New Roman" panose="02020603050405020304" pitchFamily="18" charset="0"/>
              </a:rPr>
              <a:t>-Pérez</a:t>
            </a:r>
            <a:r>
              <a:rPr lang="en-US" sz="2000" dirty="0">
                <a:latin typeface="Times New Roman" panose="02020603050405020304" pitchFamily="18" charset="0"/>
                <a:cs typeface="Times New Roman" panose="02020603050405020304" pitchFamily="18" charset="0"/>
              </a:rPr>
              <a:t>, G., et al. (2020). "</a:t>
            </a:r>
            <a:r>
              <a:rPr lang="en-US" sz="2000" dirty="0" err="1">
                <a:latin typeface="Times New Roman" panose="02020603050405020304" pitchFamily="18" charset="0"/>
                <a:cs typeface="Times New Roman" panose="02020603050405020304" pitchFamily="18" charset="0"/>
              </a:rPr>
              <a:t>Coeficientes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biológicos</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fitorremediación</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suelos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expuestos</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plomo</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cadmio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utilizando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Alopecurus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magellanicus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bracteatus</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Muhlenbergia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angustata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Poaceae</a:t>
            </a:r>
            <a:r>
              <a:rPr lang="en-US" sz="2000" dirty="0">
                <a:latin typeface="Times New Roman" panose="02020603050405020304" pitchFamily="18" charset="0"/>
                <a:cs typeface="Times New Roman" panose="02020603050405020304" pitchFamily="18" charset="0"/>
              </a:rPr>
              <a:t>), Puno, </a:t>
            </a:r>
            <a:r>
              <a:rPr lang="en-US" sz="2000" dirty="0" err="1">
                <a:latin typeface="Times New Roman" panose="02020603050405020304" pitchFamily="18" charset="0"/>
                <a:cs typeface="Times New Roman" panose="02020603050405020304" pitchFamily="18" charset="0"/>
              </a:rPr>
              <a:t>Perú</a:t>
            </a:r>
            <a:r>
              <a:rPr lang="en-US" sz="2000" dirty="0">
                <a:latin typeface="Times New Roman" panose="02020603050405020304" pitchFamily="18" charset="0"/>
                <a:cs typeface="Times New Roman" panose="02020603050405020304" pitchFamily="18" charset="0"/>
              </a:rPr>
              <a:t>." The biologist 12(1).	</a:t>
            </a:r>
            <a:endParaRPr lang="en-US" sz="2000" dirty="0" smtClean="0">
              <a:latin typeface="Times New Roman" panose="02020603050405020304" pitchFamily="18" charset="0"/>
              <a:cs typeface="Times New Roman" panose="02020603050405020304" pitchFamily="18" charset="0"/>
            </a:endParaRPr>
          </a:p>
          <a:p>
            <a:r>
              <a:rPr lang="en-US" sz="2000" dirty="0" smtClean="0"/>
              <a:t>Benavides</a:t>
            </a:r>
            <a:r>
              <a:rPr lang="en-US" sz="2000" dirty="0"/>
              <a:t>, B. J., et al. (2021). "Cadmium </a:t>
            </a:r>
            <a:r>
              <a:rPr lang="en-US" sz="2000" dirty="0" err="1"/>
              <a:t>phytoextraction</a:t>
            </a:r>
            <a:r>
              <a:rPr lang="en-US" sz="2000" dirty="0"/>
              <a:t> by Helianthus </a:t>
            </a:r>
            <a:r>
              <a:rPr lang="en-US" sz="2000" dirty="0" err="1"/>
              <a:t>annuus</a:t>
            </a:r>
            <a:r>
              <a:rPr lang="en-US" sz="2000" dirty="0"/>
              <a:t> (sunflower), Brassica </a:t>
            </a:r>
            <a:r>
              <a:rPr lang="en-US" sz="2000" dirty="0" err="1"/>
              <a:t>napus</a:t>
            </a:r>
            <a:r>
              <a:rPr lang="en-US" sz="2000" dirty="0"/>
              <a:t> cv Wichita (rapeseed), and </a:t>
            </a:r>
            <a:r>
              <a:rPr lang="en-US" sz="2000" dirty="0" err="1"/>
              <a:t>Chyrsopogon</a:t>
            </a:r>
            <a:r>
              <a:rPr lang="en-US" sz="2000" dirty="0"/>
              <a:t> </a:t>
            </a:r>
            <a:r>
              <a:rPr lang="en-US" sz="2000" dirty="0" err="1"/>
              <a:t>zizanioides</a:t>
            </a:r>
            <a:r>
              <a:rPr lang="en-US" sz="2000" dirty="0"/>
              <a:t> (</a:t>
            </a:r>
            <a:r>
              <a:rPr lang="en-US" sz="2000" dirty="0" err="1"/>
              <a:t>vetiver</a:t>
            </a:r>
            <a:r>
              <a:rPr lang="en-US" sz="2000" dirty="0"/>
              <a:t>)." Chemosphere 265: </a:t>
            </a:r>
            <a:r>
              <a:rPr lang="en-US" sz="2000" dirty="0" smtClean="0"/>
              <a:t>129-186.</a:t>
            </a:r>
          </a:p>
          <a:p>
            <a:r>
              <a:rPr lang="en-US" sz="2000" dirty="0" err="1" smtClean="0"/>
              <a:t>Nascimento</a:t>
            </a:r>
            <a:r>
              <a:rPr lang="en-US" sz="2000" dirty="0"/>
              <a:t>, C. W. A. d. and B. Xing (2006). "</a:t>
            </a:r>
            <a:r>
              <a:rPr lang="en-US" sz="2000" dirty="0" err="1"/>
              <a:t>Phytoextraction</a:t>
            </a:r>
            <a:r>
              <a:rPr lang="en-US" sz="2000" dirty="0"/>
              <a:t>: a review on enhanced metal availability and plant accumulation." </a:t>
            </a:r>
            <a:r>
              <a:rPr lang="en-US" sz="2000" dirty="0" err="1"/>
              <a:t>Scientia</a:t>
            </a:r>
            <a:r>
              <a:rPr lang="en-US" sz="2000" dirty="0"/>
              <a:t> </a:t>
            </a:r>
            <a:r>
              <a:rPr lang="en-US" sz="2000" dirty="0" err="1"/>
              <a:t>agricola</a:t>
            </a:r>
            <a:r>
              <a:rPr lang="en-US" sz="2000" dirty="0"/>
              <a:t> 63(3): </a:t>
            </a:r>
            <a:r>
              <a:rPr lang="en-US" sz="2000" dirty="0" smtClean="0"/>
              <a:t>299-311.</a:t>
            </a:r>
            <a:r>
              <a:rPr lang="en-US" sz="2000" dirty="0" smtClean="0"/>
              <a:t>Khazaleh</a:t>
            </a:r>
            <a:r>
              <a:rPr lang="en-US" sz="2000" dirty="0"/>
              <a:t>, M.; </a:t>
            </a:r>
            <a:r>
              <a:rPr lang="en-US" sz="2000" dirty="0" err="1"/>
              <a:t>Gopalan</a:t>
            </a:r>
            <a:r>
              <a:rPr lang="en-US" sz="2000" dirty="0"/>
              <a:t>, B., Constructed Wetland for Wastewater Treatment. Journal of Modern Science and Technology. 6(1) 78-86, 2018.</a:t>
            </a:r>
            <a:endParaRPr lang="es-ES" sz="2000" dirty="0"/>
          </a:p>
          <a:p>
            <a:endParaRPr lang="es-DO" sz="20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346098" y="12586722"/>
            <a:ext cx="10104948" cy="1200329"/>
          </a:xfrm>
          <a:prstGeom prst="rect">
            <a:avLst/>
          </a:prstGeom>
          <a:noFill/>
        </p:spPr>
        <p:txBody>
          <a:bodyPr wrap="square" rtlCol="0">
            <a:spAutoFit/>
          </a:bodyPr>
          <a:lstStyle/>
          <a:p>
            <a:pPr lvl="0" algn="just" defTabSz="914400"/>
            <a:r>
              <a:rPr lang="es-ES" sz="2400" dirty="0" smtClean="0">
                <a:solidFill>
                  <a:schemeClr val="accent5">
                    <a:lumMod val="50000"/>
                  </a:schemeClr>
                </a:solidFill>
                <a:latin typeface="Times New Roman" panose="02020603050405020304" pitchFamily="18" charset="0"/>
                <a:cs typeface="Times New Roman" panose="02020603050405020304" pitchFamily="18" charset="0"/>
              </a:rPr>
              <a:t>Determinar </a:t>
            </a:r>
            <a:r>
              <a:rPr lang="es-ES" sz="2400" dirty="0">
                <a:solidFill>
                  <a:schemeClr val="accent5">
                    <a:lumMod val="50000"/>
                  </a:schemeClr>
                </a:solidFill>
                <a:latin typeface="Times New Roman" panose="02020603050405020304" pitchFamily="18" charset="0"/>
                <a:cs typeface="Times New Roman" panose="02020603050405020304" pitchFamily="18" charset="0"/>
              </a:rPr>
              <a:t>los coeficientes de remediación de cadmio y plomo del Romerillo Americano (</a:t>
            </a:r>
            <a:r>
              <a:rPr lang="es-ES" sz="2400" i="1" dirty="0" err="1">
                <a:solidFill>
                  <a:schemeClr val="accent5">
                    <a:lumMod val="50000"/>
                  </a:schemeClr>
                </a:solidFill>
                <a:latin typeface="Times New Roman" panose="02020603050405020304" pitchFamily="18" charset="0"/>
                <a:cs typeface="Times New Roman" panose="02020603050405020304" pitchFamily="18" charset="0"/>
              </a:rPr>
              <a:t>Helenium</a:t>
            </a:r>
            <a:r>
              <a:rPr lang="es-ES" sz="2400" i="1" dirty="0">
                <a:solidFill>
                  <a:schemeClr val="accent5">
                    <a:lumMod val="50000"/>
                  </a:schemeClr>
                </a:solidFill>
                <a:latin typeface="Times New Roman" panose="02020603050405020304" pitchFamily="18" charset="0"/>
                <a:cs typeface="Times New Roman" panose="02020603050405020304" pitchFamily="18" charset="0"/>
              </a:rPr>
              <a:t> </a:t>
            </a:r>
            <a:r>
              <a:rPr lang="es-ES" sz="2400" i="1" dirty="0" err="1">
                <a:solidFill>
                  <a:schemeClr val="accent5">
                    <a:lumMod val="50000"/>
                  </a:schemeClr>
                </a:solidFill>
                <a:latin typeface="Times New Roman" panose="02020603050405020304" pitchFamily="18" charset="0"/>
                <a:cs typeface="Times New Roman" panose="02020603050405020304" pitchFamily="18" charset="0"/>
              </a:rPr>
              <a:t>Quadridentatum</a:t>
            </a:r>
            <a:r>
              <a:rPr lang="es-ES" sz="2400" i="1" dirty="0">
                <a:solidFill>
                  <a:schemeClr val="accent5">
                    <a:lumMod val="50000"/>
                  </a:schemeClr>
                </a:solidFill>
                <a:latin typeface="Times New Roman" panose="02020603050405020304" pitchFamily="18" charset="0"/>
                <a:cs typeface="Times New Roman" panose="02020603050405020304" pitchFamily="18" charset="0"/>
              </a:rPr>
              <a:t> </a:t>
            </a:r>
            <a:r>
              <a:rPr lang="es-ES" sz="2400" i="1" dirty="0" err="1">
                <a:solidFill>
                  <a:schemeClr val="accent5">
                    <a:lumMod val="50000"/>
                  </a:schemeClr>
                </a:solidFill>
                <a:latin typeface="Times New Roman" panose="02020603050405020304" pitchFamily="18" charset="0"/>
                <a:cs typeface="Times New Roman" panose="02020603050405020304" pitchFamily="18" charset="0"/>
              </a:rPr>
              <a:t>Labill</a:t>
            </a:r>
            <a:r>
              <a:rPr lang="es-ES" sz="2400" dirty="0">
                <a:solidFill>
                  <a:schemeClr val="accent5">
                    <a:lumMod val="50000"/>
                  </a:schemeClr>
                </a:solidFill>
                <a:latin typeface="Times New Roman" panose="02020603050405020304" pitchFamily="18" charset="0"/>
                <a:cs typeface="Times New Roman" panose="02020603050405020304" pitchFamily="18" charset="0"/>
              </a:rPr>
              <a:t>) en suelos contaminados con estos metales.</a:t>
            </a:r>
          </a:p>
        </p:txBody>
      </p:sp>
      <p:sp>
        <p:nvSpPr>
          <p:cNvPr id="11" name="Rectángulo 10"/>
          <p:cNvSpPr/>
          <p:nvPr/>
        </p:nvSpPr>
        <p:spPr>
          <a:xfrm>
            <a:off x="692990" y="5833227"/>
            <a:ext cx="8422488" cy="830997"/>
          </a:xfrm>
          <a:prstGeom prst="rect">
            <a:avLst/>
          </a:prstGeom>
        </p:spPr>
        <p:txBody>
          <a:bodyPr wrap="square">
            <a:spAutoFit/>
          </a:bodyPr>
          <a:lstStyle/>
          <a:p>
            <a:r>
              <a:rPr lang="es-ES" sz="2400" dirty="0">
                <a:solidFill>
                  <a:schemeClr val="accent5">
                    <a:lumMod val="50000"/>
                  </a:schemeClr>
                </a:solidFill>
                <a:latin typeface="Times New Roman" panose="02020603050405020304" pitchFamily="18" charset="0"/>
                <a:cs typeface="Times New Roman" panose="02020603050405020304" pitchFamily="18" charset="0"/>
              </a:rPr>
              <a:t>Entre las fuentes que más contribuyen a la contaminación de los suelos se encuentran los metales pesados</a:t>
            </a:r>
          </a:p>
        </p:txBody>
      </p:sp>
      <p:sp>
        <p:nvSpPr>
          <p:cNvPr id="12" name="Flecha curvada hacia la izquierda 11"/>
          <p:cNvSpPr/>
          <p:nvPr/>
        </p:nvSpPr>
        <p:spPr>
          <a:xfrm>
            <a:off x="4027106" y="11192643"/>
            <a:ext cx="1119940" cy="13294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Rectángulo 12"/>
          <p:cNvSpPr/>
          <p:nvPr/>
        </p:nvSpPr>
        <p:spPr>
          <a:xfrm>
            <a:off x="2107039" y="11081540"/>
            <a:ext cx="1642822" cy="523220"/>
          </a:xfrm>
          <a:prstGeom prst="rect">
            <a:avLst/>
          </a:prstGeom>
        </p:spPr>
        <p:txBody>
          <a:bodyPr wrap="none">
            <a:spAutoFit/>
          </a:bodyPr>
          <a:lstStyle/>
          <a:p>
            <a:r>
              <a:rPr lang="es-ES" sz="2800" b="1" u="sng" dirty="0" smtClean="0">
                <a:solidFill>
                  <a:schemeClr val="accent5">
                    <a:lumMod val="50000"/>
                  </a:schemeClr>
                </a:solidFill>
              </a:rPr>
              <a:t>OBJETIVO</a:t>
            </a:r>
            <a:endParaRPr lang="es-ES" sz="2800" b="1" u="sng" dirty="0">
              <a:solidFill>
                <a:schemeClr val="accent5">
                  <a:lumMod val="50000"/>
                </a:schemeClr>
              </a:solidFill>
            </a:endParaRPr>
          </a:p>
        </p:txBody>
      </p:sp>
      <p:graphicFrame>
        <p:nvGraphicFramePr>
          <p:cNvPr id="81" name="Tabla 80"/>
          <p:cNvGraphicFramePr>
            <a:graphicFrameLocks noGrp="1"/>
          </p:cNvGraphicFramePr>
          <p:nvPr>
            <p:extLst>
              <p:ext uri="{D42A27DB-BD31-4B8C-83A1-F6EECF244321}">
                <p14:modId xmlns:p14="http://schemas.microsoft.com/office/powerpoint/2010/main" val="1384398957"/>
              </p:ext>
            </p:extLst>
          </p:nvPr>
        </p:nvGraphicFramePr>
        <p:xfrm>
          <a:off x="4587076" y="15613499"/>
          <a:ext cx="3762630" cy="1828800"/>
        </p:xfrm>
        <a:graphic>
          <a:graphicData uri="http://schemas.openxmlformats.org/drawingml/2006/table">
            <a:tbl>
              <a:tblPr firstRow="1" bandRow="1">
                <a:tableStyleId>{5FD0F851-EC5A-4D38-B0AD-8093EC10F338}</a:tableStyleId>
              </a:tblPr>
              <a:tblGrid>
                <a:gridCol w="3762630">
                  <a:extLst>
                    <a:ext uri="{9D8B030D-6E8A-4147-A177-3AD203B41FA5}">
                      <a16:colId xmlns:a16="http://schemas.microsoft.com/office/drawing/2014/main" xmlns="" val="288614796"/>
                    </a:ext>
                  </a:extLst>
                </a:gridCol>
              </a:tblGrid>
              <a:tr h="137913">
                <a:tc>
                  <a:txBody>
                    <a:bodyPr/>
                    <a:lstStyle>
                      <a:lvl1pPr marL="0" algn="l" defTabSz="3038715" rtl="0" eaLnBrk="1" latinLnBrk="0" hangingPunct="1">
                        <a:defRPr sz="6000" b="1" kern="1200">
                          <a:solidFill>
                            <a:schemeClr val="tx1"/>
                          </a:solidFill>
                          <a:latin typeface="Calibri" panose="020F0502020204030204"/>
                        </a:defRPr>
                      </a:lvl1pPr>
                      <a:lvl2pPr marL="1519358" algn="l" defTabSz="3038715" rtl="0" eaLnBrk="1" latinLnBrk="0" hangingPunct="1">
                        <a:defRPr sz="6000" b="1" kern="1200">
                          <a:solidFill>
                            <a:schemeClr val="tx1"/>
                          </a:solidFill>
                          <a:latin typeface="Calibri" panose="020F0502020204030204"/>
                        </a:defRPr>
                      </a:lvl2pPr>
                      <a:lvl3pPr marL="3038715" algn="l" defTabSz="3038715" rtl="0" eaLnBrk="1" latinLnBrk="0" hangingPunct="1">
                        <a:defRPr sz="6000" b="1" kern="1200">
                          <a:solidFill>
                            <a:schemeClr val="tx1"/>
                          </a:solidFill>
                          <a:latin typeface="Calibri" panose="020F0502020204030204"/>
                        </a:defRPr>
                      </a:lvl3pPr>
                      <a:lvl4pPr marL="4558071" algn="l" defTabSz="3038715" rtl="0" eaLnBrk="1" latinLnBrk="0" hangingPunct="1">
                        <a:defRPr sz="6000" b="1" kern="1200">
                          <a:solidFill>
                            <a:schemeClr val="tx1"/>
                          </a:solidFill>
                          <a:latin typeface="Calibri" panose="020F0502020204030204"/>
                        </a:defRPr>
                      </a:lvl4pPr>
                      <a:lvl5pPr marL="6077429" algn="l" defTabSz="3038715" rtl="0" eaLnBrk="1" latinLnBrk="0" hangingPunct="1">
                        <a:defRPr sz="6000" b="1" kern="1200">
                          <a:solidFill>
                            <a:schemeClr val="tx1"/>
                          </a:solidFill>
                          <a:latin typeface="Calibri" panose="020F0502020204030204"/>
                        </a:defRPr>
                      </a:lvl5pPr>
                      <a:lvl6pPr marL="7596786" algn="l" defTabSz="3038715" rtl="0" eaLnBrk="1" latinLnBrk="0" hangingPunct="1">
                        <a:defRPr sz="6000" b="1" kern="1200">
                          <a:solidFill>
                            <a:schemeClr val="tx1"/>
                          </a:solidFill>
                          <a:latin typeface="Calibri" panose="020F0502020204030204"/>
                        </a:defRPr>
                      </a:lvl6pPr>
                      <a:lvl7pPr marL="9116145" algn="l" defTabSz="3038715" rtl="0" eaLnBrk="1" latinLnBrk="0" hangingPunct="1">
                        <a:defRPr sz="6000" b="1" kern="1200">
                          <a:solidFill>
                            <a:schemeClr val="tx1"/>
                          </a:solidFill>
                          <a:latin typeface="Calibri" panose="020F0502020204030204"/>
                        </a:defRPr>
                      </a:lvl7pPr>
                      <a:lvl8pPr marL="10635501" algn="l" defTabSz="3038715" rtl="0" eaLnBrk="1" latinLnBrk="0" hangingPunct="1">
                        <a:defRPr sz="6000" b="1" kern="1200">
                          <a:solidFill>
                            <a:schemeClr val="tx1"/>
                          </a:solidFill>
                          <a:latin typeface="Calibri" panose="020F0502020204030204"/>
                        </a:defRPr>
                      </a:lvl8pPr>
                      <a:lvl9pPr marL="12154859" algn="l" defTabSz="3038715" rtl="0" eaLnBrk="1" latinLnBrk="0" hangingPunct="1">
                        <a:defRPr sz="6000" b="1" kern="1200">
                          <a:solidFill>
                            <a:schemeClr val="tx1"/>
                          </a:solidFill>
                          <a:latin typeface="Calibri" panose="020F0502020204030204"/>
                        </a:defRPr>
                      </a:lvl9pPr>
                    </a:lstStyle>
                    <a:p>
                      <a:pPr marL="0" marR="0" indent="0" algn="l" defTabSz="3038715" rtl="0" eaLnBrk="1" fontAlgn="auto" latinLnBrk="0" hangingPunct="1">
                        <a:lnSpc>
                          <a:spcPct val="100000"/>
                        </a:lnSpc>
                        <a:spcBef>
                          <a:spcPts val="0"/>
                        </a:spcBef>
                        <a:spcAft>
                          <a:spcPts val="0"/>
                        </a:spcAft>
                        <a:buClrTx/>
                        <a:buSzTx/>
                        <a:buFontTx/>
                        <a:buNone/>
                        <a:tabLst/>
                        <a:defRPr/>
                      </a:pPr>
                      <a:r>
                        <a:rPr lang="es-ES" sz="2400" b="0" i="0" kern="1200" dirty="0" smtClean="0">
                          <a:solidFill>
                            <a:schemeClr val="dk1"/>
                          </a:solidFill>
                          <a:effectLst/>
                          <a:latin typeface="Times New Roman" panose="02020603050405020304" pitchFamily="18" charset="0"/>
                          <a:ea typeface="+mn-ea"/>
                          <a:cs typeface="Times New Roman" panose="02020603050405020304" pitchFamily="18" charset="0"/>
                        </a:rPr>
                        <a:t>0,45 m de largo</a:t>
                      </a:r>
                      <a:endParaRPr lang="es-EC" sz="2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3037461359"/>
                  </a:ext>
                </a:extLst>
              </a:tr>
              <a:tr h="203585">
                <a:tc>
                  <a:txBody>
                    <a:bodyPr/>
                    <a:lstStyle>
                      <a:lvl1pPr marL="0" algn="l" defTabSz="3038715" rtl="0" eaLnBrk="1" latinLnBrk="0" hangingPunct="1">
                        <a:defRPr sz="6000" kern="1200">
                          <a:solidFill>
                            <a:schemeClr val="tx1"/>
                          </a:solidFill>
                          <a:latin typeface="Calibri" panose="020F0502020204030204"/>
                        </a:defRPr>
                      </a:lvl1pPr>
                      <a:lvl2pPr marL="1519358" algn="l" defTabSz="3038715" rtl="0" eaLnBrk="1" latinLnBrk="0" hangingPunct="1">
                        <a:defRPr sz="6000" kern="1200">
                          <a:solidFill>
                            <a:schemeClr val="tx1"/>
                          </a:solidFill>
                          <a:latin typeface="Calibri" panose="020F0502020204030204"/>
                        </a:defRPr>
                      </a:lvl2pPr>
                      <a:lvl3pPr marL="3038715" algn="l" defTabSz="3038715" rtl="0" eaLnBrk="1" latinLnBrk="0" hangingPunct="1">
                        <a:defRPr sz="6000" kern="1200">
                          <a:solidFill>
                            <a:schemeClr val="tx1"/>
                          </a:solidFill>
                          <a:latin typeface="Calibri" panose="020F0502020204030204"/>
                        </a:defRPr>
                      </a:lvl3pPr>
                      <a:lvl4pPr marL="4558071" algn="l" defTabSz="3038715" rtl="0" eaLnBrk="1" latinLnBrk="0" hangingPunct="1">
                        <a:defRPr sz="6000" kern="1200">
                          <a:solidFill>
                            <a:schemeClr val="tx1"/>
                          </a:solidFill>
                          <a:latin typeface="Calibri" panose="020F0502020204030204"/>
                        </a:defRPr>
                      </a:lvl4pPr>
                      <a:lvl5pPr marL="6077429" algn="l" defTabSz="3038715" rtl="0" eaLnBrk="1" latinLnBrk="0" hangingPunct="1">
                        <a:defRPr sz="6000" kern="1200">
                          <a:solidFill>
                            <a:schemeClr val="tx1"/>
                          </a:solidFill>
                          <a:latin typeface="Calibri" panose="020F0502020204030204"/>
                        </a:defRPr>
                      </a:lvl5pPr>
                      <a:lvl6pPr marL="7596786" algn="l" defTabSz="3038715" rtl="0" eaLnBrk="1" latinLnBrk="0" hangingPunct="1">
                        <a:defRPr sz="6000" kern="1200">
                          <a:solidFill>
                            <a:schemeClr val="tx1"/>
                          </a:solidFill>
                          <a:latin typeface="Calibri" panose="020F0502020204030204"/>
                        </a:defRPr>
                      </a:lvl6pPr>
                      <a:lvl7pPr marL="9116145" algn="l" defTabSz="3038715" rtl="0" eaLnBrk="1" latinLnBrk="0" hangingPunct="1">
                        <a:defRPr sz="6000" kern="1200">
                          <a:solidFill>
                            <a:schemeClr val="tx1"/>
                          </a:solidFill>
                          <a:latin typeface="Calibri" panose="020F0502020204030204"/>
                        </a:defRPr>
                      </a:lvl7pPr>
                      <a:lvl8pPr marL="10635501" algn="l" defTabSz="3038715" rtl="0" eaLnBrk="1" latinLnBrk="0" hangingPunct="1">
                        <a:defRPr sz="6000" kern="1200">
                          <a:solidFill>
                            <a:schemeClr val="tx1"/>
                          </a:solidFill>
                          <a:latin typeface="Calibri" panose="020F0502020204030204"/>
                        </a:defRPr>
                      </a:lvl8pPr>
                      <a:lvl9pPr marL="12154859" algn="l" defTabSz="3038715" rtl="0" eaLnBrk="1" latinLnBrk="0" hangingPunct="1">
                        <a:defRPr sz="6000" kern="1200">
                          <a:solidFill>
                            <a:schemeClr val="tx1"/>
                          </a:solidFill>
                          <a:latin typeface="Calibri" panose="020F0502020204030204"/>
                        </a:defRPr>
                      </a:lvl9pPr>
                    </a:lstStyle>
                    <a:p>
                      <a:pPr marL="0" marR="0" indent="0" algn="l" defTabSz="3038715" rtl="0" eaLnBrk="1" fontAlgn="auto" latinLnBrk="0" hangingPunct="1">
                        <a:lnSpc>
                          <a:spcPct val="100000"/>
                        </a:lnSpc>
                        <a:spcBef>
                          <a:spcPts val="0"/>
                        </a:spcBef>
                        <a:spcAft>
                          <a:spcPts val="0"/>
                        </a:spcAft>
                        <a:buClrTx/>
                        <a:buSzTx/>
                        <a:buFontTx/>
                        <a:buNone/>
                        <a:tabLst/>
                        <a:defRPr/>
                      </a:pPr>
                      <a:r>
                        <a:rPr lang="es-ES" sz="2400" b="0" i="0" kern="1200" dirty="0" smtClean="0">
                          <a:solidFill>
                            <a:schemeClr val="dk1"/>
                          </a:solidFill>
                          <a:effectLst/>
                          <a:latin typeface="Times New Roman" panose="02020603050405020304" pitchFamily="18" charset="0"/>
                          <a:ea typeface="+mn-ea"/>
                          <a:cs typeface="Times New Roman" panose="02020603050405020304" pitchFamily="18" charset="0"/>
                        </a:rPr>
                        <a:t>0,33 m de ancho </a:t>
                      </a:r>
                    </a:p>
                  </a:txBody>
                  <a:tcPr/>
                </a:tc>
                <a:extLst>
                  <a:ext uri="{0D108BD9-81ED-4DB2-BD59-A6C34878D82A}">
                    <a16:rowId xmlns:a16="http://schemas.microsoft.com/office/drawing/2014/main" xmlns="" val="3956684090"/>
                  </a:ext>
                </a:extLst>
              </a:tr>
              <a:tr h="203585">
                <a:tc>
                  <a:txBody>
                    <a:bodyPr/>
                    <a:lstStyle>
                      <a:lvl1pPr marL="0" algn="l" defTabSz="3038715" rtl="0" eaLnBrk="1" latinLnBrk="0" hangingPunct="1">
                        <a:defRPr sz="6000" kern="1200">
                          <a:solidFill>
                            <a:schemeClr val="tx1"/>
                          </a:solidFill>
                          <a:latin typeface="Calibri" panose="020F0502020204030204"/>
                        </a:defRPr>
                      </a:lvl1pPr>
                      <a:lvl2pPr marL="1519358" algn="l" defTabSz="3038715" rtl="0" eaLnBrk="1" latinLnBrk="0" hangingPunct="1">
                        <a:defRPr sz="6000" kern="1200">
                          <a:solidFill>
                            <a:schemeClr val="tx1"/>
                          </a:solidFill>
                          <a:latin typeface="Calibri" panose="020F0502020204030204"/>
                        </a:defRPr>
                      </a:lvl2pPr>
                      <a:lvl3pPr marL="3038715" algn="l" defTabSz="3038715" rtl="0" eaLnBrk="1" latinLnBrk="0" hangingPunct="1">
                        <a:defRPr sz="6000" kern="1200">
                          <a:solidFill>
                            <a:schemeClr val="tx1"/>
                          </a:solidFill>
                          <a:latin typeface="Calibri" panose="020F0502020204030204"/>
                        </a:defRPr>
                      </a:lvl3pPr>
                      <a:lvl4pPr marL="4558071" algn="l" defTabSz="3038715" rtl="0" eaLnBrk="1" latinLnBrk="0" hangingPunct="1">
                        <a:defRPr sz="6000" kern="1200">
                          <a:solidFill>
                            <a:schemeClr val="tx1"/>
                          </a:solidFill>
                          <a:latin typeface="Calibri" panose="020F0502020204030204"/>
                        </a:defRPr>
                      </a:lvl4pPr>
                      <a:lvl5pPr marL="6077429" algn="l" defTabSz="3038715" rtl="0" eaLnBrk="1" latinLnBrk="0" hangingPunct="1">
                        <a:defRPr sz="6000" kern="1200">
                          <a:solidFill>
                            <a:schemeClr val="tx1"/>
                          </a:solidFill>
                          <a:latin typeface="Calibri" panose="020F0502020204030204"/>
                        </a:defRPr>
                      </a:lvl5pPr>
                      <a:lvl6pPr marL="7596786" algn="l" defTabSz="3038715" rtl="0" eaLnBrk="1" latinLnBrk="0" hangingPunct="1">
                        <a:defRPr sz="6000" kern="1200">
                          <a:solidFill>
                            <a:schemeClr val="tx1"/>
                          </a:solidFill>
                          <a:latin typeface="Calibri" panose="020F0502020204030204"/>
                        </a:defRPr>
                      </a:lvl6pPr>
                      <a:lvl7pPr marL="9116145" algn="l" defTabSz="3038715" rtl="0" eaLnBrk="1" latinLnBrk="0" hangingPunct="1">
                        <a:defRPr sz="6000" kern="1200">
                          <a:solidFill>
                            <a:schemeClr val="tx1"/>
                          </a:solidFill>
                          <a:latin typeface="Calibri" panose="020F0502020204030204"/>
                        </a:defRPr>
                      </a:lvl7pPr>
                      <a:lvl8pPr marL="10635501" algn="l" defTabSz="3038715" rtl="0" eaLnBrk="1" latinLnBrk="0" hangingPunct="1">
                        <a:defRPr sz="6000" kern="1200">
                          <a:solidFill>
                            <a:schemeClr val="tx1"/>
                          </a:solidFill>
                          <a:latin typeface="Calibri" panose="020F0502020204030204"/>
                        </a:defRPr>
                      </a:lvl8pPr>
                      <a:lvl9pPr marL="12154859" algn="l" defTabSz="3038715" rtl="0" eaLnBrk="1" latinLnBrk="0" hangingPunct="1">
                        <a:defRPr sz="6000" kern="1200">
                          <a:solidFill>
                            <a:schemeClr val="tx1"/>
                          </a:solidFill>
                          <a:latin typeface="Calibri" panose="020F0502020204030204"/>
                        </a:defRPr>
                      </a:lvl9pPr>
                    </a:lstStyle>
                    <a:p>
                      <a:pPr marL="0" marR="0" indent="0" algn="l" defTabSz="3038715" rtl="0" eaLnBrk="1" fontAlgn="auto" latinLnBrk="0" hangingPunct="1">
                        <a:lnSpc>
                          <a:spcPct val="100000"/>
                        </a:lnSpc>
                        <a:spcBef>
                          <a:spcPts val="0"/>
                        </a:spcBef>
                        <a:spcAft>
                          <a:spcPts val="0"/>
                        </a:spcAft>
                        <a:buClrTx/>
                        <a:buSzTx/>
                        <a:buFontTx/>
                        <a:buNone/>
                        <a:tabLst/>
                        <a:defRPr/>
                      </a:pP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0,2 m de profundidad</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88480908"/>
                  </a:ext>
                </a:extLst>
              </a:tr>
              <a:tr h="137913">
                <a:tc>
                  <a:txBody>
                    <a:bodyPr/>
                    <a:lstStyle>
                      <a:lvl1pPr marL="0" algn="l" defTabSz="3038715" rtl="0" eaLnBrk="1" latinLnBrk="0" hangingPunct="1">
                        <a:defRPr sz="6000" kern="1200">
                          <a:solidFill>
                            <a:schemeClr val="tx1"/>
                          </a:solidFill>
                          <a:latin typeface="Calibri" panose="020F0502020204030204"/>
                        </a:defRPr>
                      </a:lvl1pPr>
                      <a:lvl2pPr marL="1519358" algn="l" defTabSz="3038715" rtl="0" eaLnBrk="1" latinLnBrk="0" hangingPunct="1">
                        <a:defRPr sz="6000" kern="1200">
                          <a:solidFill>
                            <a:schemeClr val="tx1"/>
                          </a:solidFill>
                          <a:latin typeface="Calibri" panose="020F0502020204030204"/>
                        </a:defRPr>
                      </a:lvl2pPr>
                      <a:lvl3pPr marL="3038715" algn="l" defTabSz="3038715" rtl="0" eaLnBrk="1" latinLnBrk="0" hangingPunct="1">
                        <a:defRPr sz="6000" kern="1200">
                          <a:solidFill>
                            <a:schemeClr val="tx1"/>
                          </a:solidFill>
                          <a:latin typeface="Calibri" panose="020F0502020204030204"/>
                        </a:defRPr>
                      </a:lvl3pPr>
                      <a:lvl4pPr marL="4558071" algn="l" defTabSz="3038715" rtl="0" eaLnBrk="1" latinLnBrk="0" hangingPunct="1">
                        <a:defRPr sz="6000" kern="1200">
                          <a:solidFill>
                            <a:schemeClr val="tx1"/>
                          </a:solidFill>
                          <a:latin typeface="Calibri" panose="020F0502020204030204"/>
                        </a:defRPr>
                      </a:lvl4pPr>
                      <a:lvl5pPr marL="6077429" algn="l" defTabSz="3038715" rtl="0" eaLnBrk="1" latinLnBrk="0" hangingPunct="1">
                        <a:defRPr sz="6000" kern="1200">
                          <a:solidFill>
                            <a:schemeClr val="tx1"/>
                          </a:solidFill>
                          <a:latin typeface="Calibri" panose="020F0502020204030204"/>
                        </a:defRPr>
                      </a:lvl5pPr>
                      <a:lvl6pPr marL="7596786" algn="l" defTabSz="3038715" rtl="0" eaLnBrk="1" latinLnBrk="0" hangingPunct="1">
                        <a:defRPr sz="6000" kern="1200">
                          <a:solidFill>
                            <a:schemeClr val="tx1"/>
                          </a:solidFill>
                          <a:latin typeface="Calibri" panose="020F0502020204030204"/>
                        </a:defRPr>
                      </a:lvl6pPr>
                      <a:lvl7pPr marL="9116145" algn="l" defTabSz="3038715" rtl="0" eaLnBrk="1" latinLnBrk="0" hangingPunct="1">
                        <a:defRPr sz="6000" kern="1200">
                          <a:solidFill>
                            <a:schemeClr val="tx1"/>
                          </a:solidFill>
                          <a:latin typeface="Calibri" panose="020F0502020204030204"/>
                        </a:defRPr>
                      </a:lvl7pPr>
                      <a:lvl8pPr marL="10635501" algn="l" defTabSz="3038715" rtl="0" eaLnBrk="1" latinLnBrk="0" hangingPunct="1">
                        <a:defRPr sz="6000" kern="1200">
                          <a:solidFill>
                            <a:schemeClr val="tx1"/>
                          </a:solidFill>
                          <a:latin typeface="Calibri" panose="020F0502020204030204"/>
                        </a:defRPr>
                      </a:lvl8pPr>
                      <a:lvl9pPr marL="12154859" algn="l" defTabSz="3038715" rtl="0" eaLnBrk="1" latinLnBrk="0" hangingPunct="1">
                        <a:defRPr sz="6000" kern="1200">
                          <a:solidFill>
                            <a:schemeClr val="tx1"/>
                          </a:solidFill>
                          <a:latin typeface="Calibri" panose="020F0502020204030204"/>
                        </a:defRPr>
                      </a:lvl9pPr>
                    </a:lstStyle>
                    <a:p>
                      <a:pPr marL="0" marR="0" indent="0" algn="l" defTabSz="3038715" rtl="0" eaLnBrk="1" fontAlgn="auto" latinLnBrk="0" hangingPunct="1">
                        <a:lnSpc>
                          <a:spcPct val="100000"/>
                        </a:lnSpc>
                        <a:spcBef>
                          <a:spcPts val="0"/>
                        </a:spcBef>
                        <a:spcAft>
                          <a:spcPts val="0"/>
                        </a:spcAft>
                        <a:buClrTx/>
                        <a:buSzTx/>
                        <a:buFontTx/>
                        <a:buNone/>
                        <a:tabLst/>
                        <a:defRPr/>
                      </a:pP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Área: 0,15 m2</a:t>
                      </a:r>
                      <a:endParaRPr lang="es-EC"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980822534"/>
                  </a:ext>
                </a:extLst>
              </a:tr>
            </a:tbl>
          </a:graphicData>
        </a:graphic>
      </p:graphicFrame>
      <p:sp>
        <p:nvSpPr>
          <p:cNvPr id="82" name="CuadroTexto 81"/>
          <p:cNvSpPr txBox="1"/>
          <p:nvPr/>
        </p:nvSpPr>
        <p:spPr>
          <a:xfrm>
            <a:off x="1650026" y="14713014"/>
            <a:ext cx="8399640" cy="461665"/>
          </a:xfrm>
          <a:prstGeom prst="rect">
            <a:avLst/>
          </a:prstGeom>
          <a:noFill/>
        </p:spPr>
        <p:txBody>
          <a:bodyPr wrap="square" rtlCol="0">
            <a:spAutoFit/>
          </a:bodyPr>
          <a:lstStyle/>
          <a:p>
            <a:pPr lvl="0" algn="just" defTabSz="914400"/>
            <a:r>
              <a:rPr lang="es-ES" sz="2400" b="1" dirty="0" smtClean="0">
                <a:solidFill>
                  <a:schemeClr val="accent5">
                    <a:lumMod val="50000"/>
                  </a:schemeClr>
                </a:solidFill>
                <a:latin typeface="Times New Roman" panose="02020603050405020304" pitchFamily="18" charset="0"/>
                <a:cs typeface="Times New Roman" panose="02020603050405020304" pitchFamily="18" charset="0"/>
              </a:rPr>
              <a:t>Sistema </a:t>
            </a:r>
            <a:r>
              <a:rPr lang="es-ES" sz="2400" b="1" dirty="0" err="1" smtClean="0">
                <a:solidFill>
                  <a:schemeClr val="accent5">
                    <a:lumMod val="50000"/>
                  </a:schemeClr>
                </a:solidFill>
                <a:latin typeface="Times New Roman" panose="02020603050405020304" pitchFamily="18" charset="0"/>
                <a:cs typeface="Times New Roman" panose="02020603050405020304" pitchFamily="18" charset="0"/>
              </a:rPr>
              <a:t>fitorremediador</a:t>
            </a:r>
            <a:r>
              <a:rPr lang="es-ES" sz="2400" b="1" dirty="0" smtClean="0">
                <a:solidFill>
                  <a:schemeClr val="accent5">
                    <a:lumMod val="50000"/>
                  </a:schemeClr>
                </a:solidFill>
                <a:latin typeface="Times New Roman" panose="02020603050405020304" pitchFamily="18" charset="0"/>
                <a:cs typeface="Times New Roman" panose="02020603050405020304" pitchFamily="18" charset="0"/>
              </a:rPr>
              <a:t> experimental</a:t>
            </a:r>
            <a:endParaRPr lang="es-ES" sz="2400"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55" name="5 Diagrama"/>
          <p:cNvGraphicFramePr/>
          <p:nvPr>
            <p:extLst>
              <p:ext uri="{D42A27DB-BD31-4B8C-83A1-F6EECF244321}">
                <p14:modId xmlns:p14="http://schemas.microsoft.com/office/powerpoint/2010/main" val="353768907"/>
              </p:ext>
            </p:extLst>
          </p:nvPr>
        </p:nvGraphicFramePr>
        <p:xfrm>
          <a:off x="286785" y="6777383"/>
          <a:ext cx="9234897" cy="2324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6" name="Elipse 55"/>
          <p:cNvSpPr/>
          <p:nvPr/>
        </p:nvSpPr>
        <p:spPr>
          <a:xfrm>
            <a:off x="363599" y="9351629"/>
            <a:ext cx="1225188" cy="1662992"/>
          </a:xfrm>
          <a:prstGeom prst="ellipse">
            <a:avLst/>
          </a:prstGeom>
          <a:blipFill rotWithShape="0">
            <a:blip r:embed="rId11"/>
            <a:stretch>
              <a:fillRect/>
            </a:stretch>
          </a:blipFill>
          <a:ln w="15875" cap="rnd" cmpd="sng" algn="ctr">
            <a:solidFill>
              <a:sysClr val="window" lastClr="FFFFFF">
                <a:hueOff val="0"/>
                <a:satOff val="0"/>
                <a:lumOff val="0"/>
                <a:alphaOff val="0"/>
              </a:sysClr>
            </a:solidFill>
            <a:prstDash val="solid"/>
          </a:ln>
          <a:effectLst/>
        </p:spPr>
      </p:sp>
      <p:sp>
        <p:nvSpPr>
          <p:cNvPr id="5" name="Rectángulo 4"/>
          <p:cNvSpPr/>
          <p:nvPr/>
        </p:nvSpPr>
        <p:spPr>
          <a:xfrm>
            <a:off x="1811305" y="9427399"/>
            <a:ext cx="8238361" cy="1569660"/>
          </a:xfrm>
          <a:prstGeom prst="rect">
            <a:avLst/>
          </a:prstGeom>
        </p:spPr>
        <p:txBody>
          <a:bodyPr wrap="square">
            <a:spAutoFit/>
          </a:bodyPr>
          <a:lstStyle/>
          <a:p>
            <a:pPr marL="266700" lvl="0" indent="0" algn="just"/>
            <a:r>
              <a:rPr lang="es-ES" altLang="en-US" sz="2400" dirty="0">
                <a:latin typeface="Times New Roman" pitchFamily="18" charset="0"/>
                <a:cs typeface="Times New Roman" pitchFamily="18" charset="0"/>
              </a:rPr>
              <a:t>En </a:t>
            </a:r>
            <a:r>
              <a:rPr lang="es-ES" altLang="en-US" sz="2400" dirty="0" smtClean="0">
                <a:latin typeface="Times New Roman" pitchFamily="18" charset="0"/>
                <a:cs typeface="Times New Roman" pitchFamily="18" charset="0"/>
              </a:rPr>
              <a:t>los suelos contaminados con estos metales crece </a:t>
            </a:r>
            <a:r>
              <a:rPr lang="es-ES" altLang="en-US" sz="2400" dirty="0">
                <a:latin typeface="Times New Roman" pitchFamily="18" charset="0"/>
                <a:cs typeface="Times New Roman" pitchFamily="18" charset="0"/>
              </a:rPr>
              <a:t>el romerillo americano, evidenciando la resistencia de esta planta a condiciones adversas y a tolerar las altas concentraciones de metales, pudiendo ser empleado como agente </a:t>
            </a:r>
            <a:r>
              <a:rPr lang="es-ES" altLang="en-US" sz="2400" dirty="0" err="1">
                <a:latin typeface="Times New Roman" pitchFamily="18" charset="0"/>
                <a:cs typeface="Times New Roman" pitchFamily="18" charset="0"/>
              </a:rPr>
              <a:t>fitorremediador</a:t>
            </a:r>
            <a:endParaRPr lang="es-US" altLang="en-US" sz="2400" dirty="0">
              <a:latin typeface="Times New Roman" pitchFamily="18" charset="0"/>
              <a:cs typeface="Times New Roman" pitchFamily="18" charset="0"/>
            </a:endParaRPr>
          </a:p>
        </p:txBody>
      </p:sp>
      <p:graphicFrame>
        <p:nvGraphicFramePr>
          <p:cNvPr id="59" name="Objeto 58"/>
          <p:cNvGraphicFramePr>
            <a:graphicFrameLocks/>
          </p:cNvGraphicFramePr>
          <p:nvPr>
            <p:extLst>
              <p:ext uri="{D42A27DB-BD31-4B8C-83A1-F6EECF244321}">
                <p14:modId xmlns:p14="http://schemas.microsoft.com/office/powerpoint/2010/main" val="1005559059"/>
              </p:ext>
            </p:extLst>
          </p:nvPr>
        </p:nvGraphicFramePr>
        <p:xfrm>
          <a:off x="976193" y="15362293"/>
          <a:ext cx="3287227" cy="2109023"/>
        </p:xfrm>
        <a:graphic>
          <a:graphicData uri="http://schemas.openxmlformats.org/presentationml/2006/ole">
            <mc:AlternateContent xmlns:mc="http://schemas.openxmlformats.org/markup-compatibility/2006">
              <mc:Choice xmlns:v="urn:schemas-microsoft-com:vml" Requires="v">
                <p:oleObj spid="_x0000_s1032" name="Imagen" r:id="rId12" imgW="0" imgH="0" progId="StaticMetafile">
                  <p:embed/>
                </p:oleObj>
              </mc:Choice>
              <mc:Fallback>
                <p:oleObj name="Imagen" r:id="rId12" imgW="0" imgH="0" progId="StaticMetafile">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6193" y="15362293"/>
                        <a:ext cx="3287227" cy="2109023"/>
                      </a:xfrm>
                      <a:prstGeom prst="rect">
                        <a:avLst/>
                      </a:prstGeom>
                      <a:solidFill>
                        <a:srgbClr val="FFFFFF"/>
                      </a:solidFill>
                      <a:ln>
                        <a:noFill/>
                      </a:ln>
                    </p:spPr>
                  </p:pic>
                </p:oleObj>
              </mc:Fallback>
            </mc:AlternateContent>
          </a:graphicData>
        </a:graphic>
      </p:graphicFrame>
      <p:sp>
        <p:nvSpPr>
          <p:cNvPr id="60" name="Rectángulo 59"/>
          <p:cNvSpPr/>
          <p:nvPr/>
        </p:nvSpPr>
        <p:spPr>
          <a:xfrm>
            <a:off x="656298" y="17693613"/>
            <a:ext cx="9393368" cy="2015936"/>
          </a:xfrm>
          <a:prstGeom prst="rect">
            <a:avLst/>
          </a:prstGeom>
        </p:spPr>
        <p:txBody>
          <a:bodyPr wrap="square">
            <a:spAutoFit/>
          </a:bodyPr>
          <a:lstStyle/>
          <a:p>
            <a:pPr algn="just" defTabSz="457200">
              <a:spcBef>
                <a:spcPts val="600"/>
              </a:spcBef>
              <a:spcAft>
                <a:spcPts val="600"/>
              </a:spcAft>
            </a:pPr>
            <a:r>
              <a:rPr lang="es-EC"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Planta:</a:t>
            </a:r>
            <a:r>
              <a:rPr lang="es-EC"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Romerillo </a:t>
            </a:r>
            <a:r>
              <a:rPr lang="es-EC"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Americano (</a:t>
            </a:r>
            <a:r>
              <a:rPr lang="es-EC"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Helenium</a:t>
            </a:r>
            <a:r>
              <a:rPr lang="es-EC"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Quadridentatum</a:t>
            </a:r>
            <a:r>
              <a:rPr lang="es-EC" sz="2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Labill</a:t>
            </a:r>
            <a:r>
              <a:rPr lang="es-EC"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extraída de un suelo no </a:t>
            </a:r>
            <a:r>
              <a:rPr lang="es-EC"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contaminado</a:t>
            </a:r>
          </a:p>
          <a:p>
            <a:pPr algn="just" defTabSz="457200"/>
            <a:r>
              <a:rPr lang="es-EC"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Suelos contaminados:</a:t>
            </a:r>
          </a:p>
          <a:p>
            <a:pPr marL="342900" indent="-342900" algn="just" defTabSz="457200">
              <a:buFontTx/>
              <a:buAutoNum type="arabicPeriod"/>
            </a:pPr>
            <a:r>
              <a:rPr lang="es-EC" sz="2400" dirty="0" smtClean="0">
                <a:solidFill>
                  <a:prstClr val="black"/>
                </a:solidFill>
                <a:latin typeface="Times New Roman" panose="02020603050405020304" pitchFamily="18" charset="0"/>
                <a:ea typeface="Times New Roman" panose="02020603050405020304" pitchFamily="18" charset="0"/>
              </a:rPr>
              <a:t>Suelo </a:t>
            </a:r>
            <a:r>
              <a:rPr lang="es-EC" sz="2400" dirty="0">
                <a:solidFill>
                  <a:prstClr val="black"/>
                </a:solidFill>
                <a:latin typeface="Times New Roman" panose="02020603050405020304" pitchFamily="18" charset="0"/>
                <a:ea typeface="Times New Roman" panose="02020603050405020304" pitchFamily="18" charset="0"/>
              </a:rPr>
              <a:t>oscuro plástico </a:t>
            </a:r>
            <a:r>
              <a:rPr lang="es-EC" sz="2400" dirty="0" err="1" smtClean="0">
                <a:solidFill>
                  <a:prstClr val="black"/>
                </a:solidFill>
                <a:latin typeface="Times New Roman" panose="02020603050405020304" pitchFamily="18" charset="0"/>
                <a:ea typeface="Times New Roman" panose="02020603050405020304" pitchFamily="18" charset="0"/>
              </a:rPr>
              <a:t>gleysoso</a:t>
            </a:r>
            <a:r>
              <a:rPr lang="es-EC" sz="2400" dirty="0" smtClean="0">
                <a:solidFill>
                  <a:prstClr val="black"/>
                </a:solidFill>
                <a:latin typeface="Times New Roman" panose="02020603050405020304" pitchFamily="18" charset="0"/>
                <a:ea typeface="Times New Roman" panose="02020603050405020304" pitchFamily="18" charset="0"/>
              </a:rPr>
              <a:t>  </a:t>
            </a:r>
            <a:endParaRPr lang="es-EC" sz="2400" dirty="0">
              <a:solidFill>
                <a:prstClr val="black"/>
              </a:solidFill>
              <a:latin typeface="Times New Roman" panose="02020603050405020304" pitchFamily="18" charset="0"/>
              <a:ea typeface="Times New Roman" panose="02020603050405020304" pitchFamily="18" charset="0"/>
            </a:endParaRPr>
          </a:p>
          <a:p>
            <a:pPr marL="342900" indent="-342900" algn="just" defTabSz="457200">
              <a:buFontTx/>
              <a:buAutoNum type="arabicPeriod"/>
            </a:pPr>
            <a:r>
              <a:rPr lang="es-EC"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Suelo </a:t>
            </a:r>
            <a:r>
              <a:rPr lang="es-EC"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pardo con </a:t>
            </a:r>
            <a:r>
              <a:rPr lang="es-EC"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carbonato</a:t>
            </a:r>
          </a:p>
        </p:txBody>
      </p:sp>
      <p:sp>
        <p:nvSpPr>
          <p:cNvPr id="6" name="Rectángulo 5"/>
          <p:cNvSpPr/>
          <p:nvPr/>
        </p:nvSpPr>
        <p:spPr>
          <a:xfrm>
            <a:off x="232361" y="22254051"/>
            <a:ext cx="10310984" cy="3416320"/>
          </a:xfrm>
          <a:prstGeom prst="rect">
            <a:avLst/>
          </a:prstGeom>
        </p:spPr>
        <p:txBody>
          <a:bodyPr wrap="square">
            <a:spAutoFit/>
          </a:bodyPr>
          <a:lstStyle/>
          <a:p>
            <a:pPr algn="just"/>
            <a:r>
              <a:rPr lang="es-EC" sz="2400" b="1" dirty="0">
                <a:solidFill>
                  <a:prstClr val="black"/>
                </a:solidFill>
                <a:latin typeface="Times New Roman" panose="02020603050405020304" pitchFamily="18" charset="0"/>
                <a:ea typeface="Times New Roman" panose="02020603050405020304" pitchFamily="18" charset="0"/>
              </a:rPr>
              <a:t>C</a:t>
            </a:r>
            <a:r>
              <a:rPr lang="es-EC" sz="2400" b="1" dirty="0" smtClean="0">
                <a:solidFill>
                  <a:prstClr val="black"/>
                </a:solidFill>
                <a:latin typeface="Times New Roman" panose="02020603050405020304" pitchFamily="18" charset="0"/>
                <a:ea typeface="Times New Roman" panose="02020603050405020304" pitchFamily="18" charset="0"/>
              </a:rPr>
              <a:t>oeficientes </a:t>
            </a:r>
            <a:r>
              <a:rPr lang="es-EC" sz="2400" b="1" dirty="0">
                <a:solidFill>
                  <a:prstClr val="black"/>
                </a:solidFill>
                <a:latin typeface="Times New Roman" panose="02020603050405020304" pitchFamily="18" charset="0"/>
                <a:ea typeface="Times New Roman" panose="02020603050405020304" pitchFamily="18" charset="0"/>
              </a:rPr>
              <a:t>biológicos de </a:t>
            </a:r>
            <a:r>
              <a:rPr lang="es-EC" sz="2400" b="1" dirty="0" err="1">
                <a:solidFill>
                  <a:prstClr val="black"/>
                </a:solidFill>
                <a:latin typeface="Times New Roman" panose="02020603050405020304" pitchFamily="18" charset="0"/>
                <a:ea typeface="Times New Roman" panose="02020603050405020304" pitchFamily="18" charset="0"/>
              </a:rPr>
              <a:t>fitorremediación</a:t>
            </a:r>
            <a:r>
              <a:rPr lang="es-EC" sz="2400" b="1" dirty="0">
                <a:solidFill>
                  <a:prstClr val="black"/>
                </a:solidFill>
                <a:latin typeface="Times New Roman" panose="02020603050405020304" pitchFamily="18" charset="0"/>
                <a:ea typeface="Times New Roman" panose="02020603050405020304" pitchFamily="18" charset="0"/>
              </a:rPr>
              <a:t> en suelos.</a:t>
            </a:r>
            <a:endParaRPr lang="es-ES" sz="2400" b="1" dirty="0">
              <a:solidFill>
                <a:prstClr val="black"/>
              </a:solidFill>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s-EC" sz="2400" dirty="0">
                <a:solidFill>
                  <a:prstClr val="black"/>
                </a:solidFill>
                <a:latin typeface="Times New Roman" panose="02020603050405020304" pitchFamily="18" charset="0"/>
                <a:ea typeface="Times New Roman" panose="02020603050405020304" pitchFamily="18" charset="0"/>
              </a:rPr>
              <a:t>Factor de </a:t>
            </a:r>
            <a:r>
              <a:rPr lang="es-EC" sz="2400" dirty="0" err="1">
                <a:solidFill>
                  <a:prstClr val="black"/>
                </a:solidFill>
                <a:latin typeface="Times New Roman" panose="02020603050405020304" pitchFamily="18" charset="0"/>
                <a:ea typeface="Times New Roman" panose="02020603050405020304" pitchFamily="18" charset="0"/>
              </a:rPr>
              <a:t>bioconcentración</a:t>
            </a:r>
            <a:r>
              <a:rPr lang="es-EC" sz="2400" dirty="0">
                <a:solidFill>
                  <a:prstClr val="black"/>
                </a:solidFill>
                <a:latin typeface="Times New Roman" panose="02020603050405020304" pitchFamily="18" charset="0"/>
                <a:ea typeface="Times New Roman" panose="02020603050405020304" pitchFamily="18" charset="0"/>
              </a:rPr>
              <a:t>, que relaciona la concentración del metal en la planta entre la concentración del metal en el suelo. </a:t>
            </a:r>
            <a:endParaRPr lang="es-ES" sz="2400" dirty="0">
              <a:solidFill>
                <a:prstClr val="black"/>
              </a:solidFill>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s-EC" sz="2400" dirty="0">
                <a:solidFill>
                  <a:prstClr val="black"/>
                </a:solidFill>
                <a:latin typeface="Times New Roman" panose="02020603050405020304" pitchFamily="18" charset="0"/>
                <a:ea typeface="Times New Roman" panose="02020603050405020304" pitchFamily="18" charset="0"/>
              </a:rPr>
              <a:t>El coeficiente de absorción biológico de la raíz, el cual relaciona la concentración del metal en la raíz entre la concentración del metal en el </a:t>
            </a:r>
            <a:r>
              <a:rPr lang="es-EC" sz="2400" dirty="0" smtClean="0">
                <a:solidFill>
                  <a:prstClr val="black"/>
                </a:solidFill>
                <a:latin typeface="Times New Roman" panose="02020603050405020304" pitchFamily="18" charset="0"/>
                <a:ea typeface="Times New Roman" panose="02020603050405020304" pitchFamily="18" charset="0"/>
              </a:rPr>
              <a:t>suelo</a:t>
            </a:r>
          </a:p>
          <a:p>
            <a:pPr marL="342900" lvl="0" indent="-342900" algn="just">
              <a:buFont typeface="Wingdings" panose="05000000000000000000" pitchFamily="2" charset="2"/>
              <a:buChar char=""/>
            </a:pPr>
            <a:r>
              <a:rPr lang="es-EC" sz="2400" dirty="0" smtClean="0">
                <a:solidFill>
                  <a:prstClr val="black"/>
                </a:solidFill>
                <a:latin typeface="Times New Roman" panose="02020603050405020304" pitchFamily="18" charset="0"/>
                <a:ea typeface="Times New Roman" panose="02020603050405020304" pitchFamily="18" charset="0"/>
              </a:rPr>
              <a:t> El </a:t>
            </a:r>
            <a:r>
              <a:rPr lang="es-EC" sz="2400" dirty="0">
                <a:solidFill>
                  <a:prstClr val="black"/>
                </a:solidFill>
                <a:latin typeface="Times New Roman" panose="02020603050405020304" pitchFamily="18" charset="0"/>
                <a:ea typeface="Times New Roman" panose="02020603050405020304" pitchFamily="18" charset="0"/>
              </a:rPr>
              <a:t>factor de translocación biológico o de transferencia biológica, el cual asocia la concentración de metal en las hojas entre la concentración del metal en </a:t>
            </a:r>
            <a:r>
              <a:rPr lang="es-EC" sz="2400" dirty="0" smtClean="0">
                <a:solidFill>
                  <a:prstClr val="black"/>
                </a:solidFill>
                <a:latin typeface="Times New Roman" panose="02020603050405020304" pitchFamily="18" charset="0"/>
                <a:ea typeface="Times New Roman" panose="02020603050405020304" pitchFamily="18" charset="0"/>
              </a:rPr>
              <a:t>la</a:t>
            </a:r>
          </a:p>
          <a:p>
            <a:pPr marL="342900" lvl="0" indent="-342900" algn="just">
              <a:buFont typeface="Wingdings" panose="05000000000000000000" pitchFamily="2" charset="2"/>
              <a:buChar char=""/>
            </a:pPr>
            <a:r>
              <a:rPr lang="es-EC" sz="2400" dirty="0" smtClean="0">
                <a:solidFill>
                  <a:prstClr val="black"/>
                </a:solidFill>
                <a:latin typeface="Times New Roman" panose="02020603050405020304" pitchFamily="18" charset="0"/>
                <a:ea typeface="Times New Roman" panose="02020603050405020304" pitchFamily="18" charset="0"/>
              </a:rPr>
              <a:t> El </a:t>
            </a:r>
            <a:r>
              <a:rPr lang="es-EC" sz="2400" dirty="0">
                <a:solidFill>
                  <a:prstClr val="black"/>
                </a:solidFill>
                <a:latin typeface="Times New Roman" panose="02020603050405020304" pitchFamily="18" charset="0"/>
                <a:ea typeface="Times New Roman" panose="02020603050405020304" pitchFamily="18" charset="0"/>
              </a:rPr>
              <a:t>factor de remediación, que es la proporción del elemento contenido en la parte aérea de la planta con respecto a la superficie del </a:t>
            </a:r>
            <a:r>
              <a:rPr lang="es-EC" sz="2400" dirty="0" smtClean="0">
                <a:solidFill>
                  <a:prstClr val="black"/>
                </a:solidFill>
                <a:latin typeface="Times New Roman" panose="02020603050405020304" pitchFamily="18" charset="0"/>
                <a:ea typeface="Times New Roman" panose="02020603050405020304" pitchFamily="18" charset="0"/>
              </a:rPr>
              <a:t>suelo</a:t>
            </a:r>
            <a:endParaRPr lang="es-ES" sz="2400" dirty="0">
              <a:solidFill>
                <a:prstClr val="black"/>
              </a:solidFill>
              <a:latin typeface="Times New Roman" panose="02020603050405020304" pitchFamily="18" charset="0"/>
              <a:ea typeface="Times New Roman" panose="02020603050405020304" pitchFamily="18" charset="0"/>
            </a:endParaRPr>
          </a:p>
        </p:txBody>
      </p:sp>
      <p:graphicFrame>
        <p:nvGraphicFramePr>
          <p:cNvPr id="62" name="Tabla 61"/>
          <p:cNvGraphicFramePr>
            <a:graphicFrameLocks noGrp="1"/>
          </p:cNvGraphicFramePr>
          <p:nvPr>
            <p:extLst>
              <p:ext uri="{D42A27DB-BD31-4B8C-83A1-F6EECF244321}">
                <p14:modId xmlns:p14="http://schemas.microsoft.com/office/powerpoint/2010/main" val="1831052346"/>
              </p:ext>
            </p:extLst>
          </p:nvPr>
        </p:nvGraphicFramePr>
        <p:xfrm>
          <a:off x="10907530" y="6763323"/>
          <a:ext cx="10064557" cy="5533787"/>
        </p:xfrm>
        <a:graphic>
          <a:graphicData uri="http://schemas.openxmlformats.org/drawingml/2006/table">
            <a:tbl>
              <a:tblPr firstRow="1" firstCol="1" bandRow="1">
                <a:tableStyleId>{C083E6E3-FA7D-4D7B-A595-EF9225AFEA82}</a:tableStyleId>
              </a:tblPr>
              <a:tblGrid>
                <a:gridCol w="3901038">
                  <a:extLst>
                    <a:ext uri="{9D8B030D-6E8A-4147-A177-3AD203B41FA5}">
                      <a16:colId xmlns="" xmlns:a16="http://schemas.microsoft.com/office/drawing/2014/main" val="3973147327"/>
                    </a:ext>
                  </a:extLst>
                </a:gridCol>
                <a:gridCol w="2028091">
                  <a:extLst>
                    <a:ext uri="{9D8B030D-6E8A-4147-A177-3AD203B41FA5}">
                      <a16:colId xmlns="" xmlns:a16="http://schemas.microsoft.com/office/drawing/2014/main" val="447142032"/>
                    </a:ext>
                  </a:extLst>
                </a:gridCol>
                <a:gridCol w="1173871">
                  <a:extLst>
                    <a:ext uri="{9D8B030D-6E8A-4147-A177-3AD203B41FA5}">
                      <a16:colId xmlns="" xmlns:a16="http://schemas.microsoft.com/office/drawing/2014/main" val="2317433709"/>
                    </a:ext>
                  </a:extLst>
                </a:gridCol>
                <a:gridCol w="162560">
                  <a:extLst>
                    <a:ext uri="{9D8B030D-6E8A-4147-A177-3AD203B41FA5}">
                      <a16:colId xmlns="" xmlns:a16="http://schemas.microsoft.com/office/drawing/2014/main" val="2659844292"/>
                    </a:ext>
                  </a:extLst>
                </a:gridCol>
                <a:gridCol w="1066801">
                  <a:extLst>
                    <a:ext uri="{9D8B030D-6E8A-4147-A177-3AD203B41FA5}">
                      <a16:colId xmlns="" xmlns:a16="http://schemas.microsoft.com/office/drawing/2014/main" val="1672714785"/>
                    </a:ext>
                  </a:extLst>
                </a:gridCol>
                <a:gridCol w="1569636">
                  <a:extLst>
                    <a:ext uri="{9D8B030D-6E8A-4147-A177-3AD203B41FA5}">
                      <a16:colId xmlns="" xmlns:a16="http://schemas.microsoft.com/office/drawing/2014/main" val="3378707191"/>
                    </a:ext>
                  </a:extLst>
                </a:gridCol>
                <a:gridCol w="162560">
                  <a:extLst>
                    <a:ext uri="{9D8B030D-6E8A-4147-A177-3AD203B41FA5}">
                      <a16:colId xmlns="" xmlns:a16="http://schemas.microsoft.com/office/drawing/2014/main" val="3983893269"/>
                    </a:ext>
                  </a:extLst>
                </a:gridCol>
              </a:tblGrid>
              <a:tr h="605693">
                <a:tc rowSpan="2">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 </a:t>
                      </a:r>
                    </a:p>
                    <a:p>
                      <a:pPr>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Coeficientes biológicos</a:t>
                      </a:r>
                    </a:p>
                  </a:txBody>
                  <a:tcPr marL="68580" marR="68580" marT="0" marB="0"/>
                </a:tc>
                <a:tc gridSpan="3">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ctr" defTabSz="3038715" rtl="0" eaLnBrk="1" latinLnBrk="0" hangingPunct="1">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Suelo pardo</a:t>
                      </a:r>
                    </a:p>
                  </a:txBody>
                  <a:tcPr marL="68580" marR="68580" marT="0" marB="0"/>
                </a:tc>
                <a:tc hMerge="1">
                  <a:txBody>
                    <a:bodyPr/>
                    <a:lstStyle/>
                    <a:p>
                      <a:endParaRPr lang="es-ES"/>
                    </a:p>
                  </a:txBody>
                  <a:tcPr/>
                </a:tc>
                <a:tc hMerge="1">
                  <a:txBody>
                    <a:bodyPr/>
                    <a:lstStyle/>
                    <a:p>
                      <a:endParaRPr lang="es-ES"/>
                    </a:p>
                  </a:txBody>
                  <a:tcPr/>
                </a:tc>
                <a:tc gridSpan="3">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ctr" defTabSz="3038715" rtl="0" eaLnBrk="1" latinLnBrk="0" hangingPunct="1">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Suelo oscuro</a:t>
                      </a: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2798410685"/>
                  </a:ext>
                </a:extLst>
              </a:tr>
              <a:tr h="352999">
                <a:tc vMerge="1">
                  <a:txBody>
                    <a:bodyPr/>
                    <a:lstStyle/>
                    <a:p>
                      <a:endParaRPr lang="es-ES"/>
                    </a:p>
                  </a:txBody>
                  <a:tcPr/>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Cd</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Pb</a:t>
                      </a:r>
                    </a:p>
                  </a:txBody>
                  <a:tcPr marL="68580" marR="68580" marT="0" marB="0"/>
                </a:tc>
                <a:tc>
                  <a:txBody>
                    <a:bodyPr/>
                    <a:lstStyle/>
                    <a:p>
                      <a:endParaRPr lang="es-ES"/>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Cd</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tabLst>
                          <a:tab pos="5400040" algn="r"/>
                        </a:tabLst>
                      </a:pPr>
                      <a:r>
                        <a:rPr lang="es-ES" sz="2400" kern="1200">
                          <a:solidFill>
                            <a:schemeClr val="tx1"/>
                          </a:solidFill>
                          <a:latin typeface="Times New Roman" pitchFamily="18" charset="0"/>
                          <a:ea typeface="+mn-ea"/>
                          <a:cs typeface="Times New Roman" pitchFamily="18" charset="0"/>
                        </a:rPr>
                        <a:t>Pb</a:t>
                      </a:r>
                    </a:p>
                  </a:txBody>
                  <a:tcPr marL="68580" marR="68580" marT="0" marB="0"/>
                </a:tc>
                <a:tc>
                  <a:txBody>
                    <a:bodyPr/>
                    <a:lstStyle/>
                    <a:p>
                      <a:endParaRPr lang="es-ES"/>
                    </a:p>
                  </a:txBody>
                  <a:tcPr marL="68580" marR="68580" marT="0" marB="0"/>
                </a:tc>
                <a:extLst>
                  <a:ext uri="{0D108BD9-81ED-4DB2-BD59-A6C34878D82A}">
                    <a16:rowId xmlns="" xmlns:a16="http://schemas.microsoft.com/office/drawing/2014/main" val="3781830868"/>
                  </a:ext>
                </a:extLst>
              </a:tr>
              <a:tr h="923022">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nSpc>
                          <a:spcPct val="115000"/>
                        </a:lnSpc>
                        <a:spcAft>
                          <a:spcPts val="0"/>
                        </a:spcAft>
                        <a:tabLst>
                          <a:tab pos="5400040" algn="r"/>
                        </a:tabLst>
                      </a:pPr>
                      <a:r>
                        <a:rPr lang="es-ES" sz="2400" kern="1200">
                          <a:solidFill>
                            <a:schemeClr val="tx1"/>
                          </a:solidFill>
                          <a:latin typeface="Times New Roman" pitchFamily="18" charset="0"/>
                          <a:ea typeface="+mn-ea"/>
                          <a:cs typeface="Times New Roman" pitchFamily="18" charset="0"/>
                        </a:rPr>
                        <a:t>Factor de bioconcentración (planta/suelo)</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5,00</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6,56</a:t>
                      </a:r>
                    </a:p>
                  </a:txBody>
                  <a:tcPr marL="68580" marR="68580" marT="0" marB="0"/>
                </a:tc>
                <a:tc>
                  <a:txBody>
                    <a:bodyPr/>
                    <a:lstStyle/>
                    <a:p>
                      <a:endParaRPr lang="es-ES"/>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dirty="0">
                          <a:solidFill>
                            <a:schemeClr val="tx1"/>
                          </a:solidFill>
                          <a:latin typeface="Times New Roman" pitchFamily="18" charset="0"/>
                          <a:ea typeface="+mn-ea"/>
                          <a:cs typeface="Times New Roman" pitchFamily="18" charset="0"/>
                        </a:rPr>
                        <a:t>4,71</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dirty="0">
                          <a:solidFill>
                            <a:schemeClr val="tx1"/>
                          </a:solidFill>
                          <a:latin typeface="Times New Roman" pitchFamily="18" charset="0"/>
                          <a:ea typeface="+mn-ea"/>
                          <a:cs typeface="Times New Roman" pitchFamily="18" charset="0"/>
                        </a:rPr>
                        <a:t>7,34</a:t>
                      </a:r>
                    </a:p>
                  </a:txBody>
                  <a:tcPr marL="68580" marR="68580" marT="0" marB="0"/>
                </a:tc>
                <a:tc>
                  <a:txBody>
                    <a:bodyPr/>
                    <a:lstStyle/>
                    <a:p>
                      <a:endParaRPr lang="es-ES"/>
                    </a:p>
                  </a:txBody>
                  <a:tcPr marL="68580" marR="68580" marT="0" marB="0"/>
                </a:tc>
                <a:extLst>
                  <a:ext uri="{0D108BD9-81ED-4DB2-BD59-A6C34878D82A}">
                    <a16:rowId xmlns="" xmlns:a16="http://schemas.microsoft.com/office/drawing/2014/main" val="45887913"/>
                  </a:ext>
                </a:extLst>
              </a:tr>
              <a:tr h="705997">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Factor de </a:t>
                      </a:r>
                      <a:r>
                        <a:rPr lang="es-ES" sz="2400" b="1" kern="1200" dirty="0">
                          <a:solidFill>
                            <a:schemeClr val="tx1"/>
                          </a:solidFill>
                          <a:latin typeface="Times New Roman" pitchFamily="18" charset="0"/>
                          <a:ea typeface="+mn-ea"/>
                          <a:cs typeface="Times New Roman" pitchFamily="18" charset="0"/>
                        </a:rPr>
                        <a:t>translocación biológico (aérea/raíz)</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2,17</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1,43</a:t>
                      </a:r>
                    </a:p>
                  </a:txBody>
                  <a:tcPr marL="68580" marR="68580" marT="0" marB="0"/>
                </a:tc>
                <a:tc>
                  <a:txBody>
                    <a:bodyPr/>
                    <a:lstStyle/>
                    <a:p>
                      <a:endParaRPr lang="es-ES"/>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dirty="0">
                          <a:solidFill>
                            <a:schemeClr val="tx1"/>
                          </a:solidFill>
                          <a:latin typeface="Times New Roman" pitchFamily="18" charset="0"/>
                          <a:ea typeface="+mn-ea"/>
                          <a:cs typeface="Times New Roman" pitchFamily="18" charset="0"/>
                        </a:rPr>
                        <a:t>3,22</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dirty="0">
                          <a:solidFill>
                            <a:schemeClr val="tx1"/>
                          </a:solidFill>
                          <a:latin typeface="Times New Roman" pitchFamily="18" charset="0"/>
                          <a:ea typeface="+mn-ea"/>
                          <a:cs typeface="Times New Roman" pitchFamily="18" charset="0"/>
                        </a:rPr>
                        <a:t>3,56</a:t>
                      </a:r>
                    </a:p>
                  </a:txBody>
                  <a:tcPr marL="68580" marR="68580" marT="0" marB="0"/>
                </a:tc>
                <a:tc>
                  <a:txBody>
                    <a:bodyPr/>
                    <a:lstStyle/>
                    <a:p>
                      <a:endParaRPr lang="es-ES"/>
                    </a:p>
                  </a:txBody>
                  <a:tcPr marL="68580" marR="68580" marT="0" marB="0"/>
                </a:tc>
                <a:extLst>
                  <a:ext uri="{0D108BD9-81ED-4DB2-BD59-A6C34878D82A}">
                    <a16:rowId xmlns="" xmlns:a16="http://schemas.microsoft.com/office/drawing/2014/main" val="2659129346"/>
                  </a:ext>
                </a:extLst>
              </a:tr>
              <a:tr h="705997">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nSpc>
                          <a:spcPct val="115000"/>
                        </a:lnSpc>
                        <a:spcAft>
                          <a:spcPts val="0"/>
                        </a:spcAft>
                        <a:tabLst>
                          <a:tab pos="5400040" algn="r"/>
                        </a:tabLst>
                      </a:pPr>
                      <a:r>
                        <a:rPr lang="es-ES" sz="2400" kern="1200">
                          <a:solidFill>
                            <a:schemeClr val="tx1"/>
                          </a:solidFill>
                          <a:latin typeface="Times New Roman" pitchFamily="18" charset="0"/>
                          <a:ea typeface="+mn-ea"/>
                          <a:cs typeface="Times New Roman" pitchFamily="18" charset="0"/>
                        </a:rPr>
                        <a:t>Factor de remediación (aérea/suelo)</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3,42</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3,86</a:t>
                      </a:r>
                    </a:p>
                  </a:txBody>
                  <a:tcPr marL="68580" marR="68580" marT="0" marB="0"/>
                </a:tc>
                <a:tc>
                  <a:txBody>
                    <a:bodyPr/>
                    <a:lstStyle/>
                    <a:p>
                      <a:endParaRPr lang="es-ES"/>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dirty="0">
                          <a:solidFill>
                            <a:schemeClr val="tx1"/>
                          </a:solidFill>
                          <a:latin typeface="Times New Roman" pitchFamily="18" charset="0"/>
                          <a:ea typeface="+mn-ea"/>
                          <a:cs typeface="Times New Roman" pitchFamily="18" charset="0"/>
                        </a:rPr>
                        <a:t>3,60</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5,73</a:t>
                      </a:r>
                    </a:p>
                  </a:txBody>
                  <a:tcPr marL="68580" marR="68580" marT="0" marB="0"/>
                </a:tc>
                <a:tc>
                  <a:txBody>
                    <a:bodyPr/>
                    <a:lstStyle/>
                    <a:p>
                      <a:endParaRPr lang="es-ES"/>
                    </a:p>
                  </a:txBody>
                  <a:tcPr marL="68580" marR="68580" marT="0" marB="0"/>
                </a:tc>
                <a:extLst>
                  <a:ext uri="{0D108BD9-81ED-4DB2-BD59-A6C34878D82A}">
                    <a16:rowId xmlns="" xmlns:a16="http://schemas.microsoft.com/office/drawing/2014/main" val="3073061184"/>
                  </a:ext>
                </a:extLst>
              </a:tr>
              <a:tr h="1058995">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nSpc>
                          <a:spcPct val="115000"/>
                        </a:lnSpc>
                        <a:spcAft>
                          <a:spcPts val="0"/>
                        </a:spcAft>
                        <a:tabLst>
                          <a:tab pos="5400040" algn="r"/>
                        </a:tabLst>
                      </a:pPr>
                      <a:r>
                        <a:rPr lang="es-ES" sz="2400" kern="1200" dirty="0">
                          <a:solidFill>
                            <a:schemeClr val="tx1"/>
                          </a:solidFill>
                          <a:latin typeface="Times New Roman" pitchFamily="18" charset="0"/>
                          <a:ea typeface="+mn-ea"/>
                          <a:cs typeface="Times New Roman" pitchFamily="18" charset="0"/>
                        </a:rPr>
                        <a:t>Coeficiente de absorción biológica en la raíz (Raíz/suelo)</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1,75</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a:solidFill>
                            <a:schemeClr val="tx1"/>
                          </a:solidFill>
                          <a:latin typeface="Times New Roman" pitchFamily="18" charset="0"/>
                          <a:ea typeface="+mn-ea"/>
                          <a:cs typeface="Times New Roman" pitchFamily="18" charset="0"/>
                        </a:rPr>
                        <a:t>2,70</a:t>
                      </a:r>
                    </a:p>
                  </a:txBody>
                  <a:tcPr marL="68580" marR="68580" marT="0" marB="0"/>
                </a:tc>
                <a:tc>
                  <a:txBody>
                    <a:bodyPr/>
                    <a:lstStyle/>
                    <a:p>
                      <a:endParaRPr lang="es-ES" dirty="0"/>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dirty="0">
                          <a:solidFill>
                            <a:schemeClr val="tx1"/>
                          </a:solidFill>
                          <a:latin typeface="Times New Roman" pitchFamily="18" charset="0"/>
                          <a:ea typeface="+mn-ea"/>
                          <a:cs typeface="Times New Roman" pitchFamily="18" charset="0"/>
                        </a:rPr>
                        <a:t>1,12</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algn="ctr">
                        <a:lnSpc>
                          <a:spcPct val="115000"/>
                        </a:lnSpc>
                        <a:spcAft>
                          <a:spcPts val="0"/>
                        </a:spcAft>
                      </a:pPr>
                      <a:r>
                        <a:rPr lang="es-ES" sz="2400" kern="1200" dirty="0">
                          <a:solidFill>
                            <a:schemeClr val="tx1"/>
                          </a:solidFill>
                          <a:latin typeface="Times New Roman" pitchFamily="18" charset="0"/>
                          <a:ea typeface="+mn-ea"/>
                          <a:cs typeface="Times New Roman" pitchFamily="18" charset="0"/>
                        </a:rPr>
                        <a:t>1,61</a:t>
                      </a:r>
                    </a:p>
                  </a:txBody>
                  <a:tcPr marL="68580" marR="68580" marT="0" marB="0"/>
                </a:tc>
                <a:tc>
                  <a:txBody>
                    <a:bodyPr/>
                    <a:lstStyle/>
                    <a:p>
                      <a:endParaRPr lang="es-ES" dirty="0"/>
                    </a:p>
                  </a:txBody>
                  <a:tcPr marL="68580" marR="68580" marT="0" marB="0"/>
                </a:tc>
                <a:extLst>
                  <a:ext uri="{0D108BD9-81ED-4DB2-BD59-A6C34878D82A}">
                    <a16:rowId xmlns="" xmlns:a16="http://schemas.microsoft.com/office/drawing/2014/main" val="1142958930"/>
                  </a:ext>
                </a:extLst>
              </a:tr>
            </a:tbl>
          </a:graphicData>
        </a:graphic>
      </p:graphicFrame>
      <p:sp>
        <p:nvSpPr>
          <p:cNvPr id="65"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78335" y="14232135"/>
            <a:ext cx="10093752" cy="688957"/>
          </a:xfrm>
        </p:spPr>
        <p:txBody>
          <a:bodyPr/>
          <a:lstStyle/>
          <a:p>
            <a:r>
              <a:rPr lang="es-ES" sz="2400" b="1" dirty="0"/>
              <a:t>Coeficientes biológicos de </a:t>
            </a:r>
            <a:r>
              <a:rPr lang="es-ES" sz="2400" b="1" dirty="0" err="1"/>
              <a:t>fitorremediación</a:t>
            </a:r>
            <a:r>
              <a:rPr lang="es-ES" sz="2400" b="1" dirty="0"/>
              <a:t> en el </a:t>
            </a:r>
            <a:r>
              <a:rPr lang="es-EC" sz="2400" b="1" dirty="0"/>
              <a:t>en el sitio contaminado</a:t>
            </a:r>
            <a:endParaRPr lang="es-ES" sz="2400" b="1" dirty="0"/>
          </a:p>
        </p:txBody>
      </p:sp>
      <p:graphicFrame>
        <p:nvGraphicFramePr>
          <p:cNvPr id="66" name="Tabla 65"/>
          <p:cNvGraphicFramePr>
            <a:graphicFrameLocks noGrp="1"/>
          </p:cNvGraphicFramePr>
          <p:nvPr>
            <p:extLst>
              <p:ext uri="{D42A27DB-BD31-4B8C-83A1-F6EECF244321}">
                <p14:modId xmlns:p14="http://schemas.microsoft.com/office/powerpoint/2010/main" val="1570952475"/>
              </p:ext>
            </p:extLst>
          </p:nvPr>
        </p:nvGraphicFramePr>
        <p:xfrm>
          <a:off x="11146107" y="15050712"/>
          <a:ext cx="9152665" cy="3511870"/>
        </p:xfrm>
        <a:graphic>
          <a:graphicData uri="http://schemas.openxmlformats.org/drawingml/2006/table">
            <a:tbl>
              <a:tblPr firstRow="1" firstCol="1" bandRow="1">
                <a:tableStyleId>{5FD0F851-EC5A-4D38-B0AD-8093EC10F338}</a:tableStyleId>
              </a:tblPr>
              <a:tblGrid>
                <a:gridCol w="5987435">
                  <a:extLst>
                    <a:ext uri="{9D8B030D-6E8A-4147-A177-3AD203B41FA5}">
                      <a16:colId xmlns="" xmlns:a16="http://schemas.microsoft.com/office/drawing/2014/main" val="972310467"/>
                    </a:ext>
                  </a:extLst>
                </a:gridCol>
                <a:gridCol w="1652954">
                  <a:extLst>
                    <a:ext uri="{9D8B030D-6E8A-4147-A177-3AD203B41FA5}">
                      <a16:colId xmlns="" xmlns:a16="http://schemas.microsoft.com/office/drawing/2014/main" val="3123788689"/>
                    </a:ext>
                  </a:extLst>
                </a:gridCol>
                <a:gridCol w="1512276">
                  <a:extLst>
                    <a:ext uri="{9D8B030D-6E8A-4147-A177-3AD203B41FA5}">
                      <a16:colId xmlns="" xmlns:a16="http://schemas.microsoft.com/office/drawing/2014/main" val="2868615380"/>
                    </a:ext>
                  </a:extLst>
                </a:gridCol>
              </a:tblGrid>
              <a:tr h="0">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1" kern="1200" dirty="0">
                          <a:solidFill>
                            <a:schemeClr val="tx1"/>
                          </a:solidFill>
                          <a:latin typeface="Times New Roman" pitchFamily="18" charset="0"/>
                          <a:ea typeface="+mn-ea"/>
                          <a:cs typeface="Times New Roman" pitchFamily="18" charset="0"/>
                        </a:rPr>
                        <a:t>Coeficientes biológicos</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1" kern="1200" dirty="0">
                          <a:solidFill>
                            <a:schemeClr val="tx1"/>
                          </a:solidFill>
                          <a:latin typeface="Times New Roman" pitchFamily="18" charset="0"/>
                          <a:ea typeface="+mn-ea"/>
                          <a:cs typeface="Times New Roman" pitchFamily="18" charset="0"/>
                        </a:rPr>
                        <a:t>Cadmio</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1" kern="1200" dirty="0">
                          <a:solidFill>
                            <a:schemeClr val="tx1"/>
                          </a:solidFill>
                          <a:latin typeface="Times New Roman" pitchFamily="18" charset="0"/>
                          <a:ea typeface="+mn-ea"/>
                          <a:cs typeface="Times New Roman" pitchFamily="18" charset="0"/>
                        </a:rPr>
                        <a:t>Plomo</a:t>
                      </a:r>
                    </a:p>
                  </a:txBody>
                  <a:tcPr marL="68580" marR="68580" marT="0" marB="0"/>
                </a:tc>
                <a:extLst>
                  <a:ext uri="{0D108BD9-81ED-4DB2-BD59-A6C34878D82A}">
                    <a16:rowId xmlns="" xmlns:a16="http://schemas.microsoft.com/office/drawing/2014/main" val="331830500"/>
                  </a:ext>
                </a:extLst>
              </a:tr>
              <a:tr h="0">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1" kern="1200" dirty="0">
                          <a:solidFill>
                            <a:schemeClr val="tx1"/>
                          </a:solidFill>
                          <a:latin typeface="Times New Roman" pitchFamily="18" charset="0"/>
                          <a:ea typeface="+mn-ea"/>
                          <a:cs typeface="Times New Roman" pitchFamily="18" charset="0"/>
                        </a:rPr>
                        <a:t>Factor de </a:t>
                      </a:r>
                      <a:r>
                        <a:rPr lang="es-ES" sz="2400" b="1" kern="1200" dirty="0" err="1">
                          <a:solidFill>
                            <a:schemeClr val="tx1"/>
                          </a:solidFill>
                          <a:latin typeface="Times New Roman" pitchFamily="18" charset="0"/>
                          <a:ea typeface="+mn-ea"/>
                          <a:cs typeface="Times New Roman" pitchFamily="18" charset="0"/>
                        </a:rPr>
                        <a:t>bioconcentración</a:t>
                      </a:r>
                      <a:r>
                        <a:rPr lang="es-ES" sz="2400" b="1" kern="1200" dirty="0">
                          <a:solidFill>
                            <a:schemeClr val="tx1"/>
                          </a:solidFill>
                          <a:latin typeface="Times New Roman" pitchFamily="18" charset="0"/>
                          <a:ea typeface="+mn-ea"/>
                          <a:cs typeface="Times New Roman" pitchFamily="18" charset="0"/>
                        </a:rPr>
                        <a:t> (planta/suelo)</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0" kern="1200" dirty="0">
                          <a:solidFill>
                            <a:schemeClr val="tx1"/>
                          </a:solidFill>
                          <a:latin typeface="Times New Roman" pitchFamily="18" charset="0"/>
                          <a:ea typeface="+mn-ea"/>
                          <a:cs typeface="Times New Roman" pitchFamily="18" charset="0"/>
                        </a:rPr>
                        <a:t>4,97</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0" kern="1200" dirty="0">
                          <a:solidFill>
                            <a:schemeClr val="tx1"/>
                          </a:solidFill>
                          <a:latin typeface="Times New Roman" pitchFamily="18" charset="0"/>
                          <a:ea typeface="+mn-ea"/>
                          <a:cs typeface="Times New Roman" pitchFamily="18" charset="0"/>
                        </a:rPr>
                        <a:t>1,49</a:t>
                      </a:r>
                    </a:p>
                  </a:txBody>
                  <a:tcPr marL="68580" marR="68580" marT="0" marB="0"/>
                </a:tc>
                <a:extLst>
                  <a:ext uri="{0D108BD9-81ED-4DB2-BD59-A6C34878D82A}">
                    <a16:rowId xmlns="" xmlns:a16="http://schemas.microsoft.com/office/drawing/2014/main" val="772506165"/>
                  </a:ext>
                </a:extLst>
              </a:tr>
              <a:tr h="0">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1" kern="1200" dirty="0">
                          <a:solidFill>
                            <a:schemeClr val="tx1"/>
                          </a:solidFill>
                          <a:latin typeface="Times New Roman" pitchFamily="18" charset="0"/>
                          <a:ea typeface="+mn-ea"/>
                          <a:cs typeface="Times New Roman" pitchFamily="18" charset="0"/>
                        </a:rPr>
                        <a:t>Factor de translocación biológico (aérea/raíz)</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0" kern="1200" dirty="0">
                          <a:solidFill>
                            <a:schemeClr val="tx1"/>
                          </a:solidFill>
                          <a:latin typeface="Times New Roman" pitchFamily="18" charset="0"/>
                          <a:ea typeface="+mn-ea"/>
                          <a:cs typeface="Times New Roman" pitchFamily="18" charset="0"/>
                        </a:rPr>
                        <a:t>3,41</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0" kern="1200" dirty="0">
                          <a:solidFill>
                            <a:schemeClr val="tx1"/>
                          </a:solidFill>
                          <a:latin typeface="Times New Roman" pitchFamily="18" charset="0"/>
                          <a:ea typeface="+mn-ea"/>
                          <a:cs typeface="Times New Roman" pitchFamily="18" charset="0"/>
                        </a:rPr>
                        <a:t>3,19</a:t>
                      </a:r>
                    </a:p>
                  </a:txBody>
                  <a:tcPr marL="68580" marR="68580" marT="0" marB="0"/>
                </a:tc>
                <a:extLst>
                  <a:ext uri="{0D108BD9-81ED-4DB2-BD59-A6C34878D82A}">
                    <a16:rowId xmlns="" xmlns:a16="http://schemas.microsoft.com/office/drawing/2014/main" val="1933450296"/>
                  </a:ext>
                </a:extLst>
              </a:tr>
              <a:tr h="0">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1" kern="1200">
                          <a:solidFill>
                            <a:schemeClr val="tx1"/>
                          </a:solidFill>
                          <a:latin typeface="Times New Roman" pitchFamily="18" charset="0"/>
                          <a:ea typeface="+mn-ea"/>
                          <a:cs typeface="Times New Roman" pitchFamily="18" charset="0"/>
                        </a:rPr>
                        <a:t>Factor de remediación (aérea/suelo)</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0" kern="1200" dirty="0">
                          <a:solidFill>
                            <a:schemeClr val="tx1"/>
                          </a:solidFill>
                          <a:latin typeface="Times New Roman" pitchFamily="18" charset="0"/>
                          <a:ea typeface="+mn-ea"/>
                          <a:cs typeface="Times New Roman" pitchFamily="18" charset="0"/>
                        </a:rPr>
                        <a:t>3,92</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0" kern="1200" dirty="0">
                          <a:solidFill>
                            <a:schemeClr val="tx1"/>
                          </a:solidFill>
                          <a:latin typeface="Times New Roman" pitchFamily="18" charset="0"/>
                          <a:ea typeface="+mn-ea"/>
                          <a:cs typeface="Times New Roman" pitchFamily="18" charset="0"/>
                        </a:rPr>
                        <a:t>1,13</a:t>
                      </a:r>
                    </a:p>
                  </a:txBody>
                  <a:tcPr marL="68580" marR="68580" marT="0" marB="0"/>
                </a:tc>
                <a:extLst>
                  <a:ext uri="{0D108BD9-81ED-4DB2-BD59-A6C34878D82A}">
                    <a16:rowId xmlns="" xmlns:a16="http://schemas.microsoft.com/office/drawing/2014/main" val="2839757296"/>
                  </a:ext>
                </a:extLst>
              </a:tr>
              <a:tr h="0">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1" kern="1200" dirty="0">
                          <a:solidFill>
                            <a:schemeClr val="tx1"/>
                          </a:solidFill>
                          <a:latin typeface="Times New Roman" pitchFamily="18" charset="0"/>
                          <a:ea typeface="+mn-ea"/>
                          <a:cs typeface="Times New Roman" pitchFamily="18" charset="0"/>
                        </a:rPr>
                        <a:t>Coeficiente de absorción biológica en la raíz (Raíz/suelo)</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0" kern="1200" dirty="0">
                          <a:solidFill>
                            <a:schemeClr val="tx1"/>
                          </a:solidFill>
                          <a:latin typeface="Times New Roman" pitchFamily="18" charset="0"/>
                          <a:ea typeface="+mn-ea"/>
                          <a:cs typeface="Times New Roman" pitchFamily="18" charset="0"/>
                        </a:rPr>
                        <a:t>1,15</a:t>
                      </a:r>
                    </a:p>
                  </a:txBody>
                  <a:tcPr marL="68580" marR="68580" marT="0" marB="0"/>
                </a:tc>
                <a:tc>
                  <a:txBody>
                    <a:bodyPr/>
                    <a:lstStyle>
                      <a:lvl1pPr marL="0" algn="l" defTabSz="3038715" rtl="0" eaLnBrk="1" latinLnBrk="0" hangingPunct="1">
                        <a:defRPr sz="6000" kern="1200">
                          <a:solidFill>
                            <a:schemeClr val="tx1"/>
                          </a:solidFill>
                          <a:latin typeface="Century Gothic" panose="020B0502020202020204"/>
                        </a:defRPr>
                      </a:lvl1pPr>
                      <a:lvl2pPr marL="1519358" algn="l" defTabSz="3038715" rtl="0" eaLnBrk="1" latinLnBrk="0" hangingPunct="1">
                        <a:defRPr sz="6000" kern="1200">
                          <a:solidFill>
                            <a:schemeClr val="tx1"/>
                          </a:solidFill>
                          <a:latin typeface="Century Gothic" panose="020B0502020202020204"/>
                        </a:defRPr>
                      </a:lvl2pPr>
                      <a:lvl3pPr marL="3038715" algn="l" defTabSz="3038715" rtl="0" eaLnBrk="1" latinLnBrk="0" hangingPunct="1">
                        <a:defRPr sz="6000" kern="1200">
                          <a:solidFill>
                            <a:schemeClr val="tx1"/>
                          </a:solidFill>
                          <a:latin typeface="Century Gothic" panose="020B0502020202020204"/>
                        </a:defRPr>
                      </a:lvl3pPr>
                      <a:lvl4pPr marL="4558071" algn="l" defTabSz="3038715" rtl="0" eaLnBrk="1" latinLnBrk="0" hangingPunct="1">
                        <a:defRPr sz="6000" kern="1200">
                          <a:solidFill>
                            <a:schemeClr val="tx1"/>
                          </a:solidFill>
                          <a:latin typeface="Century Gothic" panose="020B0502020202020204"/>
                        </a:defRPr>
                      </a:lvl4pPr>
                      <a:lvl5pPr marL="6077429" algn="l" defTabSz="3038715" rtl="0" eaLnBrk="1" latinLnBrk="0" hangingPunct="1">
                        <a:defRPr sz="6000" kern="1200">
                          <a:solidFill>
                            <a:schemeClr val="tx1"/>
                          </a:solidFill>
                          <a:latin typeface="Century Gothic" panose="020B0502020202020204"/>
                        </a:defRPr>
                      </a:lvl5pPr>
                      <a:lvl6pPr marL="7596786" algn="l" defTabSz="3038715" rtl="0" eaLnBrk="1" latinLnBrk="0" hangingPunct="1">
                        <a:defRPr sz="6000" kern="1200">
                          <a:solidFill>
                            <a:schemeClr val="tx1"/>
                          </a:solidFill>
                          <a:latin typeface="Century Gothic" panose="020B0502020202020204"/>
                        </a:defRPr>
                      </a:lvl6pPr>
                      <a:lvl7pPr marL="9116145" algn="l" defTabSz="3038715" rtl="0" eaLnBrk="1" latinLnBrk="0" hangingPunct="1">
                        <a:defRPr sz="6000" kern="1200">
                          <a:solidFill>
                            <a:schemeClr val="tx1"/>
                          </a:solidFill>
                          <a:latin typeface="Century Gothic" panose="020B0502020202020204"/>
                        </a:defRPr>
                      </a:lvl7pPr>
                      <a:lvl8pPr marL="10635501" algn="l" defTabSz="3038715" rtl="0" eaLnBrk="1" latinLnBrk="0" hangingPunct="1">
                        <a:defRPr sz="6000" kern="1200">
                          <a:solidFill>
                            <a:schemeClr val="tx1"/>
                          </a:solidFill>
                          <a:latin typeface="Century Gothic" panose="020B0502020202020204"/>
                        </a:defRPr>
                      </a:lvl8pPr>
                      <a:lvl9pPr marL="12154859" algn="l" defTabSz="3038715" rtl="0" eaLnBrk="1" latinLnBrk="0" hangingPunct="1">
                        <a:defRPr sz="6000" kern="1200">
                          <a:solidFill>
                            <a:schemeClr val="tx1"/>
                          </a:solidFill>
                          <a:latin typeface="Century Gothic" panose="020B0502020202020204"/>
                        </a:defRPr>
                      </a:lvl9pPr>
                    </a:lstStyle>
                    <a:p>
                      <a:pPr marL="0" algn="l" defTabSz="3038715" rtl="0" eaLnBrk="1" latinLnBrk="0" hangingPunct="1">
                        <a:lnSpc>
                          <a:spcPct val="150000"/>
                        </a:lnSpc>
                        <a:spcAft>
                          <a:spcPts val="0"/>
                        </a:spcAft>
                        <a:tabLst>
                          <a:tab pos="5400040" algn="r"/>
                        </a:tabLst>
                      </a:pPr>
                      <a:r>
                        <a:rPr lang="es-ES" sz="2400" b="0" kern="1200" dirty="0">
                          <a:solidFill>
                            <a:schemeClr val="tx1"/>
                          </a:solidFill>
                          <a:latin typeface="Times New Roman" pitchFamily="18" charset="0"/>
                          <a:ea typeface="+mn-ea"/>
                          <a:cs typeface="Times New Roman" pitchFamily="18" charset="0"/>
                        </a:rPr>
                        <a:t>0,35</a:t>
                      </a:r>
                    </a:p>
                  </a:txBody>
                  <a:tcPr marL="68580" marR="68580" marT="0" marB="0"/>
                </a:tc>
                <a:extLst>
                  <a:ext uri="{0D108BD9-81ED-4DB2-BD59-A6C34878D82A}">
                    <a16:rowId xmlns="" xmlns:a16="http://schemas.microsoft.com/office/drawing/2014/main" val="1280197851"/>
                  </a:ext>
                </a:extLst>
              </a:tr>
            </a:tbl>
          </a:graphicData>
        </a:graphic>
      </p:graphicFrame>
      <p:sp>
        <p:nvSpPr>
          <p:cNvPr id="9" name="Rectángulo 8"/>
          <p:cNvSpPr/>
          <p:nvPr/>
        </p:nvSpPr>
        <p:spPr>
          <a:xfrm>
            <a:off x="11072797" y="18904154"/>
            <a:ext cx="9986777" cy="1200329"/>
          </a:xfrm>
          <a:prstGeom prst="rect">
            <a:avLst/>
          </a:prstGeom>
        </p:spPr>
        <p:txBody>
          <a:bodyPr wrap="square">
            <a:spAutoFit/>
          </a:bodyPr>
          <a:lstStyle/>
          <a:p>
            <a:pPr lvl="0" defTabSz="457200"/>
            <a:r>
              <a:rPr lang="es-EC" sz="2400" dirty="0" smtClean="0">
                <a:solidFill>
                  <a:schemeClr val="accent5">
                    <a:lumMod val="50000"/>
                  </a:schemeClr>
                </a:solidFill>
                <a:latin typeface="Times New Roman" panose="02020603050405020304" pitchFamily="18" charset="0"/>
                <a:cs typeface="Times New Roman" panose="02020603050405020304" pitchFamily="18" charset="0"/>
              </a:rPr>
              <a:t>Los valores de coeficientes superiores a 1 demuestran </a:t>
            </a:r>
            <a:r>
              <a:rPr lang="es-EC" sz="2400" dirty="0">
                <a:solidFill>
                  <a:schemeClr val="accent5">
                    <a:lumMod val="50000"/>
                  </a:schemeClr>
                </a:solidFill>
                <a:latin typeface="Times New Roman" panose="02020603050405020304" pitchFamily="18" charset="0"/>
                <a:cs typeface="Times New Roman" panose="02020603050405020304" pitchFamily="18" charset="0"/>
              </a:rPr>
              <a:t>las potencialidades del Romerillo Americano para ser usada como </a:t>
            </a:r>
            <a:r>
              <a:rPr lang="es-EC" sz="2400" dirty="0" err="1">
                <a:solidFill>
                  <a:schemeClr val="accent5">
                    <a:lumMod val="50000"/>
                  </a:schemeClr>
                </a:solidFill>
                <a:latin typeface="Times New Roman" panose="02020603050405020304" pitchFamily="18" charset="0"/>
                <a:cs typeface="Times New Roman" panose="02020603050405020304" pitchFamily="18" charset="0"/>
              </a:rPr>
              <a:t>fitorremediadora</a:t>
            </a:r>
            <a:r>
              <a:rPr lang="es-EC" sz="2400" dirty="0">
                <a:solidFill>
                  <a:schemeClr val="accent5">
                    <a:lumMod val="50000"/>
                  </a:schemeClr>
                </a:solidFill>
                <a:latin typeface="Times New Roman" panose="02020603050405020304" pitchFamily="18" charset="0"/>
                <a:cs typeface="Times New Roman" panose="02020603050405020304" pitchFamily="18" charset="0"/>
              </a:rPr>
              <a:t> de suelos contaminados con estos metales</a:t>
            </a:r>
            <a:endParaRPr lang="es-E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11210319" y="20268933"/>
            <a:ext cx="3710013" cy="1815882"/>
          </a:xfrm>
          <a:prstGeom prst="rect">
            <a:avLst/>
          </a:prstGeom>
          <a:ln>
            <a:noFill/>
          </a:ln>
        </p:spPr>
        <p:txBody>
          <a:bodyPr wrap="square">
            <a:spAutoFit/>
          </a:bodyPr>
          <a:lstStyle/>
          <a:p>
            <a:pPr lvl="0" algn="ctr" defTabSz="914400"/>
            <a:r>
              <a:rPr kumimoji="0" lang="es-ES" sz="2800" b="1" i="1"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Factor de </a:t>
            </a:r>
            <a:r>
              <a:rPr kumimoji="0" lang="es-ES" sz="2800" b="1" i="1" u="none" strike="noStrike" kern="0" cap="none" spc="0" normalizeH="0" baseline="0" noProof="0" dirty="0" err="1"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bioconcentración</a:t>
            </a:r>
            <a:r>
              <a:rPr kumimoji="0" lang="es-ES" sz="2800" b="1" i="1"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y factor de </a:t>
            </a:r>
            <a:r>
              <a:rPr kumimoji="0" lang="es-ES" sz="2800" b="1" i="1" u="none" strike="noStrike" kern="0" cap="none" spc="0" normalizeH="0" baseline="0" noProof="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traslocación</a:t>
            </a:r>
            <a:r>
              <a:rPr kumimoji="0" lang="es-ES" sz="2800" b="1" i="1"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s-ES" sz="2800" b="1" i="1"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mayor </a:t>
            </a:r>
            <a:r>
              <a:rPr lang="es-ES" sz="2800" b="1" i="1" kern="0" dirty="0">
                <a:solidFill>
                  <a:prstClr val="black">
                    <a:lumMod val="75000"/>
                    <a:lumOff val="25000"/>
                  </a:prstClr>
                </a:solidFill>
                <a:latin typeface="Times New Roman" panose="02020603050405020304" pitchFamily="18" charset="0"/>
                <a:cs typeface="Times New Roman" panose="02020603050405020304" pitchFamily="18" charset="0"/>
              </a:rPr>
              <a:t>que </a:t>
            </a:r>
            <a:r>
              <a:rPr lang="es-ES" sz="2800" b="1" i="1" kern="0" dirty="0" smtClean="0">
                <a:solidFill>
                  <a:prstClr val="black">
                    <a:lumMod val="75000"/>
                    <a:lumOff val="25000"/>
                  </a:prstClr>
                </a:solidFill>
                <a:latin typeface="Times New Roman" panose="02020603050405020304" pitchFamily="18" charset="0"/>
                <a:cs typeface="Times New Roman" panose="02020603050405020304" pitchFamily="18" charset="0"/>
              </a:rPr>
              <a:t>1</a:t>
            </a:r>
            <a:endParaRPr kumimoji="0" lang="es-ES" sz="2800" b="1" i="0" u="none" strike="noStrike" kern="0" cap="none" spc="0" normalizeH="0" baseline="0" noProof="0" dirty="0" smtClean="0">
              <a:ln>
                <a:noFill/>
              </a:ln>
              <a:solidFill>
                <a:sysClr val="windowText" lastClr="000000"/>
              </a:solidFill>
              <a:effectLst/>
              <a:uLnTx/>
              <a:uFillTx/>
            </a:endParaRPr>
          </a:p>
        </p:txBody>
      </p:sp>
      <p:pic>
        <p:nvPicPr>
          <p:cNvPr id="37" name="Imagen 36"/>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2990" y="20390815"/>
            <a:ext cx="2466145" cy="1422286"/>
          </a:xfrm>
          <a:prstGeom prst="rect">
            <a:avLst/>
          </a:prstGeom>
          <a:noFill/>
          <a:ln>
            <a:noFill/>
          </a:ln>
        </p:spPr>
      </p:pic>
      <p:sp>
        <p:nvSpPr>
          <p:cNvPr id="41" name="CuadroTexto 40"/>
          <p:cNvSpPr txBox="1"/>
          <p:nvPr/>
        </p:nvSpPr>
        <p:spPr>
          <a:xfrm>
            <a:off x="3229726" y="19879642"/>
            <a:ext cx="5426454" cy="461665"/>
          </a:xfrm>
          <a:prstGeom prst="rect">
            <a:avLst/>
          </a:prstGeom>
          <a:noFill/>
        </p:spPr>
        <p:txBody>
          <a:bodyPr wrap="square" rtlCol="0">
            <a:spAutoFit/>
          </a:bodyPr>
          <a:lstStyle/>
          <a:p>
            <a:pPr lvl="0" algn="just" defTabSz="914400"/>
            <a:r>
              <a:rPr lang="es-ES" sz="2400" b="1" dirty="0" smtClean="0">
                <a:solidFill>
                  <a:schemeClr val="accent5">
                    <a:lumMod val="50000"/>
                  </a:schemeClr>
                </a:solidFill>
                <a:latin typeface="Times New Roman" panose="02020603050405020304" pitchFamily="18" charset="0"/>
                <a:cs typeface="Times New Roman" panose="02020603050405020304" pitchFamily="18" charset="0"/>
              </a:rPr>
              <a:t>Sitio contaminado</a:t>
            </a:r>
            <a:endParaRPr lang="es-E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3273651" y="20614809"/>
            <a:ext cx="5789996" cy="1200329"/>
          </a:xfrm>
          <a:prstGeom prst="rect">
            <a:avLst/>
          </a:prstGeom>
        </p:spPr>
        <p:txBody>
          <a:bodyPr wrap="square">
            <a:spAutoFit/>
          </a:bodyPr>
          <a:lstStyle/>
          <a:p>
            <a:r>
              <a:rPr lang="es-ES" sz="2400" dirty="0">
                <a:solidFill>
                  <a:prstClr val="black"/>
                </a:solidFill>
                <a:latin typeface="Times New Roman" panose="02020603050405020304" pitchFamily="18" charset="0"/>
                <a:ea typeface="Times New Roman" panose="02020603050405020304" pitchFamily="18" charset="0"/>
              </a:rPr>
              <a:t>S</a:t>
            </a:r>
            <a:r>
              <a:rPr lang="es-ES" sz="2400" dirty="0" smtClean="0">
                <a:solidFill>
                  <a:prstClr val="black"/>
                </a:solidFill>
                <a:latin typeface="Times New Roman" panose="02020603050405020304" pitchFamily="18" charset="0"/>
                <a:ea typeface="Times New Roman" panose="02020603050405020304" pitchFamily="18" charset="0"/>
              </a:rPr>
              <a:t>e </a:t>
            </a:r>
            <a:r>
              <a:rPr lang="es-ES" sz="2400" dirty="0">
                <a:solidFill>
                  <a:prstClr val="black"/>
                </a:solidFill>
                <a:latin typeface="Times New Roman" panose="02020603050405020304" pitchFamily="18" charset="0"/>
                <a:ea typeface="Times New Roman" panose="02020603050405020304" pitchFamily="18" charset="0"/>
              </a:rPr>
              <a:t>realizó </a:t>
            </a:r>
            <a:r>
              <a:rPr lang="es-ES" sz="2400" dirty="0" smtClean="0">
                <a:solidFill>
                  <a:prstClr val="black"/>
                </a:solidFill>
                <a:latin typeface="Times New Roman" panose="02020603050405020304" pitchFamily="18" charset="0"/>
                <a:ea typeface="Times New Roman" panose="02020603050405020304" pitchFamily="18" charset="0"/>
              </a:rPr>
              <a:t>la siembra del </a:t>
            </a:r>
            <a:r>
              <a:rPr lang="es-ES" sz="2400" dirty="0">
                <a:solidFill>
                  <a:prstClr val="black"/>
                </a:solidFill>
                <a:latin typeface="Times New Roman" panose="02020603050405020304" pitchFamily="18" charset="0"/>
                <a:ea typeface="Times New Roman" panose="02020603050405020304" pitchFamily="18" charset="0"/>
              </a:rPr>
              <a:t>Romerillo Americano en el suelo pardo con </a:t>
            </a:r>
            <a:r>
              <a:rPr lang="es-ES" sz="2400" dirty="0" smtClean="0">
                <a:solidFill>
                  <a:prstClr val="black"/>
                </a:solidFill>
                <a:latin typeface="Times New Roman" panose="02020603050405020304" pitchFamily="18" charset="0"/>
                <a:ea typeface="Times New Roman" panose="02020603050405020304" pitchFamily="18" charset="0"/>
              </a:rPr>
              <a:t>carbonato, contaminado con Cd y Pb</a:t>
            </a:r>
            <a:endParaRPr lang="es-ES" sz="2400" dirty="0">
              <a:solidFill>
                <a:prstClr val="black"/>
              </a:solidFill>
              <a:latin typeface="Times New Roman" panose="02020603050405020304" pitchFamily="18" charset="0"/>
              <a:ea typeface="Times New Roman" panose="02020603050405020304" pitchFamily="18" charset="0"/>
            </a:endParaRPr>
          </a:p>
        </p:txBody>
      </p:sp>
      <p:sp>
        <p:nvSpPr>
          <p:cNvPr id="7" name="Rectángulo 6"/>
          <p:cNvSpPr/>
          <p:nvPr/>
        </p:nvSpPr>
        <p:spPr>
          <a:xfrm>
            <a:off x="10789798" y="12709967"/>
            <a:ext cx="10095330" cy="830997"/>
          </a:xfrm>
          <a:prstGeom prst="rect">
            <a:avLst/>
          </a:prstGeom>
        </p:spPr>
        <p:txBody>
          <a:bodyPr wrap="square">
            <a:spAutoFit/>
          </a:bodyPr>
          <a:lstStyle/>
          <a:p>
            <a:pPr algn="just"/>
            <a:r>
              <a:rPr lang="es-ES" sz="2400" dirty="0">
                <a:solidFill>
                  <a:schemeClr val="accent5">
                    <a:lumMod val="50000"/>
                  </a:schemeClr>
                </a:solidFill>
                <a:latin typeface="Times New Roman" panose="02020603050405020304" pitchFamily="18" charset="0"/>
                <a:cs typeface="Times New Roman" panose="02020603050405020304" pitchFamily="18" charset="0"/>
              </a:rPr>
              <a:t>E</a:t>
            </a:r>
            <a:r>
              <a:rPr lang="es-ES" sz="2400" dirty="0" smtClean="0">
                <a:solidFill>
                  <a:schemeClr val="accent5">
                    <a:lumMod val="50000"/>
                  </a:schemeClr>
                </a:solidFill>
                <a:latin typeface="Times New Roman" panose="02020603050405020304" pitchFamily="18" charset="0"/>
                <a:cs typeface="Times New Roman" panose="02020603050405020304" pitchFamily="18" charset="0"/>
              </a:rPr>
              <a:t>l </a:t>
            </a:r>
            <a:r>
              <a:rPr lang="es-ES" sz="2400" dirty="0">
                <a:solidFill>
                  <a:schemeClr val="accent5">
                    <a:lumMod val="50000"/>
                  </a:schemeClr>
                </a:solidFill>
                <a:latin typeface="Times New Roman" panose="02020603050405020304" pitchFamily="18" charset="0"/>
                <a:cs typeface="Times New Roman" panose="02020603050405020304" pitchFamily="18" charset="0"/>
              </a:rPr>
              <a:t>Romerillo Americano (</a:t>
            </a:r>
            <a:r>
              <a:rPr lang="es-ES" sz="2400" i="1" dirty="0" err="1">
                <a:solidFill>
                  <a:schemeClr val="accent5">
                    <a:lumMod val="50000"/>
                  </a:schemeClr>
                </a:solidFill>
                <a:latin typeface="Times New Roman" panose="02020603050405020304" pitchFamily="18" charset="0"/>
                <a:cs typeface="Times New Roman" panose="02020603050405020304" pitchFamily="18" charset="0"/>
              </a:rPr>
              <a:t>Helenium</a:t>
            </a:r>
            <a:r>
              <a:rPr lang="es-ES" sz="2400" i="1" dirty="0">
                <a:solidFill>
                  <a:schemeClr val="accent5">
                    <a:lumMod val="50000"/>
                  </a:schemeClr>
                </a:solidFill>
                <a:latin typeface="Times New Roman" panose="02020603050405020304" pitchFamily="18" charset="0"/>
                <a:cs typeface="Times New Roman" panose="02020603050405020304" pitchFamily="18" charset="0"/>
              </a:rPr>
              <a:t> </a:t>
            </a:r>
            <a:r>
              <a:rPr lang="es-ES" sz="2400" i="1" dirty="0" err="1">
                <a:solidFill>
                  <a:schemeClr val="accent5">
                    <a:lumMod val="50000"/>
                  </a:schemeClr>
                </a:solidFill>
                <a:latin typeface="Times New Roman" panose="02020603050405020304" pitchFamily="18" charset="0"/>
                <a:cs typeface="Times New Roman" panose="02020603050405020304" pitchFamily="18" charset="0"/>
              </a:rPr>
              <a:t>Quadridentatum</a:t>
            </a:r>
            <a:r>
              <a:rPr lang="es-ES" sz="2400" i="1" dirty="0">
                <a:solidFill>
                  <a:schemeClr val="accent5">
                    <a:lumMod val="50000"/>
                  </a:schemeClr>
                </a:solidFill>
                <a:latin typeface="Times New Roman" panose="02020603050405020304" pitchFamily="18" charset="0"/>
                <a:cs typeface="Times New Roman" panose="02020603050405020304" pitchFamily="18" charset="0"/>
              </a:rPr>
              <a:t> </a:t>
            </a:r>
            <a:r>
              <a:rPr lang="es-ES" sz="2400" i="1" dirty="0" err="1">
                <a:solidFill>
                  <a:schemeClr val="accent5">
                    <a:lumMod val="50000"/>
                  </a:schemeClr>
                </a:solidFill>
                <a:latin typeface="Times New Roman" panose="02020603050405020304" pitchFamily="18" charset="0"/>
                <a:cs typeface="Times New Roman" panose="02020603050405020304" pitchFamily="18" charset="0"/>
              </a:rPr>
              <a:t>Labill</a:t>
            </a:r>
            <a:r>
              <a:rPr lang="es-ES" sz="2400" dirty="0">
                <a:solidFill>
                  <a:schemeClr val="accent5">
                    <a:lumMod val="50000"/>
                  </a:schemeClr>
                </a:solidFill>
                <a:latin typeface="Times New Roman" panose="02020603050405020304" pitchFamily="18" charset="0"/>
                <a:cs typeface="Times New Roman" panose="02020603050405020304" pitchFamily="18" charset="0"/>
              </a:rPr>
              <a:t>) presenta capacidad de </a:t>
            </a:r>
            <a:r>
              <a:rPr lang="es-ES" sz="2400" dirty="0" err="1">
                <a:solidFill>
                  <a:schemeClr val="accent5">
                    <a:lumMod val="50000"/>
                  </a:schemeClr>
                </a:solidFill>
                <a:latin typeface="Times New Roman" panose="02020603050405020304" pitchFamily="18" charset="0"/>
                <a:cs typeface="Times New Roman" panose="02020603050405020304" pitchFamily="18" charset="0"/>
              </a:rPr>
              <a:t>biacumular</a:t>
            </a:r>
            <a:r>
              <a:rPr lang="es-ES" sz="2400" dirty="0">
                <a:solidFill>
                  <a:schemeClr val="accent5">
                    <a:lumMod val="50000"/>
                  </a:schemeClr>
                </a:solidFill>
                <a:latin typeface="Times New Roman" panose="02020603050405020304" pitchFamily="18" charset="0"/>
                <a:cs typeface="Times New Roman" panose="02020603050405020304" pitchFamily="18" charset="0"/>
              </a:rPr>
              <a:t> el cadmio y el plomo existente en ambos </a:t>
            </a:r>
            <a:r>
              <a:rPr lang="es-ES" sz="2400" dirty="0" smtClean="0">
                <a:solidFill>
                  <a:schemeClr val="accent5">
                    <a:lumMod val="50000"/>
                  </a:schemeClr>
                </a:solidFill>
                <a:latin typeface="Times New Roman" panose="02020603050405020304" pitchFamily="18" charset="0"/>
                <a:cs typeface="Times New Roman" panose="02020603050405020304" pitchFamily="18" charset="0"/>
              </a:rPr>
              <a:t>suelos</a:t>
            </a:r>
            <a:endParaRPr lang="es-E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Flecha a la derecha con bandas 7"/>
          <p:cNvSpPr/>
          <p:nvPr/>
        </p:nvSpPr>
        <p:spPr>
          <a:xfrm>
            <a:off x="15276611" y="20891604"/>
            <a:ext cx="1121703" cy="6467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p:cNvSpPr/>
          <p:nvPr/>
        </p:nvSpPr>
        <p:spPr>
          <a:xfrm>
            <a:off x="16643303" y="20699820"/>
            <a:ext cx="3710013" cy="954107"/>
          </a:xfrm>
          <a:prstGeom prst="rect">
            <a:avLst/>
          </a:prstGeom>
          <a:ln>
            <a:noFill/>
          </a:ln>
        </p:spPr>
        <p:txBody>
          <a:bodyPr wrap="square">
            <a:spAutoFit/>
          </a:bodyPr>
          <a:lstStyle/>
          <a:p>
            <a:pPr lvl="0" algn="ctr" defTabSz="914400"/>
            <a:r>
              <a:rPr kumimoji="0" lang="es-ES" sz="2800" b="1" i="1" u="none" strike="noStrike" kern="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Especie potencialmente </a:t>
            </a:r>
            <a:r>
              <a:rPr kumimoji="0" lang="es-ES" sz="2800" b="1" i="1" u="none" strike="noStrike" kern="0" cap="none" spc="0" normalizeH="0" baseline="0" noProof="0" dirty="0" err="1"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hiperacumuladora</a:t>
            </a:r>
            <a:endParaRPr kumimoji="0" lang="es-ES" sz="28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1630</TotalTime>
  <Words>596</Words>
  <Application>Microsoft Office PowerPoint</Application>
  <PresentationFormat>Personalizado</PresentationFormat>
  <Paragraphs>89</Paragraphs>
  <Slides>1</Slides>
  <Notes>1</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1</vt:i4>
      </vt:variant>
    </vt:vector>
  </HeadingPairs>
  <TitlesOfParts>
    <vt:vector size="12" baseType="lpstr">
      <vt:lpstr>Arial</vt:lpstr>
      <vt:lpstr>Arial Black</vt:lpstr>
      <vt:lpstr>Calibri</vt:lpstr>
      <vt:lpstr>Code Pro Bold</vt:lpstr>
      <vt:lpstr>Cooper Hewitt Bold</vt:lpstr>
      <vt:lpstr>Times New Roman</vt:lpstr>
      <vt:lpstr>Trebuchet MS</vt:lpstr>
      <vt:lpstr>Wingdings</vt:lpstr>
      <vt:lpstr>A1 Template</vt:lpstr>
      <vt:lpstr>Without Guides</vt:lpstr>
      <vt:lpstr>Imagen</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Maira Maria Perez Villar</cp:lastModifiedBy>
  <cp:revision>67</cp:revision>
  <dcterms:created xsi:type="dcterms:W3CDTF">2012-02-10T00:21:22Z</dcterms:created>
  <dcterms:modified xsi:type="dcterms:W3CDTF">2021-10-29T13:25:13Z</dcterms:modified>
  <cp:category>Research poster templates</cp:category>
</cp:coreProperties>
</file>