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2" autoAdjust="0"/>
    <p:restoredTop sz="94777" autoAdjust="0"/>
  </p:normalViewPr>
  <p:slideViewPr>
    <p:cSldViewPr snapToGrid="0" snapToObjects="1" showGuides="1">
      <p:cViewPr>
        <p:scale>
          <a:sx n="12" d="100"/>
          <a:sy n="12" d="100"/>
        </p:scale>
        <p:origin x="2280" y="390"/>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E:\Trabajo\Puchol\Revisi&#243;n%20Bibliografica\SHS-%20Puchol\Residuos_Virutas_Al%20_Cascarillas_Laminaci&#243;n\Trabajos%20-Cascarillas%20de%20Fe\Lorenzo_ArticuloCascarillas_Laminacion_20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es-ES_tradnl" sz="1600" b="1" i="0" u="none" strike="noStrike" kern="1200" spc="0" baseline="0" noProof="0">
                <a:solidFill>
                  <a:sysClr val="windowText" lastClr="000000"/>
                </a:solidFill>
                <a:latin typeface="+mn-lt"/>
                <a:ea typeface="+mn-ea"/>
                <a:cs typeface="+mn-cs"/>
              </a:defRPr>
            </a:pPr>
            <a:r>
              <a:rPr lang="es-ES_tradnl" sz="1600" b="1" noProof="0" dirty="0" smtClean="0">
                <a:solidFill>
                  <a:sysClr val="windowText" lastClr="000000"/>
                </a:solidFill>
              </a:rPr>
              <a:t>Figura 2. Cerámica/Metal </a:t>
            </a:r>
            <a:r>
              <a:rPr lang="es-ES_tradnl" sz="1600" b="1" noProof="0" dirty="0">
                <a:solidFill>
                  <a:sysClr val="windowText" lastClr="000000"/>
                </a:solidFill>
              </a:rPr>
              <a:t>vs </a:t>
            </a:r>
            <a:r>
              <a:rPr lang="es-ES_tradnl" sz="1600" b="1" i="0" baseline="0" noProof="0" dirty="0">
                <a:solidFill>
                  <a:sysClr val="windowText" lastClr="000000"/>
                </a:solidFill>
                <a:effectLst/>
              </a:rPr>
              <a:t>Reactivos (Fe3Ox/ Al)</a:t>
            </a:r>
            <a:endParaRPr lang="es-ES_tradnl" sz="1600" b="1" noProof="0" dirty="0">
              <a:solidFill>
                <a:sysClr val="windowText" lastClr="000000"/>
              </a:solidFill>
              <a:effectLst/>
            </a:endParaRPr>
          </a:p>
          <a:p>
            <a:pPr marL="0" marR="0" indent="0" algn="ctr" defTabSz="914400" rtl="0" eaLnBrk="1" fontAlgn="auto" latinLnBrk="0" hangingPunct="1">
              <a:lnSpc>
                <a:spcPct val="100000"/>
              </a:lnSpc>
              <a:spcBef>
                <a:spcPts val="0"/>
              </a:spcBef>
              <a:spcAft>
                <a:spcPts val="0"/>
              </a:spcAft>
              <a:buClrTx/>
              <a:buSzTx/>
              <a:buFontTx/>
              <a:buNone/>
              <a:tabLst/>
              <a:defRPr lang="es-ES_tradnl" sz="1600" b="1" noProof="0">
                <a:solidFill>
                  <a:sysClr val="windowText" lastClr="000000"/>
                </a:solidFill>
              </a:defRPr>
            </a:pPr>
            <a:r>
              <a:rPr lang="es-ES_tradnl" sz="1600" b="1" noProof="0" dirty="0">
                <a:solidFill>
                  <a:sysClr val="windowText" lastClr="000000"/>
                </a:solidFill>
              </a:rPr>
              <a:t> </a:t>
            </a:r>
          </a:p>
        </c:rich>
      </c:tx>
      <c:layout>
        <c:manualLayout>
          <c:xMode val="edge"/>
          <c:yMode val="edge"/>
          <c:x val="0.2318645617680884"/>
          <c:y val="0"/>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es-ES_tradnl" sz="1600" b="1" i="0" u="none" strike="noStrike" kern="1200" spc="0" baseline="0" noProof="0">
              <a:solidFill>
                <a:sysClr val="windowText" lastClr="000000"/>
              </a:solidFill>
              <a:latin typeface="+mn-lt"/>
              <a:ea typeface="+mn-ea"/>
              <a:cs typeface="+mn-cs"/>
            </a:defRPr>
          </a:pPr>
          <a:endParaRPr lang="es-ES"/>
        </a:p>
      </c:txPr>
    </c:title>
    <c:autoTitleDeleted val="0"/>
    <c:plotArea>
      <c:layout>
        <c:manualLayout>
          <c:layoutTarget val="inner"/>
          <c:xMode val="edge"/>
          <c:yMode val="edge"/>
          <c:x val="0.17366229221347332"/>
          <c:y val="0.11064851268591426"/>
          <c:w val="0.76628915135608044"/>
          <c:h val="0.72538495188101493"/>
        </c:manualLayout>
      </c:layout>
      <c:scatterChart>
        <c:scatterStyle val="lineMarker"/>
        <c:varyColors val="0"/>
        <c:ser>
          <c:idx val="0"/>
          <c:order val="0"/>
          <c:tx>
            <c:strRef>
              <c:f>'Reaciones de balance'!$W$133</c:f>
              <c:strCache>
                <c:ptCount val="1"/>
                <c:pt idx="0">
                  <c:v>Ceramica/Metal</c:v>
                </c:pt>
              </c:strCache>
            </c:strRef>
          </c:tx>
          <c:spPr>
            <a:ln w="12700" cap="rnd">
              <a:solidFill>
                <a:sysClr val="windowText" lastClr="000000"/>
              </a:solidFill>
              <a:prstDash val="sysDash"/>
              <a:round/>
            </a:ln>
            <a:effectLst/>
          </c:spPr>
          <c:marker>
            <c:symbol val="circle"/>
            <c:size val="5"/>
            <c:spPr>
              <a:solidFill>
                <a:schemeClr val="tx1"/>
              </a:solidFill>
              <a:ln w="12700">
                <a:solidFill>
                  <a:sysClr val="windowText" lastClr="000000"/>
                </a:solidFill>
                <a:prstDash val="sysDash"/>
              </a:ln>
              <a:effectLst/>
            </c:spPr>
          </c:marker>
          <c:xVal>
            <c:numRef>
              <c:f>'Reaciones de balance'!$V$134:$V$146</c:f>
              <c:numCache>
                <c:formatCode>0.00</c:formatCode>
                <c:ptCount val="13"/>
                <c:pt idx="0">
                  <c:v>3.2590786733709178</c:v>
                </c:pt>
                <c:pt idx="1">
                  <c:v>3.480015185205271</c:v>
                </c:pt>
                <c:pt idx="2">
                  <c:v>3.6275651534852167</c:v>
                </c:pt>
                <c:pt idx="3">
                  <c:v>3.7330851125719939</c:v>
                </c:pt>
                <c:pt idx="4">
                  <c:v>3.8122947132563252</c:v>
                </c:pt>
                <c:pt idx="5">
                  <c:v>3.8739434919101665</c:v>
                </c:pt>
                <c:pt idx="6">
                  <c:v>3.9232885646157301</c:v>
                </c:pt>
                <c:pt idx="7">
                  <c:v>3.9636790413243559</c:v>
                </c:pt>
                <c:pt idx="8">
                  <c:v>3.9973496282117353</c:v>
                </c:pt>
                <c:pt idx="9">
                  <c:v>4.0258485475876782</c:v>
                </c:pt>
                <c:pt idx="10">
                  <c:v>4.0502823404885486</c:v>
                </c:pt>
                <c:pt idx="11">
                  <c:v>4.0714628862521867</c:v>
                </c:pt>
                <c:pt idx="12">
                  <c:v>4.0899993626107456</c:v>
                </c:pt>
              </c:numCache>
            </c:numRef>
          </c:xVal>
          <c:yVal>
            <c:numRef>
              <c:f>'Reaciones de balance'!$W$134:$W$146</c:f>
              <c:numCache>
                <c:formatCode>0.00</c:formatCode>
                <c:ptCount val="13"/>
                <c:pt idx="0">
                  <c:v>0.7969357142857143</c:v>
                </c:pt>
                <c:pt idx="1">
                  <c:v>0.93107272727272727</c:v>
                </c:pt>
                <c:pt idx="2">
                  <c:v>1.0239368131868132</c:v>
                </c:pt>
                <c:pt idx="3">
                  <c:v>1.0920371428571429</c:v>
                </c:pt>
                <c:pt idx="4">
                  <c:v>1.1441138655462186</c:v>
                </c:pt>
                <c:pt idx="5">
                  <c:v>1.185227067669173</c:v>
                </c:pt>
                <c:pt idx="6">
                  <c:v>1.2185091836734696</c:v>
                </c:pt>
                <c:pt idx="7">
                  <c:v>1.2460031055900622</c:v>
                </c:pt>
                <c:pt idx="8">
                  <c:v>1.2690980000000001</c:v>
                </c:pt>
                <c:pt idx="9">
                  <c:v>1.2887714285714287</c:v>
                </c:pt>
                <c:pt idx="10">
                  <c:v>1.3057312807881774</c:v>
                </c:pt>
                <c:pt idx="11">
                  <c:v>1.3205027649769585</c:v>
                </c:pt>
                <c:pt idx="12">
                  <c:v>1.3334837662337664</c:v>
                </c:pt>
              </c:numCache>
            </c:numRef>
          </c:yVal>
          <c:smooth val="0"/>
        </c:ser>
        <c:dLbls>
          <c:showLegendKey val="0"/>
          <c:showVal val="0"/>
          <c:showCatName val="0"/>
          <c:showSerName val="0"/>
          <c:showPercent val="0"/>
          <c:showBubbleSize val="0"/>
        </c:dLbls>
        <c:axId val="956714192"/>
        <c:axId val="956719632"/>
      </c:scatterChart>
      <c:valAx>
        <c:axId val="956714192"/>
        <c:scaling>
          <c:orientation val="minMax"/>
          <c:max val="4.1499999999999995"/>
          <c:min val="3.25"/>
        </c:scaling>
        <c:delete val="0"/>
        <c:axPos val="b"/>
        <c:majorGridlines>
          <c:spPr>
            <a:ln w="9525" cap="flat" cmpd="sng" algn="ctr">
              <a:solidFill>
                <a:schemeClr val="tx1"/>
              </a:solidFill>
              <a:prstDash val="sysDash"/>
              <a:round/>
            </a:ln>
            <a:effectLst/>
          </c:spPr>
        </c:majorGridlines>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s-ES">
                    <a:solidFill>
                      <a:sysClr val="windowText" lastClr="000000"/>
                    </a:solidFill>
                  </a:rPr>
                  <a:t>Reactivos (Fe3Ox/ Al)</a:t>
                </a:r>
              </a:p>
            </c:rich>
          </c:tx>
          <c:layout>
            <c:manualLayout>
              <c:xMode val="edge"/>
              <c:yMode val="edge"/>
              <c:x val="0.4072025371828521"/>
              <c:y val="0.9136574074074074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ES"/>
            </a:p>
          </c:txPr>
        </c:title>
        <c:numFmt formatCode="0.00"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ES"/>
          </a:p>
        </c:txPr>
        <c:crossAx val="956719632"/>
        <c:crosses val="autoZero"/>
        <c:crossBetween val="midCat"/>
        <c:majorUnit val="0.1"/>
      </c:valAx>
      <c:valAx>
        <c:axId val="956719632"/>
        <c:scaling>
          <c:orientation val="minMax"/>
          <c:max val="1.35"/>
          <c:min val="0.75000000000000011"/>
        </c:scaling>
        <c:delete val="0"/>
        <c:axPos val="l"/>
        <c:majorGridlines>
          <c:spPr>
            <a:ln w="9525" cap="flat" cmpd="sng" algn="ctr">
              <a:solidFill>
                <a:schemeClr val="tx1"/>
              </a:solidFill>
              <a:prstDash val="sysDash"/>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solidFill>
                      <a:schemeClr val="tx1"/>
                    </a:solidFill>
                  </a:rPr>
                  <a:t>Productos: Cerámica/metal</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title>
        <c:numFmt formatCode="0.00" sourceLinked="1"/>
        <c:majorTickMark val="out"/>
        <c:minorTickMark val="out"/>
        <c:tickLblPos val="nextTo"/>
        <c:spPr>
          <a:noFill/>
          <a:ln w="9525" cap="flat" cmpd="sng" algn="ctr">
            <a:solidFill>
              <a:schemeClr val="tx1"/>
            </a:solidFill>
            <a:prstDash val="sysDash"/>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ES"/>
          </a:p>
        </c:txPr>
        <c:crossAx val="956714192"/>
        <c:crosses val="autoZero"/>
        <c:crossBetween val="midCat"/>
      </c:valAx>
      <c:spPr>
        <a:noFill/>
        <a:ln>
          <a:solidFill>
            <a:schemeClr val="tx1"/>
          </a:solidFill>
        </a:ln>
        <a:effectLst/>
      </c:spPr>
    </c:plotArea>
    <c:plotVisOnly val="1"/>
    <c:dispBlanksAs val="gap"/>
    <c:showDLblsOverMax val="0"/>
  </c:chart>
  <c:spPr>
    <a:noFill/>
    <a:ln>
      <a:solidFill>
        <a:schemeClr val="tx1"/>
      </a:solidFill>
    </a:ln>
    <a:effectLst/>
  </c:spPr>
  <c:txPr>
    <a:bodyPr/>
    <a:lstStyle/>
    <a:p>
      <a:pPr>
        <a:defRPr sz="1200"/>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11/2/2021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xmlns="" val="20000"/>
                    </a:ext>
                  </a:extLst>
                </a:gridCol>
                <a:gridCol w="4636986">
                  <a:extLst>
                    <a:ext uri="{9D8B030D-6E8A-4147-A177-3AD203B41FA5}">
                      <a16:colId xmlns:a16="http://schemas.microsoft.com/office/drawing/2014/main" xmlns=""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xmlns="" val="20000"/>
                    </a:ext>
                  </a:extLst>
                </a:gridCol>
                <a:gridCol w="950236">
                  <a:extLst>
                    <a:ext uri="{9D8B030D-6E8A-4147-A177-3AD203B41FA5}">
                      <a16:colId xmlns:a16="http://schemas.microsoft.com/office/drawing/2014/main" xmlns="" val="764104496"/>
                    </a:ext>
                  </a:extLst>
                </a:gridCol>
                <a:gridCol w="3947443">
                  <a:extLst>
                    <a:ext uri="{9D8B030D-6E8A-4147-A177-3AD203B41FA5}">
                      <a16:colId xmlns:a16="http://schemas.microsoft.com/office/drawing/2014/main" xmlns=""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3F0F9E90-FAA0-694D-A385-A29160674B09}"/>
              </a:ext>
            </a:extLst>
          </p:cNvPr>
          <p:cNvSpPr>
            <a:spLocks noGrp="1"/>
          </p:cNvSpPr>
          <p:nvPr>
            <p:ph type="body" sz="quarter" idx="10"/>
          </p:nvPr>
        </p:nvSpPr>
        <p:spPr>
          <a:xfrm>
            <a:off x="224590" y="5538020"/>
            <a:ext cx="10644210" cy="6228935"/>
          </a:xfrm>
        </p:spPr>
        <p:txBody>
          <a:bodyPr/>
          <a:lstStyle/>
          <a:p>
            <a:pPr algn="just"/>
            <a:r>
              <a:rPr lang="es-ES" dirty="0">
                <a:solidFill>
                  <a:schemeClr val="tx1"/>
                </a:solidFill>
              </a:rPr>
              <a:t>A partir de </a:t>
            </a:r>
            <a:r>
              <a:rPr lang="es-ES" dirty="0" smtClean="0">
                <a:solidFill>
                  <a:schemeClr val="tx1"/>
                </a:solidFill>
              </a:rPr>
              <a:t>la determinación de la </a:t>
            </a:r>
            <a:r>
              <a:rPr lang="es-ES" dirty="0">
                <a:solidFill>
                  <a:schemeClr val="tx1"/>
                </a:solidFill>
              </a:rPr>
              <a:t>composición química y fásica de residuales industriales tales como virutas de aluminio y cascarilla de laminación de barras corrugadas </a:t>
            </a:r>
            <a:r>
              <a:rPr lang="es-ES" dirty="0" smtClean="0">
                <a:solidFill>
                  <a:schemeClr val="tx1"/>
                </a:solidFill>
              </a:rPr>
              <a:t>se confecciona una  termita </a:t>
            </a:r>
            <a:r>
              <a:rPr lang="es-ES" dirty="0">
                <a:solidFill>
                  <a:schemeClr val="tx1"/>
                </a:solidFill>
              </a:rPr>
              <a:t>del sistema </a:t>
            </a:r>
            <a:r>
              <a:rPr lang="es-ES" dirty="0" smtClean="0">
                <a:solidFill>
                  <a:schemeClr val="tx1"/>
                </a:solidFill>
              </a:rPr>
              <a:t>Al/</a:t>
            </a:r>
            <a:r>
              <a:rPr lang="es-ES" dirty="0" err="1" smtClean="0">
                <a:solidFill>
                  <a:schemeClr val="tx1"/>
                </a:solidFill>
              </a:rPr>
              <a:t>Fe</a:t>
            </a:r>
            <a:r>
              <a:rPr lang="es-ES" baseline="-25000" dirty="0" err="1" smtClean="0">
                <a:solidFill>
                  <a:schemeClr val="tx1"/>
                </a:solidFill>
              </a:rPr>
              <a:t>x</a:t>
            </a:r>
            <a:r>
              <a:rPr lang="es-ES" dirty="0" err="1" smtClean="0">
                <a:solidFill>
                  <a:schemeClr val="tx1"/>
                </a:solidFill>
              </a:rPr>
              <a:t>O</a:t>
            </a:r>
            <a:r>
              <a:rPr lang="es-ES" baseline="-25000" dirty="0" err="1" smtClean="0">
                <a:solidFill>
                  <a:schemeClr val="tx1"/>
                </a:solidFill>
              </a:rPr>
              <a:t>y</a:t>
            </a:r>
            <a:r>
              <a:rPr lang="es-ES" dirty="0" smtClean="0">
                <a:solidFill>
                  <a:schemeClr val="tx1"/>
                </a:solidFill>
              </a:rPr>
              <a:t>. A </a:t>
            </a:r>
            <a:r>
              <a:rPr lang="es-ES" dirty="0">
                <a:solidFill>
                  <a:schemeClr val="tx1"/>
                </a:solidFill>
              </a:rPr>
              <a:t>este tipo de termita se le añade disimiles mezclas </a:t>
            </a:r>
            <a:r>
              <a:rPr lang="es-ES" dirty="0" smtClean="0">
                <a:solidFill>
                  <a:schemeClr val="tx1"/>
                </a:solidFill>
              </a:rPr>
              <a:t>complementarias </a:t>
            </a:r>
            <a:r>
              <a:rPr lang="es-ES" dirty="0">
                <a:solidFill>
                  <a:schemeClr val="tx1"/>
                </a:solidFill>
              </a:rPr>
              <a:t>constituidas a partir de otros residuales industriales como cieno de la producción de </a:t>
            </a:r>
            <a:r>
              <a:rPr lang="es-ES" dirty="0" smtClean="0">
                <a:solidFill>
                  <a:schemeClr val="tx1"/>
                </a:solidFill>
              </a:rPr>
              <a:t>acetileno</a:t>
            </a:r>
            <a:r>
              <a:rPr lang="es-ES" dirty="0">
                <a:solidFill>
                  <a:schemeClr val="tx1"/>
                </a:solidFill>
              </a:rPr>
              <a:t>, escorias de cubilote, lodo del corte y pulido de mármoles y minerales oxidados entre otros</a:t>
            </a:r>
            <a:r>
              <a:rPr lang="es-ES" dirty="0" smtClean="0">
                <a:solidFill>
                  <a:schemeClr val="tx1"/>
                </a:solidFill>
              </a:rPr>
              <a:t>. En </a:t>
            </a:r>
            <a:r>
              <a:rPr lang="es-ES" dirty="0">
                <a:solidFill>
                  <a:schemeClr val="tx1"/>
                </a:solidFill>
              </a:rPr>
              <a:t>las combustiones aluminotérmicas, las relaciones másicas </a:t>
            </a:r>
            <a:r>
              <a:rPr lang="es-ES" b="1" u="sng" dirty="0">
                <a:solidFill>
                  <a:srgbClr val="FF0000"/>
                </a:solidFill>
              </a:rPr>
              <a:t>entre los comburentes (</a:t>
            </a:r>
            <a:r>
              <a:rPr lang="es-ES" b="1" u="sng" dirty="0" smtClean="0">
                <a:solidFill>
                  <a:srgbClr val="FF0000"/>
                </a:solidFill>
              </a:rPr>
              <a:t>fundamentalmente </a:t>
            </a:r>
            <a:r>
              <a:rPr lang="es-ES" b="1" u="sng" dirty="0">
                <a:solidFill>
                  <a:srgbClr val="FF0000"/>
                </a:solidFill>
              </a:rPr>
              <a:t>óxidos) y</a:t>
            </a:r>
            <a:r>
              <a:rPr lang="es-ES" dirty="0">
                <a:solidFill>
                  <a:schemeClr val="tx1"/>
                </a:solidFill>
              </a:rPr>
              <a:t> </a:t>
            </a:r>
            <a:r>
              <a:rPr lang="es-ES" b="1" u="sng" dirty="0">
                <a:solidFill>
                  <a:srgbClr val="FF0000"/>
                </a:solidFill>
              </a:rPr>
              <a:t>el combustible </a:t>
            </a:r>
            <a:r>
              <a:rPr lang="es-ES" b="1" u="sng" dirty="0" smtClean="0">
                <a:solidFill>
                  <a:srgbClr val="FF0000"/>
                </a:solidFill>
              </a:rPr>
              <a:t>(cascarilla de Al</a:t>
            </a:r>
            <a:r>
              <a:rPr lang="es-ES" b="1" u="sng" dirty="0">
                <a:solidFill>
                  <a:srgbClr val="FF0000"/>
                </a:solidFill>
              </a:rPr>
              <a:t>)</a:t>
            </a:r>
            <a:r>
              <a:rPr lang="es-ES" dirty="0">
                <a:solidFill>
                  <a:schemeClr val="tx1"/>
                </a:solidFill>
              </a:rPr>
              <a:t> pueden ser, concerniente al combustible, </a:t>
            </a:r>
            <a:r>
              <a:rPr lang="es-ES" dirty="0" smtClean="0">
                <a:solidFill>
                  <a:schemeClr val="tx1"/>
                </a:solidFill>
              </a:rPr>
              <a:t>estequiométricas </a:t>
            </a:r>
            <a:r>
              <a:rPr lang="es-ES" dirty="0">
                <a:solidFill>
                  <a:schemeClr val="tx1"/>
                </a:solidFill>
              </a:rPr>
              <a:t>o </a:t>
            </a:r>
            <a:r>
              <a:rPr lang="es-ES" dirty="0" smtClean="0">
                <a:solidFill>
                  <a:schemeClr val="tx1"/>
                </a:solidFill>
              </a:rPr>
              <a:t>sobrealuminizadas</a:t>
            </a:r>
            <a:r>
              <a:rPr lang="es-ES" dirty="0">
                <a:solidFill>
                  <a:schemeClr val="tx1"/>
                </a:solidFill>
              </a:rPr>
              <a:t>. Acorde a estas relaciones másicas entre los </a:t>
            </a:r>
            <a:r>
              <a:rPr lang="es-ES" dirty="0" smtClean="0">
                <a:solidFill>
                  <a:schemeClr val="tx1"/>
                </a:solidFill>
              </a:rPr>
              <a:t>reactantes, los productos </a:t>
            </a:r>
            <a:r>
              <a:rPr lang="es-ES" dirty="0">
                <a:solidFill>
                  <a:schemeClr val="tx1"/>
                </a:solidFill>
              </a:rPr>
              <a:t>de la reacción pueden diferenciarse significativamente</a:t>
            </a:r>
            <a:r>
              <a:rPr lang="es-ES" dirty="0" smtClean="0">
                <a:solidFill>
                  <a:schemeClr val="tx1"/>
                </a:solidFill>
              </a:rPr>
              <a:t>. La </a:t>
            </a:r>
            <a:r>
              <a:rPr lang="es-ES" dirty="0">
                <a:solidFill>
                  <a:schemeClr val="tx1"/>
                </a:solidFill>
              </a:rPr>
              <a:t>iniciación de este  tipo de </a:t>
            </a:r>
            <a:r>
              <a:rPr lang="es-ES" dirty="0" smtClean="0">
                <a:solidFill>
                  <a:schemeClr val="tx1"/>
                </a:solidFill>
              </a:rPr>
              <a:t>reacciones aluminotérmicas </a:t>
            </a:r>
            <a:r>
              <a:rPr lang="es-ES" dirty="0">
                <a:solidFill>
                  <a:schemeClr val="tx1"/>
                </a:solidFill>
              </a:rPr>
              <a:t>presenta un hándicap, el cual  consiste en requerir que los reactantes de la </a:t>
            </a:r>
            <a:r>
              <a:rPr lang="es-ES" dirty="0" smtClean="0">
                <a:solidFill>
                  <a:schemeClr val="tx1"/>
                </a:solidFill>
              </a:rPr>
              <a:t>mezcla </a:t>
            </a:r>
            <a:r>
              <a:rPr lang="es-ES" dirty="0">
                <a:solidFill>
                  <a:schemeClr val="tx1"/>
                </a:solidFill>
              </a:rPr>
              <a:t>inicial adquieran, al principio, </a:t>
            </a:r>
            <a:r>
              <a:rPr lang="es-ES" b="1" u="sng" dirty="0">
                <a:solidFill>
                  <a:srgbClr val="FF0000"/>
                </a:solidFill>
              </a:rPr>
              <a:t>altas temperaturas (≈ 1500 </a:t>
            </a:r>
            <a:r>
              <a:rPr lang="es-ES" b="1" u="sng" baseline="30000" dirty="0">
                <a:solidFill>
                  <a:srgbClr val="FF0000"/>
                </a:solidFill>
              </a:rPr>
              <a:t>o</a:t>
            </a:r>
            <a:r>
              <a:rPr lang="es-ES" b="1" u="sng" dirty="0">
                <a:solidFill>
                  <a:srgbClr val="FF0000"/>
                </a:solidFill>
              </a:rPr>
              <a:t>C)  </a:t>
            </a:r>
            <a:r>
              <a:rPr lang="es-ES" dirty="0">
                <a:solidFill>
                  <a:schemeClr val="tx1"/>
                </a:solidFill>
              </a:rPr>
              <a:t>y alcancen </a:t>
            </a:r>
            <a:r>
              <a:rPr lang="es-ES" dirty="0" smtClean="0">
                <a:solidFill>
                  <a:schemeClr val="tx1"/>
                </a:solidFill>
              </a:rPr>
              <a:t>una Energía especifica (</a:t>
            </a:r>
            <a:r>
              <a:rPr lang="el-GR" dirty="0" smtClean="0">
                <a:solidFill>
                  <a:schemeClr val="tx1"/>
                </a:solidFill>
                <a:latin typeface="Calibri" panose="020F0502020204030204" pitchFamily="34" charset="0"/>
              </a:rPr>
              <a:t>Δ</a:t>
            </a:r>
            <a:r>
              <a:rPr lang="es-ES" dirty="0" err="1" smtClean="0">
                <a:solidFill>
                  <a:schemeClr val="tx1"/>
                </a:solidFill>
                <a:latin typeface="Calibri" panose="020F0502020204030204" pitchFamily="34" charset="0"/>
              </a:rPr>
              <a:t>H</a:t>
            </a:r>
            <a:r>
              <a:rPr lang="es-ES" baseline="-25000" dirty="0" err="1" smtClean="0">
                <a:solidFill>
                  <a:schemeClr val="tx1"/>
                </a:solidFill>
              </a:rPr>
              <a:t>esp</a:t>
            </a:r>
            <a:r>
              <a:rPr lang="es-ES" dirty="0" smtClean="0">
                <a:solidFill>
                  <a:schemeClr val="tx1"/>
                </a:solidFill>
              </a:rPr>
              <a:t>) de </a:t>
            </a:r>
            <a:r>
              <a:rPr lang="es-ES" b="1" u="sng" dirty="0">
                <a:solidFill>
                  <a:srgbClr val="FF0000"/>
                </a:solidFill>
              </a:rPr>
              <a:t>2,3446 kJ/g</a:t>
            </a:r>
            <a:r>
              <a:rPr lang="es-ES" b="1" dirty="0">
                <a:solidFill>
                  <a:srgbClr val="FF0000"/>
                </a:solidFill>
              </a:rPr>
              <a:t> </a:t>
            </a:r>
            <a:r>
              <a:rPr lang="es-ES" dirty="0">
                <a:solidFill>
                  <a:schemeClr val="tx1"/>
                </a:solidFill>
              </a:rPr>
              <a:t>para mantener activa la reacción </a:t>
            </a:r>
            <a:r>
              <a:rPr lang="es-ES" dirty="0" smtClean="0">
                <a:solidFill>
                  <a:schemeClr val="tx1"/>
                </a:solidFill>
              </a:rPr>
              <a:t>de la mezcla[1</a:t>
            </a:r>
            <a:r>
              <a:rPr lang="es-ES" dirty="0">
                <a:solidFill>
                  <a:schemeClr val="tx1"/>
                </a:solidFill>
              </a:rPr>
              <a:t>]. Sin </a:t>
            </a:r>
            <a:r>
              <a:rPr lang="es-ES" dirty="0" smtClean="0">
                <a:solidFill>
                  <a:schemeClr val="tx1"/>
                </a:solidFill>
              </a:rPr>
              <a:t>embargo </a:t>
            </a:r>
            <a:r>
              <a:rPr lang="es-ES" dirty="0">
                <a:solidFill>
                  <a:schemeClr val="tx1"/>
                </a:solidFill>
              </a:rPr>
              <a:t>para lograr una separación diáfana entre las fases metálicas y cerámicas en estado líquido, </a:t>
            </a:r>
            <a:r>
              <a:rPr lang="es-ES" dirty="0" smtClean="0">
                <a:solidFill>
                  <a:schemeClr val="tx1"/>
                </a:solidFill>
              </a:rPr>
              <a:t>la masa de </a:t>
            </a:r>
            <a:r>
              <a:rPr lang="es-ES" dirty="0">
                <a:solidFill>
                  <a:schemeClr val="tx1"/>
                </a:solidFill>
              </a:rPr>
              <a:t>mezcla de </a:t>
            </a:r>
            <a:r>
              <a:rPr lang="es-ES" dirty="0" smtClean="0">
                <a:solidFill>
                  <a:schemeClr val="tx1"/>
                </a:solidFill>
              </a:rPr>
              <a:t>los reactantes </a:t>
            </a:r>
            <a:r>
              <a:rPr lang="es-ES" dirty="0">
                <a:solidFill>
                  <a:schemeClr val="tx1"/>
                </a:solidFill>
              </a:rPr>
              <a:t>debe brindar una cantidad sostenible de energía que </a:t>
            </a:r>
            <a:r>
              <a:rPr lang="es-ES" dirty="0" smtClean="0">
                <a:solidFill>
                  <a:schemeClr val="tx1"/>
                </a:solidFill>
              </a:rPr>
              <a:t>sobrepase </a:t>
            </a:r>
            <a:r>
              <a:rPr lang="es-ES" dirty="0">
                <a:solidFill>
                  <a:schemeClr val="tx1"/>
                </a:solidFill>
              </a:rPr>
              <a:t>la exigencia de </a:t>
            </a:r>
            <a:r>
              <a:rPr lang="es-ES" b="1" u="sng" dirty="0">
                <a:solidFill>
                  <a:srgbClr val="FF0000"/>
                </a:solidFill>
              </a:rPr>
              <a:t>2,721 </a:t>
            </a:r>
            <a:r>
              <a:rPr lang="es-ES" b="1" u="sng" dirty="0" smtClean="0">
                <a:solidFill>
                  <a:srgbClr val="FF0000"/>
                </a:solidFill>
              </a:rPr>
              <a:t>kJ/g </a:t>
            </a:r>
            <a:r>
              <a:rPr lang="es-ES" dirty="0" smtClean="0">
                <a:solidFill>
                  <a:schemeClr val="tx1"/>
                </a:solidFill>
              </a:rPr>
              <a:t>de </a:t>
            </a:r>
            <a:r>
              <a:rPr lang="es-ES" dirty="0">
                <a:solidFill>
                  <a:schemeClr val="tx1"/>
                </a:solidFill>
              </a:rPr>
              <a:t>la mezcla inicial y alcanzar temperaturas superiores a </a:t>
            </a:r>
            <a:r>
              <a:rPr lang="es-ES" b="1" u="sng" dirty="0">
                <a:solidFill>
                  <a:srgbClr val="FF0000"/>
                </a:solidFill>
              </a:rPr>
              <a:t>los 2000 </a:t>
            </a:r>
            <a:r>
              <a:rPr lang="es-ES" b="1" u="sng" baseline="30000" dirty="0" err="1" smtClean="0">
                <a:solidFill>
                  <a:srgbClr val="FF0000"/>
                </a:solidFill>
              </a:rPr>
              <a:t>o</a:t>
            </a:r>
            <a:r>
              <a:rPr lang="es-ES" b="1" u="sng" dirty="0" err="1" smtClean="0">
                <a:solidFill>
                  <a:srgbClr val="FF0000"/>
                </a:solidFill>
              </a:rPr>
              <a:t>C</a:t>
            </a:r>
            <a:r>
              <a:rPr lang="es-ES" dirty="0" err="1" smtClean="0">
                <a:solidFill>
                  <a:schemeClr val="tx1"/>
                </a:solidFill>
              </a:rPr>
              <a:t>.</a:t>
            </a:r>
            <a:r>
              <a:rPr lang="es-ES" dirty="0" smtClean="0">
                <a:solidFill>
                  <a:schemeClr val="tx1"/>
                </a:solidFill>
              </a:rPr>
              <a:t> </a:t>
            </a:r>
          </a:p>
          <a:p>
            <a:pPr algn="just"/>
            <a:r>
              <a:rPr lang="es-ES" dirty="0" smtClean="0">
                <a:solidFill>
                  <a:schemeClr val="tx1"/>
                </a:solidFill>
              </a:rPr>
              <a:t>El objetivo de este trabajo consiste en validad </a:t>
            </a:r>
            <a:r>
              <a:rPr lang="es-ES" dirty="0">
                <a:solidFill>
                  <a:schemeClr val="tx1"/>
                </a:solidFill>
              </a:rPr>
              <a:t>la obtención de materiales de utilidad industrial, mediante el </a:t>
            </a:r>
            <a:r>
              <a:rPr lang="es-ES" dirty="0" smtClean="0">
                <a:solidFill>
                  <a:schemeClr val="tx1"/>
                </a:solidFill>
              </a:rPr>
              <a:t>procesamiento </a:t>
            </a:r>
            <a:r>
              <a:rPr lang="es-ES" dirty="0">
                <a:solidFill>
                  <a:schemeClr val="tx1"/>
                </a:solidFill>
              </a:rPr>
              <a:t>por aluminotermia asistida por arco eléctrico de residuales sólidos </a:t>
            </a:r>
            <a:r>
              <a:rPr lang="es-ES" dirty="0" smtClean="0">
                <a:solidFill>
                  <a:schemeClr val="tx1"/>
                </a:solidFill>
              </a:rPr>
              <a:t>industriales</a:t>
            </a:r>
            <a:r>
              <a:rPr lang="es-ES" dirty="0" smtClean="0"/>
              <a:t>.</a:t>
            </a:r>
            <a:endParaRPr lang="en-US" dirty="0"/>
          </a:p>
        </p:txBody>
      </p:sp>
      <p:sp>
        <p:nvSpPr>
          <p:cNvPr id="29" name="Text Placeholder 28">
            <a:extLst>
              <a:ext uri="{FF2B5EF4-FFF2-40B4-BE49-F238E27FC236}">
                <a16:creationId xmlns:a16="http://schemas.microsoft.com/office/drawing/2014/main" xmlns="" id="{FCB797DF-A438-244B-B34C-CCF348A4370E}"/>
              </a:ext>
            </a:extLst>
          </p:cNvPr>
          <p:cNvSpPr>
            <a:spLocks noGrp="1"/>
          </p:cNvSpPr>
          <p:nvPr>
            <p:ph type="body" sz="quarter" idx="11"/>
          </p:nvPr>
        </p:nvSpPr>
        <p:spPr>
          <a:xfrm>
            <a:off x="547930" y="4971990"/>
            <a:ext cx="10093882" cy="566030"/>
          </a:xfrm>
        </p:spPr>
        <p:txBody>
          <a:bodyPr/>
          <a:lstStyle/>
          <a:p>
            <a:r>
              <a:rPr lang="en-US" dirty="0" smtClean="0"/>
              <a:t>1. INTRODUCCION </a:t>
            </a:r>
            <a:r>
              <a:rPr lang="en-US" dirty="0"/>
              <a:t>(OBJETIVOS)</a:t>
            </a:r>
          </a:p>
        </p:txBody>
      </p:sp>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a:xfrm>
            <a:off x="480453" y="11387578"/>
            <a:ext cx="10096349" cy="566030"/>
          </a:xfrm>
        </p:spPr>
        <p:txBody>
          <a:bodyPr/>
          <a:lstStyle/>
          <a:p>
            <a:r>
              <a:rPr lang="en-US" dirty="0"/>
              <a:t>2</a:t>
            </a:r>
            <a:r>
              <a:rPr lang="en-US" dirty="0" smtClean="0"/>
              <a:t>. METODOLOGIA</a:t>
            </a:r>
            <a:endParaRPr lang="en-US" dirty="0"/>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p:txBody>
          <a:bodyPr/>
          <a:lstStyle/>
          <a:p>
            <a:r>
              <a:rPr lang="en-US" dirty="0"/>
              <a:t>3</a:t>
            </a:r>
            <a:r>
              <a:rPr lang="en-US" dirty="0" smtClean="0"/>
              <a:t>. RESULTADOS </a:t>
            </a:r>
            <a:r>
              <a:rPr lang="en-US" dirty="0"/>
              <a:t>Y DISCUSION</a:t>
            </a:r>
          </a:p>
        </p:txBody>
      </p:sp>
      <p:sp>
        <p:nvSpPr>
          <p:cNvPr id="32" name="Text Placeholder 31">
            <a:extLst>
              <a:ext uri="{FF2B5EF4-FFF2-40B4-BE49-F238E27FC236}">
                <a16:creationId xmlns:a16="http://schemas.microsoft.com/office/drawing/2014/main" xmlns="" id="{F1CD45E0-BFBD-6449-A27A-446292982C7D}"/>
              </a:ext>
            </a:extLst>
          </p:cNvPr>
          <p:cNvSpPr>
            <a:spLocks noGrp="1"/>
          </p:cNvSpPr>
          <p:nvPr>
            <p:ph type="body" sz="quarter" idx="26"/>
          </p:nvPr>
        </p:nvSpPr>
        <p:spPr>
          <a:xfrm>
            <a:off x="10929352" y="5428493"/>
            <a:ext cx="10093752" cy="3474875"/>
          </a:xfrm>
        </p:spPr>
        <p:txBody>
          <a:bodyPr/>
          <a:lstStyle/>
          <a:p>
            <a:pPr algn="just"/>
            <a:r>
              <a:rPr lang="es-ES" dirty="0" smtClean="0">
                <a:solidFill>
                  <a:schemeClr val="tx1"/>
                </a:solidFill>
              </a:rPr>
              <a:t>A </a:t>
            </a:r>
            <a:r>
              <a:rPr lang="es-ES" dirty="0">
                <a:solidFill>
                  <a:schemeClr val="tx1"/>
                </a:solidFill>
              </a:rPr>
              <a:t>partir de la adición de cierta cantidad de estas mezclas complementarias, empieza a limitar la autosostenibilidad energética de la combustión aluminotérmica dentro de la mezcla total. Esta limitación energética afecta la eficacia de la interacción de los productos intermedios obtenidos directamente de la termita en la obtención de producto final, por lo que en ciertos casos se requiere por un corto lapso la ayuda la energía del arco eléctrico.  Los productos de las reacciones de combustión de alta temperatura basadas en termitas del sistema Al/</a:t>
            </a:r>
            <a:r>
              <a:rPr lang="es-ES" dirty="0" err="1">
                <a:solidFill>
                  <a:schemeClr val="tx1"/>
                </a:solidFill>
              </a:rPr>
              <a:t>FexOy</a:t>
            </a:r>
            <a:r>
              <a:rPr lang="es-ES" dirty="0">
                <a:solidFill>
                  <a:schemeClr val="tx1"/>
                </a:solidFill>
              </a:rPr>
              <a:t> y, en ocasiones, asistida por la acción del arco eléctrico, presentan la capacidad de interactuar con disimiles residuos industriales y sus mezclas, a partir de las cuales se obtienen materiales de utilidad industrial. La relación estequiométrica y </a:t>
            </a:r>
            <a:r>
              <a:rPr lang="es-ES" dirty="0" err="1" smtClean="0">
                <a:solidFill>
                  <a:schemeClr val="tx1"/>
                </a:solidFill>
              </a:rPr>
              <a:t>sobrealuminada</a:t>
            </a:r>
            <a:r>
              <a:rPr lang="es-ES" dirty="0" smtClean="0">
                <a:solidFill>
                  <a:schemeClr val="tx1"/>
                </a:solidFill>
              </a:rPr>
              <a:t> </a:t>
            </a:r>
            <a:r>
              <a:rPr lang="es-ES" dirty="0">
                <a:solidFill>
                  <a:schemeClr val="tx1"/>
                </a:solidFill>
              </a:rPr>
              <a:t>del sistema  Al/</a:t>
            </a:r>
            <a:r>
              <a:rPr lang="es-ES" dirty="0" err="1">
                <a:solidFill>
                  <a:schemeClr val="tx1"/>
                </a:solidFill>
              </a:rPr>
              <a:t>FexOy</a:t>
            </a:r>
            <a:r>
              <a:rPr lang="es-ES" dirty="0">
                <a:solidFill>
                  <a:schemeClr val="tx1"/>
                </a:solidFill>
              </a:rPr>
              <a:t> define la composición fásica y la relación entre las fases de los materiales obtenidos de interés industrial.</a:t>
            </a:r>
          </a:p>
          <a:p>
            <a:endParaRPr lang="en-US" dirty="0">
              <a:solidFill>
                <a:schemeClr val="tx1"/>
              </a:solidFill>
            </a:endParaRPr>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a:xfrm>
            <a:off x="11156795" y="18418661"/>
            <a:ext cx="10090978" cy="566030"/>
          </a:xfrm>
        </p:spPr>
        <p:txBody>
          <a:bodyPr/>
          <a:lstStyle/>
          <a:p>
            <a:r>
              <a:rPr lang="en-US" dirty="0" smtClean="0"/>
              <a:t>4. CONCLUSIONES</a:t>
            </a:r>
            <a:endParaRPr lang="en-US" dirty="0"/>
          </a:p>
        </p:txBody>
      </p:sp>
      <p:sp>
        <p:nvSpPr>
          <p:cNvPr id="34" name="Text Placeholder 33">
            <a:extLst>
              <a:ext uri="{FF2B5EF4-FFF2-40B4-BE49-F238E27FC236}">
                <a16:creationId xmlns:a16="http://schemas.microsoft.com/office/drawing/2014/main" xmlns="" id="{7D41EBDE-1609-3448-80A4-1C45137E7020}"/>
              </a:ext>
            </a:extLst>
          </p:cNvPr>
          <p:cNvSpPr>
            <a:spLocks noGrp="1"/>
          </p:cNvSpPr>
          <p:nvPr>
            <p:ph type="body" sz="quarter" idx="28"/>
          </p:nvPr>
        </p:nvSpPr>
        <p:spPr>
          <a:xfrm>
            <a:off x="10846594" y="19147802"/>
            <a:ext cx="10401179" cy="4936274"/>
          </a:xfrm>
        </p:spPr>
        <p:txBody>
          <a:bodyPr/>
          <a:lstStyle/>
          <a:p>
            <a:pPr algn="just"/>
            <a:r>
              <a:rPr lang="es-ES" dirty="0" smtClean="0">
                <a:solidFill>
                  <a:schemeClr val="tx1"/>
                </a:solidFill>
              </a:rPr>
              <a:t>En las formulaciones de mezclas de granos sueltos de termitas, las ecuaciones (1), (2) y (4) son herramientas útiles que expresan, con alto grado de acierto, la composición cualitativa del comportamiento químico de las reacciones de combustión aluminotérmicas confeccionadas a partir de virutas de aluminio y cascarillas de laminación</a:t>
            </a:r>
            <a:r>
              <a:rPr lang="es-ES" dirty="0" smtClean="0"/>
              <a:t> </a:t>
            </a:r>
            <a:r>
              <a:rPr lang="es-ES" dirty="0"/>
              <a:t>(Al/</a:t>
            </a:r>
            <a:r>
              <a:rPr lang="es-ES" dirty="0" err="1"/>
              <a:t>Fe</a:t>
            </a:r>
            <a:r>
              <a:rPr lang="es-ES" baseline="-25000" dirty="0" err="1"/>
              <a:t>x</a:t>
            </a:r>
            <a:r>
              <a:rPr lang="es-ES" dirty="0" err="1"/>
              <a:t>O</a:t>
            </a:r>
            <a:r>
              <a:rPr lang="es-ES" baseline="-25000" dirty="0" err="1"/>
              <a:t>y</a:t>
            </a:r>
            <a:r>
              <a:rPr lang="es-ES" dirty="0"/>
              <a:t>)</a:t>
            </a:r>
            <a:r>
              <a:rPr lang="es-ES" dirty="0" smtClean="0">
                <a:solidFill>
                  <a:schemeClr val="tx1"/>
                </a:solidFill>
              </a:rPr>
              <a:t> y, además, expresan, del punto termodinámico, a partir de que cantidad de sustancias adicionales se le puede añadir a la termita (ecuaciones (2) y (4).   E</a:t>
            </a:r>
            <a:r>
              <a:rPr lang="es-ES" dirty="0" smtClean="0">
                <a:solidFill>
                  <a:schemeClr val="tx1"/>
                </a:solidFill>
              </a:rPr>
              <a:t>n </a:t>
            </a:r>
            <a:r>
              <a:rPr lang="es-ES" dirty="0">
                <a:solidFill>
                  <a:schemeClr val="tx1"/>
                </a:solidFill>
              </a:rPr>
              <a:t>algunas condiciones</a:t>
            </a:r>
            <a:r>
              <a:rPr lang="es-ES" b="1" dirty="0">
                <a:solidFill>
                  <a:schemeClr val="tx1"/>
                </a:solidFill>
              </a:rPr>
              <a:t> l</a:t>
            </a:r>
            <a:r>
              <a:rPr lang="es-ES" dirty="0">
                <a:solidFill>
                  <a:schemeClr val="tx1"/>
                </a:solidFill>
              </a:rPr>
              <a:t>a formulación de las mezclas reactivas se basa en la estequiometria y el balance de masa y energía donde la energía química es basada en el sistema Al/</a:t>
            </a:r>
            <a:r>
              <a:rPr lang="es-ES" dirty="0" err="1">
                <a:solidFill>
                  <a:schemeClr val="tx1"/>
                </a:solidFill>
              </a:rPr>
              <a:t>Fe</a:t>
            </a:r>
            <a:r>
              <a:rPr lang="es-ES" baseline="-25000" dirty="0" err="1">
                <a:solidFill>
                  <a:schemeClr val="tx1"/>
                </a:solidFill>
              </a:rPr>
              <a:t>x</a:t>
            </a:r>
            <a:r>
              <a:rPr lang="es-ES" dirty="0" err="1">
                <a:solidFill>
                  <a:schemeClr val="tx1"/>
                </a:solidFill>
              </a:rPr>
              <a:t>O</a:t>
            </a:r>
            <a:r>
              <a:rPr lang="es-ES" baseline="-25000" dirty="0" err="1">
                <a:solidFill>
                  <a:schemeClr val="tx1"/>
                </a:solidFill>
              </a:rPr>
              <a:t>y</a:t>
            </a:r>
            <a:r>
              <a:rPr lang="es-ES" dirty="0">
                <a:solidFill>
                  <a:schemeClr val="tx1"/>
                </a:solidFill>
              </a:rPr>
              <a:t>, en otras se basa fundamentalmente en la adición por exceso de aluminio en relación al estequiométrico.  </a:t>
            </a:r>
            <a:r>
              <a:rPr lang="es-ES" dirty="0" smtClean="0">
                <a:solidFill>
                  <a:schemeClr val="tx1"/>
                </a:solidFill>
              </a:rPr>
              <a:t>El exceso de aluminio, en la mayor parte de las reacciones, conduce a que la fase metálica contenga  cantidades apreciables de Fe</a:t>
            </a:r>
            <a:r>
              <a:rPr lang="es-ES" baseline="-25000" dirty="0" smtClean="0">
                <a:solidFill>
                  <a:schemeClr val="tx1"/>
                </a:solidFill>
              </a:rPr>
              <a:t>3</a:t>
            </a:r>
            <a:r>
              <a:rPr lang="es-ES" dirty="0" smtClean="0">
                <a:solidFill>
                  <a:schemeClr val="tx1"/>
                </a:solidFill>
              </a:rPr>
              <a:t>Al, ampliando su campo de utilización de la fase metálica. L</a:t>
            </a:r>
            <a:r>
              <a:rPr lang="es-ES" dirty="0" smtClean="0">
                <a:solidFill>
                  <a:schemeClr val="tx1"/>
                </a:solidFill>
              </a:rPr>
              <a:t>as </a:t>
            </a:r>
            <a:r>
              <a:rPr lang="es-ES" dirty="0">
                <a:solidFill>
                  <a:schemeClr val="tx1"/>
                </a:solidFill>
              </a:rPr>
              <a:t>ecuaciones (1), (2) y (4</a:t>
            </a:r>
            <a:r>
              <a:rPr lang="es-ES" dirty="0" smtClean="0">
                <a:solidFill>
                  <a:schemeClr val="tx1"/>
                </a:solidFill>
              </a:rPr>
              <a:t>), d</a:t>
            </a:r>
            <a:r>
              <a:rPr lang="es-ES" dirty="0" smtClean="0">
                <a:solidFill>
                  <a:schemeClr val="tx1"/>
                </a:solidFill>
              </a:rPr>
              <a:t>esde el punto cuantitativo, no expresan las relaciones que se encuentran en el producto de las reacciones ni la reproducibilidad, lo cual depende de muchos factores  de las condiciones experimentales   </a:t>
            </a:r>
            <a:r>
              <a:rPr lang="es-ES" dirty="0">
                <a:solidFill>
                  <a:schemeClr val="tx1"/>
                </a:solidFill>
              </a:rPr>
              <a:t> </a:t>
            </a:r>
            <a:r>
              <a:rPr lang="es-ES" dirty="0" smtClean="0">
                <a:solidFill>
                  <a:schemeClr val="tx1"/>
                </a:solidFill>
              </a:rPr>
              <a:t>El procedimiento expresado en este trabajo constituye un punto de partida para la confección de la estrategia para el diseño de la síntesis de nuevos materiales que resultan muy difíciles de </a:t>
            </a:r>
            <a:r>
              <a:rPr lang="es-ES" dirty="0" smtClean="0">
                <a:solidFill>
                  <a:schemeClr val="tx1"/>
                </a:solidFill>
              </a:rPr>
              <a:t>obtener por métodos clásicos.</a:t>
            </a:r>
            <a:r>
              <a:rPr lang="es-ES" dirty="0" smtClean="0">
                <a:solidFill>
                  <a:schemeClr val="tx1"/>
                </a:solidFill>
              </a:rPr>
              <a:t>  </a:t>
            </a:r>
            <a:endParaRPr lang="es-ES" dirty="0">
              <a:solidFill>
                <a:schemeClr val="tx1"/>
              </a:solidFill>
            </a:endParaRPr>
          </a:p>
        </p:txBody>
      </p:sp>
      <p:sp>
        <p:nvSpPr>
          <p:cNvPr id="37" name="Text Placeholder 36">
            <a:extLst>
              <a:ext uri="{FF2B5EF4-FFF2-40B4-BE49-F238E27FC236}">
                <a16:creationId xmlns:a16="http://schemas.microsoft.com/office/drawing/2014/main" xmlns="" id="{3B540C16-8ABD-8B40-A51F-D32095A92519}"/>
              </a:ext>
            </a:extLst>
          </p:cNvPr>
          <p:cNvSpPr>
            <a:spLocks noGrp="1"/>
          </p:cNvSpPr>
          <p:nvPr>
            <p:ph type="body" sz="quarter" idx="96"/>
          </p:nvPr>
        </p:nvSpPr>
        <p:spPr>
          <a:xfrm>
            <a:off x="224590" y="12060435"/>
            <a:ext cx="6595054" cy="6452154"/>
          </a:xfrm>
        </p:spPr>
        <p:txBody>
          <a:bodyPr/>
          <a:lstStyle/>
          <a:p>
            <a:pPr algn="just"/>
            <a:r>
              <a:rPr lang="es-ES" dirty="0" smtClean="0">
                <a:solidFill>
                  <a:schemeClr val="tx1"/>
                </a:solidFill>
              </a:rPr>
              <a:t>La determinación química y fásica del hierro de la cascarilla de laminación se realizó mediante varias técnicas analíticas: la cuantitativa del Fe-total mediante Espectroscopia </a:t>
            </a:r>
            <a:r>
              <a:rPr lang="es-ES" dirty="0">
                <a:solidFill>
                  <a:schemeClr val="tx1"/>
                </a:solidFill>
              </a:rPr>
              <a:t>de </a:t>
            </a:r>
            <a:r>
              <a:rPr lang="es-ES" dirty="0" smtClean="0">
                <a:solidFill>
                  <a:schemeClr val="tx1"/>
                </a:solidFill>
              </a:rPr>
              <a:t>Fluorescencia </a:t>
            </a:r>
            <a:r>
              <a:rPr lang="es-ES" dirty="0">
                <a:solidFill>
                  <a:schemeClr val="tx1"/>
                </a:solidFill>
              </a:rPr>
              <a:t>de </a:t>
            </a:r>
            <a:r>
              <a:rPr lang="es-ES" dirty="0" smtClean="0">
                <a:solidFill>
                  <a:schemeClr val="tx1"/>
                </a:solidFill>
              </a:rPr>
              <a:t>rayos-X </a:t>
            </a:r>
            <a:r>
              <a:rPr lang="es-ES" dirty="0">
                <a:solidFill>
                  <a:schemeClr val="tx1"/>
                </a:solidFill>
              </a:rPr>
              <a:t>por energía dispersiva (ED-FRX</a:t>
            </a:r>
            <a:r>
              <a:rPr lang="es-ES" dirty="0" smtClean="0">
                <a:solidFill>
                  <a:schemeClr val="tx1"/>
                </a:solidFill>
              </a:rPr>
              <a:t>) y los contenidos de Fe(II</a:t>
            </a:r>
            <a:r>
              <a:rPr lang="es-ES" dirty="0">
                <a:solidFill>
                  <a:schemeClr val="tx1"/>
                </a:solidFill>
              </a:rPr>
              <a:t>) y Fe(III</a:t>
            </a:r>
            <a:r>
              <a:rPr lang="es-ES" dirty="0" smtClean="0">
                <a:solidFill>
                  <a:schemeClr val="tx1"/>
                </a:solidFill>
              </a:rPr>
              <a:t>) se realizó usan-do espectrofotometría </a:t>
            </a:r>
            <a:r>
              <a:rPr lang="es-ES" dirty="0">
                <a:solidFill>
                  <a:schemeClr val="tx1"/>
                </a:solidFill>
              </a:rPr>
              <a:t>UV-Visible en medio ácido (</a:t>
            </a:r>
            <a:r>
              <a:rPr lang="es-ES" dirty="0" err="1" smtClean="0">
                <a:solidFill>
                  <a:schemeClr val="tx1"/>
                </a:solidFill>
              </a:rPr>
              <a:t>HCl</a:t>
            </a:r>
            <a:r>
              <a:rPr lang="es-ES" baseline="-25000" dirty="0" err="1" smtClean="0">
                <a:solidFill>
                  <a:schemeClr val="tx1"/>
                </a:solidFill>
              </a:rPr>
              <a:t>aq</a:t>
            </a:r>
            <a:r>
              <a:rPr lang="es-ES" dirty="0">
                <a:solidFill>
                  <a:schemeClr val="tx1"/>
                </a:solidFill>
              </a:rPr>
              <a:t>) </a:t>
            </a:r>
            <a:r>
              <a:rPr lang="es-ES" dirty="0" smtClean="0">
                <a:solidFill>
                  <a:schemeClr val="tx1"/>
                </a:solidFill>
              </a:rPr>
              <a:t>utilizando ferrozina como reactivo cromo-génico y la  fásica cuantitativa </a:t>
            </a:r>
            <a:r>
              <a:rPr lang="es-ES" dirty="0">
                <a:solidFill>
                  <a:schemeClr val="tx1"/>
                </a:solidFill>
              </a:rPr>
              <a:t>(hematita, magnetita y wustita) por </a:t>
            </a:r>
            <a:r>
              <a:rPr lang="es-ES" dirty="0" smtClean="0">
                <a:solidFill>
                  <a:schemeClr val="tx1"/>
                </a:solidFill>
              </a:rPr>
              <a:t>(DRX, </a:t>
            </a:r>
            <a:r>
              <a:rPr lang="es-ES" dirty="0" err="1" smtClean="0">
                <a:solidFill>
                  <a:schemeClr val="tx1"/>
                </a:solidFill>
              </a:rPr>
              <a:t>CoK</a:t>
            </a:r>
            <a:r>
              <a:rPr lang="el-GR" dirty="0" smtClean="0">
                <a:solidFill>
                  <a:schemeClr val="tx1"/>
                </a:solidFill>
                <a:latin typeface="Calibri" panose="020F0502020204030204" pitchFamily="34" charset="0"/>
              </a:rPr>
              <a:t>α</a:t>
            </a:r>
            <a:r>
              <a:rPr lang="es-ES" dirty="0" smtClean="0">
                <a:solidFill>
                  <a:schemeClr val="tx1"/>
                </a:solidFill>
                <a:latin typeface="Calibri" panose="020F0502020204030204" pitchFamily="34" charset="0"/>
              </a:rPr>
              <a:t>= 1,79278 Å</a:t>
            </a:r>
            <a:r>
              <a:rPr lang="es-ES" dirty="0" smtClean="0">
                <a:solidFill>
                  <a:schemeClr val="tx1"/>
                </a:solidFill>
              </a:rPr>
              <a:t>). </a:t>
            </a:r>
          </a:p>
          <a:p>
            <a:pPr algn="just"/>
            <a:r>
              <a:rPr lang="es-ES" dirty="0" smtClean="0">
                <a:solidFill>
                  <a:schemeClr val="tx1"/>
                </a:solidFill>
              </a:rPr>
              <a:t>En </a:t>
            </a:r>
            <a:r>
              <a:rPr lang="es-ES" dirty="0">
                <a:solidFill>
                  <a:schemeClr val="tx1"/>
                </a:solidFill>
              </a:rPr>
              <a:t>la Tabla 1 se expone los resultados analíticos de las diferentes técnicas.  A partir de la consolidación de los datos experimentales sobre  la composición química y fásica de la cascarilla de laminación se propone, sobre la base de cálculos estequiométricos y quimiométricos, una fórmula de un óxido de hierro equivalente (Fe</a:t>
            </a:r>
            <a:r>
              <a:rPr lang="es-ES" baseline="-25000" dirty="0">
                <a:solidFill>
                  <a:schemeClr val="tx1"/>
                </a:solidFill>
              </a:rPr>
              <a:t>3</a:t>
            </a:r>
            <a:r>
              <a:rPr lang="es-ES" dirty="0">
                <a:solidFill>
                  <a:schemeClr val="tx1"/>
                </a:solidFill>
              </a:rPr>
              <a:t>O</a:t>
            </a:r>
            <a:r>
              <a:rPr lang="es-ES" baseline="-25000" dirty="0">
                <a:solidFill>
                  <a:schemeClr val="tx1"/>
                </a:solidFill>
              </a:rPr>
              <a:t>3,9278</a:t>
            </a:r>
            <a:r>
              <a:rPr lang="es-ES" dirty="0">
                <a:solidFill>
                  <a:schemeClr val="tx1"/>
                </a:solidFill>
              </a:rPr>
              <a:t>) que representa estequiométricamente la conjugación de todos los óxidos de hierro presentes en la cascarilla de laminación, aspecto que contribuye, como un artificio, a minimizar el número de ecuaciones en la formulación estequiométricas de las reacciones de combustión aluminotérmica</a:t>
            </a:r>
            <a:r>
              <a:rPr lang="es-ES" dirty="0" smtClean="0">
                <a:solidFill>
                  <a:schemeClr val="tx1"/>
                </a:solidFill>
              </a:rPr>
              <a:t>. </a:t>
            </a:r>
            <a:endParaRPr lang="es-ES" dirty="0"/>
          </a:p>
          <a:p>
            <a:pPr algn="just"/>
            <a:endParaRPr lang="es-ES" dirty="0">
              <a:solidFill>
                <a:schemeClr val="tx1"/>
              </a:solidFill>
            </a:endParaRPr>
          </a:p>
        </p:txBody>
      </p:sp>
      <p:sp>
        <p:nvSpPr>
          <p:cNvPr id="38" name="Text Placeholder 37">
            <a:extLst>
              <a:ext uri="{FF2B5EF4-FFF2-40B4-BE49-F238E27FC236}">
                <a16:creationId xmlns:a16="http://schemas.microsoft.com/office/drawing/2014/main" xmlns="" id="{0F56D88A-4B12-0F47-8D8A-2F1828CAE02A}"/>
              </a:ext>
            </a:extLst>
          </p:cNvPr>
          <p:cNvSpPr>
            <a:spLocks noGrp="1"/>
          </p:cNvSpPr>
          <p:nvPr>
            <p:ph type="body" sz="quarter" idx="150"/>
          </p:nvPr>
        </p:nvSpPr>
        <p:spPr>
          <a:xfrm>
            <a:off x="1971620" y="3685268"/>
            <a:ext cx="19051484" cy="1228871"/>
          </a:xfrm>
        </p:spPr>
        <p:txBody>
          <a:bodyPr>
            <a:normAutofit fontScale="77500" lnSpcReduction="20000"/>
          </a:bodyPr>
          <a:lstStyle/>
          <a:p>
            <a:r>
              <a:rPr lang="es-ES" b="1" dirty="0" smtClean="0"/>
              <a:t>Rafael Quintana-Puchol</a:t>
            </a:r>
            <a:r>
              <a:rPr lang="es-ES" b="1" baseline="30000" dirty="0" smtClean="0"/>
              <a:t>1,2</a:t>
            </a:r>
            <a:r>
              <a:rPr lang="es-ES" b="1" dirty="0" smtClean="0"/>
              <a:t>, </a:t>
            </a:r>
            <a:r>
              <a:rPr lang="es-ES" b="1" dirty="0"/>
              <a:t>Lorenzo </a:t>
            </a:r>
            <a:r>
              <a:rPr lang="es-ES" b="1" dirty="0" smtClean="0"/>
              <a:t>Perdomo-González</a:t>
            </a:r>
            <a:r>
              <a:rPr lang="es-ES" b="1" baseline="30000" dirty="0" smtClean="0"/>
              <a:t>2</a:t>
            </a:r>
            <a:r>
              <a:rPr lang="es-ES" b="1" dirty="0" smtClean="0"/>
              <a:t> </a:t>
            </a:r>
            <a:r>
              <a:rPr lang="es-ES" b="1" dirty="0"/>
              <a:t>y </a:t>
            </a:r>
            <a:r>
              <a:rPr lang="es-ES" b="1" dirty="0" err="1"/>
              <a:t>Leidys</a:t>
            </a:r>
            <a:r>
              <a:rPr lang="es-ES" b="1" dirty="0"/>
              <a:t> Laura </a:t>
            </a:r>
            <a:r>
              <a:rPr lang="es-ES" b="1" dirty="0" smtClean="0"/>
              <a:t>Pérez-González</a:t>
            </a:r>
            <a:r>
              <a:rPr lang="es-ES" b="1" baseline="30000" dirty="0" smtClean="0"/>
              <a:t>1</a:t>
            </a:r>
            <a:endParaRPr lang="es-ES" b="1" dirty="0" smtClean="0"/>
          </a:p>
          <a:p>
            <a:r>
              <a:rPr lang="es-ES" sz="2800" b="1" baseline="30000" dirty="0" smtClean="0"/>
              <a:t>1</a:t>
            </a:r>
            <a:r>
              <a:rPr lang="es-ES" sz="2800" b="1" dirty="0" smtClean="0"/>
              <a:t>Departamento de Licenciatura en Química, Facultad de Química y Farmacia, UCLV, Cuba </a:t>
            </a:r>
          </a:p>
          <a:p>
            <a:r>
              <a:rPr lang="es-ES" sz="2800" b="1" baseline="30000" dirty="0" smtClean="0"/>
              <a:t>2</a:t>
            </a:r>
            <a:r>
              <a:rPr lang="es-ES" sz="2800" b="1" dirty="0" smtClean="0"/>
              <a:t>Centro de Investigaciones de Soldadura, Facultad de Ingeniería Mecánica  e Industriales, UCLV, Cuba</a:t>
            </a:r>
          </a:p>
          <a:p>
            <a:endParaRPr lang="es-ES" b="1" baseline="30000" dirty="0" smtClean="0"/>
          </a:p>
          <a:p>
            <a:endParaRPr lang="es-ES" b="1" baseline="30000" dirty="0" smtClean="0"/>
          </a:p>
          <a:p>
            <a:endParaRPr lang="es-ES" b="1" baseline="30000" dirty="0" smtClean="0"/>
          </a:p>
          <a:p>
            <a:endParaRPr lang="es-ES" b="1" baseline="30000" dirty="0"/>
          </a:p>
          <a:p>
            <a:endParaRPr lang="es-ES" dirty="0"/>
          </a:p>
        </p:txBody>
      </p:sp>
      <p:sp>
        <p:nvSpPr>
          <p:cNvPr id="39" name="Text Placeholder 38">
            <a:extLst>
              <a:ext uri="{FF2B5EF4-FFF2-40B4-BE49-F238E27FC236}">
                <a16:creationId xmlns:a16="http://schemas.microsoft.com/office/drawing/2014/main" xmlns="" id="{6F9BAE11-25C3-0846-BD60-EDC70290B378}"/>
              </a:ext>
            </a:extLst>
          </p:cNvPr>
          <p:cNvSpPr>
            <a:spLocks noGrp="1"/>
          </p:cNvSpPr>
          <p:nvPr>
            <p:ph type="body" sz="quarter" idx="151"/>
          </p:nvPr>
        </p:nvSpPr>
        <p:spPr>
          <a:xfrm>
            <a:off x="2033647" y="2201970"/>
            <a:ext cx="19149953" cy="1523963"/>
          </a:xfrm>
        </p:spPr>
        <p:txBody>
          <a:bodyPr>
            <a:normAutofit fontScale="25000" lnSpcReduction="20000"/>
          </a:bodyPr>
          <a:lstStyle/>
          <a:p>
            <a:r>
              <a:rPr lang="es-ES" sz="16000" dirty="0"/>
              <a:t>ALUMINOTERMIA ASISTIDA CON </a:t>
            </a:r>
            <a:r>
              <a:rPr lang="es-ES" sz="16000" dirty="0">
                <a:solidFill>
                  <a:srgbClr val="FF0000"/>
                </a:solidFill>
              </a:rPr>
              <a:t>ARCO</a:t>
            </a:r>
            <a:r>
              <a:rPr lang="es-ES" sz="16000" dirty="0"/>
              <a:t> ELÉCTRICO, NOVEDOSA POSIBILIDAD TECNOLÓGICA MEDIOAMBIENTALISTA PARA EL DESARROLLO DE MATERIALES DE UTILIDAD INDUSTRIAL A PARTIR DE RESIDUOS SÓLIDOS INDUSTRIALES</a:t>
            </a:r>
          </a:p>
          <a:p>
            <a:endParaRPr lang="es-ES" b="1" baseline="30000" dirty="0"/>
          </a:p>
        </p:txBody>
      </p:sp>
      <p:sp>
        <p:nvSpPr>
          <p:cNvPr id="40" name="Text Placeholder 39">
            <a:extLst>
              <a:ext uri="{FF2B5EF4-FFF2-40B4-BE49-F238E27FC236}">
                <a16:creationId xmlns:a16="http://schemas.microsoft.com/office/drawing/2014/main" xmlns="" id="{4E095D28-F987-E544-B047-DF5F82B6C3C9}"/>
              </a:ext>
            </a:extLst>
          </p:cNvPr>
          <p:cNvSpPr>
            <a:spLocks noGrp="1"/>
          </p:cNvSpPr>
          <p:nvPr>
            <p:ph type="body" sz="quarter" idx="153"/>
          </p:nvPr>
        </p:nvSpPr>
        <p:spPr>
          <a:xfrm>
            <a:off x="2132116" y="1071035"/>
            <a:ext cx="19077557" cy="1130935"/>
          </a:xfrm>
        </p:spPr>
        <p:txBody>
          <a:bodyPr>
            <a:noAutofit/>
          </a:bodyPr>
          <a:lstStyle/>
          <a:p>
            <a:pPr lvl="0"/>
            <a:r>
              <a:rPr lang="es-ES" sz="6000" dirty="0" smtClean="0"/>
              <a:t>SIMPOSIO INTERNACIONAL DE INDUSTRIA Y ENERGIA, 2021</a:t>
            </a:r>
          </a:p>
          <a:p>
            <a:endParaRPr lang="en-US" sz="3200" dirty="0"/>
          </a:p>
        </p:txBody>
      </p:sp>
      <p:grpSp>
        <p:nvGrpSpPr>
          <p:cNvPr id="15" name="Group 3">
            <a:extLst>
              <a:ext uri="{FF2B5EF4-FFF2-40B4-BE49-F238E27FC236}">
                <a16:creationId xmlns:a16="http://schemas.microsoft.com/office/drawing/2014/main" xmlns=""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a16="http://schemas.microsoft.com/office/drawing/2014/main" xmlns="" id="{A1BB4E84-6C95-42E9-980E-D713A8ECE423}"/>
                </a:ext>
              </a:extLst>
            </p:cNvPr>
            <p:cNvPicPr>
              <a:picLocks noChangeAspect="1"/>
            </p:cNvPicPr>
            <p:nvPr/>
          </p:nvPicPr>
          <p:blipFill>
            <a:blip r:embed="rId3"/>
            <a:srcRect/>
            <a:stretch>
              <a:fillRect/>
            </a:stretch>
          </p:blipFill>
          <p:spPr>
            <a:xfrm>
              <a:off x="131292" y="0"/>
              <a:ext cx="2112245" cy="2702332"/>
            </a:xfrm>
            <a:prstGeom prst="rect">
              <a:avLst/>
            </a:prstGeom>
          </p:spPr>
        </p:pic>
        <p:sp>
          <p:nvSpPr>
            <p:cNvPr id="17" name="TextBox 5">
              <a:extLst>
                <a:ext uri="{FF2B5EF4-FFF2-40B4-BE49-F238E27FC236}">
                  <a16:creationId xmlns:a16="http://schemas.microsoft.com/office/drawing/2014/main" xmlns=""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a16="http://schemas.microsoft.com/office/drawing/2014/main" xmlns=""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a16="http://schemas.microsoft.com/office/drawing/2014/main" xmlns="" id="{95290901-B4D3-4064-85F4-DAE18FE7A3DA}"/>
              </a:ext>
            </a:extLst>
          </p:cNvPr>
          <p:cNvPicPr>
            <a:picLocks noChangeAspect="1"/>
          </p:cNvPicPr>
          <p:nvPr/>
        </p:nvPicPr>
        <p:blipFill>
          <a:blip r:embed="rId4"/>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xmlns="" id="{2FFC4E95-5061-45A6-B719-057AACD396AA}"/>
              </a:ext>
            </a:extLst>
          </p:cNvPr>
          <p:cNvPicPr>
            <a:picLocks noChangeAspect="1"/>
          </p:cNvPicPr>
          <p:nvPr/>
        </p:nvPicPr>
        <p:blipFill>
          <a:blip r:embed="rId4"/>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xmlns="" id="{A32D00C9-1922-491C-974A-562E5BAFB34D}"/>
              </a:ext>
            </a:extLst>
          </p:cNvPr>
          <p:cNvSpPr txBox="1">
            <a:spLocks/>
          </p:cNvSpPr>
          <p:nvPr/>
        </p:nvSpPr>
        <p:spPr>
          <a:xfrm>
            <a:off x="819739" y="24643361"/>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BIBLIOGRÁFICAS</a:t>
            </a:r>
          </a:p>
        </p:txBody>
      </p:sp>
      <p:sp>
        <p:nvSpPr>
          <p:cNvPr id="2" name="1 CuadroTexto"/>
          <p:cNvSpPr txBox="1"/>
          <p:nvPr/>
        </p:nvSpPr>
        <p:spPr>
          <a:xfrm>
            <a:off x="819739" y="25235674"/>
            <a:ext cx="20203365" cy="1631216"/>
          </a:xfrm>
          <a:prstGeom prst="rect">
            <a:avLst/>
          </a:prstGeom>
          <a:noFill/>
        </p:spPr>
        <p:txBody>
          <a:bodyPr wrap="square" rtlCol="0">
            <a:spAutoFit/>
          </a:bodyPr>
          <a:lstStyle/>
          <a:p>
            <a:pPr algn="just"/>
            <a:r>
              <a:rPr lang="en-US" sz="2000" dirty="0" smtClean="0"/>
              <a:t>1</a:t>
            </a:r>
            <a:r>
              <a:rPr lang="en-US" sz="2000" dirty="0"/>
              <a:t>. </a:t>
            </a:r>
            <a:r>
              <a:rPr lang="en-US" sz="2000" dirty="0" err="1"/>
              <a:t>Duraes</a:t>
            </a:r>
            <a:r>
              <a:rPr lang="en-US" sz="2000" dirty="0"/>
              <a:t>, L., et al. Fe2O3/aluminum thermite reaction intermediate and final products characterization, Materials Science and Engineering A 465 (2007)199–210</a:t>
            </a:r>
            <a:endParaRPr lang="es-ES" sz="2000" dirty="0"/>
          </a:p>
          <a:p>
            <a:pPr algn="just"/>
            <a:r>
              <a:rPr lang="en-US" sz="2000" dirty="0"/>
              <a:t>2. </a:t>
            </a:r>
            <a:r>
              <a:rPr lang="en-US" sz="2000" dirty="0" err="1"/>
              <a:t>Yetter</a:t>
            </a:r>
            <a:r>
              <a:rPr lang="en-US" sz="2000" dirty="0"/>
              <a:t>, R.A., et al., Metal particle combustion and nanotechnology, Proceedings of the Combustion Institute, 32 (2009) 1819–1838 </a:t>
            </a:r>
            <a:endParaRPr lang="es-ES" sz="2000" dirty="0"/>
          </a:p>
          <a:p>
            <a:r>
              <a:rPr lang="es-DO" sz="2000" dirty="0" smtClean="0">
                <a:latin typeface="Times New Roman" panose="02020603050405020304" pitchFamily="18" charset="0"/>
                <a:cs typeface="Times New Roman" panose="02020603050405020304" pitchFamily="18" charset="0"/>
              </a:rPr>
              <a:t>3. </a:t>
            </a:r>
            <a:r>
              <a:rPr lang="en-US" sz="2000" dirty="0"/>
              <a:t>James F. Shackelford • Robert H. </a:t>
            </a:r>
            <a:r>
              <a:rPr lang="en-US" sz="2000" dirty="0" err="1"/>
              <a:t>Doremus</a:t>
            </a:r>
            <a:r>
              <a:rPr lang="en-US" sz="2000" dirty="0"/>
              <a:t>. Ceramic and Glass Materials: Structure, Properties and Processing, Editorial 2008 Springer </a:t>
            </a:r>
            <a:r>
              <a:rPr lang="en-US" sz="2000" dirty="0" err="1"/>
              <a:t>Science+Business</a:t>
            </a:r>
            <a:r>
              <a:rPr lang="en-US" sz="2000" dirty="0"/>
              <a:t> Media, </a:t>
            </a:r>
            <a:r>
              <a:rPr lang="en-US" sz="2000" dirty="0" smtClean="0"/>
              <a:t>LLC, 2008</a:t>
            </a:r>
            <a:r>
              <a:rPr lang="en-US" sz="2000" dirty="0"/>
              <a:t>, 209 pp. DOI 10.1007</a:t>
            </a:r>
            <a:r>
              <a:rPr lang="en-US" sz="2000" dirty="0" smtClean="0"/>
              <a:t>/ 978-0-387-73362- </a:t>
            </a:r>
            <a:r>
              <a:rPr lang="en-US" sz="2000" dirty="0"/>
              <a:t>DOI </a:t>
            </a:r>
            <a:endParaRPr lang="es-ES" sz="2000" dirty="0"/>
          </a:p>
          <a:p>
            <a:endParaRPr lang="es-DO" sz="2000" dirty="0">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334140656"/>
              </p:ext>
            </p:extLst>
          </p:nvPr>
        </p:nvGraphicFramePr>
        <p:xfrm>
          <a:off x="6867768" y="12218337"/>
          <a:ext cx="3726168" cy="3413760"/>
        </p:xfrm>
        <a:graphic>
          <a:graphicData uri="http://schemas.openxmlformats.org/drawingml/2006/table">
            <a:tbl>
              <a:tblPr firstRow="1" firstCol="1" bandRow="1">
                <a:tableStyleId>{5C22544A-7EE6-4342-B048-85BDC9FD1C3A}</a:tableStyleId>
              </a:tblPr>
              <a:tblGrid>
                <a:gridCol w="931542"/>
                <a:gridCol w="931542"/>
                <a:gridCol w="931542"/>
                <a:gridCol w="931542"/>
              </a:tblGrid>
              <a:tr h="251460">
                <a:tc gridSpan="4">
                  <a:txBody>
                    <a:bodyPr/>
                    <a:lstStyle/>
                    <a:p>
                      <a:pPr algn="ctr">
                        <a:lnSpc>
                          <a:spcPct val="115000"/>
                        </a:lnSpc>
                        <a:spcAft>
                          <a:spcPts val="0"/>
                        </a:spcAft>
                      </a:pPr>
                      <a:r>
                        <a:rPr lang="es-ES" sz="2000" dirty="0">
                          <a:solidFill>
                            <a:schemeClr val="tx1"/>
                          </a:solidFill>
                          <a:effectLst/>
                        </a:rPr>
                        <a:t>Tabla </a:t>
                      </a:r>
                      <a:r>
                        <a:rPr lang="es-ES" sz="2000" dirty="0" smtClean="0">
                          <a:solidFill>
                            <a:schemeClr val="tx1"/>
                          </a:solidFill>
                          <a:effectLst/>
                        </a:rPr>
                        <a:t>1  </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51460">
                <a:tc>
                  <a:txBody>
                    <a:bodyPr/>
                    <a:lstStyle/>
                    <a:p>
                      <a:pPr algn="ctr">
                        <a:lnSpc>
                          <a:spcPct val="115000"/>
                        </a:lnSpc>
                        <a:spcAft>
                          <a:spcPts val="0"/>
                        </a:spcAft>
                      </a:pPr>
                      <a:r>
                        <a:rPr lang="es-ES" sz="2000" dirty="0" smtClean="0">
                          <a:solidFill>
                            <a:schemeClr val="tx1"/>
                          </a:solidFill>
                          <a:effectLst/>
                        </a:rPr>
                        <a:t>Óxidos</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2000">
                          <a:solidFill>
                            <a:schemeClr val="tx1"/>
                          </a:solidFill>
                          <a:effectLst/>
                        </a:rPr>
                        <a:t>m, %</a:t>
                      </a:r>
                      <a:endParaRPr lang="es-E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2000" dirty="0" err="1">
                          <a:solidFill>
                            <a:schemeClr val="tx1"/>
                          </a:solidFill>
                          <a:effectLst/>
                        </a:rPr>
                        <a:t>Fe</a:t>
                      </a:r>
                      <a:r>
                        <a:rPr lang="es-ES" sz="2000" baseline="30000" dirty="0" err="1">
                          <a:solidFill>
                            <a:schemeClr val="tx1"/>
                          </a:solidFill>
                          <a:effectLst/>
                        </a:rPr>
                        <a:t>n</a:t>
                      </a:r>
                      <a:r>
                        <a:rPr lang="es-ES" sz="2000" baseline="30000" dirty="0">
                          <a:solidFill>
                            <a:schemeClr val="tx1"/>
                          </a:solidFill>
                          <a:effectLst/>
                        </a:rPr>
                        <a:t>+</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2000">
                          <a:solidFill>
                            <a:schemeClr val="tx1"/>
                          </a:solidFill>
                          <a:effectLst/>
                        </a:rPr>
                        <a:t>m-%</a:t>
                      </a:r>
                      <a:endParaRPr lang="es-E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312">
                <a:tc>
                  <a:txBody>
                    <a:bodyPr/>
                    <a:lstStyle/>
                    <a:p>
                      <a:pPr algn="ctr">
                        <a:lnSpc>
                          <a:spcPct val="115000"/>
                        </a:lnSpc>
                        <a:spcAft>
                          <a:spcPts val="0"/>
                        </a:spcAft>
                      </a:pPr>
                      <a:r>
                        <a:rPr lang="es-ES" sz="2000" dirty="0">
                          <a:solidFill>
                            <a:schemeClr val="tx1"/>
                          </a:solidFill>
                          <a:effectLst/>
                        </a:rPr>
                        <a:t>Fe</a:t>
                      </a:r>
                      <a:r>
                        <a:rPr lang="es-ES" sz="2000" baseline="-25000" dirty="0">
                          <a:solidFill>
                            <a:schemeClr val="tx1"/>
                          </a:solidFill>
                          <a:effectLst/>
                        </a:rPr>
                        <a:t>2</a:t>
                      </a:r>
                      <a:r>
                        <a:rPr lang="es-ES" sz="2000" dirty="0">
                          <a:solidFill>
                            <a:schemeClr val="tx1"/>
                          </a:solidFill>
                          <a:effectLst/>
                        </a:rPr>
                        <a:t>O</a:t>
                      </a:r>
                      <a:r>
                        <a:rPr lang="es-ES" sz="2000" baseline="-25000" dirty="0">
                          <a:solidFill>
                            <a:schemeClr val="tx1"/>
                          </a:solidFill>
                          <a:effectLst/>
                        </a:rPr>
                        <a:t>3</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2000">
                          <a:solidFill>
                            <a:schemeClr val="tx1"/>
                          </a:solidFill>
                          <a:effectLst/>
                        </a:rPr>
                        <a:t>25</a:t>
                      </a:r>
                      <a:endParaRPr lang="es-E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2000" dirty="0" smtClean="0">
                          <a:solidFill>
                            <a:schemeClr val="tx1"/>
                          </a:solidFill>
                          <a:effectLst/>
                        </a:rPr>
                        <a:t>Fe</a:t>
                      </a:r>
                      <a:r>
                        <a:rPr lang="es-ES" sz="2000" baseline="30000" dirty="0" smtClean="0">
                          <a:solidFill>
                            <a:schemeClr val="tx1"/>
                          </a:solidFill>
                          <a:effectLst/>
                        </a:rPr>
                        <a:t>2</a:t>
                      </a:r>
                      <a:r>
                        <a:rPr lang="es-ES" sz="2000" baseline="30000" dirty="0">
                          <a:solidFill>
                            <a:schemeClr val="tx1"/>
                          </a:solidFill>
                          <a:effectLst/>
                        </a:rPr>
                        <a:t>+</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2000">
                          <a:solidFill>
                            <a:schemeClr val="tx1"/>
                          </a:solidFill>
                          <a:effectLst/>
                        </a:rPr>
                        <a:t>25,68</a:t>
                      </a:r>
                      <a:endParaRPr lang="es-E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312">
                <a:tc>
                  <a:txBody>
                    <a:bodyPr/>
                    <a:lstStyle/>
                    <a:p>
                      <a:pPr algn="ctr">
                        <a:lnSpc>
                          <a:spcPct val="115000"/>
                        </a:lnSpc>
                        <a:spcAft>
                          <a:spcPts val="0"/>
                        </a:spcAft>
                      </a:pPr>
                      <a:r>
                        <a:rPr lang="es-ES" sz="2000" dirty="0">
                          <a:solidFill>
                            <a:schemeClr val="tx1"/>
                          </a:solidFill>
                          <a:effectLst/>
                        </a:rPr>
                        <a:t>Fe</a:t>
                      </a:r>
                      <a:r>
                        <a:rPr lang="es-ES" sz="2000" baseline="-25000" dirty="0">
                          <a:solidFill>
                            <a:schemeClr val="tx1"/>
                          </a:solidFill>
                          <a:effectLst/>
                        </a:rPr>
                        <a:t>3</a:t>
                      </a:r>
                      <a:r>
                        <a:rPr lang="es-ES" sz="2000" dirty="0">
                          <a:solidFill>
                            <a:schemeClr val="tx1"/>
                          </a:solidFill>
                          <a:effectLst/>
                        </a:rPr>
                        <a:t>O</a:t>
                      </a:r>
                      <a:r>
                        <a:rPr lang="es-ES" sz="2000" baseline="-25000" dirty="0">
                          <a:solidFill>
                            <a:schemeClr val="tx1"/>
                          </a:solidFill>
                          <a:effectLst/>
                        </a:rPr>
                        <a:t>4</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2000">
                          <a:solidFill>
                            <a:schemeClr val="tx1"/>
                          </a:solidFill>
                          <a:effectLst/>
                        </a:rPr>
                        <a:t>50</a:t>
                      </a:r>
                      <a:endParaRPr lang="es-E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2000" dirty="0" smtClean="0">
                          <a:solidFill>
                            <a:schemeClr val="tx1"/>
                          </a:solidFill>
                          <a:effectLst/>
                        </a:rPr>
                        <a:t>Fe</a:t>
                      </a:r>
                      <a:r>
                        <a:rPr lang="es-ES" sz="2000" baseline="30000" dirty="0" smtClean="0">
                          <a:solidFill>
                            <a:schemeClr val="tx1"/>
                          </a:solidFill>
                          <a:effectLst/>
                        </a:rPr>
                        <a:t>3</a:t>
                      </a:r>
                      <a:r>
                        <a:rPr lang="es-ES" sz="2000" baseline="30000" dirty="0">
                          <a:solidFill>
                            <a:schemeClr val="tx1"/>
                          </a:solidFill>
                          <a:effectLst/>
                        </a:rPr>
                        <a:t>+</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2000" dirty="0">
                          <a:solidFill>
                            <a:schemeClr val="tx1"/>
                          </a:solidFill>
                          <a:effectLst/>
                        </a:rPr>
                        <a:t>41,64</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312">
                <a:tc>
                  <a:txBody>
                    <a:bodyPr/>
                    <a:lstStyle/>
                    <a:p>
                      <a:pPr algn="ctr">
                        <a:lnSpc>
                          <a:spcPct val="115000"/>
                        </a:lnSpc>
                        <a:spcAft>
                          <a:spcPts val="0"/>
                        </a:spcAft>
                      </a:pPr>
                      <a:r>
                        <a:rPr lang="es-ES" sz="2000" dirty="0" err="1">
                          <a:solidFill>
                            <a:schemeClr val="tx1"/>
                          </a:solidFill>
                          <a:effectLst/>
                        </a:rPr>
                        <a:t>FeO</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2000">
                          <a:solidFill>
                            <a:schemeClr val="tx1"/>
                          </a:solidFill>
                          <a:effectLst/>
                        </a:rPr>
                        <a:t>17,5</a:t>
                      </a:r>
                      <a:endParaRPr lang="es-E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2000" dirty="0" smtClean="0">
                          <a:solidFill>
                            <a:schemeClr val="tx1"/>
                          </a:solidFill>
                          <a:effectLst/>
                        </a:rPr>
                        <a:t>Fe</a:t>
                      </a:r>
                      <a:r>
                        <a:rPr lang="es-ES" sz="2000" baseline="30000" dirty="0" smtClean="0">
                          <a:solidFill>
                            <a:schemeClr val="tx1"/>
                          </a:solidFill>
                          <a:effectLst/>
                        </a:rPr>
                        <a:t>0</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2000">
                          <a:solidFill>
                            <a:schemeClr val="tx1"/>
                          </a:solidFill>
                          <a:effectLst/>
                        </a:rPr>
                        <a:t>3,50</a:t>
                      </a:r>
                      <a:endParaRPr lang="es-E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312">
                <a:tc>
                  <a:txBody>
                    <a:bodyPr/>
                    <a:lstStyle/>
                    <a:p>
                      <a:pPr algn="ctr">
                        <a:lnSpc>
                          <a:spcPct val="115000"/>
                        </a:lnSpc>
                        <a:spcAft>
                          <a:spcPts val="0"/>
                        </a:spcAft>
                      </a:pPr>
                      <a:r>
                        <a:rPr lang="es-ES" sz="2000" dirty="0">
                          <a:solidFill>
                            <a:schemeClr val="tx1"/>
                          </a:solidFill>
                          <a:effectLst/>
                        </a:rPr>
                        <a:t>Fe</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2000">
                          <a:solidFill>
                            <a:schemeClr val="tx1"/>
                          </a:solidFill>
                          <a:effectLst/>
                        </a:rPr>
                        <a:t>3,5</a:t>
                      </a:r>
                      <a:endParaRPr lang="es-E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2000" dirty="0" smtClean="0">
                          <a:solidFill>
                            <a:schemeClr val="tx1"/>
                          </a:solidFill>
                          <a:effectLst/>
                          <a:latin typeface="+mn-lt"/>
                          <a:ea typeface="+mn-ea"/>
                          <a:cs typeface="+mn-cs"/>
                        </a:rPr>
                        <a:t>otros</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2000" dirty="0">
                          <a:solidFill>
                            <a:schemeClr val="tx1"/>
                          </a:solidFill>
                          <a:effectLst/>
                        </a:rPr>
                        <a:t>4,00</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312">
                <a:tc>
                  <a:txBody>
                    <a:bodyPr/>
                    <a:lstStyle/>
                    <a:p>
                      <a:pPr algn="ctr">
                        <a:lnSpc>
                          <a:spcPct val="115000"/>
                        </a:lnSpc>
                        <a:spcAft>
                          <a:spcPts val="0"/>
                        </a:spcAft>
                      </a:pPr>
                      <a:r>
                        <a:rPr lang="es-ES" sz="2000" dirty="0" smtClean="0">
                          <a:solidFill>
                            <a:schemeClr val="tx1"/>
                          </a:solidFill>
                          <a:effectLst/>
                        </a:rPr>
                        <a:t>otros</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2000" dirty="0">
                          <a:solidFill>
                            <a:schemeClr val="tx1"/>
                          </a:solidFill>
                          <a:effectLst/>
                        </a:rPr>
                        <a:t>4,3</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2000" dirty="0" smtClean="0">
                          <a:solidFill>
                            <a:schemeClr val="tx1"/>
                          </a:solidFill>
                          <a:effectLst/>
                        </a:rPr>
                        <a:t>∑</a:t>
                      </a:r>
                      <a:r>
                        <a:rPr lang="es-ES" sz="2000" dirty="0" err="1" smtClean="0">
                          <a:solidFill>
                            <a:schemeClr val="tx1"/>
                          </a:solidFill>
                          <a:effectLst/>
                        </a:rPr>
                        <a:t>Fe</a:t>
                      </a:r>
                      <a:r>
                        <a:rPr lang="es-ES" sz="2000" baseline="30000" dirty="0" err="1" smtClean="0">
                          <a:solidFill>
                            <a:schemeClr val="tx1"/>
                          </a:solidFill>
                          <a:effectLst/>
                        </a:rPr>
                        <a:t>n</a:t>
                      </a:r>
                      <a:r>
                        <a:rPr lang="es-ES" sz="2000" baseline="30000" dirty="0">
                          <a:solidFill>
                            <a:schemeClr val="tx1"/>
                          </a:solidFill>
                          <a:effectLst/>
                        </a:rPr>
                        <a:t>+</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2000" dirty="0">
                          <a:solidFill>
                            <a:schemeClr val="tx1"/>
                          </a:solidFill>
                          <a:effectLst/>
                        </a:rPr>
                        <a:t>75,82</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312">
                <a:tc>
                  <a:txBody>
                    <a:bodyPr/>
                    <a:lstStyle/>
                    <a:p>
                      <a:pPr algn="ctr">
                        <a:lnSpc>
                          <a:spcPct val="115000"/>
                        </a:lnSpc>
                        <a:spcAft>
                          <a:spcPts val="0"/>
                        </a:spcAft>
                      </a:pPr>
                      <a:r>
                        <a:rPr lang="es-ES" sz="2000" dirty="0">
                          <a:solidFill>
                            <a:schemeClr val="tx1"/>
                          </a:solidFill>
                          <a:effectLst/>
                        </a:rPr>
                        <a:t>Suma</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2000" dirty="0">
                          <a:solidFill>
                            <a:schemeClr val="tx1"/>
                          </a:solidFill>
                          <a:effectLst/>
                        </a:rPr>
                        <a:t>100</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15000"/>
                        </a:lnSpc>
                        <a:spcAft>
                          <a:spcPts val="0"/>
                        </a:spcAft>
                      </a:pPr>
                      <a:r>
                        <a:rPr lang="es-ES" sz="2000" dirty="0">
                          <a:solidFill>
                            <a:schemeClr val="tx1"/>
                          </a:solidFill>
                          <a:effectLst/>
                        </a:rPr>
                        <a:t>O/Fe = 1,30926</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ES"/>
                    </a:p>
                  </a:txBody>
                  <a:tcPr/>
                </a:tc>
              </a:tr>
              <a:tr h="192786">
                <a:tc gridSpan="4">
                  <a:txBody>
                    <a:bodyPr/>
                    <a:lstStyle/>
                    <a:p>
                      <a:pPr algn="ctr">
                        <a:lnSpc>
                          <a:spcPct val="100000"/>
                        </a:lnSpc>
                        <a:spcAft>
                          <a:spcPts val="0"/>
                        </a:spcAft>
                      </a:pPr>
                      <a:r>
                        <a:rPr lang="es-ES" sz="2000" dirty="0">
                          <a:solidFill>
                            <a:schemeClr val="tx1"/>
                          </a:solidFill>
                          <a:effectLst/>
                        </a:rPr>
                        <a:t>Fórmula empírica representativa: Fe</a:t>
                      </a:r>
                      <a:r>
                        <a:rPr lang="es-ES" sz="2000" baseline="-25000" dirty="0">
                          <a:solidFill>
                            <a:schemeClr val="tx1"/>
                          </a:solidFill>
                          <a:effectLst/>
                        </a:rPr>
                        <a:t>3</a:t>
                      </a:r>
                      <a:r>
                        <a:rPr lang="es-ES" sz="2000" dirty="0">
                          <a:solidFill>
                            <a:schemeClr val="tx1"/>
                          </a:solidFill>
                          <a:effectLst/>
                        </a:rPr>
                        <a:t>O</a:t>
                      </a:r>
                      <a:r>
                        <a:rPr lang="es-ES" sz="2000" baseline="-25000" dirty="0">
                          <a:solidFill>
                            <a:schemeClr val="tx1"/>
                          </a:solidFill>
                          <a:effectLst/>
                        </a:rPr>
                        <a:t>3,9278</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5" name="CuadroTexto 4"/>
          <p:cNvSpPr txBox="1"/>
          <p:nvPr/>
        </p:nvSpPr>
        <p:spPr>
          <a:xfrm>
            <a:off x="350994" y="18701676"/>
            <a:ext cx="8366018" cy="2554545"/>
          </a:xfrm>
          <a:prstGeom prst="rect">
            <a:avLst/>
          </a:prstGeom>
          <a:noFill/>
        </p:spPr>
        <p:txBody>
          <a:bodyPr wrap="square" rtlCol="0">
            <a:spAutoFit/>
          </a:bodyPr>
          <a:lstStyle/>
          <a:p>
            <a:pPr algn="just"/>
            <a:r>
              <a:rPr lang="es-ES" sz="2000" dirty="0">
                <a:latin typeface="Times New Roman" panose="02020603050405020304" pitchFamily="18" charset="0"/>
                <a:cs typeface="Times New Roman" panose="02020603050405020304" pitchFamily="18" charset="0"/>
              </a:rPr>
              <a:t>La termita confeccionada a partir de cascarilla de laminación y virutas de  Al  presenta </a:t>
            </a:r>
            <a:r>
              <a:rPr lang="es-ES" sz="2000" dirty="0" smtClean="0">
                <a:latin typeface="Times New Roman" panose="02020603050405020304" pitchFamily="18" charset="0"/>
                <a:cs typeface="Times New Roman" panose="02020603050405020304" pitchFamily="18" charset="0"/>
              </a:rPr>
              <a:t>una Energía especifica de </a:t>
            </a:r>
            <a:r>
              <a:rPr lang="el-GR" sz="2000" dirty="0" smtClean="0">
                <a:latin typeface="Times New Roman" panose="02020603050405020304" pitchFamily="18" charset="0"/>
                <a:cs typeface="Times New Roman" panose="02020603050405020304" pitchFamily="18" charset="0"/>
              </a:rPr>
              <a:t>Δ</a:t>
            </a:r>
            <a:r>
              <a:rPr lang="es-ES" sz="2000" dirty="0" err="1" smtClean="0">
                <a:latin typeface="Times New Roman" panose="02020603050405020304" pitchFamily="18" charset="0"/>
                <a:cs typeface="Times New Roman" panose="02020603050405020304" pitchFamily="18" charset="0"/>
              </a:rPr>
              <a:t>H</a:t>
            </a:r>
            <a:r>
              <a:rPr lang="es-ES" sz="2000" baseline="-25000" dirty="0" err="1" smtClean="0">
                <a:latin typeface="Times New Roman" panose="02020603050405020304" pitchFamily="18" charset="0"/>
                <a:cs typeface="Times New Roman" panose="02020603050405020304" pitchFamily="18" charset="0"/>
              </a:rPr>
              <a:t>esp</a:t>
            </a:r>
            <a:r>
              <a:rPr lang="es-ES" sz="2000" dirty="0" smtClean="0">
                <a:latin typeface="Times New Roman" panose="02020603050405020304" pitchFamily="18" charset="0"/>
                <a:cs typeface="Times New Roman" panose="02020603050405020304" pitchFamily="18" charset="0"/>
              </a:rPr>
              <a:t> = </a:t>
            </a:r>
            <a:r>
              <a:rPr lang="es-ES" sz="2000" dirty="0">
                <a:latin typeface="Times New Roman" panose="02020603050405020304" pitchFamily="18" charset="0"/>
                <a:cs typeface="Times New Roman" panose="02020603050405020304" pitchFamily="18" charset="0"/>
              </a:rPr>
              <a:t>4,3626 kJ/g y  se formula de la forma siguiente:</a:t>
            </a:r>
          </a:p>
          <a:p>
            <a:pPr algn="just"/>
            <a:r>
              <a:rPr lang="es-ES" sz="2000" dirty="0" smtClean="0">
                <a:latin typeface="Times New Roman" panose="02020603050405020304" pitchFamily="18" charset="0"/>
                <a:cs typeface="Times New Roman" panose="02020603050405020304" pitchFamily="18" charset="0"/>
              </a:rPr>
              <a:t>                Fe</a:t>
            </a:r>
            <a:r>
              <a:rPr lang="es-ES" sz="2000" baseline="-25000" dirty="0" smtClean="0">
                <a:latin typeface="Times New Roman" panose="02020603050405020304" pitchFamily="18" charset="0"/>
                <a:cs typeface="Times New Roman" panose="02020603050405020304" pitchFamily="18" charset="0"/>
              </a:rPr>
              <a:t>3</a:t>
            </a:r>
            <a:r>
              <a:rPr lang="es-ES" sz="2000" dirty="0" smtClean="0">
                <a:latin typeface="Times New Roman" panose="02020603050405020304" pitchFamily="18" charset="0"/>
                <a:cs typeface="Times New Roman" panose="02020603050405020304" pitchFamily="18" charset="0"/>
              </a:rPr>
              <a:t>O</a:t>
            </a:r>
            <a:r>
              <a:rPr lang="es-ES" sz="2000" baseline="-25000" dirty="0" smtClean="0">
                <a:latin typeface="Times New Roman" panose="02020603050405020304" pitchFamily="18" charset="0"/>
                <a:cs typeface="Times New Roman" panose="02020603050405020304" pitchFamily="18" charset="0"/>
              </a:rPr>
              <a:t>3,9378 </a:t>
            </a:r>
            <a:r>
              <a:rPr lang="es-ES" sz="2000" dirty="0" smtClean="0">
                <a:latin typeface="Times New Roman" panose="02020603050405020304" pitchFamily="18" charset="0"/>
                <a:cs typeface="Times New Roman" panose="02020603050405020304" pitchFamily="18" charset="0"/>
              </a:rPr>
              <a:t>+ 7,8556Al = 3Fe + 3,9278Al</a:t>
            </a:r>
            <a:r>
              <a:rPr lang="es-ES" sz="2000" baseline="-25000" dirty="0" smtClean="0">
                <a:latin typeface="Times New Roman" panose="02020603050405020304" pitchFamily="18" charset="0"/>
                <a:cs typeface="Times New Roman" panose="02020603050405020304" pitchFamily="18" charset="0"/>
              </a:rPr>
              <a:t>2</a:t>
            </a:r>
            <a:r>
              <a:rPr lang="es-ES" sz="2000" dirty="0" smtClean="0">
                <a:latin typeface="Times New Roman" panose="02020603050405020304" pitchFamily="18" charset="0"/>
                <a:cs typeface="Times New Roman" panose="02020603050405020304" pitchFamily="18" charset="0"/>
              </a:rPr>
              <a:t>O</a:t>
            </a:r>
            <a:r>
              <a:rPr lang="es-ES" sz="2000" baseline="-25000" dirty="0" smtClean="0">
                <a:latin typeface="Times New Roman" panose="02020603050405020304" pitchFamily="18" charset="0"/>
                <a:cs typeface="Times New Roman" panose="02020603050405020304" pitchFamily="18" charset="0"/>
              </a:rPr>
              <a:t>3</a:t>
            </a:r>
            <a:r>
              <a:rPr lang="es-ES" sz="2000"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Δ</a:t>
            </a:r>
            <a:r>
              <a:rPr lang="es-ES" sz="2000" dirty="0" smtClean="0">
                <a:latin typeface="Times New Roman" panose="02020603050405020304" pitchFamily="18" charset="0"/>
                <a:cs typeface="Times New Roman" panose="02020603050405020304" pitchFamily="18" charset="0"/>
              </a:rPr>
              <a:t>H</a:t>
            </a:r>
            <a:r>
              <a:rPr lang="es-ES" sz="2000" baseline="-25000" dirty="0" smtClean="0">
                <a:latin typeface="Times New Roman" panose="02020603050405020304" pitchFamily="18" charset="0"/>
                <a:cs typeface="Times New Roman" panose="02020603050405020304" pitchFamily="18" charset="0"/>
              </a:rPr>
              <a:t>R </a:t>
            </a:r>
            <a:r>
              <a:rPr lang="es-ES" sz="2000" dirty="0" smtClean="0">
                <a:latin typeface="Times New Roman" panose="02020603050405020304" pitchFamily="18" charset="0"/>
                <a:cs typeface="Times New Roman" panose="02020603050405020304" pitchFamily="18" charset="0"/>
              </a:rPr>
              <a:t>= 3947,6kJ (1)</a:t>
            </a:r>
            <a:endParaRPr lang="es-ES" sz="2000" dirty="0">
              <a:latin typeface="Times New Roman" panose="02020603050405020304" pitchFamily="18" charset="0"/>
              <a:cs typeface="Times New Roman" panose="02020603050405020304" pitchFamily="18" charset="0"/>
            </a:endParaRPr>
          </a:p>
          <a:p>
            <a:endParaRPr lang="es-ES" sz="2000" dirty="0">
              <a:latin typeface="Times New Roman" panose="02020603050405020304" pitchFamily="18" charset="0"/>
              <a:cs typeface="Times New Roman" panose="02020603050405020304" pitchFamily="18" charset="0"/>
            </a:endParaRPr>
          </a:p>
          <a:p>
            <a:pPr algn="just"/>
            <a:r>
              <a:rPr lang="es-ES" sz="2000" dirty="0" smtClean="0">
                <a:latin typeface="Times New Roman" panose="02020603050405020304" pitchFamily="18" charset="0"/>
                <a:cs typeface="Times New Roman" panose="02020603050405020304" pitchFamily="18" charset="0"/>
              </a:rPr>
              <a:t>La construcción de un minihorno tiene como </a:t>
            </a:r>
            <a:r>
              <a:rPr lang="es-ES" sz="2000" dirty="0" smtClean="0">
                <a:latin typeface="Times New Roman" panose="02020603050405020304" pitchFamily="18" charset="0"/>
                <a:cs typeface="Times New Roman" panose="02020603050405020304" pitchFamily="18" charset="0"/>
              </a:rPr>
              <a:t>objetivo el </a:t>
            </a:r>
            <a:r>
              <a:rPr lang="es-ES" sz="2000" dirty="0" smtClean="0">
                <a:latin typeface="Times New Roman" panose="02020603050405020304" pitchFamily="18" charset="0"/>
                <a:cs typeface="Times New Roman" panose="02020603050405020304" pitchFamily="18" charset="0"/>
              </a:rPr>
              <a:t>de suministrar energía suplementaria a aquellas mezclas en donde la termita presenta una </a:t>
            </a:r>
            <a:r>
              <a:rPr lang="el-GR" sz="2000" dirty="0" smtClean="0">
                <a:latin typeface="Times New Roman" panose="02020603050405020304" pitchFamily="18" charset="0"/>
                <a:cs typeface="Times New Roman" panose="02020603050405020304" pitchFamily="18" charset="0"/>
              </a:rPr>
              <a:t>Δ</a:t>
            </a:r>
            <a:r>
              <a:rPr lang="es-ES" sz="2000" dirty="0" err="1">
                <a:latin typeface="Times New Roman" panose="02020603050405020304" pitchFamily="18" charset="0"/>
                <a:cs typeface="Times New Roman" panose="02020603050405020304" pitchFamily="18" charset="0"/>
              </a:rPr>
              <a:t>H</a:t>
            </a:r>
            <a:r>
              <a:rPr lang="es-ES" sz="2000" baseline="-25000" dirty="0" err="1">
                <a:latin typeface="Times New Roman" panose="02020603050405020304" pitchFamily="18" charset="0"/>
                <a:cs typeface="Times New Roman" panose="02020603050405020304" pitchFamily="18" charset="0"/>
              </a:rPr>
              <a:t>esp</a:t>
            </a:r>
            <a:r>
              <a:rPr lang="es-ES" sz="2000" dirty="0">
                <a:latin typeface="Times New Roman" panose="02020603050405020304" pitchFamily="18" charset="0"/>
                <a:cs typeface="Times New Roman" panose="02020603050405020304" pitchFamily="18" charset="0"/>
              </a:rPr>
              <a:t> </a:t>
            </a:r>
            <a:r>
              <a:rPr lang="es-ES" sz="2000" dirty="0" smtClean="0">
                <a:latin typeface="Times New Roman" panose="02020603050405020304" pitchFamily="18" charset="0"/>
                <a:cs typeface="Times New Roman" panose="02020603050405020304" pitchFamily="18" charset="0"/>
              </a:rPr>
              <a:t>  insuficiente (&lt; </a:t>
            </a:r>
            <a:r>
              <a:rPr lang="es-ES" sz="2000" u="sng" dirty="0">
                <a:latin typeface="Times New Roman" panose="02020603050405020304" pitchFamily="18" charset="0"/>
                <a:cs typeface="Times New Roman" panose="02020603050405020304" pitchFamily="18" charset="0"/>
              </a:rPr>
              <a:t>2,3446 </a:t>
            </a:r>
            <a:r>
              <a:rPr lang="es-ES" sz="2000" u="sng" dirty="0" smtClean="0">
                <a:latin typeface="Times New Roman" panose="02020603050405020304" pitchFamily="18" charset="0"/>
                <a:cs typeface="Times New Roman" panose="02020603050405020304" pitchFamily="18" charset="0"/>
              </a:rPr>
              <a:t>kJ/g</a:t>
            </a:r>
            <a:r>
              <a:rPr lang="es-ES" sz="2000" dirty="0" smtClean="0">
                <a:latin typeface="Times New Roman" panose="02020603050405020304" pitchFamily="18" charset="0"/>
                <a:cs typeface="Times New Roman" panose="02020603050405020304" pitchFamily="18" charset="0"/>
              </a:rPr>
              <a:t>) que </a:t>
            </a:r>
            <a:r>
              <a:rPr lang="es-ES" sz="2000" dirty="0">
                <a:latin typeface="Times New Roman" panose="02020603050405020304" pitchFamily="18" charset="0"/>
                <a:cs typeface="Times New Roman" panose="02020603050405020304" pitchFamily="18" charset="0"/>
              </a:rPr>
              <a:t>no permite la autosostenibilidad de la reacción</a:t>
            </a:r>
            <a:r>
              <a:rPr lang="es-ES" sz="2000" dirty="0" smtClean="0">
                <a:latin typeface="Times New Roman" panose="02020603050405020304" pitchFamily="18" charset="0"/>
                <a:cs typeface="Times New Roman" panose="02020603050405020304" pitchFamily="18" charset="0"/>
              </a:rPr>
              <a:t>.</a:t>
            </a:r>
            <a:endParaRPr lang="es-ES" sz="2000" dirty="0">
              <a:latin typeface="Times New Roman" panose="02020603050405020304" pitchFamily="18" charset="0"/>
              <a:cs typeface="Times New Roman" panose="02020603050405020304" pitchFamily="18" charset="0"/>
            </a:endParaRPr>
          </a:p>
        </p:txBody>
      </p:sp>
      <p:pic>
        <p:nvPicPr>
          <p:cNvPr id="26" name="Imagen 25"/>
          <p:cNvPicPr/>
          <p:nvPr/>
        </p:nvPicPr>
        <p:blipFill>
          <a:blip r:embed="rId5">
            <a:extLst>
              <a:ext uri="{28A0092B-C50C-407E-A947-70E740481C1C}">
                <a14:useLocalDpi xmlns:a14="http://schemas.microsoft.com/office/drawing/2010/main" val="0"/>
              </a:ext>
            </a:extLst>
          </a:blip>
          <a:srcRect/>
          <a:stretch>
            <a:fillRect/>
          </a:stretch>
        </p:blipFill>
        <p:spPr bwMode="auto">
          <a:xfrm>
            <a:off x="8748002" y="18840046"/>
            <a:ext cx="1828800" cy="3848735"/>
          </a:xfrm>
          <a:prstGeom prst="rect">
            <a:avLst/>
          </a:prstGeom>
          <a:noFill/>
          <a:ln>
            <a:noFill/>
          </a:ln>
        </p:spPr>
      </p:pic>
      <p:sp>
        <p:nvSpPr>
          <p:cNvPr id="12" name="CuadroTexto 11"/>
          <p:cNvSpPr txBox="1"/>
          <p:nvPr/>
        </p:nvSpPr>
        <p:spPr>
          <a:xfrm>
            <a:off x="547930" y="21608307"/>
            <a:ext cx="7996117" cy="1015663"/>
          </a:xfrm>
          <a:prstGeom prst="rect">
            <a:avLst/>
          </a:prstGeom>
          <a:noFill/>
          <a:ln w="38100">
            <a:solidFill>
              <a:schemeClr val="tx1"/>
            </a:solidFill>
          </a:ln>
        </p:spPr>
        <p:txBody>
          <a:bodyPr wrap="square" rtlCol="0">
            <a:spAutoFit/>
          </a:bodyPr>
          <a:lstStyle/>
          <a:p>
            <a:r>
              <a:rPr lang="es-ES" sz="2000" dirty="0"/>
              <a:t>El minihorno de arco eléctrico consta de cuatro partes </a:t>
            </a:r>
            <a:r>
              <a:rPr lang="es-ES" sz="2000" dirty="0" smtClean="0"/>
              <a:t>fundamentales</a:t>
            </a:r>
            <a:r>
              <a:rPr lang="es-ES" sz="2000" dirty="0"/>
              <a:t>: (1) una carcasa metálica exterior, (2)  reactor (crisol de grafito), (3) </a:t>
            </a:r>
            <a:r>
              <a:rPr lang="es-ES" sz="2000" dirty="0" smtClean="0"/>
              <a:t>electrodo </a:t>
            </a:r>
            <a:r>
              <a:rPr lang="es-ES" sz="2000" dirty="0"/>
              <a:t>de grafito y un ratificador de corriente</a:t>
            </a:r>
            <a:r>
              <a:rPr lang="es-ES" sz="2000" dirty="0" smtClean="0"/>
              <a:t>.</a:t>
            </a:r>
            <a:endParaRPr lang="es-ES" sz="2000" dirty="0">
              <a:latin typeface="Times New Roman" panose="02020603050405020304" pitchFamily="18" charset="0"/>
              <a:cs typeface="Times New Roman" panose="02020603050405020304" pitchFamily="18" charset="0"/>
            </a:endParaRPr>
          </a:p>
        </p:txBody>
      </p:sp>
      <p:cxnSp>
        <p:nvCxnSpPr>
          <p:cNvPr id="14" name="Conector recto de flecha 13"/>
          <p:cNvCxnSpPr>
            <a:stCxn id="12" idx="3"/>
          </p:cNvCxnSpPr>
          <p:nvPr/>
        </p:nvCxnSpPr>
        <p:spPr>
          <a:xfrm flipV="1">
            <a:off x="8544047" y="21012306"/>
            <a:ext cx="882521" cy="11038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ángulo 5"/>
              <p:cNvSpPr/>
              <p:nvPr/>
            </p:nvSpPr>
            <p:spPr>
              <a:xfrm>
                <a:off x="11089546" y="9251731"/>
                <a:ext cx="10120126" cy="552972"/>
              </a:xfrm>
              <a:prstGeom prst="rect">
                <a:avLst/>
              </a:prstGeom>
            </p:spPr>
            <p:txBody>
              <a:bodyPr wrap="square">
                <a:spAutoFit/>
              </a:bodyPr>
              <a:lstStyle/>
              <a:p>
                <a14:m>
                  <m:oMath xmlns:m="http://schemas.openxmlformats.org/officeDocument/2006/math">
                    <m:r>
                      <a:rPr lang="es-ES" sz="2000" i="1">
                        <a:latin typeface="Cambria Math" panose="02040503050406030204" pitchFamily="18" charset="0"/>
                      </a:rPr>
                      <m:t>𝑛</m:t>
                    </m:r>
                    <m:sSub>
                      <m:sSubPr>
                        <m:ctrlPr>
                          <a:rPr lang="es-ES" sz="2000" i="1">
                            <a:latin typeface="Cambria Math" panose="02040503050406030204" pitchFamily="18" charset="0"/>
                          </a:rPr>
                        </m:ctrlPr>
                      </m:sSubPr>
                      <m:e>
                        <m:r>
                          <a:rPr lang="es-ES" sz="2000" i="1">
                            <a:latin typeface="Cambria Math" panose="02040503050406030204" pitchFamily="18" charset="0"/>
                          </a:rPr>
                          <m:t>𝐹𝑒</m:t>
                        </m:r>
                      </m:e>
                      <m:sub>
                        <m:r>
                          <a:rPr lang="es-ES" sz="2000" i="0">
                            <a:latin typeface="Cambria Math" panose="02040503050406030204" pitchFamily="18" charset="0"/>
                          </a:rPr>
                          <m:t>3</m:t>
                        </m:r>
                      </m:sub>
                    </m:sSub>
                    <m:sSub>
                      <m:sSubPr>
                        <m:ctrlPr>
                          <a:rPr lang="es-ES" sz="2000" i="1">
                            <a:latin typeface="Cambria Math" panose="02040503050406030204" pitchFamily="18" charset="0"/>
                          </a:rPr>
                        </m:ctrlPr>
                      </m:sSubPr>
                      <m:e>
                        <m:r>
                          <a:rPr lang="es-ES" sz="2000" i="1">
                            <a:latin typeface="Cambria Math" panose="02040503050406030204" pitchFamily="18" charset="0"/>
                          </a:rPr>
                          <m:t>𝑂</m:t>
                        </m:r>
                      </m:e>
                      <m:sub>
                        <m:r>
                          <a:rPr lang="es-ES" sz="2000" i="1">
                            <a:latin typeface="Cambria Math" panose="02040503050406030204" pitchFamily="18" charset="0"/>
                          </a:rPr>
                          <m:t>𝑥</m:t>
                        </m:r>
                        <m:r>
                          <a:rPr lang="es-ES" sz="2000" i="0">
                            <a:latin typeface="Cambria Math" panose="02040503050406030204" pitchFamily="18" charset="0"/>
                          </a:rPr>
                          <m:t> </m:t>
                        </m:r>
                      </m:sub>
                    </m:sSub>
                    <m:r>
                      <a:rPr lang="es-ES" sz="2000" i="0">
                        <a:latin typeface="Cambria Math" panose="02040503050406030204" pitchFamily="18" charset="0"/>
                      </a:rPr>
                      <m:t>+</m:t>
                    </m:r>
                    <m:d>
                      <m:dPr>
                        <m:ctrlPr>
                          <a:rPr lang="es-ES" sz="2000" i="1" smtClean="0">
                            <a:latin typeface="Cambria Math" panose="02040503050406030204" pitchFamily="18" charset="0"/>
                          </a:rPr>
                        </m:ctrlPr>
                      </m:dPr>
                      <m:e>
                        <m:f>
                          <m:fPr>
                            <m:ctrlPr>
                              <a:rPr lang="es-ES" sz="2000" i="1">
                                <a:latin typeface="Cambria Math" panose="02040503050406030204" pitchFamily="18" charset="0"/>
                              </a:rPr>
                            </m:ctrlPr>
                          </m:fPr>
                          <m:num>
                            <m:r>
                              <a:rPr lang="es-ES" sz="2000">
                                <a:latin typeface="Cambria Math" panose="02040503050406030204" pitchFamily="18" charset="0"/>
                              </a:rPr>
                              <m:t>2</m:t>
                            </m:r>
                          </m:num>
                          <m:den>
                            <m:r>
                              <a:rPr lang="es-ES" sz="2000">
                                <a:latin typeface="Cambria Math" panose="02040503050406030204" pitchFamily="18" charset="0"/>
                              </a:rPr>
                              <m:t>3</m:t>
                            </m:r>
                          </m:den>
                        </m:f>
                        <m:r>
                          <a:rPr lang="es-ES" sz="2000" i="1">
                            <a:latin typeface="Cambria Math" panose="02040503050406030204" pitchFamily="18" charset="0"/>
                          </a:rPr>
                          <m:t>𝑛</m:t>
                        </m:r>
                        <m:d>
                          <m:dPr>
                            <m:ctrlPr>
                              <a:rPr lang="es-ES" sz="2000" i="1">
                                <a:latin typeface="Cambria Math" panose="02040503050406030204" pitchFamily="18" charset="0"/>
                              </a:rPr>
                            </m:ctrlPr>
                          </m:dPr>
                          <m:e>
                            <m:r>
                              <a:rPr lang="es-ES" sz="2000" i="1">
                                <a:latin typeface="Cambria Math" panose="02040503050406030204" pitchFamily="18" charset="0"/>
                              </a:rPr>
                              <m:t>𝑥</m:t>
                            </m:r>
                            <m:r>
                              <a:rPr lang="es-ES" sz="2000">
                                <a:latin typeface="Cambria Math" panose="02040503050406030204" pitchFamily="18" charset="0"/>
                              </a:rPr>
                              <m:t>−1</m:t>
                            </m:r>
                          </m:e>
                        </m:d>
                        <m:r>
                          <a:rPr lang="es-ES" sz="2000">
                            <a:latin typeface="Cambria Math" panose="02040503050406030204" pitchFamily="18" charset="0"/>
                          </a:rPr>
                          <m:t>+2</m:t>
                        </m:r>
                      </m:e>
                    </m:d>
                    <m:r>
                      <a:rPr lang="es-ES" sz="2000" i="1">
                        <a:latin typeface="Cambria Math" panose="02040503050406030204" pitchFamily="18" charset="0"/>
                      </a:rPr>
                      <m:t>𝐴𝑙</m:t>
                    </m:r>
                    <m:r>
                      <a:rPr lang="es-ES" sz="2000" i="0">
                        <a:latin typeface="Cambria Math" panose="02040503050406030204" pitchFamily="18" charset="0"/>
                      </a:rPr>
                      <m:t>=</m:t>
                    </m:r>
                    <m:d>
                      <m:dPr>
                        <m:ctrlPr>
                          <a:rPr lang="es-ES" sz="2000" i="1">
                            <a:latin typeface="Cambria Math" panose="02040503050406030204" pitchFamily="18" charset="0"/>
                          </a:rPr>
                        </m:ctrlPr>
                      </m:dPr>
                      <m:e>
                        <m:r>
                          <a:rPr lang="es-ES" sz="2000" i="0">
                            <a:latin typeface="Cambria Math" panose="02040503050406030204" pitchFamily="18" charset="0"/>
                          </a:rPr>
                          <m:t>2</m:t>
                        </m:r>
                        <m:r>
                          <a:rPr lang="es-ES" sz="2000" i="1">
                            <a:latin typeface="Cambria Math" panose="02040503050406030204" pitchFamily="18" charset="0"/>
                          </a:rPr>
                          <m:t>𝑛</m:t>
                        </m:r>
                        <m:r>
                          <a:rPr lang="es-ES" sz="2000" i="0">
                            <a:latin typeface="Cambria Math" panose="02040503050406030204" pitchFamily="18" charset="0"/>
                          </a:rPr>
                          <m:t>+3</m:t>
                        </m:r>
                      </m:e>
                    </m:d>
                    <m:r>
                      <a:rPr lang="es-ES" sz="2000" i="1">
                        <a:latin typeface="Cambria Math" panose="02040503050406030204" pitchFamily="18" charset="0"/>
                      </a:rPr>
                      <m:t>𝐹𝑒</m:t>
                    </m:r>
                    <m:r>
                      <a:rPr lang="es-ES" sz="2000" i="0">
                        <a:latin typeface="Cambria Math" panose="02040503050406030204" pitchFamily="18" charset="0"/>
                      </a:rPr>
                      <m:t>+</m:t>
                    </m:r>
                    <m:d>
                      <m:dPr>
                        <m:ctrlPr>
                          <a:rPr lang="es-ES" sz="2000" i="1">
                            <a:latin typeface="Cambria Math" panose="02040503050406030204" pitchFamily="18" charset="0"/>
                          </a:rPr>
                        </m:ctrlPr>
                      </m:dPr>
                      <m:e>
                        <m:f>
                          <m:fPr>
                            <m:ctrlPr>
                              <a:rPr lang="es-ES" sz="2000" i="1">
                                <a:latin typeface="Cambria Math" panose="02040503050406030204" pitchFamily="18" charset="0"/>
                              </a:rPr>
                            </m:ctrlPr>
                          </m:fPr>
                          <m:num>
                            <m:r>
                              <a:rPr lang="es-ES" sz="2000" i="1">
                                <a:latin typeface="Cambria Math" panose="02040503050406030204" pitchFamily="18" charset="0"/>
                              </a:rPr>
                              <m:t>𝑛</m:t>
                            </m:r>
                          </m:num>
                          <m:den>
                            <m:r>
                              <a:rPr lang="es-ES" sz="2000" i="0">
                                <a:latin typeface="Cambria Math" panose="02040503050406030204" pitchFamily="18" charset="0"/>
                              </a:rPr>
                              <m:t>3</m:t>
                            </m:r>
                          </m:den>
                        </m:f>
                        <m:d>
                          <m:dPr>
                            <m:ctrlPr>
                              <a:rPr lang="es-ES" sz="2000" i="1">
                                <a:latin typeface="Cambria Math" panose="02040503050406030204" pitchFamily="18" charset="0"/>
                              </a:rPr>
                            </m:ctrlPr>
                          </m:dPr>
                          <m:e>
                            <m:r>
                              <a:rPr lang="es-ES" sz="2000" i="1">
                                <a:latin typeface="Cambria Math" panose="02040503050406030204" pitchFamily="18" charset="0"/>
                              </a:rPr>
                              <m:t>𝑥</m:t>
                            </m:r>
                            <m:r>
                              <a:rPr lang="es-ES" sz="2000" i="0">
                                <a:latin typeface="Cambria Math" panose="02040503050406030204" pitchFamily="18" charset="0"/>
                              </a:rPr>
                              <m:t>−4</m:t>
                            </m:r>
                          </m:e>
                        </m:d>
                        <m:r>
                          <a:rPr lang="es-ES" sz="2000" i="0">
                            <a:latin typeface="Cambria Math" panose="02040503050406030204" pitchFamily="18" charset="0"/>
                          </a:rPr>
                          <m:t>+4</m:t>
                        </m:r>
                      </m:e>
                    </m:d>
                    <m:sSub>
                      <m:sSubPr>
                        <m:ctrlPr>
                          <a:rPr lang="es-ES" sz="2000" i="1">
                            <a:latin typeface="Cambria Math" panose="02040503050406030204" pitchFamily="18" charset="0"/>
                          </a:rPr>
                        </m:ctrlPr>
                      </m:sSubPr>
                      <m:e>
                        <m:r>
                          <a:rPr lang="es-ES" sz="2000" i="1">
                            <a:latin typeface="Cambria Math" panose="02040503050406030204" pitchFamily="18" charset="0"/>
                          </a:rPr>
                          <m:t>𝐴𝑙</m:t>
                        </m:r>
                      </m:e>
                      <m:sub>
                        <m:r>
                          <a:rPr lang="es-ES" sz="2000" i="0">
                            <a:latin typeface="Cambria Math" panose="02040503050406030204" pitchFamily="18" charset="0"/>
                          </a:rPr>
                          <m:t>2</m:t>
                        </m:r>
                      </m:sub>
                    </m:sSub>
                    <m:sSub>
                      <m:sSubPr>
                        <m:ctrlPr>
                          <a:rPr lang="es-ES" sz="2000" i="1">
                            <a:latin typeface="Cambria Math" panose="02040503050406030204" pitchFamily="18" charset="0"/>
                          </a:rPr>
                        </m:ctrlPr>
                      </m:sSubPr>
                      <m:e>
                        <m:r>
                          <a:rPr lang="es-ES" sz="2000" i="1">
                            <a:latin typeface="Cambria Math" panose="02040503050406030204" pitchFamily="18" charset="0"/>
                          </a:rPr>
                          <m:t>𝑂</m:t>
                        </m:r>
                      </m:e>
                      <m:sub>
                        <m:r>
                          <a:rPr lang="es-ES" sz="2000" i="0">
                            <a:latin typeface="Cambria Math" panose="02040503050406030204" pitchFamily="18" charset="0"/>
                          </a:rPr>
                          <m:t>3</m:t>
                        </m:r>
                      </m:sub>
                    </m:sSub>
                    <m:r>
                      <a:rPr lang="es-ES" sz="2000" i="0">
                        <a:latin typeface="Cambria Math" panose="02040503050406030204" pitchFamily="18" charset="0"/>
                      </a:rPr>
                      <m:t>+(</m:t>
                    </m:r>
                    <m:r>
                      <a:rPr lang="es-ES" sz="2000" i="1">
                        <a:latin typeface="Cambria Math" panose="02040503050406030204" pitchFamily="18" charset="0"/>
                      </a:rPr>
                      <m:t>𝑛</m:t>
                    </m:r>
                    <m:r>
                      <a:rPr lang="es-ES" sz="2000" i="0">
                        <a:latin typeface="Cambria Math" panose="02040503050406030204" pitchFamily="18" charset="0"/>
                      </a:rPr>
                      <m:t>−3)</m:t>
                    </m:r>
                    <m:r>
                      <a:rPr lang="es-ES" sz="2000" i="1">
                        <a:latin typeface="Cambria Math" panose="02040503050406030204" pitchFamily="18" charset="0"/>
                      </a:rPr>
                      <m:t>𝐹𝑒</m:t>
                    </m:r>
                    <m:sSub>
                      <m:sSubPr>
                        <m:ctrlPr>
                          <a:rPr lang="es-ES" sz="2000" i="1">
                            <a:latin typeface="Cambria Math" panose="02040503050406030204" pitchFamily="18" charset="0"/>
                          </a:rPr>
                        </m:ctrlPr>
                      </m:sSubPr>
                      <m:e>
                        <m:r>
                          <a:rPr lang="es-ES" sz="2000" i="1">
                            <a:latin typeface="Cambria Math" panose="02040503050406030204" pitchFamily="18" charset="0"/>
                          </a:rPr>
                          <m:t>𝐴𝑙</m:t>
                        </m:r>
                      </m:e>
                      <m:sub>
                        <m:r>
                          <a:rPr lang="es-ES" sz="2000" i="0">
                            <a:latin typeface="Cambria Math" panose="02040503050406030204" pitchFamily="18" charset="0"/>
                          </a:rPr>
                          <m:t>2</m:t>
                        </m:r>
                      </m:sub>
                    </m:sSub>
                    <m:sSub>
                      <m:sSubPr>
                        <m:ctrlPr>
                          <a:rPr lang="es-ES" sz="2000" i="1">
                            <a:latin typeface="Cambria Math" panose="02040503050406030204" pitchFamily="18" charset="0"/>
                          </a:rPr>
                        </m:ctrlPr>
                      </m:sSubPr>
                      <m:e>
                        <m:r>
                          <a:rPr lang="es-ES" sz="2000" i="1">
                            <a:latin typeface="Cambria Math" panose="02040503050406030204" pitchFamily="18" charset="0"/>
                          </a:rPr>
                          <m:t>𝑂</m:t>
                        </m:r>
                      </m:e>
                      <m:sub>
                        <m:r>
                          <a:rPr lang="es-ES" sz="2000" i="0">
                            <a:latin typeface="Cambria Math" panose="02040503050406030204" pitchFamily="18" charset="0"/>
                          </a:rPr>
                          <m:t>3</m:t>
                        </m:r>
                      </m:sub>
                    </m:sSub>
                  </m:oMath>
                </a14:m>
                <a:r>
                  <a:rPr lang="es-ES" sz="2000" dirty="0" smtClean="0"/>
                  <a:t> (2)</a:t>
                </a:r>
                <a:endParaRPr lang="es-ES" sz="2000" dirty="0"/>
              </a:p>
            </p:txBody>
          </p:sp>
        </mc:Choice>
        <mc:Fallback xmlns="">
          <p:sp>
            <p:nvSpPr>
              <p:cNvPr id="6" name="Rectángulo 5"/>
              <p:cNvSpPr>
                <a:spLocks noRot="1" noChangeAspect="1" noMove="1" noResize="1" noEditPoints="1" noAdjustHandles="1" noChangeArrowheads="1" noChangeShapeType="1" noTextEdit="1"/>
              </p:cNvSpPr>
              <p:nvPr/>
            </p:nvSpPr>
            <p:spPr>
              <a:xfrm>
                <a:off x="11089546" y="9251731"/>
                <a:ext cx="10120126" cy="552972"/>
              </a:xfrm>
              <a:prstGeom prst="rect">
                <a:avLst/>
              </a:prstGeom>
              <a:blipFill rotWithShape="0">
                <a:blip r:embed="rId7"/>
                <a:stretch>
                  <a:fillRect b="-6667"/>
                </a:stretch>
              </a:blipFill>
            </p:spPr>
            <p:txBody>
              <a:bodyPr/>
              <a:lstStyle/>
              <a:p>
                <a:r>
                  <a:rPr lang="es-ES">
                    <a:noFill/>
                  </a:rPr>
                  <a:t> </a:t>
                </a:r>
              </a:p>
            </p:txBody>
          </p:sp>
        </mc:Fallback>
      </mc:AlternateContent>
      <p:graphicFrame>
        <p:nvGraphicFramePr>
          <p:cNvPr id="43" name="Gráfico 42"/>
          <p:cNvGraphicFramePr>
            <a:graphicFrameLocks/>
          </p:cNvGraphicFramePr>
          <p:nvPr>
            <p:extLst>
              <p:ext uri="{D42A27DB-BD31-4B8C-83A1-F6EECF244321}">
                <p14:modId xmlns:p14="http://schemas.microsoft.com/office/powerpoint/2010/main" val="212302954"/>
              </p:ext>
            </p:extLst>
          </p:nvPr>
        </p:nvGraphicFramePr>
        <p:xfrm>
          <a:off x="16336874" y="10245221"/>
          <a:ext cx="4846726" cy="2996897"/>
        </p:xfrm>
        <a:graphic>
          <a:graphicData uri="http://schemas.openxmlformats.org/drawingml/2006/chart">
            <c:chart xmlns:c="http://schemas.openxmlformats.org/drawingml/2006/chart" xmlns:r="http://schemas.openxmlformats.org/officeDocument/2006/relationships" r:id="rId8"/>
          </a:graphicData>
        </a:graphic>
      </p:graphicFrame>
      <p:sp>
        <p:nvSpPr>
          <p:cNvPr id="8" name="CuadroTexto 7"/>
          <p:cNvSpPr txBox="1"/>
          <p:nvPr/>
        </p:nvSpPr>
        <p:spPr>
          <a:xfrm>
            <a:off x="10918096" y="10042358"/>
            <a:ext cx="5418778" cy="3785652"/>
          </a:xfrm>
          <a:prstGeom prst="rect">
            <a:avLst/>
          </a:prstGeom>
          <a:noFill/>
        </p:spPr>
        <p:txBody>
          <a:bodyPr wrap="square" rtlCol="0">
            <a:spAutoFit/>
          </a:bodyPr>
          <a:lstStyle/>
          <a:p>
            <a:pPr algn="just"/>
            <a:r>
              <a:rPr lang="es-ES" sz="2000" dirty="0" smtClean="0">
                <a:latin typeface="Times New Roman" panose="02020603050405020304" pitchFamily="18" charset="0"/>
                <a:cs typeface="Times New Roman" panose="02020603050405020304" pitchFamily="18" charset="0"/>
              </a:rPr>
              <a:t>En el caso</a:t>
            </a:r>
            <a:r>
              <a:rPr lang="es-ES" sz="2000" dirty="0">
                <a:latin typeface="Times New Roman" panose="02020603050405020304" pitchFamily="18" charset="0"/>
                <a:cs typeface="Times New Roman" panose="02020603050405020304" pitchFamily="18" charset="0"/>
              </a:rPr>
              <a:t>, cuando </a:t>
            </a:r>
            <a:r>
              <a:rPr lang="es-ES" sz="2000" dirty="0" smtClean="0">
                <a:latin typeface="Times New Roman" panose="02020603050405020304" pitchFamily="18" charset="0"/>
                <a:cs typeface="Times New Roman" panose="02020603050405020304" pitchFamily="18" charset="0"/>
              </a:rPr>
              <a:t>en la ecuación (2</a:t>
            </a:r>
            <a:r>
              <a:rPr lang="es-ES" sz="2000" dirty="0">
                <a:latin typeface="Times New Roman" panose="02020603050405020304" pitchFamily="18" charset="0"/>
                <a:cs typeface="Times New Roman" panose="02020603050405020304" pitchFamily="18" charset="0"/>
              </a:rPr>
              <a:t>) n =</a:t>
            </a:r>
            <a:r>
              <a:rPr lang="es-ES" sz="2000" dirty="0" smtClean="0">
                <a:latin typeface="Times New Roman" panose="02020603050405020304" pitchFamily="18" charset="0"/>
                <a:cs typeface="Times New Roman" panose="02020603050405020304" pitchFamily="18" charset="0"/>
              </a:rPr>
              <a:t>3, ésta se convierte </a:t>
            </a:r>
            <a:r>
              <a:rPr lang="es-ES" sz="2000" dirty="0">
                <a:latin typeface="Times New Roman" panose="02020603050405020304" pitchFamily="18" charset="0"/>
                <a:cs typeface="Times New Roman" panose="02020603050405020304" pitchFamily="18" charset="0"/>
              </a:rPr>
              <a:t>en </a:t>
            </a:r>
            <a:r>
              <a:rPr lang="es-ES" sz="2000" dirty="0" smtClean="0">
                <a:latin typeface="Times New Roman" panose="02020603050405020304" pitchFamily="18" charset="0"/>
                <a:cs typeface="Times New Roman" panose="02020603050405020304" pitchFamily="18" charset="0"/>
              </a:rPr>
              <a:t>la ecuación (1), formando solo </a:t>
            </a:r>
            <a:r>
              <a:rPr lang="es-ES" sz="2000" dirty="0" err="1" smtClean="0">
                <a:latin typeface="Times New Roman" panose="02020603050405020304" pitchFamily="18" charset="0"/>
                <a:cs typeface="Times New Roman" panose="02020603050405020304" pitchFamily="18" charset="0"/>
              </a:rPr>
              <a:t>corin-dón</a:t>
            </a:r>
            <a:r>
              <a:rPr lang="es-ES" sz="2000" dirty="0" smtClean="0">
                <a:latin typeface="Times New Roman" panose="02020603050405020304" pitchFamily="18" charset="0"/>
                <a:cs typeface="Times New Roman" panose="02020603050405020304" pitchFamily="18" charset="0"/>
              </a:rPr>
              <a:t> y  </a:t>
            </a:r>
            <a:r>
              <a:rPr lang="el-GR" sz="2000" dirty="0" smtClean="0">
                <a:latin typeface="Calibri" panose="020F0502020204030204" pitchFamily="34" charset="0"/>
                <a:cs typeface="Times New Roman" panose="02020603050405020304" pitchFamily="18" charset="0"/>
              </a:rPr>
              <a:t>α</a:t>
            </a:r>
            <a:r>
              <a:rPr lang="es-ES" sz="2000" dirty="0" smtClean="0">
                <a:latin typeface="Calibri" panose="020F0502020204030204" pitchFamily="34" charset="0"/>
                <a:cs typeface="Times New Roman" panose="02020603050405020304" pitchFamily="18" charset="0"/>
              </a:rPr>
              <a:t>-Fe. A partir de n &gt;3 en</a:t>
            </a:r>
            <a:r>
              <a:rPr lang="es-ES" sz="2000" dirty="0" smtClean="0">
                <a:latin typeface="Times New Roman" panose="02020603050405020304" pitchFamily="18" charset="0"/>
                <a:cs typeface="Times New Roman" panose="02020603050405020304" pitchFamily="18" charset="0"/>
              </a:rPr>
              <a:t> las reacciones se forma hercinita. Para obtener en los productos la misma cantidad de Hercinita que de corindón el valor de n debe ser de 5,2807. Lo que indica que la cantidad de Fe3Ox es 3,66 veces superior a la del aluminio y se observa que la autosostenibilidad de la reacción no es completamente diáfana, por los que a partir de esa relación de debe aplicar a la mezcla inicial </a:t>
            </a:r>
            <a:r>
              <a:rPr lang="es-ES" sz="2000" dirty="0" smtClean="0">
                <a:latin typeface="Times New Roman" panose="02020603050405020304" pitchFamily="18" charset="0"/>
                <a:cs typeface="Times New Roman" panose="02020603050405020304" pitchFamily="18" charset="0"/>
              </a:rPr>
              <a:t>la acción del </a:t>
            </a:r>
            <a:r>
              <a:rPr lang="es-ES" sz="2000" dirty="0" smtClean="0">
                <a:latin typeface="Times New Roman" panose="02020603050405020304" pitchFamily="18" charset="0"/>
                <a:cs typeface="Times New Roman" panose="02020603050405020304" pitchFamily="18" charset="0"/>
              </a:rPr>
              <a:t>arco eléctrico para concluirla exitosamente. </a:t>
            </a:r>
            <a:endParaRPr lang="es-ES" sz="2000" dirty="0">
              <a:latin typeface="Times New Roman" panose="02020603050405020304" pitchFamily="18" charset="0"/>
              <a:cs typeface="Times New Roman" panose="02020603050405020304" pitchFamily="18" charset="0"/>
            </a:endParaRPr>
          </a:p>
        </p:txBody>
      </p:sp>
      <p:sp>
        <p:nvSpPr>
          <p:cNvPr id="44" name="CuadroTexto 6"/>
          <p:cNvSpPr txBox="1"/>
          <p:nvPr/>
        </p:nvSpPr>
        <p:spPr>
          <a:xfrm>
            <a:off x="18707328" y="11930236"/>
            <a:ext cx="2029331" cy="448263"/>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i="0" baseline="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baseline="0" dirty="0" smtClean="0">
                <a:solidFill>
                  <a:schemeClr val="dk1"/>
                </a:solidFill>
                <a:effectLst/>
                <a:latin typeface="+mn-lt"/>
                <a:ea typeface="+mn-ea"/>
                <a:cs typeface="+mn-cs"/>
              </a:rPr>
              <a:t>y </a:t>
            </a:r>
            <a:r>
              <a:rPr lang="en-US" sz="1100" b="0" i="0" baseline="0" dirty="0">
                <a:solidFill>
                  <a:schemeClr val="dk1"/>
                </a:solidFill>
                <a:effectLst/>
                <a:latin typeface="+mn-lt"/>
                <a:ea typeface="+mn-ea"/>
                <a:cs typeface="+mn-cs"/>
              </a:rPr>
              <a:t>= 0,0648x</a:t>
            </a:r>
            <a:r>
              <a:rPr lang="en-US" sz="1100" b="0" i="0" baseline="30000" dirty="0">
                <a:solidFill>
                  <a:schemeClr val="dk1"/>
                </a:solidFill>
                <a:effectLst/>
                <a:latin typeface="+mn-lt"/>
                <a:ea typeface="+mn-ea"/>
                <a:cs typeface="+mn-cs"/>
              </a:rPr>
              <a:t>2</a:t>
            </a:r>
            <a:r>
              <a:rPr lang="en-US" sz="1100" b="0" i="0" baseline="0" dirty="0">
                <a:solidFill>
                  <a:schemeClr val="dk1"/>
                </a:solidFill>
                <a:effectLst/>
                <a:latin typeface="+mn-lt"/>
                <a:ea typeface="+mn-ea"/>
                <a:cs typeface="+mn-cs"/>
              </a:rPr>
              <a:t> + 0,1694x - 0,4431</a:t>
            </a:r>
            <a:br>
              <a:rPr lang="en-US" sz="1100" b="0" i="0" baseline="0" dirty="0">
                <a:solidFill>
                  <a:schemeClr val="dk1"/>
                </a:solidFill>
                <a:effectLst/>
                <a:latin typeface="+mn-lt"/>
                <a:ea typeface="+mn-ea"/>
                <a:cs typeface="+mn-cs"/>
              </a:rPr>
            </a:br>
            <a:r>
              <a:rPr lang="en-US" sz="1100" b="0" i="0" baseline="0" dirty="0">
                <a:solidFill>
                  <a:schemeClr val="dk1"/>
                </a:solidFill>
                <a:effectLst/>
                <a:latin typeface="+mn-lt"/>
                <a:ea typeface="+mn-ea"/>
                <a:cs typeface="+mn-cs"/>
              </a:rPr>
              <a:t>R² = 1</a:t>
            </a:r>
            <a:endParaRPr lang="es-ES" dirty="0">
              <a:effectLst/>
            </a:endParaRPr>
          </a:p>
          <a:p>
            <a:pPr algn="ctr"/>
            <a:endParaRPr lang="es-ES" sz="1100" dirty="0"/>
          </a:p>
        </p:txBody>
      </p:sp>
      <p:sp>
        <p:nvSpPr>
          <p:cNvPr id="22" name="CuadroTexto 21"/>
          <p:cNvSpPr txBox="1"/>
          <p:nvPr/>
        </p:nvSpPr>
        <p:spPr>
          <a:xfrm>
            <a:off x="10929351" y="13748084"/>
            <a:ext cx="7093955" cy="2246769"/>
          </a:xfrm>
          <a:prstGeom prst="rect">
            <a:avLst/>
          </a:prstGeom>
          <a:noFill/>
        </p:spPr>
        <p:txBody>
          <a:bodyPr wrap="square" rtlCol="0">
            <a:spAutoFit/>
          </a:bodyPr>
          <a:lstStyle/>
          <a:p>
            <a:r>
              <a:rPr lang="es-ES" sz="2000" dirty="0" smtClean="0">
                <a:latin typeface="Times New Roman" panose="02020603050405020304" pitchFamily="18" charset="0"/>
                <a:cs typeface="Times New Roman" panose="02020603050405020304" pitchFamily="18" charset="0"/>
              </a:rPr>
              <a:t>Una de las formas de obtener acetileno (C</a:t>
            </a:r>
            <a:r>
              <a:rPr lang="es-ES" sz="2000" baseline="-25000" dirty="0" smtClean="0">
                <a:latin typeface="Times New Roman" panose="02020603050405020304" pitchFamily="18" charset="0"/>
                <a:cs typeface="Times New Roman" panose="02020603050405020304" pitchFamily="18" charset="0"/>
              </a:rPr>
              <a:t>2</a:t>
            </a:r>
            <a:r>
              <a:rPr lang="es-ES" sz="2000" dirty="0" smtClean="0">
                <a:latin typeface="Times New Roman" panose="02020603050405020304" pitchFamily="18" charset="0"/>
                <a:cs typeface="Times New Roman" panose="02020603050405020304" pitchFamily="18" charset="0"/>
              </a:rPr>
              <a:t>H</a:t>
            </a:r>
            <a:r>
              <a:rPr lang="es-ES" sz="2000" baseline="-25000" dirty="0" smtClean="0">
                <a:latin typeface="Times New Roman" panose="02020603050405020304" pitchFamily="18" charset="0"/>
                <a:cs typeface="Times New Roman" panose="02020603050405020304" pitchFamily="18" charset="0"/>
              </a:rPr>
              <a:t>2</a:t>
            </a:r>
            <a:r>
              <a:rPr lang="es-ES" sz="2000" dirty="0" smtClean="0">
                <a:latin typeface="Times New Roman" panose="02020603050405020304" pitchFamily="18" charset="0"/>
                <a:cs typeface="Times New Roman" panose="02020603050405020304" pitchFamily="18" charset="0"/>
              </a:rPr>
              <a:t>) es por hidrólisis del carburo de </a:t>
            </a:r>
            <a:r>
              <a:rPr lang="es-ES" sz="2000" dirty="0">
                <a:latin typeface="Times New Roman" panose="02020603050405020304" pitchFamily="18" charset="0"/>
                <a:cs typeface="Times New Roman" panose="02020603050405020304" pitchFamily="18" charset="0"/>
              </a:rPr>
              <a:t>calcio (CaC2</a:t>
            </a:r>
            <a:r>
              <a:rPr lang="es-ES" sz="2000" dirty="0" smtClean="0">
                <a:latin typeface="Times New Roman" panose="02020603050405020304" pitchFamily="18" charset="0"/>
                <a:cs typeface="Times New Roman" panose="02020603050405020304" pitchFamily="18" charset="0"/>
              </a:rPr>
              <a:t>) según la reacción siguiente (Tabla 2):</a:t>
            </a:r>
          </a:p>
          <a:p>
            <a:pPr algn="ctr"/>
            <a:r>
              <a:rPr lang="es-ES" sz="2000" dirty="0" smtClean="0">
                <a:latin typeface="Times New Roman" panose="02020603050405020304" pitchFamily="18" charset="0"/>
                <a:cs typeface="Times New Roman" panose="02020603050405020304" pitchFamily="18" charset="0"/>
              </a:rPr>
              <a:t>CaC</a:t>
            </a:r>
            <a:r>
              <a:rPr lang="es-ES" sz="2000" baseline="-25000" dirty="0" smtClean="0">
                <a:latin typeface="Times New Roman" panose="02020603050405020304" pitchFamily="18" charset="0"/>
                <a:cs typeface="Times New Roman" panose="02020603050405020304" pitchFamily="18" charset="0"/>
              </a:rPr>
              <a:t>2</a:t>
            </a:r>
            <a:r>
              <a:rPr lang="es-ES" sz="2000" dirty="0" smtClean="0">
                <a:latin typeface="Times New Roman" panose="02020603050405020304" pitchFamily="18" charset="0"/>
                <a:cs typeface="Times New Roman" panose="02020603050405020304" pitchFamily="18" charset="0"/>
              </a:rPr>
              <a:t> + 2H</a:t>
            </a:r>
            <a:r>
              <a:rPr lang="es-ES" sz="2000" baseline="-25000" dirty="0" smtClean="0">
                <a:latin typeface="Times New Roman" panose="02020603050405020304" pitchFamily="18" charset="0"/>
                <a:cs typeface="Times New Roman" panose="02020603050405020304" pitchFamily="18" charset="0"/>
              </a:rPr>
              <a:t>2</a:t>
            </a:r>
            <a:r>
              <a:rPr lang="es-ES" sz="2000" dirty="0" smtClean="0">
                <a:latin typeface="Times New Roman" panose="02020603050405020304" pitchFamily="18" charset="0"/>
                <a:cs typeface="Times New Roman" panose="02020603050405020304" pitchFamily="18" charset="0"/>
              </a:rPr>
              <a:t>O = C</a:t>
            </a:r>
            <a:r>
              <a:rPr lang="es-ES" sz="2000" baseline="-25000" dirty="0" smtClean="0">
                <a:latin typeface="Times New Roman" panose="02020603050405020304" pitchFamily="18" charset="0"/>
                <a:cs typeface="Times New Roman" panose="02020603050405020304" pitchFamily="18" charset="0"/>
              </a:rPr>
              <a:t>2</a:t>
            </a:r>
            <a:r>
              <a:rPr lang="es-ES" sz="2000" dirty="0" smtClean="0">
                <a:latin typeface="Times New Roman" panose="02020603050405020304" pitchFamily="18" charset="0"/>
                <a:cs typeface="Times New Roman" panose="02020603050405020304" pitchFamily="18" charset="0"/>
              </a:rPr>
              <a:t>H</a:t>
            </a:r>
            <a:r>
              <a:rPr lang="es-ES" sz="2000" baseline="-25000" dirty="0" smtClean="0">
                <a:latin typeface="Times New Roman" panose="02020603050405020304" pitchFamily="18" charset="0"/>
                <a:cs typeface="Times New Roman" panose="02020603050405020304" pitchFamily="18" charset="0"/>
              </a:rPr>
              <a:t>2</a:t>
            </a:r>
            <a:r>
              <a:rPr lang="es-ES" sz="2000" dirty="0" smtClean="0">
                <a:latin typeface="Times New Roman" panose="02020603050405020304" pitchFamily="18" charset="0"/>
                <a:cs typeface="Times New Roman" panose="02020603050405020304" pitchFamily="18" charset="0"/>
              </a:rPr>
              <a:t> + Ca(OH)</a:t>
            </a:r>
            <a:r>
              <a:rPr lang="es-ES" sz="2000" baseline="-25000" dirty="0" smtClean="0">
                <a:latin typeface="Times New Roman" panose="02020603050405020304" pitchFamily="18" charset="0"/>
                <a:cs typeface="Times New Roman" panose="02020603050405020304" pitchFamily="18" charset="0"/>
              </a:rPr>
              <a:t>2  </a:t>
            </a:r>
            <a:r>
              <a:rPr lang="es-ES" sz="2000" dirty="0" smtClean="0">
                <a:latin typeface="Times New Roman" panose="02020603050405020304" pitchFamily="18" charset="0"/>
                <a:cs typeface="Times New Roman" panose="02020603050405020304" pitchFamily="18" charset="0"/>
              </a:rPr>
              <a:t>(3)</a:t>
            </a:r>
          </a:p>
          <a:p>
            <a:r>
              <a:rPr lang="es-ES" sz="2000" dirty="0" smtClean="0">
                <a:latin typeface="Times New Roman" panose="02020603050405020304" pitchFamily="18" charset="0"/>
                <a:cs typeface="Times New Roman" panose="02020603050405020304" pitchFamily="18" charset="0"/>
              </a:rPr>
              <a:t>El residuo de este proceso es un tipo de </a:t>
            </a:r>
            <a:r>
              <a:rPr lang="es-ES" sz="2000" dirty="0" smtClean="0">
                <a:latin typeface="Times New Roman" panose="02020603050405020304" pitchFamily="18" charset="0"/>
                <a:cs typeface="Times New Roman" panose="02020603050405020304" pitchFamily="18" charset="0"/>
              </a:rPr>
              <a:t>cieno que en reposo y con el tiempo se forma en la superficie una capa de CaCO</a:t>
            </a:r>
            <a:r>
              <a:rPr lang="es-ES" sz="2000" baseline="-25000" dirty="0" smtClean="0">
                <a:latin typeface="Times New Roman" panose="02020603050405020304" pitchFamily="18" charset="0"/>
                <a:cs typeface="Times New Roman" panose="02020603050405020304" pitchFamily="18" charset="0"/>
              </a:rPr>
              <a:t>3</a:t>
            </a:r>
            <a:r>
              <a:rPr lang="es-ES" sz="2000" dirty="0" smtClean="0">
                <a:latin typeface="Times New Roman" panose="02020603050405020304" pitchFamily="18" charset="0"/>
                <a:cs typeface="Times New Roman" panose="02020603050405020304" pitchFamily="18" charset="0"/>
              </a:rPr>
              <a:t> debido a su interacción con el CO</a:t>
            </a:r>
            <a:r>
              <a:rPr lang="es-ES" sz="2000" baseline="-25000" dirty="0" smtClean="0">
                <a:latin typeface="Times New Roman" panose="02020603050405020304" pitchFamily="18" charset="0"/>
                <a:cs typeface="Times New Roman" panose="02020603050405020304" pitchFamily="18" charset="0"/>
              </a:rPr>
              <a:t>2</a:t>
            </a:r>
            <a:r>
              <a:rPr lang="es-ES" sz="2000" dirty="0" smtClean="0">
                <a:latin typeface="Times New Roman" panose="02020603050405020304" pitchFamily="18" charset="0"/>
                <a:cs typeface="Times New Roman" panose="02020603050405020304" pitchFamily="18" charset="0"/>
              </a:rPr>
              <a:t> atmosférico. Aproximadamente el contenido de CaCO</a:t>
            </a:r>
            <a:r>
              <a:rPr lang="es-ES" sz="2000" baseline="-25000" dirty="0" smtClean="0">
                <a:latin typeface="Times New Roman" panose="02020603050405020304" pitchFamily="18" charset="0"/>
                <a:cs typeface="Times New Roman" panose="02020603050405020304" pitchFamily="18" charset="0"/>
              </a:rPr>
              <a:t>3</a:t>
            </a:r>
            <a:r>
              <a:rPr lang="es-ES" sz="2000" dirty="0" smtClean="0">
                <a:latin typeface="Times New Roman" panose="02020603050405020304" pitchFamily="18" charset="0"/>
                <a:cs typeface="Times New Roman" panose="02020603050405020304" pitchFamily="18" charset="0"/>
              </a:rPr>
              <a:t> en el cieno es entre 6 y 7 veces inferior al del Ca(OH)</a:t>
            </a:r>
            <a:r>
              <a:rPr lang="es-ES" sz="2000" baseline="-25000" dirty="0" smtClean="0">
                <a:latin typeface="Times New Roman" panose="02020603050405020304" pitchFamily="18" charset="0"/>
                <a:cs typeface="Times New Roman" panose="02020603050405020304" pitchFamily="18" charset="0"/>
              </a:rPr>
              <a:t>2</a:t>
            </a:r>
            <a:r>
              <a:rPr lang="es-ES" sz="2000" dirty="0" smtClean="0">
                <a:latin typeface="Times New Roman" panose="02020603050405020304" pitchFamily="18" charset="0"/>
                <a:cs typeface="Times New Roman" panose="02020603050405020304" pitchFamily="18" charset="0"/>
              </a:rPr>
              <a:t>.</a:t>
            </a:r>
            <a:endParaRPr lang="es-ES" sz="2000" dirty="0">
              <a:latin typeface="Times New Roman" panose="02020603050405020304" pitchFamily="18" charset="0"/>
              <a:cs typeface="Times New Roman" panose="02020603050405020304" pitchFamily="18" charset="0"/>
            </a:endParaRPr>
          </a:p>
        </p:txBody>
      </p:sp>
      <p:cxnSp>
        <p:nvCxnSpPr>
          <p:cNvPr id="7" name="Conector recto 6"/>
          <p:cNvCxnSpPr/>
          <p:nvPr/>
        </p:nvCxnSpPr>
        <p:spPr>
          <a:xfrm flipH="1">
            <a:off x="10868800" y="5824330"/>
            <a:ext cx="47314" cy="180295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7" name="Tabla 26"/>
          <p:cNvGraphicFramePr>
            <a:graphicFrameLocks noGrp="1"/>
          </p:cNvGraphicFramePr>
          <p:nvPr>
            <p:extLst>
              <p:ext uri="{D42A27DB-BD31-4B8C-83A1-F6EECF244321}">
                <p14:modId xmlns:p14="http://schemas.microsoft.com/office/powerpoint/2010/main" val="1799810360"/>
              </p:ext>
            </p:extLst>
          </p:nvPr>
        </p:nvGraphicFramePr>
        <p:xfrm>
          <a:off x="18023307" y="13831963"/>
          <a:ext cx="3134060" cy="1826454"/>
        </p:xfrm>
        <a:graphic>
          <a:graphicData uri="http://schemas.openxmlformats.org/drawingml/2006/table">
            <a:tbl>
              <a:tblPr>
                <a:tableStyleId>{5C22544A-7EE6-4342-B048-85BDC9FD1C3A}</a:tableStyleId>
              </a:tblPr>
              <a:tblGrid>
                <a:gridCol w="783515"/>
                <a:gridCol w="783515"/>
                <a:gridCol w="783515"/>
                <a:gridCol w="783515"/>
              </a:tblGrid>
              <a:tr h="179388">
                <a:tc gridSpan="4">
                  <a:txBody>
                    <a:bodyPr/>
                    <a:lstStyle/>
                    <a:p>
                      <a:pPr>
                        <a:lnSpc>
                          <a:spcPct val="107000"/>
                        </a:lnSpc>
                        <a:spcAft>
                          <a:spcPts val="0"/>
                        </a:spcAft>
                      </a:pPr>
                      <a:r>
                        <a:rPr lang="es-ES_tradnl" sz="1600" dirty="0">
                          <a:effectLst/>
                          <a:latin typeface="Times New Roman" panose="02020603050405020304" pitchFamily="18" charset="0"/>
                          <a:cs typeface="Times New Roman" panose="02020603050405020304" pitchFamily="18" charset="0"/>
                        </a:rPr>
                        <a:t>Tabla </a:t>
                      </a:r>
                      <a:r>
                        <a:rPr lang="es-ES_tradnl" sz="1600" dirty="0" smtClean="0">
                          <a:effectLst/>
                          <a:latin typeface="Times New Roman" panose="02020603050405020304" pitchFamily="18" charset="0"/>
                          <a:cs typeface="Times New Roman" panose="02020603050405020304" pitchFamily="18" charset="0"/>
                        </a:rPr>
                        <a:t>2. Composición Química</a:t>
                      </a:r>
                      <a:endParaRPr lang="es-E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tc hMerge="1">
                  <a:txBody>
                    <a:bodyPr/>
                    <a:lstStyle/>
                    <a:p>
                      <a:endParaRPr lang="es-ES"/>
                    </a:p>
                  </a:txBody>
                  <a:tcPr/>
                </a:tc>
              </a:tr>
              <a:tr h="179388">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Óxidos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Óxidos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9388">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MgO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0,16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SO3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0,20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9388">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Al2O3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0,22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CaO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71,61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9388">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SiO2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0,68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Fe2O3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0,24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9388">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C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3,76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PPI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23,03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9388">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4,82</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ES_tradnl" sz="1600">
                          <a:effectLst/>
                          <a:latin typeface="Times New Roman" panose="02020603050405020304" pitchFamily="18" charset="0"/>
                          <a:cs typeface="Times New Roman" panose="02020603050405020304" pitchFamily="18" charset="0"/>
                        </a:rPr>
                        <a:t>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ES_tradnl" sz="1600" dirty="0">
                          <a:effectLst/>
                          <a:latin typeface="Times New Roman" panose="02020603050405020304" pitchFamily="18" charset="0"/>
                          <a:cs typeface="Times New Roman" panose="02020603050405020304" pitchFamily="18" charset="0"/>
                        </a:rPr>
                        <a:t>95,08</a:t>
                      </a:r>
                      <a:endParaRPr lang="es-E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46" name="Grupo 45"/>
          <p:cNvGrpSpPr/>
          <p:nvPr/>
        </p:nvGrpSpPr>
        <p:grpSpPr>
          <a:xfrm>
            <a:off x="18035587" y="15796796"/>
            <a:ext cx="3352801" cy="2204299"/>
            <a:chOff x="17804566" y="16064075"/>
            <a:chExt cx="3352801" cy="2204299"/>
          </a:xfrm>
        </p:grpSpPr>
        <p:pic>
          <p:nvPicPr>
            <p:cNvPr id="25" name="Imagen 24"/>
            <p:cNvPicPr>
              <a:picLocks noChangeAspect="1"/>
            </p:cNvPicPr>
            <p:nvPr/>
          </p:nvPicPr>
          <p:blipFill>
            <a:blip r:embed="rId9"/>
            <a:stretch>
              <a:fillRect/>
            </a:stretch>
          </p:blipFill>
          <p:spPr>
            <a:xfrm>
              <a:off x="17804566" y="16064075"/>
              <a:ext cx="3352801" cy="2204299"/>
            </a:xfrm>
            <a:prstGeom prst="rect">
              <a:avLst/>
            </a:prstGeom>
          </p:spPr>
        </p:pic>
        <p:sp>
          <p:nvSpPr>
            <p:cNvPr id="45" name="CuadroTexto 44"/>
            <p:cNvSpPr txBox="1"/>
            <p:nvPr/>
          </p:nvSpPr>
          <p:spPr>
            <a:xfrm>
              <a:off x="18476307" y="16088561"/>
              <a:ext cx="2635695" cy="338554"/>
            </a:xfrm>
            <a:prstGeom prst="rect">
              <a:avLst/>
            </a:prstGeom>
            <a:noFill/>
          </p:spPr>
          <p:txBody>
            <a:bodyPr wrap="square" rtlCol="0">
              <a:spAutoFit/>
            </a:bodyPr>
            <a:lstStyle/>
            <a:p>
              <a:r>
                <a:rPr lang="es-ES" sz="1600" dirty="0" smtClean="0">
                  <a:latin typeface="Times New Roman" panose="02020603050405020304" pitchFamily="18" charset="0"/>
                  <a:cs typeface="Times New Roman" panose="02020603050405020304" pitchFamily="18" charset="0"/>
                </a:rPr>
                <a:t>Figura 3. Termograma</a:t>
              </a:r>
              <a:r>
                <a:rPr lang="es-ES" sz="1600" dirty="0" smtClean="0">
                  <a:latin typeface="Times New Roman" panose="02020603050405020304" pitchFamily="18" charset="0"/>
                  <a:cs typeface="Times New Roman" panose="02020603050405020304" pitchFamily="18" charset="0"/>
                </a:rPr>
                <a:t>: TGD</a:t>
              </a:r>
              <a:endParaRPr lang="es-ES" sz="1600" dirty="0">
                <a:latin typeface="Times New Roman" panose="02020603050405020304" pitchFamily="18" charset="0"/>
                <a:cs typeface="Times New Roman" panose="02020603050405020304" pitchFamily="18" charset="0"/>
              </a:endParaRPr>
            </a:p>
          </p:txBody>
        </p:sp>
      </p:grpSp>
      <p:grpSp>
        <p:nvGrpSpPr>
          <p:cNvPr id="10" name="Grupo 9"/>
          <p:cNvGrpSpPr/>
          <p:nvPr/>
        </p:nvGrpSpPr>
        <p:grpSpPr>
          <a:xfrm>
            <a:off x="6737684" y="15745082"/>
            <a:ext cx="3904128" cy="2615611"/>
            <a:chOff x="6738963" y="15709174"/>
            <a:chExt cx="3904128" cy="2615611"/>
          </a:xfrm>
        </p:grpSpPr>
        <p:pic>
          <p:nvPicPr>
            <p:cNvPr id="11" name="Imagen 10"/>
            <p:cNvPicPr>
              <a:picLocks noChangeAspect="1"/>
            </p:cNvPicPr>
            <p:nvPr/>
          </p:nvPicPr>
          <p:blipFill>
            <a:blip r:embed="rId10"/>
            <a:stretch>
              <a:fillRect/>
            </a:stretch>
          </p:blipFill>
          <p:spPr>
            <a:xfrm>
              <a:off x="6738963" y="15709174"/>
              <a:ext cx="3904128" cy="2615611"/>
            </a:xfrm>
            <a:prstGeom prst="rect">
              <a:avLst/>
            </a:prstGeom>
            <a:ln w="28575">
              <a:solidFill>
                <a:schemeClr val="tx1"/>
              </a:solidFill>
            </a:ln>
          </p:spPr>
        </p:pic>
        <p:sp>
          <p:nvSpPr>
            <p:cNvPr id="9" name="CuadroTexto 8"/>
            <p:cNvSpPr txBox="1"/>
            <p:nvPr/>
          </p:nvSpPr>
          <p:spPr>
            <a:xfrm>
              <a:off x="9426568" y="16210126"/>
              <a:ext cx="1150234" cy="400110"/>
            </a:xfrm>
            <a:prstGeom prst="rect">
              <a:avLst/>
            </a:prstGeom>
            <a:noFill/>
          </p:spPr>
          <p:txBody>
            <a:bodyPr wrap="square" rtlCol="0">
              <a:spAutoFit/>
            </a:bodyPr>
            <a:lstStyle/>
            <a:p>
              <a:r>
                <a:rPr lang="es-ES" sz="2000" dirty="0" smtClean="0">
                  <a:latin typeface="Times New Roman" panose="02020603050405020304" pitchFamily="18" charset="0"/>
                  <a:cs typeface="Times New Roman" panose="02020603050405020304" pitchFamily="18" charset="0"/>
                </a:rPr>
                <a:t>Figura 1</a:t>
              </a:r>
              <a:endParaRPr lang="es-ES" sz="20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47" name="Rectángulo 46"/>
              <p:cNvSpPr/>
              <p:nvPr/>
            </p:nvSpPr>
            <p:spPr>
              <a:xfrm>
                <a:off x="10929351" y="16251486"/>
                <a:ext cx="7106235" cy="834716"/>
              </a:xfrm>
              <a:prstGeom prst="rect">
                <a:avLst/>
              </a:prstGeom>
            </p:spPr>
            <p:txBody>
              <a:bodyPr wrap="square">
                <a:spAutoFit/>
              </a:bodyPr>
              <a:lstStyle/>
              <a:p>
                <a:r>
                  <a:rPr lang="es-ES" sz="2000" dirty="0" smtClean="0"/>
                  <a:t>4</a:t>
                </a:r>
                <a14:m>
                  <m:oMath xmlns:m="http://schemas.openxmlformats.org/officeDocument/2006/math">
                    <m:sSub>
                      <m:sSubPr>
                        <m:ctrlPr>
                          <a:rPr lang="es-ES" sz="2000" i="1">
                            <a:latin typeface="Cambria Math" panose="02040503050406030204" pitchFamily="18" charset="0"/>
                          </a:rPr>
                        </m:ctrlPr>
                      </m:sSubPr>
                      <m:e>
                        <m:r>
                          <a:rPr lang="es-ES" sz="2000" i="1">
                            <a:latin typeface="Cambria Math" panose="02040503050406030204" pitchFamily="18" charset="0"/>
                          </a:rPr>
                          <m:t>𝐹𝑒</m:t>
                        </m:r>
                      </m:e>
                      <m:sub>
                        <m:r>
                          <a:rPr lang="es-ES" sz="2000" i="0">
                            <a:latin typeface="Cambria Math" panose="02040503050406030204" pitchFamily="18" charset="0"/>
                          </a:rPr>
                          <m:t>3</m:t>
                        </m:r>
                      </m:sub>
                    </m:sSub>
                    <m:sSub>
                      <m:sSubPr>
                        <m:ctrlPr>
                          <a:rPr lang="es-ES" sz="2000" i="1">
                            <a:latin typeface="Cambria Math" panose="02040503050406030204" pitchFamily="18" charset="0"/>
                          </a:rPr>
                        </m:ctrlPr>
                      </m:sSubPr>
                      <m:e>
                        <m:r>
                          <a:rPr lang="es-ES" sz="2000" i="1">
                            <a:latin typeface="Cambria Math" panose="02040503050406030204" pitchFamily="18" charset="0"/>
                          </a:rPr>
                          <m:t>𝑂</m:t>
                        </m:r>
                      </m:e>
                      <m:sub>
                        <m:r>
                          <a:rPr lang="es-ES" sz="2000" b="0" i="1" smtClean="0">
                            <a:latin typeface="Cambria Math" panose="02040503050406030204" pitchFamily="18" charset="0"/>
                          </a:rPr>
                          <m:t>3,9378</m:t>
                        </m:r>
                      </m:sub>
                    </m:sSub>
                    <m:r>
                      <a:rPr lang="es-ES" sz="2000" i="0">
                        <a:latin typeface="Cambria Math" panose="02040503050406030204" pitchFamily="18" charset="0"/>
                      </a:rPr>
                      <m:t>+</m:t>
                    </m:r>
                    <m:r>
                      <a:rPr lang="es-ES" sz="2000" b="0" i="1" smtClean="0">
                        <a:latin typeface="Cambria Math" panose="02040503050406030204" pitchFamily="18" charset="0"/>
                      </a:rPr>
                      <m:t>9,8341</m:t>
                    </m:r>
                    <m:r>
                      <a:rPr lang="es-ES" sz="2000" i="1">
                        <a:latin typeface="Cambria Math" panose="02040503050406030204" pitchFamily="18" charset="0"/>
                      </a:rPr>
                      <m:t>𝐴𝑙</m:t>
                    </m:r>
                    <m:r>
                      <a:rPr lang="es-ES" sz="2000" b="0" i="1" smtClean="0">
                        <a:latin typeface="Cambria Math" panose="02040503050406030204" pitchFamily="18" charset="0"/>
                      </a:rPr>
                      <m:t>+</m:t>
                    </m:r>
                    <m:f>
                      <m:fPr>
                        <m:ctrlPr>
                          <a:rPr lang="es-ES" sz="2000" i="1" smtClean="0">
                            <a:latin typeface="Cambria Math" panose="02040503050406030204" pitchFamily="18" charset="0"/>
                          </a:rPr>
                        </m:ctrlPr>
                      </m:fPr>
                      <m:num>
                        <m:r>
                          <a:rPr lang="es-ES" sz="2000" b="0" i="1" smtClean="0">
                            <a:latin typeface="Cambria Math" panose="02040503050406030204" pitchFamily="18" charset="0"/>
                          </a:rPr>
                          <m:t>1</m:t>
                        </m:r>
                      </m:num>
                      <m:den>
                        <m:r>
                          <a:rPr lang="es-ES" sz="2000" b="0" i="1" smtClean="0">
                            <a:latin typeface="Cambria Math" panose="02040503050406030204" pitchFamily="18" charset="0"/>
                          </a:rPr>
                          <m:t>2</m:t>
                        </m:r>
                      </m:den>
                    </m:f>
                    <m:d>
                      <m:dPr>
                        <m:begChr m:val="["/>
                        <m:endChr m:val="]"/>
                        <m:ctrlPr>
                          <a:rPr lang="es-ES" sz="2000" i="1" smtClean="0">
                            <a:latin typeface="Cambria Math" panose="02040503050406030204" pitchFamily="18" charset="0"/>
                          </a:rPr>
                        </m:ctrlPr>
                      </m:dPr>
                      <m:e>
                        <m:sSub>
                          <m:sSubPr>
                            <m:ctrlPr>
                              <a:rPr lang="es-ES" sz="2000" i="1">
                                <a:latin typeface="Cambria Math" panose="02040503050406030204" pitchFamily="18" charset="0"/>
                              </a:rPr>
                            </m:ctrlPr>
                          </m:sSubPr>
                          <m:e>
                            <m:d>
                              <m:dPr>
                                <m:ctrlPr>
                                  <a:rPr lang="es-ES" sz="2000" i="1">
                                    <a:latin typeface="Cambria Math" panose="02040503050406030204" pitchFamily="18" charset="0"/>
                                  </a:rPr>
                                </m:ctrlPr>
                              </m:dPr>
                              <m:e>
                                <m:r>
                                  <a:rPr lang="es-ES" sz="2000" i="1">
                                    <a:latin typeface="Cambria Math" panose="02040503050406030204" pitchFamily="18" charset="0"/>
                                  </a:rPr>
                                  <m:t>𝐶𝑎</m:t>
                                </m:r>
                                <m:r>
                                  <a:rPr lang="es-ES" sz="2000" i="1">
                                    <a:latin typeface="Cambria Math" panose="02040503050406030204" pitchFamily="18" charset="0"/>
                                  </a:rPr>
                                  <m:t>(</m:t>
                                </m:r>
                                <m:r>
                                  <a:rPr lang="es-ES" sz="2000" i="1">
                                    <a:latin typeface="Cambria Math" panose="02040503050406030204" pitchFamily="18" charset="0"/>
                                  </a:rPr>
                                  <m:t>𝑂𝐻</m:t>
                                </m:r>
                              </m:e>
                            </m:d>
                          </m:e>
                          <m:sub>
                            <m:r>
                              <a:rPr lang="es-ES" sz="2000" i="1">
                                <a:latin typeface="Cambria Math" panose="02040503050406030204" pitchFamily="18" charset="0"/>
                              </a:rPr>
                              <m:t>2</m:t>
                            </m:r>
                          </m:sub>
                        </m:sSub>
                        <m:r>
                          <a:rPr lang="es-ES" sz="2000" i="1">
                            <a:latin typeface="Cambria Math" panose="02040503050406030204" pitchFamily="18" charset="0"/>
                          </a:rPr>
                          <m:t>+</m:t>
                        </m:r>
                        <m:d>
                          <m:dPr>
                            <m:ctrlPr>
                              <a:rPr lang="es-ES" sz="2000" i="1">
                                <a:latin typeface="Cambria Math" panose="02040503050406030204" pitchFamily="18" charset="0"/>
                              </a:rPr>
                            </m:ctrlPr>
                          </m:dPr>
                          <m:e>
                            <m:r>
                              <a:rPr lang="es-ES" sz="2000" i="1">
                                <a:latin typeface="Cambria Math" panose="02040503050406030204" pitchFamily="18" charset="0"/>
                              </a:rPr>
                              <m:t>𝐶𝑎𝐶</m:t>
                            </m:r>
                            <m:sSub>
                              <m:sSubPr>
                                <m:ctrlPr>
                                  <a:rPr lang="es-ES" sz="2000" i="1">
                                    <a:latin typeface="Cambria Math" panose="02040503050406030204" pitchFamily="18" charset="0"/>
                                  </a:rPr>
                                </m:ctrlPr>
                              </m:sSubPr>
                              <m:e>
                                <m:r>
                                  <a:rPr lang="es-ES" sz="2000" i="1">
                                    <a:latin typeface="Cambria Math" panose="02040503050406030204" pitchFamily="18" charset="0"/>
                                  </a:rPr>
                                  <m:t>𝑂</m:t>
                                </m:r>
                              </m:e>
                              <m:sub>
                                <m:r>
                                  <a:rPr lang="es-ES" sz="2000" i="1">
                                    <a:latin typeface="Cambria Math" panose="02040503050406030204" pitchFamily="18" charset="0"/>
                                  </a:rPr>
                                  <m:t>3</m:t>
                                </m:r>
                              </m:sub>
                            </m:sSub>
                          </m:e>
                        </m:d>
                      </m:e>
                    </m:d>
                    <m:r>
                      <a:rPr lang="es-ES" sz="2000" i="0">
                        <a:latin typeface="Cambria Math" panose="02040503050406030204" pitchFamily="18" charset="0"/>
                      </a:rPr>
                      <m:t>=</m:t>
                    </m:r>
                    <m:r>
                      <a:rPr lang="es-ES" sz="2000" b="0" i="0" smtClean="0">
                        <a:latin typeface="Cambria Math" panose="02040503050406030204" pitchFamily="18" charset="0"/>
                      </a:rPr>
                      <m:t> </m:t>
                    </m:r>
                    <m:r>
                      <a:rPr lang="es-ES" sz="2000" b="0" i="1" smtClean="0">
                        <a:latin typeface="Cambria Math" panose="02040503050406030204" pitchFamily="18" charset="0"/>
                      </a:rPr>
                      <m:t>11</m:t>
                    </m:r>
                    <m:r>
                      <a:rPr lang="es-ES" sz="2000" i="1">
                        <a:latin typeface="Cambria Math" panose="02040503050406030204" pitchFamily="18" charset="0"/>
                      </a:rPr>
                      <m:t>𝐹𝑒</m:t>
                    </m:r>
                    <m:r>
                      <a:rPr lang="es-ES" sz="2000" i="0">
                        <a:latin typeface="Cambria Math" panose="02040503050406030204" pitchFamily="18" charset="0"/>
                      </a:rPr>
                      <m:t>+</m:t>
                    </m:r>
                    <m:sSub>
                      <m:sSubPr>
                        <m:ctrlPr>
                          <a:rPr lang="es-ES" sz="2000" i="1">
                            <a:latin typeface="Cambria Math" panose="02040503050406030204" pitchFamily="18" charset="0"/>
                          </a:rPr>
                        </m:ctrlPr>
                      </m:sSubPr>
                      <m:e>
                        <m:r>
                          <a:rPr lang="es-ES" sz="2000" b="0" i="1" smtClean="0">
                            <a:latin typeface="Cambria Math" panose="02040503050406030204" pitchFamily="18" charset="0"/>
                          </a:rPr>
                          <m:t>                                                </m:t>
                        </m:r>
                        <m:r>
                          <a:rPr lang="es-ES" sz="2000" i="1">
                            <a:latin typeface="Cambria Math" panose="02040503050406030204" pitchFamily="18" charset="0"/>
                          </a:rPr>
                          <m:t>2,9171</m:t>
                        </m:r>
                        <m:r>
                          <a:rPr lang="es-ES" sz="2000" i="1">
                            <a:latin typeface="Cambria Math" panose="02040503050406030204" pitchFamily="18" charset="0"/>
                          </a:rPr>
                          <m:t>𝐴𝑙</m:t>
                        </m:r>
                      </m:e>
                      <m:sub>
                        <m:r>
                          <a:rPr lang="es-ES" sz="2000" i="0">
                            <a:latin typeface="Cambria Math" panose="02040503050406030204" pitchFamily="18" charset="0"/>
                          </a:rPr>
                          <m:t>2</m:t>
                        </m:r>
                      </m:sub>
                    </m:sSub>
                    <m:sSub>
                      <m:sSubPr>
                        <m:ctrlPr>
                          <a:rPr lang="es-ES" sz="2000" i="1">
                            <a:latin typeface="Cambria Math" panose="02040503050406030204" pitchFamily="18" charset="0"/>
                          </a:rPr>
                        </m:ctrlPr>
                      </m:sSubPr>
                      <m:e>
                        <m:r>
                          <a:rPr lang="es-ES" sz="2000" i="1">
                            <a:latin typeface="Cambria Math" panose="02040503050406030204" pitchFamily="18" charset="0"/>
                          </a:rPr>
                          <m:t>𝑂</m:t>
                        </m:r>
                      </m:e>
                      <m:sub>
                        <m:r>
                          <a:rPr lang="es-ES" sz="2000" i="0">
                            <a:latin typeface="Cambria Math" panose="02040503050406030204" pitchFamily="18" charset="0"/>
                          </a:rPr>
                          <m:t>3</m:t>
                        </m:r>
                      </m:sub>
                    </m:sSub>
                    <m:r>
                      <a:rPr lang="es-ES" sz="2000" i="0" smtClean="0">
                        <a:latin typeface="Cambria Math" panose="02040503050406030204" pitchFamily="18" charset="0"/>
                      </a:rPr>
                      <m:t>+</m:t>
                    </m:r>
                    <m:r>
                      <a:rPr lang="es-ES" sz="2000" b="0" i="1" smtClean="0">
                        <a:latin typeface="Cambria Math" panose="02040503050406030204" pitchFamily="18" charset="0"/>
                      </a:rPr>
                      <m:t>𝐶𝑎</m:t>
                    </m:r>
                    <m:sSub>
                      <m:sSubPr>
                        <m:ctrlPr>
                          <a:rPr lang="es-ES" sz="2000" i="1">
                            <a:latin typeface="Cambria Math" panose="02040503050406030204" pitchFamily="18" charset="0"/>
                          </a:rPr>
                        </m:ctrlPr>
                      </m:sSubPr>
                      <m:e>
                        <m:r>
                          <a:rPr lang="es-ES" sz="2000" i="1">
                            <a:latin typeface="Cambria Math" panose="02040503050406030204" pitchFamily="18" charset="0"/>
                          </a:rPr>
                          <m:t>𝐴𝑙</m:t>
                        </m:r>
                      </m:e>
                      <m:sub>
                        <m:r>
                          <a:rPr lang="es-ES" sz="2000">
                            <a:latin typeface="Cambria Math" panose="02040503050406030204" pitchFamily="18" charset="0"/>
                          </a:rPr>
                          <m:t>2</m:t>
                        </m:r>
                      </m:sub>
                    </m:sSub>
                    <m:sSub>
                      <m:sSubPr>
                        <m:ctrlPr>
                          <a:rPr lang="es-ES" sz="2000" i="1">
                            <a:latin typeface="Cambria Math" panose="02040503050406030204" pitchFamily="18" charset="0"/>
                          </a:rPr>
                        </m:ctrlPr>
                      </m:sSubPr>
                      <m:e>
                        <m:r>
                          <a:rPr lang="es-ES" sz="2000" i="1">
                            <a:latin typeface="Cambria Math" panose="02040503050406030204" pitchFamily="18" charset="0"/>
                          </a:rPr>
                          <m:t>𝑂</m:t>
                        </m:r>
                      </m:e>
                      <m:sub>
                        <m:r>
                          <a:rPr lang="es-ES" sz="2000">
                            <a:latin typeface="Cambria Math" panose="02040503050406030204" pitchFamily="18" charset="0"/>
                          </a:rPr>
                          <m:t>3</m:t>
                        </m:r>
                      </m:sub>
                    </m:sSub>
                    <m:r>
                      <a:rPr lang="es-ES" sz="2000" b="0" i="1" smtClean="0">
                        <a:latin typeface="Cambria Math" panose="02040503050406030204" pitchFamily="18" charset="0"/>
                      </a:rPr>
                      <m:t>+</m:t>
                    </m:r>
                    <m:r>
                      <a:rPr lang="es-ES" sz="2000" i="1">
                        <a:latin typeface="Cambria Math" panose="02040503050406030204" pitchFamily="18" charset="0"/>
                      </a:rPr>
                      <m:t>𝐹𝑒</m:t>
                    </m:r>
                    <m:sSub>
                      <m:sSubPr>
                        <m:ctrlPr>
                          <a:rPr lang="es-ES" sz="2000" i="1">
                            <a:latin typeface="Cambria Math" panose="02040503050406030204" pitchFamily="18" charset="0"/>
                          </a:rPr>
                        </m:ctrlPr>
                      </m:sSubPr>
                      <m:e>
                        <m:r>
                          <a:rPr lang="es-ES" sz="2000" i="1">
                            <a:latin typeface="Cambria Math" panose="02040503050406030204" pitchFamily="18" charset="0"/>
                          </a:rPr>
                          <m:t>𝐴𝑙</m:t>
                        </m:r>
                      </m:e>
                      <m:sub>
                        <m:r>
                          <a:rPr lang="es-ES" sz="2000" i="0">
                            <a:latin typeface="Cambria Math" panose="02040503050406030204" pitchFamily="18" charset="0"/>
                          </a:rPr>
                          <m:t>2</m:t>
                        </m:r>
                      </m:sub>
                    </m:sSub>
                    <m:sSub>
                      <m:sSubPr>
                        <m:ctrlPr>
                          <a:rPr lang="es-ES" sz="2000" i="1">
                            <a:latin typeface="Cambria Math" panose="02040503050406030204" pitchFamily="18" charset="0"/>
                          </a:rPr>
                        </m:ctrlPr>
                      </m:sSubPr>
                      <m:e>
                        <m:r>
                          <a:rPr lang="es-ES" sz="2000" i="1">
                            <a:latin typeface="Cambria Math" panose="02040503050406030204" pitchFamily="18" charset="0"/>
                          </a:rPr>
                          <m:t>𝑂</m:t>
                        </m:r>
                      </m:e>
                      <m:sub>
                        <m:r>
                          <a:rPr lang="es-ES" sz="2000" i="0">
                            <a:latin typeface="Cambria Math" panose="02040503050406030204" pitchFamily="18" charset="0"/>
                          </a:rPr>
                          <m:t>3</m:t>
                        </m:r>
                      </m:sub>
                    </m:sSub>
                  </m:oMath>
                </a14:m>
                <a:r>
                  <a:rPr lang="es-ES" sz="2000" dirty="0" smtClean="0"/>
                  <a:t> </a:t>
                </a:r>
                <a:r>
                  <a:rPr lang="es-ES" sz="2000" dirty="0" smtClean="0"/>
                  <a:t>(4)</a:t>
                </a:r>
                <a:endParaRPr lang="es-ES" sz="2000" dirty="0"/>
              </a:p>
            </p:txBody>
          </p:sp>
        </mc:Choice>
        <mc:Fallback>
          <p:sp>
            <p:nvSpPr>
              <p:cNvPr id="47" name="Rectángulo 46"/>
              <p:cNvSpPr>
                <a:spLocks noRot="1" noChangeAspect="1" noMove="1" noResize="1" noEditPoints="1" noAdjustHandles="1" noChangeArrowheads="1" noChangeShapeType="1" noTextEdit="1"/>
              </p:cNvSpPr>
              <p:nvPr/>
            </p:nvSpPr>
            <p:spPr>
              <a:xfrm>
                <a:off x="10929351" y="16251486"/>
                <a:ext cx="7106235" cy="834716"/>
              </a:xfrm>
              <a:prstGeom prst="rect">
                <a:avLst/>
              </a:prstGeom>
              <a:blipFill rotWithShape="0">
                <a:blip r:embed="rId11"/>
                <a:stretch>
                  <a:fillRect l="-943" r="-172" b="-12409"/>
                </a:stretch>
              </a:blipFill>
            </p:spPr>
            <p:txBody>
              <a:bodyPr/>
              <a:lstStyle/>
              <a:p>
                <a:r>
                  <a:rPr lang="es-ES">
                    <a:noFill/>
                  </a:rPr>
                  <a:t> </a:t>
                </a:r>
              </a:p>
            </p:txBody>
          </p:sp>
        </mc:Fallback>
      </mc:AlternateContent>
      <p:sp>
        <p:nvSpPr>
          <p:cNvPr id="41" name="CuadroTexto 40"/>
          <p:cNvSpPr txBox="1"/>
          <p:nvPr/>
        </p:nvSpPr>
        <p:spPr>
          <a:xfrm>
            <a:off x="10846594" y="17086202"/>
            <a:ext cx="7033443" cy="1015663"/>
          </a:xfrm>
          <a:prstGeom prst="rect">
            <a:avLst/>
          </a:prstGeom>
          <a:noFill/>
        </p:spPr>
        <p:txBody>
          <a:bodyPr wrap="square" rtlCol="0">
            <a:spAutoFit/>
          </a:bodyPr>
          <a:lstStyle/>
          <a:p>
            <a:r>
              <a:rPr lang="es-ES" sz="2000" dirty="0" smtClean="0">
                <a:latin typeface="Times New Roman" panose="02020603050405020304" pitchFamily="18" charset="0"/>
                <a:cs typeface="Times New Roman" panose="02020603050405020304" pitchFamily="18" charset="0"/>
              </a:rPr>
              <a:t>Cuando el contenido de cieno sobrepasa el 15%  de la mezcla aluminotérmica expresada por la formula (2) hay que utilizar el arco eléctrico para que se cumpla lo que expresa la fórmula (4)</a:t>
            </a:r>
            <a:endParaRPr lang="es-E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2667</TotalTime>
  <Words>1498</Words>
  <Application>Microsoft Office PowerPoint</Application>
  <PresentationFormat>Personalizado</PresentationFormat>
  <Paragraphs>99</Paragraphs>
  <Slides>1</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vt:i4>
      </vt:variant>
    </vt:vector>
  </HeadingPairs>
  <TitlesOfParts>
    <vt:vector size="11" baseType="lpstr">
      <vt:lpstr>Arial</vt:lpstr>
      <vt:lpstr>Arial Black</vt:lpstr>
      <vt:lpstr>Calibri</vt:lpstr>
      <vt:lpstr>Cambria Math</vt:lpstr>
      <vt:lpstr>Code Pro Bold</vt:lpstr>
      <vt:lpstr>Cooper Hewitt Bold</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Hogar</cp:lastModifiedBy>
  <cp:revision>117</cp:revision>
  <dcterms:created xsi:type="dcterms:W3CDTF">2012-02-10T00:21:22Z</dcterms:created>
  <dcterms:modified xsi:type="dcterms:W3CDTF">2021-11-02T14:39:56Z</dcterms:modified>
  <cp:category>Research poster templates</cp:category>
</cp:coreProperties>
</file>