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50" d="100"/>
          <a:sy n="50" d="100"/>
        </p:scale>
        <p:origin x="0" y="8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11/3/2021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11/3/2021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xmlns=""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xmlns="" val="20000"/>
                    </a:ext>
                  </a:extLst>
                </a:gridCol>
                <a:gridCol w="4636986">
                  <a:extLst>
                    <a:ext uri="{9D8B030D-6E8A-4147-A177-3AD203B41FA5}">
                      <a16:colId xmlns:a16="http://schemas.microsoft.com/office/drawing/2014/main" xmlns=""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xmlns=""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xmlns=""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xmlns=""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xmlns=""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xmlns=""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xmlns=""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xmlns=""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xmlns="" val="10010"/>
                  </a:ext>
                </a:extLst>
              </a:tr>
            </a:tbl>
          </a:graphicData>
        </a:graphic>
      </p:graphicFrame>
      <p:graphicFrame>
        <p:nvGraphicFramePr>
          <p:cNvPr id="4" name="Table 3">
            <a:extLst>
              <a:ext uri="{FF2B5EF4-FFF2-40B4-BE49-F238E27FC236}">
                <a16:creationId xmlns:a16="http://schemas.microsoft.com/office/drawing/2014/main" xmlns=""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xmlns="" val="20000"/>
                    </a:ext>
                  </a:extLst>
                </a:gridCol>
                <a:gridCol w="950236">
                  <a:extLst>
                    <a:ext uri="{9D8B030D-6E8A-4147-A177-3AD203B41FA5}">
                      <a16:colId xmlns:a16="http://schemas.microsoft.com/office/drawing/2014/main" xmlns="" val="764104496"/>
                    </a:ext>
                  </a:extLst>
                </a:gridCol>
                <a:gridCol w="3947443">
                  <a:extLst>
                    <a:ext uri="{9D8B030D-6E8A-4147-A177-3AD203B41FA5}">
                      <a16:colId xmlns:a16="http://schemas.microsoft.com/office/drawing/2014/main" xmlns=""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xmlns=""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xmlns=""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xmlns=""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xmlns=""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xmlns=""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xmlns="" id="{3F0F9E90-FAA0-694D-A385-A29160674B09}"/>
              </a:ext>
            </a:extLst>
          </p:cNvPr>
          <p:cNvSpPr>
            <a:spLocks noGrp="1"/>
          </p:cNvSpPr>
          <p:nvPr>
            <p:ph type="body" sz="quarter" idx="10"/>
          </p:nvPr>
        </p:nvSpPr>
        <p:spPr>
          <a:xfrm>
            <a:off x="440616" y="5365571"/>
            <a:ext cx="10101856" cy="3828278"/>
          </a:xfrm>
        </p:spPr>
        <p:txBody>
          <a:bodyPr/>
          <a:lstStyle/>
          <a:p>
            <a:r>
              <a:rPr lang="en-US" dirty="0"/>
              <a:t>La implementación de los entornos virtuales cobra mayor auge a partir del inminente avance del coronavirus por todo el mundo. Derivado de esta problemática surge la necesidad de potenciar la implementación de las plataformas virtuales, con vistas a continuar el proceso de enseñanza – aprendizaje desde casa.</a:t>
            </a:r>
          </a:p>
          <a:p>
            <a:r>
              <a:rPr lang="en-US" dirty="0"/>
              <a:t>Dentro del enorme potencial que la red ofrece en el área del aprendizaje de idiomas destacan la disponibilidad de materiales auténticos en parte, por las posibilidades de unir formatos de multimedia lo que le proporciona al alumno la posibilidad para oír y leer inputs, producir oralmente y de forma escrita y le ofrece posibilidades de retroalimentación. Por lo que el objetivo de nuestra investigación se centra en: Evaluar la implementación de la plataforma Moodle en la enseñanza-aprendizaje del idioma inglés.</a:t>
            </a:r>
          </a:p>
          <a:p>
            <a:endParaRPr lang="en-US" dirty="0"/>
          </a:p>
        </p:txBody>
      </p:sp>
      <p:sp>
        <p:nvSpPr>
          <p:cNvPr id="29" name="Text Placeholder 28">
            <a:extLst>
              <a:ext uri="{FF2B5EF4-FFF2-40B4-BE49-F238E27FC236}">
                <a16:creationId xmlns:a16="http://schemas.microsoft.com/office/drawing/2014/main" xmlns="" id="{FCB797DF-A438-244B-B34C-CCF348A4370E}"/>
              </a:ext>
            </a:extLst>
          </p:cNvPr>
          <p:cNvSpPr>
            <a:spLocks noGrp="1"/>
          </p:cNvSpPr>
          <p:nvPr>
            <p:ph type="body" sz="quarter" idx="11"/>
          </p:nvPr>
        </p:nvSpPr>
        <p:spPr/>
        <p:txBody>
          <a:bodyPr/>
          <a:lstStyle/>
          <a:p>
            <a:r>
              <a:rPr lang="en-US" dirty="0" smtClean="0"/>
              <a:t>1. INTRODUCCION </a:t>
            </a:r>
            <a:r>
              <a:rPr lang="en-US" dirty="0"/>
              <a:t>(OBJETIVOS)</a:t>
            </a:r>
          </a:p>
        </p:txBody>
      </p:sp>
      <p:sp>
        <p:nvSpPr>
          <p:cNvPr id="30" name="Text Placeholder 29">
            <a:extLst>
              <a:ext uri="{FF2B5EF4-FFF2-40B4-BE49-F238E27FC236}">
                <a16:creationId xmlns:a16="http://schemas.microsoft.com/office/drawing/2014/main" xmlns="" id="{F756C91F-A769-8746-9736-6A1E2B721D6B}"/>
              </a:ext>
            </a:extLst>
          </p:cNvPr>
          <p:cNvSpPr>
            <a:spLocks noGrp="1"/>
          </p:cNvSpPr>
          <p:nvPr>
            <p:ph type="body" sz="quarter" idx="20"/>
          </p:nvPr>
        </p:nvSpPr>
        <p:spPr/>
        <p:txBody>
          <a:bodyPr/>
          <a:lstStyle/>
          <a:p>
            <a:r>
              <a:rPr lang="en-US" dirty="0"/>
              <a:t>2</a:t>
            </a:r>
            <a:r>
              <a:rPr lang="en-US" dirty="0" smtClean="0"/>
              <a:t>. METODOLOGIA</a:t>
            </a:r>
            <a:endParaRPr lang="en-US" dirty="0"/>
          </a:p>
        </p:txBody>
      </p:sp>
      <p:sp>
        <p:nvSpPr>
          <p:cNvPr id="31" name="Text Placeholder 30">
            <a:extLst>
              <a:ext uri="{FF2B5EF4-FFF2-40B4-BE49-F238E27FC236}">
                <a16:creationId xmlns:a16="http://schemas.microsoft.com/office/drawing/2014/main" xmlns="" id="{4D8E9A6E-E5FF-AB49-84AA-3A4E1523DDE0}"/>
              </a:ext>
            </a:extLst>
          </p:cNvPr>
          <p:cNvSpPr>
            <a:spLocks noGrp="1"/>
          </p:cNvSpPr>
          <p:nvPr>
            <p:ph type="body" sz="quarter" idx="25"/>
          </p:nvPr>
        </p:nvSpPr>
        <p:spPr/>
        <p:txBody>
          <a:bodyPr/>
          <a:lstStyle/>
          <a:p>
            <a:r>
              <a:rPr lang="en-US" dirty="0"/>
              <a:t>3</a:t>
            </a:r>
            <a:r>
              <a:rPr lang="en-US" dirty="0" smtClean="0"/>
              <a:t>. RESULTADOS </a:t>
            </a:r>
            <a:r>
              <a:rPr lang="en-US" dirty="0"/>
              <a:t>Y DISCUSION</a:t>
            </a:r>
          </a:p>
        </p:txBody>
      </p:sp>
      <p:sp>
        <p:nvSpPr>
          <p:cNvPr id="32" name="Text Placeholder 31">
            <a:extLst>
              <a:ext uri="{FF2B5EF4-FFF2-40B4-BE49-F238E27FC236}">
                <a16:creationId xmlns:a16="http://schemas.microsoft.com/office/drawing/2014/main" xmlns="" id="{F1CD45E0-BFBD-6449-A27A-446292982C7D}"/>
              </a:ext>
            </a:extLst>
          </p:cNvPr>
          <p:cNvSpPr>
            <a:spLocks noGrp="1"/>
          </p:cNvSpPr>
          <p:nvPr>
            <p:ph type="body" sz="quarter" idx="26"/>
          </p:nvPr>
        </p:nvSpPr>
        <p:spPr>
          <a:xfrm>
            <a:off x="10846594" y="5365571"/>
            <a:ext cx="10093752" cy="7706263"/>
          </a:xfrm>
        </p:spPr>
        <p:txBody>
          <a:bodyPr/>
          <a:lstStyle/>
          <a:p>
            <a:r>
              <a:rPr lang="en-US" dirty="0"/>
              <a:t>Al aplicar las técnicas de investigación se pudo obtener un cúmulo informativo que permitió agrupar en Fortalezas y Debilidades lo acontecido en la implementación del proceso de enseñanza –aprendizaje virtual.</a:t>
            </a:r>
          </a:p>
          <a:p>
            <a:r>
              <a:rPr lang="en-US" dirty="0"/>
              <a:t>Fortalezas</a:t>
            </a:r>
          </a:p>
          <a:p>
            <a:r>
              <a:rPr lang="en-US" dirty="0"/>
              <a:t>Plataforma: Simple y amigable, posee herramientas para el aprendizaje, tutoriales para el uso del profesor.</a:t>
            </a:r>
          </a:p>
          <a:p>
            <a:r>
              <a:rPr lang="en-US" dirty="0"/>
              <a:t>Extructura curricular: Los componentes de la estructura curricular (objetivos, contenidos, métodos, procedimientos y medios) llevan una secuencia lógica.</a:t>
            </a:r>
          </a:p>
          <a:p>
            <a:r>
              <a:rPr lang="en-US" dirty="0"/>
              <a:t>Comunicación e interacción: disposición del profesor para la comunicación con el alumno, flexibilidad de horarios para la comunicación, las herramientas favorecen la interacción con el alumno.</a:t>
            </a:r>
          </a:p>
          <a:p>
            <a:r>
              <a:rPr lang="en-US" dirty="0"/>
              <a:t>Sistema de evaluación:  Evaluación sumativa. El docente toma en cuenta todos los tipos de evaluación que nos brinda la plataforma. Flexibilidad para realizar la prueba cognitiva.</a:t>
            </a:r>
          </a:p>
          <a:p>
            <a:r>
              <a:rPr lang="en-US" dirty="0"/>
              <a:t>Debilidades</a:t>
            </a:r>
          </a:p>
          <a:p>
            <a:r>
              <a:rPr lang="en-US" dirty="0"/>
              <a:t>Plataforma: Soporte tecnológico insuficiente, ausencia de herramientas pedagógicas, herramientas subutilizadas. No todos profesores y alumnos tienen acceso a una computadora e internet en su casa o muy cerca de esta.</a:t>
            </a:r>
          </a:p>
          <a:p>
            <a:r>
              <a:rPr lang="en-US" dirty="0"/>
              <a:t>Comunicación e interacción:  La mala conectividad interumpe la interactividad.  Poca cultura de autoaprendizaje.  Profesores poco preparados.</a:t>
            </a:r>
          </a:p>
          <a:p>
            <a:r>
              <a:rPr lang="en-US" dirty="0"/>
              <a:t>Sistema de evaluación: No diagnóstican conocimientos previos. No se evalúan los materiales didácticos del curso y no tienen el visto bueno de los especialistas.</a:t>
            </a:r>
          </a:p>
          <a:p>
            <a:endParaRPr lang="en-US" dirty="0"/>
          </a:p>
        </p:txBody>
      </p:sp>
      <p:sp>
        <p:nvSpPr>
          <p:cNvPr id="33" name="Text Placeholder 32">
            <a:extLst>
              <a:ext uri="{FF2B5EF4-FFF2-40B4-BE49-F238E27FC236}">
                <a16:creationId xmlns:a16="http://schemas.microsoft.com/office/drawing/2014/main" xmlns="" id="{B987F76A-25E5-8F4D-A08D-EFFBEAFC4DDD}"/>
              </a:ext>
            </a:extLst>
          </p:cNvPr>
          <p:cNvSpPr>
            <a:spLocks noGrp="1"/>
          </p:cNvSpPr>
          <p:nvPr>
            <p:ph type="body" sz="quarter" idx="27"/>
          </p:nvPr>
        </p:nvSpPr>
        <p:spPr/>
        <p:txBody>
          <a:bodyPr/>
          <a:lstStyle/>
          <a:p>
            <a:r>
              <a:rPr lang="en-US" dirty="0" smtClean="0"/>
              <a:t>4. CONCLUSIONES</a:t>
            </a:r>
            <a:endParaRPr lang="en-US" dirty="0"/>
          </a:p>
        </p:txBody>
      </p:sp>
      <p:sp>
        <p:nvSpPr>
          <p:cNvPr id="34" name="Text Placeholder 33">
            <a:extLst>
              <a:ext uri="{FF2B5EF4-FFF2-40B4-BE49-F238E27FC236}">
                <a16:creationId xmlns:a16="http://schemas.microsoft.com/office/drawing/2014/main" xmlns="" id="{7D41EBDE-1609-3448-80A4-1C45137E7020}"/>
              </a:ext>
            </a:extLst>
          </p:cNvPr>
          <p:cNvSpPr>
            <a:spLocks noGrp="1"/>
          </p:cNvSpPr>
          <p:nvPr>
            <p:ph type="body" sz="quarter" idx="28"/>
          </p:nvPr>
        </p:nvSpPr>
        <p:spPr>
          <a:xfrm>
            <a:off x="10842726" y="13648379"/>
            <a:ext cx="10094847" cy="2658727"/>
          </a:xfrm>
        </p:spPr>
        <p:txBody>
          <a:bodyPr/>
          <a:lstStyle/>
          <a:p>
            <a:r>
              <a:rPr lang="en-US" dirty="0"/>
              <a:t>La implementación de la Plataforma Moodle es imprescindible en momentos actuales de pandemia, para continuar el Proceso Enseñanza –Aprendizaje en los alumnos.</a:t>
            </a:r>
          </a:p>
          <a:p>
            <a:r>
              <a:rPr lang="en-US" dirty="0"/>
              <a:t>La implementación de la plataforma en el Centro de Idiomas  de la UCLV ha presentado fortalezas y debilidades.</a:t>
            </a:r>
          </a:p>
          <a:p>
            <a:r>
              <a:rPr lang="en-US" dirty="0"/>
              <a:t>Es necesario continuar perfeccionando la Plataforma Moodle en el Centro de Idiomas de la UCLV, así como la preparación de sus profesores.</a:t>
            </a:r>
          </a:p>
          <a:p>
            <a:endParaRPr lang="en-US" dirty="0"/>
          </a:p>
        </p:txBody>
      </p:sp>
      <p:sp>
        <p:nvSpPr>
          <p:cNvPr id="35" name="Text Placeholder 34">
            <a:extLst>
              <a:ext uri="{FF2B5EF4-FFF2-40B4-BE49-F238E27FC236}">
                <a16:creationId xmlns:a16="http://schemas.microsoft.com/office/drawing/2014/main" xmlns="" id="{8DB05AB3-1F2A-F04C-AC72-20A73D4DAA6A}"/>
              </a:ext>
            </a:extLst>
          </p:cNvPr>
          <p:cNvSpPr>
            <a:spLocks noGrp="1"/>
          </p:cNvSpPr>
          <p:nvPr>
            <p:ph type="body" sz="quarter" idx="29"/>
          </p:nvPr>
        </p:nvSpPr>
        <p:spPr>
          <a:xfrm>
            <a:off x="11302462" y="26591818"/>
            <a:ext cx="9881138" cy="566030"/>
          </a:xfrm>
        </p:spPr>
        <p:txBody>
          <a:bodyPr/>
          <a:lstStyle/>
          <a:p>
            <a:r>
              <a:rPr lang="en-US" dirty="0"/>
              <a:t>AGRADECIMIENTOS Y CONTACTO</a:t>
            </a:r>
          </a:p>
        </p:txBody>
      </p:sp>
      <p:sp>
        <p:nvSpPr>
          <p:cNvPr id="36" name="Text Placeholder 35">
            <a:extLst>
              <a:ext uri="{FF2B5EF4-FFF2-40B4-BE49-F238E27FC236}">
                <a16:creationId xmlns:a16="http://schemas.microsoft.com/office/drawing/2014/main" xmlns="" id="{948B5F22-2ED2-E847-9BF3-82D22809A2DC}"/>
              </a:ext>
            </a:extLst>
          </p:cNvPr>
          <p:cNvSpPr>
            <a:spLocks noGrp="1"/>
          </p:cNvSpPr>
          <p:nvPr>
            <p:ph type="body" sz="quarter" idx="30"/>
          </p:nvPr>
        </p:nvSpPr>
        <p:spPr>
          <a:xfrm>
            <a:off x="11297410" y="27186410"/>
            <a:ext cx="9886190" cy="627402"/>
          </a:xfrm>
        </p:spPr>
        <p:txBody>
          <a:bodyPr/>
          <a:lstStyle/>
          <a:p>
            <a:r>
              <a:rPr lang="en-US" smtClean="0"/>
              <a:t>Especial agradecimiento a mis colegas de Centro de Idiomas de la UCLV</a:t>
            </a:r>
            <a:endParaRPr lang="en-US" dirty="0"/>
          </a:p>
        </p:txBody>
      </p:sp>
      <p:sp>
        <p:nvSpPr>
          <p:cNvPr id="37" name="Text Placeholder 36">
            <a:extLst>
              <a:ext uri="{FF2B5EF4-FFF2-40B4-BE49-F238E27FC236}">
                <a16:creationId xmlns:a16="http://schemas.microsoft.com/office/drawing/2014/main" xmlns="" id="{3B540C16-8ABD-8B40-A51F-D32095A92519}"/>
              </a:ext>
            </a:extLst>
          </p:cNvPr>
          <p:cNvSpPr>
            <a:spLocks noGrp="1"/>
          </p:cNvSpPr>
          <p:nvPr>
            <p:ph type="body" sz="quarter" idx="96"/>
          </p:nvPr>
        </p:nvSpPr>
        <p:spPr>
          <a:xfrm>
            <a:off x="440616" y="13633726"/>
            <a:ext cx="10102728" cy="1858508"/>
          </a:xfrm>
        </p:spPr>
        <p:txBody>
          <a:bodyPr/>
          <a:lstStyle/>
          <a:p>
            <a:r>
              <a:rPr lang="en-US" dirty="0"/>
              <a:t>La metodología empleada se sustenta en la dialéctica materialista, utilizándose métodos del nivel teórico como son el Histórico-Lógico, el Analítico-Sintético y el Inductivo-Deductivo y la recopilación de los datos se desarrolló con la Encuesta a profesores y alumnos del Centro de Idiomas  mientras que el Criterio de especialistas se aplicó a especialistas del Centro de Estudios de la Educación y del propio Centro.</a:t>
            </a:r>
          </a:p>
        </p:txBody>
      </p:sp>
      <p:sp>
        <p:nvSpPr>
          <p:cNvPr id="38" name="Text Placeholder 37">
            <a:extLst>
              <a:ext uri="{FF2B5EF4-FFF2-40B4-BE49-F238E27FC236}">
                <a16:creationId xmlns:a16="http://schemas.microsoft.com/office/drawing/2014/main" xmlns="" id="{0F56D88A-4B12-0F47-8D8A-2F1828CAE02A}"/>
              </a:ext>
            </a:extLst>
          </p:cNvPr>
          <p:cNvSpPr>
            <a:spLocks noGrp="1"/>
          </p:cNvSpPr>
          <p:nvPr>
            <p:ph type="body" sz="quarter" idx="150"/>
          </p:nvPr>
        </p:nvSpPr>
        <p:spPr>
          <a:xfrm>
            <a:off x="2890078" y="3859049"/>
            <a:ext cx="15608232" cy="769233"/>
          </a:xfrm>
        </p:spPr>
        <p:txBody>
          <a:bodyPr>
            <a:normAutofit fontScale="32500" lnSpcReduction="20000"/>
          </a:bodyPr>
          <a:lstStyle/>
          <a:p>
            <a:r>
              <a:rPr lang="en-US" dirty="0"/>
              <a:t>MSc.Guillermo León Mena.   guillecs@uclv.edu.cu</a:t>
            </a:r>
          </a:p>
          <a:p>
            <a:r>
              <a:rPr lang="en-US" dirty="0"/>
              <a:t>MSc. Elianet Ponce Paneca.   eponce@uclv,cu</a:t>
            </a:r>
          </a:p>
          <a:p>
            <a:r>
              <a:rPr lang="en-US" dirty="0"/>
              <a:t>MSc.Belkis Quintero Trujillo.  belkisq@uclv.edu.cu</a:t>
            </a:r>
          </a:p>
          <a:p>
            <a:endParaRPr lang="en-US" dirty="0"/>
          </a:p>
        </p:txBody>
      </p:sp>
      <p:sp>
        <p:nvSpPr>
          <p:cNvPr id="39" name="Text Placeholder 38">
            <a:extLst>
              <a:ext uri="{FF2B5EF4-FFF2-40B4-BE49-F238E27FC236}">
                <a16:creationId xmlns:a16="http://schemas.microsoft.com/office/drawing/2014/main" xmlns="" id="{6F9BAE11-25C3-0846-BD60-EDC70290B378}"/>
              </a:ext>
            </a:extLst>
          </p:cNvPr>
          <p:cNvSpPr>
            <a:spLocks noGrp="1"/>
          </p:cNvSpPr>
          <p:nvPr>
            <p:ph type="body" sz="quarter" idx="151"/>
          </p:nvPr>
        </p:nvSpPr>
        <p:spPr>
          <a:xfrm>
            <a:off x="2890078" y="2616565"/>
            <a:ext cx="15608232" cy="1318684"/>
          </a:xfrm>
        </p:spPr>
        <p:txBody>
          <a:bodyPr>
            <a:normAutofit fontScale="62500" lnSpcReduction="20000"/>
          </a:bodyPr>
          <a:lstStyle/>
          <a:p>
            <a:r>
              <a:rPr lang="en-US" dirty="0"/>
              <a:t>Experiencias en la implementación de la Plataforma Moodle en el Proceso Enseñanza–Aprendizaje del Idioma Inglés en la UCLV.</a:t>
            </a:r>
          </a:p>
        </p:txBody>
      </p:sp>
      <p:sp>
        <p:nvSpPr>
          <p:cNvPr id="40" name="Text Placeholder 39">
            <a:extLst>
              <a:ext uri="{FF2B5EF4-FFF2-40B4-BE49-F238E27FC236}">
                <a16:creationId xmlns:a16="http://schemas.microsoft.com/office/drawing/2014/main" xmlns="" id="{4E095D28-F987-E544-B047-DF5F82B6C3C9}"/>
              </a:ext>
            </a:extLst>
          </p:cNvPr>
          <p:cNvSpPr>
            <a:spLocks noGrp="1"/>
          </p:cNvSpPr>
          <p:nvPr>
            <p:ph type="body" sz="quarter" idx="153"/>
          </p:nvPr>
        </p:nvSpPr>
        <p:spPr>
          <a:xfrm>
            <a:off x="2890078" y="1333230"/>
            <a:ext cx="15608232" cy="1130935"/>
          </a:xfrm>
        </p:spPr>
        <p:txBody>
          <a:bodyPr>
            <a:normAutofit fontScale="32500" lnSpcReduction="20000"/>
          </a:bodyPr>
          <a:lstStyle/>
          <a:p>
            <a:r>
              <a:rPr lang="en-US" dirty="0" smtClean="0"/>
              <a:t>I </a:t>
            </a:r>
            <a:r>
              <a:rPr lang="en-US" dirty="0"/>
              <a:t>SIMPOSIO INTERNACIONAL DE DESARROLLO HUMANO, EQUIDAD Y</a:t>
            </a:r>
          </a:p>
          <a:p>
            <a:r>
              <a:rPr lang="en-US" dirty="0"/>
              <a:t>JUSTICIA </a:t>
            </a:r>
            <a:r>
              <a:rPr lang="en-US" dirty="0" smtClean="0"/>
              <a:t>SOCIAL.</a:t>
            </a:r>
          </a:p>
          <a:p>
            <a:endParaRPr lang="en-US" dirty="0"/>
          </a:p>
        </p:txBody>
      </p:sp>
      <p:grpSp>
        <p:nvGrpSpPr>
          <p:cNvPr id="15" name="Group 3">
            <a:extLst>
              <a:ext uri="{FF2B5EF4-FFF2-40B4-BE49-F238E27FC236}">
                <a16:creationId xmlns:a16="http://schemas.microsoft.com/office/drawing/2014/main" xmlns="" id="{EA0D8D45-809D-448B-8571-EBD19AB92D87}"/>
              </a:ext>
            </a:extLst>
          </p:cNvPr>
          <p:cNvGrpSpPr/>
          <p:nvPr/>
        </p:nvGrpSpPr>
        <p:grpSpPr>
          <a:xfrm>
            <a:off x="350994" y="1830771"/>
            <a:ext cx="1781122" cy="2903544"/>
            <a:chOff x="0" y="0"/>
            <a:chExt cx="2374829" cy="3871392"/>
          </a:xfrm>
        </p:grpSpPr>
        <p:pic>
          <p:nvPicPr>
            <p:cNvPr id="16" name="Picture 4">
              <a:extLst>
                <a:ext uri="{FF2B5EF4-FFF2-40B4-BE49-F238E27FC236}">
                  <a16:creationId xmlns:a16="http://schemas.microsoft.com/office/drawing/2014/main" xmlns="" id="{A1BB4E84-6C95-42E9-980E-D713A8ECE423}"/>
                </a:ext>
              </a:extLst>
            </p:cNvPr>
            <p:cNvPicPr>
              <a:picLocks noChangeAspect="1"/>
            </p:cNvPicPr>
            <p:nvPr/>
          </p:nvPicPr>
          <p:blipFill>
            <a:blip r:embed="rId3"/>
            <a:srcRect/>
            <a:stretch>
              <a:fillRect/>
            </a:stretch>
          </p:blipFill>
          <p:spPr>
            <a:xfrm>
              <a:off x="131292" y="0"/>
              <a:ext cx="2112245" cy="2702332"/>
            </a:xfrm>
            <a:prstGeom prst="rect">
              <a:avLst/>
            </a:prstGeom>
          </p:spPr>
        </p:pic>
        <p:sp>
          <p:nvSpPr>
            <p:cNvPr id="17" name="TextBox 5">
              <a:extLst>
                <a:ext uri="{FF2B5EF4-FFF2-40B4-BE49-F238E27FC236}">
                  <a16:creationId xmlns:a16="http://schemas.microsoft.com/office/drawing/2014/main" xmlns=""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a:solidFill>
                    <a:srgbClr val="013399"/>
                  </a:solidFill>
                  <a:latin typeface="Code Pro Bold"/>
                </a:rPr>
                <a:t>2021</a:t>
              </a:r>
            </a:p>
          </p:txBody>
        </p:sp>
        <p:sp>
          <p:nvSpPr>
            <p:cNvPr id="18" name="TextBox 6">
              <a:extLst>
                <a:ext uri="{FF2B5EF4-FFF2-40B4-BE49-F238E27FC236}">
                  <a16:creationId xmlns:a16="http://schemas.microsoft.com/office/drawing/2014/main" xmlns=""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19" name="Picture 7">
            <a:extLst>
              <a:ext uri="{FF2B5EF4-FFF2-40B4-BE49-F238E27FC236}">
                <a16:creationId xmlns:a16="http://schemas.microsoft.com/office/drawing/2014/main" xmlns=""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xmlns=""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xmlns="" id="{A32D00C9-1922-491C-974A-562E5BAFB34D}"/>
              </a:ext>
            </a:extLst>
          </p:cNvPr>
          <p:cNvSpPr txBox="1">
            <a:spLocks/>
          </p:cNvSpPr>
          <p:nvPr/>
        </p:nvSpPr>
        <p:spPr>
          <a:xfrm>
            <a:off x="0" y="21892740"/>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REFERENCIAS </a:t>
            </a:r>
            <a:r>
              <a:rPr lang="en-US" dirty="0"/>
              <a:t>BIBLIOGRÁFICAS</a:t>
            </a:r>
          </a:p>
        </p:txBody>
      </p:sp>
      <p:sp>
        <p:nvSpPr>
          <p:cNvPr id="2" name="1 CuadroTexto"/>
          <p:cNvSpPr txBox="1"/>
          <p:nvPr/>
        </p:nvSpPr>
        <p:spPr>
          <a:xfrm>
            <a:off x="449463" y="23459090"/>
            <a:ext cx="20203365" cy="1631216"/>
          </a:xfrm>
          <a:prstGeom prst="rect">
            <a:avLst/>
          </a:prstGeom>
          <a:noFill/>
        </p:spPr>
        <p:txBody>
          <a:bodyPr wrap="square" rtlCol="0">
            <a:spAutoFit/>
          </a:bodyPr>
          <a:lstStyle/>
          <a:p>
            <a:pPr marL="457200" indent="-457200">
              <a:buAutoNum type="arabicPeriod"/>
            </a:pPr>
            <a:r>
              <a:rPr lang="es-DO" sz="2000" dirty="0" smtClean="0">
                <a:latin typeface="Times New Roman" panose="02020603050405020304" pitchFamily="18" charset="0"/>
                <a:cs typeface="Times New Roman" panose="02020603050405020304" pitchFamily="18" charset="0"/>
              </a:rPr>
              <a:t>Hernández </a:t>
            </a:r>
            <a:r>
              <a:rPr lang="es-DO" sz="2000" dirty="0">
                <a:latin typeface="Times New Roman" panose="02020603050405020304" pitchFamily="18" charset="0"/>
                <a:cs typeface="Times New Roman" panose="02020603050405020304" pitchFamily="18" charset="0"/>
              </a:rPr>
              <a:t>M. (2008) El modelo constructivista con las nuevas tecnologías: aplicado en el proceso de aprendizaje. RU&amp;SC. Revista de Universidad  y Sociedad del Conocimiento.5 (2), </a:t>
            </a:r>
            <a:r>
              <a:rPr lang="es-DO" sz="2000" dirty="0" smtClean="0">
                <a:latin typeface="Times New Roman" panose="02020603050405020304" pitchFamily="18" charset="0"/>
                <a:cs typeface="Times New Roman" panose="02020603050405020304" pitchFamily="18" charset="0"/>
              </a:rPr>
              <a:t>26-35.</a:t>
            </a:r>
          </a:p>
          <a:p>
            <a:pPr marL="457200" indent="-457200">
              <a:buAutoNum type="arabicPeriod"/>
            </a:pPr>
            <a:r>
              <a:rPr lang="es-DO" sz="2000" dirty="0" smtClean="0">
                <a:latin typeface="Times New Roman" panose="02020603050405020304" pitchFamily="18" charset="0"/>
                <a:cs typeface="Times New Roman" panose="02020603050405020304" pitchFamily="18" charset="0"/>
              </a:rPr>
              <a:t>López </a:t>
            </a:r>
            <a:r>
              <a:rPr lang="es-DO" sz="2000" dirty="0">
                <a:latin typeface="Times New Roman" panose="02020603050405020304" pitchFamily="18" charset="0"/>
                <a:cs typeface="Times New Roman" panose="02020603050405020304" pitchFamily="18" charset="0"/>
              </a:rPr>
              <a:t>Palacio, J.V. (2015) Título: Fundamentos didácticos y curriculares del proceso pedagógico: Experiencias en la universidad cubana. Memorias de Evento Pedagogía 2015.Universidad Central “Marta Abreu” de Las Villas .Editorial Samuel Feijoo</a:t>
            </a:r>
            <a:r>
              <a:rPr lang="es-DO" sz="2000" dirty="0" smtClean="0">
                <a:latin typeface="Times New Roman" panose="02020603050405020304" pitchFamily="18" charset="0"/>
                <a:cs typeface="Times New Roman" panose="02020603050405020304" pitchFamily="18" charset="0"/>
              </a:rPr>
              <a:t>.</a:t>
            </a:r>
          </a:p>
          <a:p>
            <a:pPr marL="457200" indent="-457200">
              <a:buAutoNum type="arabicPeriod"/>
            </a:pPr>
            <a:r>
              <a:rPr lang="es-DO" sz="2000" dirty="0" smtClean="0">
                <a:latin typeface="Times New Roman" panose="02020603050405020304" pitchFamily="18" charset="0"/>
                <a:cs typeface="Times New Roman" panose="02020603050405020304" pitchFamily="18" charset="0"/>
              </a:rPr>
              <a:t>Siemens</a:t>
            </a:r>
            <a:r>
              <a:rPr lang="es-DO" sz="2000" dirty="0">
                <a:latin typeface="Times New Roman" panose="02020603050405020304" pitchFamily="18" charset="0"/>
                <a:cs typeface="Times New Roman" panose="02020603050405020304" pitchFamily="18" charset="0"/>
              </a:rPr>
              <a:t>, George, (2004). A learning theory for the digital age. (En línea). Disponible en http: ⁄⁄ www.elearnspace.org ⁄ Articles ⁄connectivism.htm (consulta 14 ⁄ 4 ⁄ 21)</a:t>
            </a:r>
          </a:p>
          <a:p>
            <a:pPr marL="457200" indent="-457200">
              <a:buAutoNum type="arabicPeriod"/>
            </a:pPr>
            <a:endParaRPr lang="es-DO"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1437</TotalTime>
  <Words>690</Words>
  <Application>Microsoft Office PowerPoint</Application>
  <PresentationFormat>Personalizado</PresentationFormat>
  <Paragraphs>35</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Code Pro Bold</vt:lpstr>
      <vt:lpstr>Cooper Hewitt Bold</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Guillermo Leon Mena</cp:lastModifiedBy>
  <cp:revision>42</cp:revision>
  <dcterms:created xsi:type="dcterms:W3CDTF">2012-02-10T00:21:22Z</dcterms:created>
  <dcterms:modified xsi:type="dcterms:W3CDTF">2021-11-03T15:13:51Z</dcterms:modified>
  <cp:category>Research poster templates</cp:category>
</cp:coreProperties>
</file>