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20" d="100"/>
          <a:sy n="20" d="100"/>
        </p:scale>
        <p:origin x="2034" y="-456"/>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11/7/2021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5674937"/>
          </a:xfrm>
        </p:spPr>
        <p:txBody>
          <a:bodyPr/>
          <a:lstStyle/>
          <a:p>
            <a:pPr algn="just"/>
            <a:r>
              <a:rPr lang="es-ES" dirty="0"/>
              <a:t>Ya no resulta válido (ni honesto) aspirar a una prensa que por sí sola se erija contrapoder, dueña de la verdad absoluta, sin compromisos o presiones externas… pero sí es posible exigirle a la prensa acercarse al estándar esperado y demandado por el sistema social en que está inserta, sí es posible hacerle cumplir con los protocolos profesionales, institucionales y éticos que le corresponden, y sí es posible sancionarla administrativa, gremial y legalmente cuando, de hecho, contraviene su responsabilidad social. Y eso es posible, precisamente, cuando se reconocen indicadores de calidad. A pesar de que existe un relativo desarrollo teórico en torno al tema, el gran reto de las investigaciones centradas en la calidad periodística resulta la inconsistencia de su definición y, por ende, de la operatividad práctica para aplicar indicadores de calidad que permitan medir/calificar el periodismo. </a:t>
            </a:r>
          </a:p>
          <a:p>
            <a:pPr algn="just"/>
            <a:r>
              <a:rPr lang="es-ES" dirty="0"/>
              <a:t>Desde el enfoque de los Estudios Críticos del Discurso (ECD), el presente trabajo ensaya una nueva definición de calidad periodística y se propone establecer indicadores para la evaluación del desempeño de la prensa, a partir del análisis crítico-epistemológico de 10 paradigmas teórico-metodológicos legitimados en Iberoamérica, durante el siglo XXI, como parte de la evolución de los estudios de calidad periodística en ecosistemas mediáticos de sociedades transnacionales con aspiraciones democráticas.</a:t>
            </a: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49461" y="10491404"/>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1089848" y="10678896"/>
            <a:ext cx="10093752" cy="8506482"/>
          </a:xfrm>
        </p:spPr>
        <p:txBody>
          <a:bodyPr/>
          <a:lstStyle/>
          <a:p>
            <a:pPr algn="just"/>
            <a:r>
              <a:rPr lang="es-ES" dirty="0" smtClean="0"/>
              <a:t>Paradójicamente, el </a:t>
            </a:r>
            <a:r>
              <a:rPr lang="es-ES" dirty="0"/>
              <a:t>enfoque más citado (informativo-textual) no es el más adecuado para analizar la calidad periodística (en tanto focaliza su atención en el mensaje, y descuida el rol del emisor y la participación ciudadana); mientras que el menos citado (pragmático-discursivo) resulta el más novedoso, toda vez que se centra en la efectividad real de la prensa en sociedad</a:t>
            </a:r>
            <a:r>
              <a:rPr lang="es-ES" dirty="0" smtClean="0"/>
              <a:t>.</a:t>
            </a:r>
          </a:p>
          <a:p>
            <a:pPr algn="just"/>
            <a:r>
              <a:rPr lang="es-ES" dirty="0" smtClean="0"/>
              <a:t>Desde </a:t>
            </a:r>
            <a:r>
              <a:rPr lang="es-ES" dirty="0"/>
              <a:t>las certezas y limitaciones de las propuestas </a:t>
            </a:r>
            <a:r>
              <a:rPr lang="es-ES" dirty="0" smtClean="0"/>
              <a:t>analizadas, </a:t>
            </a:r>
            <a:r>
              <a:rPr lang="es-ES" dirty="0"/>
              <a:t>el enfoque pragmático-discursivo, defendido en la </a:t>
            </a:r>
            <a:r>
              <a:rPr lang="es-ES" dirty="0" smtClean="0"/>
              <a:t>investigación</a:t>
            </a:r>
            <a:r>
              <a:rPr lang="es-ES" dirty="0"/>
              <a:t>, propone asumir el periodismo como proceso social de interacción multilateral efectiva; de modo que, para estudiar la calidad de la prensa, se atienda de forma </a:t>
            </a:r>
            <a:r>
              <a:rPr lang="es-ES" dirty="0" smtClean="0"/>
              <a:t>holística </a:t>
            </a:r>
            <a:r>
              <a:rPr lang="es-ES" dirty="0"/>
              <a:t>la tríada producción-mensaje-recepción en función de su efectividad real. </a:t>
            </a:r>
          </a:p>
          <a:p>
            <a:pPr algn="just"/>
            <a:r>
              <a:rPr lang="es-ES" dirty="0"/>
              <a:t>Desde esta perspectiva, se define la calidad del discurso periodístico como el conjunto de atributos del servicio de bien púbico de la prensa (emisión, mensaje) que, puesto en contexto, satisface las necesidades comunicativas de los públicos, sin obviar las demandas de la institucionalidad político-socioeconómica, y que permite establecer juicios de valor sobre cada una de las fases del proceso de comunicación (construcción, emisión y recepción), en función de la transformación social (en términos de justicia y equidad) y la mejora continua de la producción periodística, la eficacia (de la emisión y el mensaje, en términos de logro de resultados esperados con un mínimo de gastos) y la efectividad comunicativa del discurso periodístico (Amado Suárez, 2017; </a:t>
            </a:r>
            <a:r>
              <a:rPr lang="es-ES" dirty="0" err="1"/>
              <a:t>Forchtner</a:t>
            </a:r>
            <a:r>
              <a:rPr lang="es-ES" dirty="0"/>
              <a:t> &amp; </a:t>
            </a:r>
            <a:r>
              <a:rPr lang="es-ES" dirty="0" err="1"/>
              <a:t>Wodak</a:t>
            </a:r>
            <a:r>
              <a:rPr lang="es-ES" dirty="0"/>
              <a:t>, 2017; García Luis, 2013; Gómez </a:t>
            </a:r>
            <a:r>
              <a:rPr lang="es-ES" dirty="0" err="1"/>
              <a:t>Mompart</a:t>
            </a:r>
            <a:r>
              <a:rPr lang="es-ES" dirty="0"/>
              <a:t>, Gutiérrez Lozano &amp; </a:t>
            </a:r>
            <a:r>
              <a:rPr lang="es-ES" dirty="0" err="1"/>
              <a:t>Palau</a:t>
            </a:r>
            <a:r>
              <a:rPr lang="es-ES" dirty="0"/>
              <a:t> </a:t>
            </a:r>
            <a:r>
              <a:rPr lang="es-ES" dirty="0" err="1"/>
              <a:t>Sampio</a:t>
            </a:r>
            <a:r>
              <a:rPr lang="es-ES" dirty="0"/>
              <a:t>, 2013; Van </a:t>
            </a:r>
            <a:r>
              <a:rPr lang="es-ES" dirty="0" err="1"/>
              <a:t>Dijk</a:t>
            </a:r>
            <a:r>
              <a:rPr lang="es-ES" dirty="0"/>
              <a:t>, 1990, </a:t>
            </a:r>
            <a:r>
              <a:rPr lang="es-ES"/>
              <a:t>2018</a:t>
            </a:r>
            <a:r>
              <a:rPr lang="es-ES" smtClean="0"/>
              <a:t>). Al </a:t>
            </a:r>
            <a:r>
              <a:rPr lang="es-ES" dirty="0"/>
              <a:t>entender el discurso periodístico no como mero producto textual, sino como </a:t>
            </a:r>
            <a:r>
              <a:rPr lang="es-ES" dirty="0" smtClean="0"/>
              <a:t>un proceso de comunicación e </a:t>
            </a:r>
            <a:r>
              <a:rPr lang="es-ES" dirty="0"/>
              <a:t>interacción social contextualmente definido entre la prensa y el público, que comprende en sí mismo la tríada producción-mensaje-recepción (Contreras, González Chávez &amp; González Quiñones, 2020; Gutiérrez Vidrio, 2010; Van </a:t>
            </a:r>
            <a:r>
              <a:rPr lang="es-ES" dirty="0" err="1"/>
              <a:t>Dijk</a:t>
            </a:r>
            <a:r>
              <a:rPr lang="es-ES" dirty="0"/>
              <a:t>, 1990), la noción de calidad del discurso periodístico supone la distinción entre indicadores de calidad periodística relativos a la producción (gestión editorial), al mensaje (calidad morfológica y </a:t>
            </a:r>
            <a:r>
              <a:rPr lang="es-ES" dirty="0" smtClean="0"/>
              <a:t>semántico-pragmática</a:t>
            </a:r>
            <a:r>
              <a:rPr lang="es-ES" dirty="0"/>
              <a:t>) y al público (efectividad comunicativa) (Gómez </a:t>
            </a:r>
            <a:r>
              <a:rPr lang="es-ES" dirty="0" err="1"/>
              <a:t>Mompart</a:t>
            </a:r>
            <a:r>
              <a:rPr lang="es-ES" dirty="0"/>
              <a:t>, Gutiérrez Lozano &amp; </a:t>
            </a:r>
            <a:r>
              <a:rPr lang="es-ES" dirty="0" err="1"/>
              <a:t>Palau</a:t>
            </a:r>
            <a:r>
              <a:rPr lang="es-ES" dirty="0"/>
              <a:t> </a:t>
            </a:r>
            <a:r>
              <a:rPr lang="es-ES" dirty="0" err="1"/>
              <a:t>Sampio</a:t>
            </a:r>
            <a:r>
              <a:rPr lang="es-ES" dirty="0"/>
              <a:t>, 2013</a:t>
            </a:r>
            <a:r>
              <a:rPr lang="es-ES" dirty="0" smtClean="0"/>
              <a:t>).</a:t>
            </a:r>
            <a:endParaRPr lang="es-E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46595" y="18602327"/>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8938831"/>
            <a:ext cx="10094847" cy="3889833"/>
          </a:xfrm>
        </p:spPr>
        <p:txBody>
          <a:bodyPr/>
          <a:lstStyle/>
          <a:p>
            <a:pPr algn="just"/>
            <a:r>
              <a:rPr lang="es-ES" dirty="0"/>
              <a:t>El análisis de la calidad periodística debe realizarse desde un enfoque pragmático-discursivo y en función de tres factores fundamentales: </a:t>
            </a:r>
            <a:endParaRPr lang="es-ES" dirty="0" smtClean="0"/>
          </a:p>
          <a:p>
            <a:pPr algn="just"/>
            <a:r>
              <a:rPr lang="es-ES" dirty="0" smtClean="0"/>
              <a:t>a) las </a:t>
            </a:r>
            <a:r>
              <a:rPr lang="es-ES" dirty="0"/>
              <a:t>mediaciones internas y externas a la producción del discurso periodístico (estructura y organización mediáticas, cultura profesional con énfasis en la delimitación de áreas de conflicto ético, políticas editoriales, presiones endógenas y exógenas</a:t>
            </a:r>
            <a:r>
              <a:rPr lang="es-ES" dirty="0" smtClean="0"/>
              <a:t>)</a:t>
            </a:r>
          </a:p>
          <a:p>
            <a:pPr algn="just"/>
            <a:r>
              <a:rPr lang="es-ES" dirty="0" smtClean="0"/>
              <a:t>b</a:t>
            </a:r>
            <a:r>
              <a:rPr lang="es-ES" dirty="0"/>
              <a:t>) la relación dialéctica entre contenido y forma del discurso (calidad circunscrita al plano de la expresión y al plano del significado</a:t>
            </a:r>
            <a:r>
              <a:rPr lang="es-ES" dirty="0" smtClean="0"/>
              <a:t>)</a:t>
            </a:r>
          </a:p>
          <a:p>
            <a:pPr algn="just"/>
            <a:r>
              <a:rPr lang="es-ES" dirty="0" smtClean="0"/>
              <a:t>c</a:t>
            </a:r>
            <a:r>
              <a:rPr lang="es-ES" dirty="0"/>
              <a:t>) la efectividad comunicativa del discurso (consecución de objetivos comunicativos de la sociedad, del medio de prensa y del periodista, credibilidad desde la percepción de la audiencia, correspondencia entre las agendas mediática y pública, utilidad y beneficio social atribuido por el público a los contenidos periodísticos).</a:t>
            </a:r>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832448"/>
            <a:ext cx="9881138" cy="566030"/>
          </a:xfrm>
        </p:spPr>
        <p:txBody>
          <a:bodyPr/>
          <a:lstStyle/>
          <a:p>
            <a:r>
              <a:rPr lang="en-US" dirty="0" smtClean="0"/>
              <a:t>CONTACTO</a:t>
            </a:r>
            <a:endParaRPr lang="en-US" dirty="0"/>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427040"/>
            <a:ext cx="9886190" cy="627402"/>
          </a:xfrm>
        </p:spPr>
        <p:txBody>
          <a:bodyPr/>
          <a:lstStyle/>
          <a:p>
            <a:pPr algn="ctr"/>
            <a:r>
              <a:rPr lang="en-US" b="1" dirty="0" smtClean="0"/>
              <a:t>yadan@gmx.es</a:t>
            </a:r>
            <a:endParaRPr lang="en-US" b="1"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1053812"/>
            <a:ext cx="10102728" cy="6906044"/>
          </a:xfrm>
        </p:spPr>
        <p:txBody>
          <a:bodyPr/>
          <a:lstStyle/>
          <a:p>
            <a:pPr algn="just"/>
            <a:r>
              <a:rPr lang="es-ES" dirty="0"/>
              <a:t>Se emplean los métodos Bibliográfico-documental (para la sistematización teórica), </a:t>
            </a:r>
            <a:r>
              <a:rPr lang="es-ES" dirty="0" err="1"/>
              <a:t>Bibliométrico</a:t>
            </a:r>
            <a:r>
              <a:rPr lang="es-ES" dirty="0"/>
              <a:t> con sus respectivos operadores digitales en Excel (para procesar los datos correspondientes a índices de citación a partir de las estadísticas suministradas por Google </a:t>
            </a:r>
            <a:r>
              <a:rPr lang="es-ES" dirty="0" err="1"/>
              <a:t>scholar</a:t>
            </a:r>
            <a:r>
              <a:rPr lang="es-ES" dirty="0"/>
              <a:t> en 2021), Modelación teórica (para establecer la taxonomía propuesta, ensayar un nuevo concepto de calidad periodística y determinar indicadores de evaluación) y el Análisis Crítico del Discurso (para develar marcas ideológicas en la estrategia discursiva de las investigaciones analizadas, respecto a los sistemas sociopolíticos donde se insertan los modelos de prensa que evalúan o proponen idealmente). </a:t>
            </a:r>
            <a:endParaRPr lang="es-ES" dirty="0" smtClean="0"/>
          </a:p>
          <a:p>
            <a:pPr algn="just"/>
            <a:r>
              <a:rPr lang="es-ES" dirty="0"/>
              <a:t>Para el análisis de los resultados, se toman 10 propuestas teórico-metodológicas legitimadas en Iberoamérica, durante el siglo XXI, para estudiar la calidad periodística. Estas propuestas, aún sin clasificación o nomenclatura firme, se seleccionaron a partir de la coincidencia triangulada entre tres compilaciones sometidas a revisión internacional de expertos: las memorias del Segundo Congreso Nacional e Internacional del Foro de Periodismo Argentino, celebrado en el año 2007, Estándares profesionales e indicadores de calidad periodística (EPICP); la compilación iberoamericana de investigaciones La calidad periodística. Teorías, investigaciones y sugerencias profesionales (CPTISP), publicada en formato libro en el año 2013; y el volumen 21 “Periodismo e información de calidad” (PIC) de la revista Estudios sobre el Mensaje Periodístico, editado en el año 2015. </a:t>
            </a:r>
          </a:p>
          <a:p>
            <a:pPr algn="just"/>
            <a:r>
              <a:rPr lang="es-ES" dirty="0"/>
              <a:t>Los índices de citación se establecen a partir del análisis </a:t>
            </a:r>
            <a:r>
              <a:rPr lang="es-ES" dirty="0" err="1"/>
              <a:t>bibliométrico</a:t>
            </a:r>
            <a:r>
              <a:rPr lang="es-ES" dirty="0"/>
              <a:t> de 1324 obras científicas (el total de la población computada) registradas en Google </a:t>
            </a:r>
            <a:r>
              <a:rPr lang="es-ES" dirty="0" err="1"/>
              <a:t>Scholar</a:t>
            </a:r>
            <a:r>
              <a:rPr lang="es-ES" dirty="0"/>
              <a:t> hasta 2021, que citan y/o referencian al menos una de las propuestas teórico-metodológicas en cuestión</a:t>
            </a:r>
            <a:r>
              <a:rPr lang="es-ES" dirty="0" smtClean="0"/>
              <a:t>.</a:t>
            </a:r>
            <a:endParaRPr lang="es-E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s-ES" dirty="0"/>
              <a:t>Yadán Crecencio Galañena León</a:t>
            </a:r>
            <a:endParaRPr lang="es-E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132116" y="2616565"/>
            <a:ext cx="18520712" cy="1318684"/>
          </a:xfrm>
        </p:spPr>
        <p:txBody>
          <a:bodyPr>
            <a:normAutofit fontScale="70000" lnSpcReduction="20000"/>
          </a:bodyPr>
          <a:lstStyle/>
          <a:p>
            <a:r>
              <a:rPr lang="es-ES" dirty="0"/>
              <a:t>Calidad periodística y sociedad transnacional: revisión crítico-epistemológica y bases para el estudio del discurso mediático</a:t>
            </a:r>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132116" y="1333230"/>
            <a:ext cx="18805457" cy="1130935"/>
          </a:xfrm>
        </p:spPr>
        <p:txBody>
          <a:bodyPr>
            <a:noAutofit/>
          </a:bodyPr>
          <a:lstStyle/>
          <a:p>
            <a:r>
              <a:rPr lang="en-US" sz="5000" dirty="0"/>
              <a:t>I </a:t>
            </a:r>
            <a:r>
              <a:rPr lang="en-US" sz="5000" dirty="0" err="1"/>
              <a:t>Simposio</a:t>
            </a:r>
            <a:r>
              <a:rPr lang="en-US" sz="5000" dirty="0"/>
              <a:t> </a:t>
            </a:r>
            <a:r>
              <a:rPr lang="en-US" sz="5000" dirty="0" err="1"/>
              <a:t>Internacional</a:t>
            </a:r>
            <a:r>
              <a:rPr lang="en-US" sz="5000" dirty="0"/>
              <a:t> “</a:t>
            </a:r>
            <a:r>
              <a:rPr lang="en-US" sz="5000" dirty="0" err="1"/>
              <a:t>Desarrollo</a:t>
            </a:r>
            <a:r>
              <a:rPr lang="en-US" sz="5000" dirty="0"/>
              <a:t> </a:t>
            </a:r>
            <a:r>
              <a:rPr lang="en-US" sz="5000" dirty="0" err="1"/>
              <a:t>humano</a:t>
            </a:r>
            <a:r>
              <a:rPr lang="en-US" sz="5000" dirty="0"/>
              <a:t>, </a:t>
            </a:r>
            <a:r>
              <a:rPr lang="en-US" sz="5000" dirty="0" err="1"/>
              <a:t>equidad</a:t>
            </a:r>
            <a:r>
              <a:rPr lang="en-US" sz="5000" dirty="0"/>
              <a:t> y </a:t>
            </a:r>
            <a:r>
              <a:rPr lang="en-US" sz="5000" dirty="0" err="1"/>
              <a:t>justicia</a:t>
            </a:r>
            <a:r>
              <a:rPr lang="en-US" sz="5000" dirty="0"/>
              <a:t> social”</a:t>
            </a:r>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2889069"/>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3459090"/>
            <a:ext cx="20203365" cy="3477875"/>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1. De </a:t>
            </a:r>
            <a:r>
              <a:rPr lang="es-ES" sz="2000" dirty="0">
                <a:latin typeface="Times New Roman" panose="02020603050405020304" pitchFamily="18" charset="0"/>
                <a:cs typeface="Times New Roman" panose="02020603050405020304" pitchFamily="18" charset="0"/>
              </a:rPr>
              <a:t>la Torre, L. &amp; </a:t>
            </a:r>
            <a:r>
              <a:rPr lang="es-ES" sz="2000" dirty="0" err="1">
                <a:latin typeface="Times New Roman" panose="02020603050405020304" pitchFamily="18" charset="0"/>
                <a:cs typeface="Times New Roman" panose="02020603050405020304" pitchFamily="18" charset="0"/>
              </a:rPr>
              <a:t>Téramo</a:t>
            </a:r>
            <a:r>
              <a:rPr lang="es-ES" sz="2000" dirty="0">
                <a:latin typeface="Times New Roman" panose="02020603050405020304" pitchFamily="18" charset="0"/>
                <a:cs typeface="Times New Roman" panose="02020603050405020304" pitchFamily="18" charset="0"/>
              </a:rPr>
              <a:t>, M. (2015). La calidad de la información periodística: estrategia para su observación. Coincidencias y divergencias entre los medios y el público. Estudios sobre el Mensaje Periodístico, 21, 63-84. Recuperado de https: //doi.org/10.5209/rev_ESMP.2015.v21.50666 </a:t>
            </a:r>
            <a:endParaRPr lang="es-ES" sz="2000" dirty="0" smtClean="0">
              <a:latin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2. Gómez </a:t>
            </a:r>
            <a:r>
              <a:rPr lang="es-ES" sz="2000" dirty="0" err="1">
                <a:latin typeface="Times New Roman" panose="02020603050405020304" pitchFamily="18" charset="0"/>
                <a:cs typeface="Times New Roman" panose="02020603050405020304" pitchFamily="18" charset="0"/>
              </a:rPr>
              <a:t>Mompart</a:t>
            </a:r>
            <a:r>
              <a:rPr lang="es-ES" sz="2000" dirty="0">
                <a:latin typeface="Times New Roman" panose="02020603050405020304" pitchFamily="18" charset="0"/>
                <a:cs typeface="Times New Roman" panose="02020603050405020304" pitchFamily="18" charset="0"/>
              </a:rPr>
              <a:t>, J. &amp; </a:t>
            </a:r>
            <a:r>
              <a:rPr lang="es-ES" sz="2000" dirty="0" err="1">
                <a:latin typeface="Times New Roman" panose="02020603050405020304" pitchFamily="18" charset="0"/>
                <a:cs typeface="Times New Roman" panose="02020603050405020304" pitchFamily="18" charset="0"/>
              </a:rPr>
              <a:t>Palau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Sampio</a:t>
            </a:r>
            <a:r>
              <a:rPr lang="es-ES" sz="2000" dirty="0">
                <a:latin typeface="Times New Roman" panose="02020603050405020304" pitchFamily="18" charset="0"/>
                <a:cs typeface="Times New Roman" panose="02020603050405020304" pitchFamily="18" charset="0"/>
              </a:rPr>
              <a:t>, D. (2013). El reto de la excelencia. Indicadores para medir la calidad periodística. En Gómez </a:t>
            </a:r>
            <a:r>
              <a:rPr lang="es-ES" sz="2000" dirty="0" err="1">
                <a:latin typeface="Times New Roman" panose="02020603050405020304" pitchFamily="18" charset="0"/>
                <a:cs typeface="Times New Roman" panose="02020603050405020304" pitchFamily="18" charset="0"/>
              </a:rPr>
              <a:t>Mompart</a:t>
            </a:r>
            <a:r>
              <a:rPr lang="es-ES" sz="2000" dirty="0">
                <a:latin typeface="Times New Roman" panose="02020603050405020304" pitchFamily="18" charset="0"/>
                <a:cs typeface="Times New Roman" panose="02020603050405020304" pitchFamily="18" charset="0"/>
              </a:rPr>
              <a:t>, J., Gutiérrez Lozano, J. &amp; </a:t>
            </a:r>
            <a:r>
              <a:rPr lang="es-ES" sz="2000" dirty="0" err="1">
                <a:latin typeface="Times New Roman" panose="02020603050405020304" pitchFamily="18" charset="0"/>
                <a:cs typeface="Times New Roman" panose="02020603050405020304" pitchFamily="18" charset="0"/>
              </a:rPr>
              <a:t>Palau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Sampio</a:t>
            </a:r>
            <a:r>
              <a:rPr lang="es-ES" sz="2000" dirty="0">
                <a:latin typeface="Times New Roman" panose="02020603050405020304" pitchFamily="18" charset="0"/>
                <a:cs typeface="Times New Roman" panose="02020603050405020304" pitchFamily="18" charset="0"/>
              </a:rPr>
              <a:t>, D. (Eds.), La calidad periodística. Teorías, investigaciones y sugerencias profesionales (pp. 17-38). Valencia: Universidad de Valencia. </a:t>
            </a:r>
            <a:endParaRPr lang="es-ES" sz="2000" dirty="0" smtClean="0">
              <a:latin typeface="Times New Roman" panose="02020603050405020304" pitchFamily="18" charset="0"/>
              <a:cs typeface="Times New Roman" panose="02020603050405020304" pitchFamily="18" charset="0"/>
            </a:endParaRPr>
          </a:p>
          <a:p>
            <a:endParaRPr lang="es-ES" sz="2000" dirty="0" smtClean="0">
              <a:latin typeface="Times New Roman" panose="02020603050405020304" pitchFamily="18" charset="0"/>
              <a:cs typeface="Times New Roman" panose="02020603050405020304" pitchFamily="18" charset="0"/>
            </a:endParaRPr>
          </a:p>
          <a:p>
            <a:r>
              <a:rPr lang="es-DO" sz="2000" dirty="0" smtClean="0">
                <a:latin typeface="Times New Roman" panose="02020603050405020304" pitchFamily="18" charset="0"/>
                <a:cs typeface="Times New Roman" panose="02020603050405020304" pitchFamily="18" charset="0"/>
              </a:rPr>
              <a:t>3. </a:t>
            </a:r>
            <a:r>
              <a:rPr lang="es-ES" sz="2000" dirty="0">
                <a:latin typeface="Times New Roman" panose="02020603050405020304" pitchFamily="18" charset="0"/>
                <a:cs typeface="Times New Roman" panose="02020603050405020304" pitchFamily="18" charset="0"/>
              </a:rPr>
              <a:t>Pellegrini, S., Puente, S. &amp; </a:t>
            </a:r>
            <a:r>
              <a:rPr lang="es-ES" sz="2000" dirty="0" err="1">
                <a:latin typeface="Times New Roman" panose="02020603050405020304" pitchFamily="18" charset="0"/>
                <a:cs typeface="Times New Roman" panose="02020603050405020304" pitchFamily="18" charset="0"/>
              </a:rPr>
              <a:t>Grassau</a:t>
            </a:r>
            <a:r>
              <a:rPr lang="es-ES" sz="2000" dirty="0">
                <a:latin typeface="Times New Roman" panose="02020603050405020304" pitchFamily="18" charset="0"/>
                <a:cs typeface="Times New Roman" panose="02020603050405020304" pitchFamily="18" charset="0"/>
              </a:rPr>
              <a:t>, D. (2015). La calidad periodística en caso de desastres naturales: </a:t>
            </a:r>
            <a:r>
              <a:rPr lang="es-ES" sz="2000" dirty="0" err="1">
                <a:latin typeface="Times New Roman" panose="02020603050405020304" pitchFamily="18" charset="0"/>
                <a:cs typeface="Times New Roman" panose="02020603050405020304" pitchFamily="18" charset="0"/>
              </a:rPr>
              <a:t>coertura</a:t>
            </a:r>
            <a:r>
              <a:rPr lang="es-ES" sz="2000" dirty="0">
                <a:latin typeface="Times New Roman" panose="02020603050405020304" pitchFamily="18" charset="0"/>
                <a:cs typeface="Times New Roman" panose="02020603050405020304" pitchFamily="18" charset="0"/>
              </a:rPr>
              <a:t> televisiva de un terremoto en Chile. Estudios sobre el Mensaje Periodístico, 21, 63-84. Recuperado de https: //</a:t>
            </a:r>
            <a:r>
              <a:rPr lang="es-ES" sz="2000" dirty="0" smtClean="0">
                <a:latin typeface="Times New Roman" panose="02020603050405020304" pitchFamily="18" charset="0"/>
                <a:cs typeface="Times New Roman" panose="02020603050405020304" pitchFamily="18" charset="0"/>
              </a:rPr>
              <a:t>doi.org/10.5209/rev_ESMP.2015.v21.50678</a:t>
            </a:r>
          </a:p>
          <a:p>
            <a:endParaRPr lang="es-ES" sz="2000" dirty="0" smtClean="0">
              <a:latin typeface="Times New Roman" panose="02020603050405020304" pitchFamily="18" charset="0"/>
              <a:cs typeface="Times New Roman" panose="02020603050405020304" pitchFamily="18" charset="0"/>
            </a:endParaRPr>
          </a:p>
          <a:p>
            <a:r>
              <a:rPr lang="es-ES" sz="2000" dirty="0" smtClean="0">
                <a:latin typeface="Times New Roman" panose="02020603050405020304" pitchFamily="18" charset="0"/>
                <a:cs typeface="Times New Roman" panose="02020603050405020304" pitchFamily="18" charset="0"/>
              </a:rPr>
              <a:t>4</a:t>
            </a:r>
            <a:r>
              <a:rPr lang="es-ES" sz="2000" dirty="0">
                <a:latin typeface="Times New Roman" panose="02020603050405020304" pitchFamily="18" charset="0"/>
                <a:cs typeface="Times New Roman" panose="02020603050405020304" pitchFamily="18" charset="0"/>
              </a:rPr>
              <a:t>. Ramírez de la Piscina, T., </a:t>
            </a:r>
            <a:r>
              <a:rPr lang="es-ES" sz="2000" dirty="0" err="1">
                <a:latin typeface="Times New Roman" panose="02020603050405020304" pitchFamily="18" charset="0"/>
                <a:cs typeface="Times New Roman" panose="02020603050405020304" pitchFamily="18" charset="0"/>
              </a:rPr>
              <a:t>Zabalondo</a:t>
            </a:r>
            <a:r>
              <a:rPr lang="es-ES" sz="2000" dirty="0">
                <a:latin typeface="Times New Roman" panose="02020603050405020304" pitchFamily="18" charset="0"/>
                <a:cs typeface="Times New Roman" panose="02020603050405020304" pitchFamily="18" charset="0"/>
              </a:rPr>
              <a:t>, B., Aguirre, A. &amp; </a:t>
            </a:r>
            <a:r>
              <a:rPr lang="es-ES" sz="2000" dirty="0" err="1">
                <a:latin typeface="Times New Roman" panose="02020603050405020304" pitchFamily="18" charset="0"/>
                <a:cs typeface="Times New Roman" panose="02020603050405020304" pitchFamily="18" charset="0"/>
              </a:rPr>
              <a:t>Aistarán</a:t>
            </a:r>
            <a:r>
              <a:rPr lang="es-ES" sz="2000" dirty="0">
                <a:latin typeface="Times New Roman" panose="02020603050405020304" pitchFamily="18" charset="0"/>
                <a:cs typeface="Times New Roman" panose="02020603050405020304" pitchFamily="18" charset="0"/>
              </a:rPr>
              <a:t>, A. (2015). La calidad de la prensa europea de referencia analizada por académicos, profesionales y usuarios. Estudios sobre el Mensaje Periodístico, 21, 31-46. Recuperado a partir de https://doi.org/10.5209/rev_ESMP.2015.v21.50649 </a:t>
            </a:r>
            <a:endParaRPr lang="es-DO" sz="2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5"/>
          <a:stretch>
            <a:fillRect/>
          </a:stretch>
        </p:blipFill>
        <p:spPr>
          <a:xfrm>
            <a:off x="449463" y="17841231"/>
            <a:ext cx="10093009" cy="5017928"/>
          </a:xfrm>
          <a:prstGeom prst="rect">
            <a:avLst/>
          </a:prstGeom>
        </p:spPr>
      </p:pic>
      <p:pic>
        <p:nvPicPr>
          <p:cNvPr id="5" name="Imagen 4"/>
          <p:cNvPicPr>
            <a:picLocks noChangeAspect="1"/>
          </p:cNvPicPr>
          <p:nvPr/>
        </p:nvPicPr>
        <p:blipFill>
          <a:blip r:embed="rId6"/>
          <a:stretch>
            <a:fillRect/>
          </a:stretch>
        </p:blipFill>
        <p:spPr>
          <a:xfrm>
            <a:off x="11297410" y="5487360"/>
            <a:ext cx="9810102" cy="5027122"/>
          </a:xfrm>
          <a:prstGeom prst="rect">
            <a:avLst/>
          </a:prstGeom>
        </p:spPr>
      </p:pic>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1452</TotalTime>
  <Words>1345</Words>
  <Application>Microsoft Office PowerPoint</Application>
  <PresentationFormat>Personalizado</PresentationFormat>
  <Paragraphs>32</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Yadán Crecencio Galañena León</cp:lastModifiedBy>
  <cp:revision>43</cp:revision>
  <dcterms:created xsi:type="dcterms:W3CDTF">2012-02-10T00:21:22Z</dcterms:created>
  <dcterms:modified xsi:type="dcterms:W3CDTF">2021-11-07T17:04:07Z</dcterms:modified>
  <cp:category>Research poster templates</cp:category>
</cp:coreProperties>
</file>