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3" d="100"/>
          <a:sy n="33" d="100"/>
        </p:scale>
        <p:origin x="426" y="-300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11/7/2021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7336931"/>
          </a:xfrm>
          <a:ln>
            <a:solidFill>
              <a:schemeClr val="accent1"/>
            </a:solidFill>
            <a:prstDash val="dash"/>
          </a:ln>
        </p:spPr>
        <p:txBody>
          <a:bodyPr/>
          <a:lstStyle/>
          <a:p>
            <a:pPr algn="just"/>
            <a:r>
              <a:rPr lang="es-ES" dirty="0"/>
              <a:t>Con el triunfo revolucionario, los medios de difusión dejan de ser empresas privadas, para convertirse en entidades estatales al servicio del bien público. Desde entonces, las lógicas de producción de comunicación social comienzan a estandarizarse en todo el país; puesto que, si hasta el momento los medios de prensa dependían de anunciantes o partidos de diversa filiación política, a partir de la década de los ‘60 el sistema de medios en Cuba inicia un proceso de homogenización organizativa e ideológica. </a:t>
            </a:r>
          </a:p>
          <a:p>
            <a:pPr algn="just"/>
            <a:r>
              <a:rPr lang="es-ES" dirty="0"/>
              <a:t>Como resultado, según afirma Julio García Luis (2013), no solo se actualizó el imaginario sobre la prensa en Cuba por parte de la acusadora opinión internacional de base burguesa ‒que ahora tildaba a los medios cubanos de oficialistas y antidemocráticos‒ o del expectante pueblo cubano que ‒empeñado en construir un proyecto social sin precedentes en el continente americano‒ comienza a propugnar una prensa revolucionaria y progresista. Ahora, incluso, el propio gremio periodístico de la Isla empieza a percibirse, a sí mismo, diferente respecto a sus homólogos foráneos, percepción expresada en su discurso oral dentro del contexto laboral. </a:t>
            </a:r>
          </a:p>
          <a:p>
            <a:pPr algn="just"/>
            <a:r>
              <a:rPr lang="es-ES" dirty="0" smtClean="0"/>
              <a:t>De </a:t>
            </a:r>
            <a:r>
              <a:rPr lang="es-ES" dirty="0"/>
              <a:t>ahí que resulte pertinente estudiar no solo las interioridades del sistema de medios en Cuba, sino también la forma en que sus periodistas establecen una polarización ideológica a partir de sus juicios orales (García Luis, 2013), desde la realidad profesional en que están insertados tal y como la perciben. </a:t>
            </a:r>
          </a:p>
          <a:p>
            <a:pPr algn="just"/>
            <a:r>
              <a:rPr lang="es-ES" dirty="0"/>
              <a:t>La mayoría de las investigaciones se enfocan en la polarización ideológica del discurso periodístico; sin embargo, </a:t>
            </a:r>
            <a:r>
              <a:rPr lang="es-ES" b="1" dirty="0"/>
              <a:t>el presente se propone analizar la polarización ideológica en el discurso oral de los periodistas sobre el sistema de prensa cubano, enmarcados en el contexto laboral.</a:t>
            </a:r>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449461" y="12894336"/>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9059" y="5365572"/>
            <a:ext cx="10093752" cy="11187742"/>
          </a:xfrm>
          <a:ln>
            <a:solidFill>
              <a:schemeClr val="accent1"/>
            </a:solidFill>
            <a:prstDash val="dash"/>
          </a:ln>
        </p:spPr>
        <p:txBody>
          <a:bodyPr/>
          <a:lstStyle/>
          <a:p>
            <a:pPr algn="just"/>
            <a:r>
              <a:rPr lang="es-ES" dirty="0" smtClean="0"/>
              <a:t>Los </a:t>
            </a:r>
            <a:r>
              <a:rPr lang="es-ES" dirty="0"/>
              <a:t>periodistas de los medios provinciales villaclareños expresan mediante juicios una polarización ideológica donde el </a:t>
            </a:r>
            <a:r>
              <a:rPr lang="es-ES" i="1" dirty="0" err="1"/>
              <a:t>ingroup</a:t>
            </a:r>
            <a:r>
              <a:rPr lang="es-ES" dirty="0"/>
              <a:t> está compuesto por los periodistas cubanos (incluyéndose a sí mismos) que son eficientes y éticos, y los </a:t>
            </a:r>
            <a:r>
              <a:rPr lang="es-ES" dirty="0" smtClean="0"/>
              <a:t>públicos; mientras, el </a:t>
            </a:r>
            <a:r>
              <a:rPr lang="es-ES" i="1" dirty="0" err="1"/>
              <a:t>outgroup</a:t>
            </a:r>
            <a:r>
              <a:rPr lang="es-ES" i="1" dirty="0"/>
              <a:t> </a:t>
            </a:r>
            <a:r>
              <a:rPr lang="es-ES" dirty="0"/>
              <a:t>está conformado por los periodistas cubanos ineficientes y poco éticos, los organismos rectores de la prensa, los directivos de los medios de prensa, las fuentes institucionales que se niegan a brindar información, y los centros académicos.</a:t>
            </a:r>
          </a:p>
          <a:p>
            <a:r>
              <a:rPr lang="en-US" b="1" dirty="0" smtClean="0"/>
              <a:t>EMISIÓN</a:t>
            </a:r>
          </a:p>
          <a:p>
            <a:r>
              <a:rPr lang="es-ES" dirty="0"/>
              <a:t>«Los principales valores que rigen el comportamiento ético de los reporteros cubanos son la honestidad, el apego a la verdad, la protección a las fuentes de información y la lealtad a la Revolución cubana» (periodista 2 de ACN). </a:t>
            </a:r>
          </a:p>
          <a:p>
            <a:r>
              <a:rPr lang="es-ES" dirty="0"/>
              <a:t>«Los periodistas cubanos sí resultan eficientes en su trabajo porque son muy sacrificados» (periodista 4, grupo focal </a:t>
            </a:r>
            <a:r>
              <a:rPr lang="es-ES" i="1" dirty="0"/>
              <a:t>CMHW</a:t>
            </a:r>
            <a:r>
              <a:rPr lang="es-ES" dirty="0"/>
              <a:t>).</a:t>
            </a:r>
          </a:p>
          <a:p>
            <a:r>
              <a:rPr lang="es-ES" dirty="0"/>
              <a:t>«Aunque en la prensa cubana se ha desarrollado una paulatina apertura al tratamiento de situaciones de amenaza para la sociedad, en ocasiones, las cifras se manipulan con el objetivo de suavizar los problemas ante el público y se tratan los temas desde un enfoque demasiado informativo y superficial» (periodista 1, grupo focal </a:t>
            </a:r>
            <a:r>
              <a:rPr lang="es-ES" i="1" dirty="0"/>
              <a:t>Vanguardia</a:t>
            </a:r>
            <a:r>
              <a:rPr lang="es-ES" dirty="0"/>
              <a:t>; entrevistado 4, </a:t>
            </a:r>
            <a:r>
              <a:rPr lang="es-ES" i="1" dirty="0"/>
              <a:t>CMHW</a:t>
            </a:r>
            <a:r>
              <a:rPr lang="es-ES" dirty="0" smtClean="0"/>
              <a:t>).</a:t>
            </a:r>
            <a:endParaRPr lang="en-US" b="1" dirty="0" smtClean="0"/>
          </a:p>
          <a:p>
            <a:r>
              <a:rPr lang="en-US" b="1" dirty="0" smtClean="0"/>
              <a:t>MENSAJE </a:t>
            </a:r>
          </a:p>
          <a:p>
            <a:r>
              <a:rPr lang="es-ES" dirty="0"/>
              <a:t>«Esta reiteración excesiva de informaciones (tratadas muchas veces mediante campañas y consignas inoperantes) sobre un mismo tema y siempre desde el mismo enfoque, sin reconocer las posturas alternativas, hace que muchas veces cuestiones de gran importancia y sensibilidad no lleguen a los públicos o se rechacen del todo. Por ejemplo, con la reforma constitucional se hizo un bombardeo tal que, como ciudadano, no te sentías motivado a votar sí por la Constitución» (periodista 2, grupo focal, </a:t>
            </a:r>
            <a:r>
              <a:rPr lang="es-ES" i="1" dirty="0"/>
              <a:t>Vanguardia</a:t>
            </a:r>
            <a:r>
              <a:rPr lang="es-ES" dirty="0"/>
              <a:t>).</a:t>
            </a:r>
          </a:p>
          <a:p>
            <a:r>
              <a:rPr lang="es-ES" dirty="0"/>
              <a:t>«Aunque la prensa cubana ha ganado en el ejercicio de la crítica, las posturas exageradamente apologéticas y triunfalistas ‒que van en detrimento de la calidad y utilidad de los mensajes periodísticos‒aún prevalecen en nuestros medios» (periodistas del grupo focal de </a:t>
            </a:r>
            <a:r>
              <a:rPr lang="es-ES" i="1" dirty="0"/>
              <a:t>Vanguardia</a:t>
            </a:r>
            <a:r>
              <a:rPr lang="es-ES" dirty="0"/>
              <a:t>).</a:t>
            </a:r>
          </a:p>
          <a:p>
            <a:r>
              <a:rPr lang="en-US" b="1" dirty="0" smtClean="0"/>
              <a:t>RECEPCIÓN</a:t>
            </a:r>
            <a:endParaRPr lang="en-US" b="1" dirty="0"/>
          </a:p>
          <a:p>
            <a:r>
              <a:rPr lang="es-ES" dirty="0"/>
              <a:t>«La insatisfacción del público con los mensajes periodísticos no está relacionada con la capacidad de los profesionales de la prensa, sino con los efectos negativos de las políticas informativas implantadas en los medios y con los discursos de las fuentes institucionales que han adquirido gran descrédito. Además, la competencia que genera internet también ha influido en la insatisfacción de los públicos, ya que muchas veces reciben informaciones relativamente tergiversadas, pero más atractivas y no poseen las herramientas para poder dilucidar entre las que resultan ciertas o confiables, o no» (periodista 1 de </a:t>
            </a:r>
            <a:r>
              <a:rPr lang="es-ES" i="1" dirty="0"/>
              <a:t>Vanguardia</a:t>
            </a:r>
            <a:r>
              <a:rPr lang="es-ES" dirty="0"/>
              <a:t>).</a:t>
            </a:r>
          </a:p>
          <a:p>
            <a:endParaRPr lang="en-US" b="1"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851833" y="16691479"/>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51833" y="17238336"/>
            <a:ext cx="10094847" cy="4934520"/>
          </a:xfrm>
          <a:ln>
            <a:solidFill>
              <a:schemeClr val="accent1"/>
            </a:solidFill>
            <a:prstDash val="dash"/>
          </a:ln>
        </p:spPr>
        <p:txBody>
          <a:bodyPr/>
          <a:lstStyle/>
          <a:p>
            <a:pPr marL="342900" indent="-342900" algn="just">
              <a:buFont typeface="Arial" panose="020B0604020202020204" pitchFamily="34" charset="0"/>
              <a:buChar char="•"/>
            </a:pPr>
            <a:r>
              <a:rPr lang="es-ES" dirty="0" smtClean="0"/>
              <a:t>En </a:t>
            </a:r>
            <a:r>
              <a:rPr lang="es-ES" dirty="0"/>
              <a:t>los juicios relacionados con el proceso de emisión los entrevistados ponderan las capacidades profesionales de los periodistas cubanos, sobre todo enfatizando los aspectos negativos del </a:t>
            </a:r>
            <a:r>
              <a:rPr lang="es-ES" i="1" dirty="0" err="1"/>
              <a:t>outgroup</a:t>
            </a:r>
            <a:r>
              <a:rPr lang="es-ES" dirty="0"/>
              <a:t>, quienes entorpecen, a la par de las carencias materiales, la buena praxis de los </a:t>
            </a:r>
            <a:r>
              <a:rPr lang="es-ES" dirty="0" smtClean="0"/>
              <a:t>reporteros.</a:t>
            </a:r>
          </a:p>
          <a:p>
            <a:pPr marL="342900" indent="-342900" algn="just">
              <a:buFont typeface="Arial" panose="020B0604020202020204" pitchFamily="34" charset="0"/>
              <a:buChar char="•"/>
            </a:pPr>
            <a:r>
              <a:rPr lang="es-ES" dirty="0" smtClean="0"/>
              <a:t>En </a:t>
            </a:r>
            <a:r>
              <a:rPr lang="es-ES" dirty="0"/>
              <a:t>los criterios sobre el mensaje, la estrategia de polarización se basa en la mitigación de la responsabilidad de los sujetos mediante la estructura “los medios cubanos” para referirse a las deficiencias del periodismo en Cuba, además se introduce los centros de formación académica como nuevo miembro del </a:t>
            </a:r>
            <a:r>
              <a:rPr lang="es-ES" i="1" dirty="0" err="1"/>
              <a:t>outgroup</a:t>
            </a:r>
            <a:r>
              <a:rPr lang="es-ES" dirty="0"/>
              <a:t>, en tanto deviene responsable por la falta de calidad y preparación en determinados temas de los reporteros </a:t>
            </a:r>
            <a:r>
              <a:rPr lang="es-ES" dirty="0" smtClean="0"/>
              <a:t>cubanos.</a:t>
            </a:r>
          </a:p>
          <a:p>
            <a:pPr marL="342900" indent="-342900" algn="just">
              <a:buFont typeface="Arial" panose="020B0604020202020204" pitchFamily="34" charset="0"/>
              <a:buChar char="•"/>
            </a:pPr>
            <a:r>
              <a:rPr lang="es-ES" dirty="0" smtClean="0"/>
              <a:t>Por </a:t>
            </a:r>
            <a:r>
              <a:rPr lang="es-ES" dirty="0"/>
              <a:t>último, en los juicios sobre el proceso de recepción se incluye al público como miembro de </a:t>
            </a:r>
            <a:r>
              <a:rPr lang="es-ES" i="1" dirty="0" err="1"/>
              <a:t>ingroup</a:t>
            </a:r>
            <a:r>
              <a:rPr lang="es-ES" dirty="0"/>
              <a:t>, lo que responde, sobre todo, a una estrategia de los entrevistados para destacar en sí mismos una cualidad que consideran fundamental en la práctica periodística: responder a los intereses de las audiencias.</a:t>
            </a:r>
          </a:p>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7122764"/>
            <a:ext cx="9881138" cy="566030"/>
          </a:xfrm>
        </p:spPr>
        <p:txBody>
          <a:bodyPr/>
          <a:lstStyle/>
          <a:p>
            <a:r>
              <a:rPr lang="en-US" dirty="0" smtClean="0"/>
              <a:t>CONTACTO</a:t>
            </a:r>
            <a:endParaRPr lang="en-US" dirty="0"/>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746850"/>
            <a:ext cx="9886190" cy="627402"/>
          </a:xfrm>
        </p:spPr>
        <p:txBody>
          <a:bodyPr/>
          <a:lstStyle/>
          <a:p>
            <a:pPr algn="ctr"/>
            <a:r>
              <a:rPr lang="en-US" dirty="0" smtClean="0"/>
              <a:t>roxana50297@gmail.com         yadan@gmx.es</a:t>
            </a:r>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3456744"/>
            <a:ext cx="10102728" cy="8716112"/>
          </a:xfrm>
          <a:ln>
            <a:solidFill>
              <a:schemeClr val="accent1"/>
            </a:solidFill>
            <a:prstDash val="dash"/>
          </a:ln>
        </p:spPr>
        <p:txBody>
          <a:bodyPr/>
          <a:lstStyle/>
          <a:p>
            <a:r>
              <a:rPr lang="es-ES" dirty="0"/>
              <a:t>La ideología deviene el sistema de creencias compartidas socialmente por los miembros de un grupo, que determinan su identidad social, intereses y objetivos, así como las formas de actuar y pensar, y se expresan a través de sus prácticas discursivas (Van </a:t>
            </a:r>
            <a:r>
              <a:rPr lang="es-ES" dirty="0" err="1"/>
              <a:t>Dijk</a:t>
            </a:r>
            <a:r>
              <a:rPr lang="es-ES" dirty="0"/>
              <a:t>, 2006). </a:t>
            </a:r>
          </a:p>
          <a:p>
            <a:r>
              <a:rPr lang="es-ES" dirty="0"/>
              <a:t>Mientras que la estrategia de polarización ideológica constituye un </a:t>
            </a:r>
            <a:r>
              <a:rPr lang="es-ES" dirty="0" err="1"/>
              <a:t>autoesquema</a:t>
            </a:r>
            <a:r>
              <a:rPr lang="es-ES" dirty="0"/>
              <a:t> que permite a los miembros de un grupo reflejar los criterios básicos que conforman su identidad e intereses, y posee como características inamovibles la presencia de un </a:t>
            </a:r>
            <a:r>
              <a:rPr lang="es-ES" i="1" dirty="0" err="1"/>
              <a:t>ingroup</a:t>
            </a:r>
            <a:r>
              <a:rPr lang="es-ES" dirty="0"/>
              <a:t> (nosotros), con una presentación positiva y la exaltación de sus virtudes; así como de un </a:t>
            </a:r>
            <a:r>
              <a:rPr lang="es-ES" i="1" dirty="0" err="1"/>
              <a:t>outgroup</a:t>
            </a:r>
            <a:r>
              <a:rPr lang="es-ES" dirty="0"/>
              <a:t> (ellos) con una presentación negativa y la exaltación de sus defectos (Van </a:t>
            </a:r>
            <a:r>
              <a:rPr lang="es-ES" dirty="0" err="1"/>
              <a:t>Dijk</a:t>
            </a:r>
            <a:r>
              <a:rPr lang="es-ES" dirty="0"/>
              <a:t>, 1996).</a:t>
            </a:r>
          </a:p>
          <a:p>
            <a:r>
              <a:rPr lang="es-ES" dirty="0"/>
              <a:t>Así, los individuos establecen una polarización ideológica, manifestada en juicios personales de pertinencia (Costa, </a:t>
            </a:r>
            <a:r>
              <a:rPr lang="es-ES" dirty="0" err="1"/>
              <a:t>Etchezahar</a:t>
            </a:r>
            <a:r>
              <a:rPr lang="es-ES" dirty="0"/>
              <a:t> y Melita, 2011); pues la toma de partido ante diversas alternativas ya presupone una mediación ideológica (Van </a:t>
            </a:r>
            <a:r>
              <a:rPr lang="es-ES" dirty="0" err="1"/>
              <a:t>Dijk</a:t>
            </a:r>
            <a:r>
              <a:rPr lang="es-ES" dirty="0"/>
              <a:t>, 2005).</a:t>
            </a:r>
          </a:p>
          <a:p>
            <a:pPr algn="just"/>
            <a:r>
              <a:rPr lang="es-ES" dirty="0" smtClean="0"/>
              <a:t>En </a:t>
            </a:r>
            <a:r>
              <a:rPr lang="es-ES" dirty="0"/>
              <a:t>materia de enfoques metodológicos empíricos, se emplea la metodología del Análisis del Discurso (Van </a:t>
            </a:r>
            <a:r>
              <a:rPr lang="es-ES" dirty="0" err="1"/>
              <a:t>Dijk</a:t>
            </a:r>
            <a:r>
              <a:rPr lang="es-ES" dirty="0"/>
              <a:t>, 2003); ya que facilita el estudio sistemático de estructuras y significados del discurso, mediante la aplicación de las </a:t>
            </a:r>
            <a:r>
              <a:rPr lang="es-ES" dirty="0" err="1"/>
              <a:t>macrorreglas</a:t>
            </a:r>
            <a:r>
              <a:rPr lang="es-ES" dirty="0"/>
              <a:t> (supresión de la información menos relevante, generalización de tópicos y construcción del acto o suceso como totalidad al obviar sus partes constituyentes) (Van </a:t>
            </a:r>
            <a:r>
              <a:rPr lang="es-ES" dirty="0" err="1"/>
              <a:t>Dijk</a:t>
            </a:r>
            <a:r>
              <a:rPr lang="es-ES" dirty="0"/>
              <a:t>, 1998).</a:t>
            </a:r>
          </a:p>
          <a:p>
            <a:pPr algn="just"/>
            <a:r>
              <a:rPr lang="es-ES" dirty="0"/>
              <a:t>Asimismo, se utiliza el método Etnográfico para comprender las lógicas de formación perceptual de los periodistas de los medios provinciales villaclareños, como grupo social y profesional. De ahí que se utilicen como técnicas la entrevista, las notas de campo y los grupos focales. </a:t>
            </a:r>
          </a:p>
          <a:p>
            <a:pPr algn="just"/>
            <a:r>
              <a:rPr lang="es-ES" dirty="0"/>
              <a:t>Se realizaron 17 entrevistas semiestructuradas a periodistas de los cuatro medios provinciales de Villa Clara (Semanario </a:t>
            </a:r>
            <a:r>
              <a:rPr lang="es-ES" i="1" dirty="0"/>
              <a:t>Vanguardia</a:t>
            </a:r>
            <a:r>
              <a:rPr lang="es-ES" dirty="0"/>
              <a:t>, Corresponsalía de la </a:t>
            </a:r>
            <a:r>
              <a:rPr lang="es-ES" i="1" dirty="0"/>
              <a:t>Agencia Cubana de Noticias</a:t>
            </a:r>
            <a:r>
              <a:rPr lang="es-ES" dirty="0"/>
              <a:t>, emisora </a:t>
            </a:r>
            <a:r>
              <a:rPr lang="es-ES" i="1" dirty="0"/>
              <a:t>CMHW</a:t>
            </a:r>
            <a:r>
              <a:rPr lang="es-ES" dirty="0"/>
              <a:t> y telecentro </a:t>
            </a:r>
            <a:r>
              <a:rPr lang="es-ES" i="1" dirty="0" err="1"/>
              <a:t>Telecubanacán</a:t>
            </a:r>
            <a:r>
              <a:rPr lang="es-ES" dirty="0"/>
              <a:t>) y se realizaron cuatro grupos focales; de modo que quedaron registrados los criterios de los 63 periodistas que componen el universo; pues el estudio prescinde de selección </a:t>
            </a:r>
            <a:r>
              <a:rPr lang="es-ES" dirty="0" err="1"/>
              <a:t>muestral</a:t>
            </a:r>
            <a:r>
              <a:rPr lang="es-ES" dirty="0"/>
              <a:t>.</a:t>
            </a:r>
          </a:p>
          <a:p>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n-US" dirty="0" smtClean="0"/>
              <a:t>Roxana de la </a:t>
            </a:r>
            <a:r>
              <a:rPr lang="en-US" dirty="0" err="1" smtClean="0"/>
              <a:t>Caridad</a:t>
            </a:r>
            <a:r>
              <a:rPr lang="en-US" dirty="0" smtClean="0"/>
              <a:t> Soto del Sol y Yadán Crecencio Galañena León</a:t>
            </a:r>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883739"/>
            <a:ext cx="15608232" cy="1318684"/>
          </a:xfrm>
        </p:spPr>
        <p:txBody>
          <a:bodyPr>
            <a:normAutofit fontScale="55000" lnSpcReduction="20000"/>
          </a:bodyPr>
          <a:lstStyle/>
          <a:p>
            <a:r>
              <a:rPr lang="en-US" dirty="0" smtClean="0"/>
              <a:t>POLARIZACIÓN IDEOLÓGICA EN EL DISCURSO ORAL DE LOS PERIODISTAS VILLACLAREÑOS SOBRE EL SISTEMA DE PRENSA CUBANO</a:t>
            </a:r>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7" y="1225231"/>
            <a:ext cx="17197225" cy="1626206"/>
          </a:xfrm>
        </p:spPr>
        <p:txBody>
          <a:bodyPr>
            <a:normAutofit fontScale="40000" lnSpcReduction="20000"/>
          </a:bodyPr>
          <a:lstStyle/>
          <a:p>
            <a:r>
              <a:rPr lang="en-US" sz="15000" dirty="0" smtClean="0"/>
              <a:t>I </a:t>
            </a:r>
            <a:r>
              <a:rPr lang="en-US" sz="15000" dirty="0" err="1" smtClean="0"/>
              <a:t>Simposio</a:t>
            </a:r>
            <a:r>
              <a:rPr lang="en-US" sz="15000" dirty="0" smtClean="0"/>
              <a:t> </a:t>
            </a:r>
            <a:r>
              <a:rPr lang="en-US" sz="15000" dirty="0" err="1"/>
              <a:t>I</a:t>
            </a:r>
            <a:r>
              <a:rPr lang="en-US" sz="15000" dirty="0" err="1" smtClean="0"/>
              <a:t>nternacional</a:t>
            </a:r>
            <a:r>
              <a:rPr lang="en-US" sz="15000" dirty="0" smtClean="0"/>
              <a:t> “</a:t>
            </a:r>
            <a:r>
              <a:rPr lang="en-US" sz="15000" dirty="0" err="1" smtClean="0"/>
              <a:t>Desarrollo</a:t>
            </a:r>
            <a:r>
              <a:rPr lang="en-US" sz="15000" dirty="0" smtClean="0"/>
              <a:t> </a:t>
            </a:r>
            <a:r>
              <a:rPr lang="en-US" sz="15000" dirty="0" err="1" smtClean="0"/>
              <a:t>humano</a:t>
            </a:r>
            <a:r>
              <a:rPr lang="en-US" sz="15000" dirty="0" smtClean="0"/>
              <a:t>, </a:t>
            </a:r>
            <a:r>
              <a:rPr lang="en-US" sz="15000" dirty="0" err="1"/>
              <a:t>e</a:t>
            </a:r>
            <a:r>
              <a:rPr lang="en-US" sz="15000" dirty="0" err="1" smtClean="0"/>
              <a:t>quidad</a:t>
            </a:r>
            <a:r>
              <a:rPr lang="en-US" sz="15000" dirty="0" smtClean="0"/>
              <a:t> y </a:t>
            </a:r>
            <a:r>
              <a:rPr lang="en-US" sz="15000" dirty="0" err="1" smtClean="0"/>
              <a:t>justicia</a:t>
            </a:r>
            <a:r>
              <a:rPr lang="en-US" sz="15000" dirty="0" smtClean="0"/>
              <a:t> social”</a:t>
            </a:r>
          </a:p>
          <a:p>
            <a:endParaRPr lang="en-US" sz="16000" dirty="0" smtClean="0"/>
          </a:p>
          <a:p>
            <a:endParaRPr lang="en-US" dirty="0"/>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2548391"/>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49463" y="23202897"/>
            <a:ext cx="20490883" cy="3477875"/>
          </a:xfrm>
          <a:prstGeom prst="rect">
            <a:avLst/>
          </a:prstGeom>
          <a:noFill/>
          <a:ln>
            <a:solidFill>
              <a:schemeClr val="accent1"/>
            </a:solidFill>
            <a:prstDash val="dash"/>
          </a:ln>
        </p:spPr>
        <p:txBody>
          <a:bodyPr wrap="square" rtlCol="0">
            <a:spAutoFit/>
          </a:bodyPr>
          <a:lstStyle/>
          <a:p>
            <a:r>
              <a:rPr lang="es-ES" sz="2000" dirty="0">
                <a:latin typeface="Times New Roman" panose="02020603050405020304" pitchFamily="18" charset="0"/>
                <a:cs typeface="Times New Roman" panose="02020603050405020304" pitchFamily="18" charset="0"/>
              </a:rPr>
              <a:t>1. Costa, G. L.,</a:t>
            </a:r>
            <a:r>
              <a:rPr lang="es-ES" sz="2000" dirty="0" err="1">
                <a:latin typeface="Times New Roman" panose="02020603050405020304" pitchFamily="18" charset="0"/>
                <a:cs typeface="Times New Roman" panose="02020603050405020304" pitchFamily="18" charset="0"/>
              </a:rPr>
              <a:t>Etchezahar</a:t>
            </a:r>
            <a:r>
              <a:rPr lang="es-ES" sz="2000" dirty="0">
                <a:latin typeface="Times New Roman" panose="02020603050405020304" pitchFamily="18" charset="0"/>
                <a:cs typeface="Times New Roman" panose="02020603050405020304" pitchFamily="18" charset="0"/>
              </a:rPr>
              <a:t>, E. y Melita, G. (2011). El posicionamiento ideológico y la orientación política en jóvenes universitarios. Sistema Nacional de Repositorios Digitales. Recuperado a partir de https://repositoriosdigitales.mincyt.gob.ar/vufind/Record/MemAca_1e7f689a8c870defed557b48a4c95711</a:t>
            </a:r>
          </a:p>
          <a:p>
            <a:r>
              <a:rPr lang="es-ES" sz="2000" dirty="0">
                <a:latin typeface="Times New Roman" panose="02020603050405020304" pitchFamily="18" charset="0"/>
                <a:cs typeface="Times New Roman" panose="02020603050405020304" pitchFamily="18" charset="0"/>
              </a:rPr>
              <a:t>2. Garcés Corra, R. (2017). Raúl Garcés: Por un mejor periodismo y un país mejor. </a:t>
            </a:r>
            <a:r>
              <a:rPr lang="es-ES" sz="2000" dirty="0" err="1">
                <a:latin typeface="Times New Roman" panose="02020603050405020304" pitchFamily="18" charset="0"/>
                <a:cs typeface="Times New Roman" panose="02020603050405020304" pitchFamily="18" charset="0"/>
              </a:rPr>
              <a:t>Cubaperiodistas</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Retrieved</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from</a:t>
            </a:r>
            <a:r>
              <a:rPr lang="es-ES" sz="2000" dirty="0">
                <a:latin typeface="Times New Roman" panose="02020603050405020304" pitchFamily="18" charset="0"/>
                <a:cs typeface="Times New Roman" panose="02020603050405020304" pitchFamily="18" charset="0"/>
              </a:rPr>
              <a:t> http://www.cubaperiodistas.cu/index.php/2017/03/raul-garces-por-un-mejor-periodismo-y-un-pais-mejor/</a:t>
            </a:r>
          </a:p>
          <a:p>
            <a:r>
              <a:rPr lang="es-ES" sz="2000" dirty="0">
                <a:latin typeface="Times New Roman" panose="02020603050405020304" pitchFamily="18" charset="0"/>
                <a:cs typeface="Times New Roman" panose="02020603050405020304" pitchFamily="18" charset="0"/>
              </a:rPr>
              <a:t>3. García Luis, J. (2013). Revolución, Socialismo y Periodismo. La Habana: Editorial Pablo de la </a:t>
            </a:r>
            <a:r>
              <a:rPr lang="es-ES" sz="2000" dirty="0" err="1">
                <a:latin typeface="Times New Roman" panose="02020603050405020304" pitchFamily="18" charset="0"/>
                <a:cs typeface="Times New Roman" panose="02020603050405020304" pitchFamily="18" charset="0"/>
              </a:rPr>
              <a:t>Torriente</a:t>
            </a:r>
            <a:r>
              <a:rPr lang="es-ES" sz="2000" dirty="0">
                <a:latin typeface="Times New Roman" panose="02020603050405020304" pitchFamily="18" charset="0"/>
                <a:cs typeface="Times New Roman" panose="02020603050405020304" pitchFamily="18" charset="0"/>
              </a:rPr>
              <a:t>.</a:t>
            </a:r>
          </a:p>
          <a:p>
            <a:r>
              <a:rPr lang="es-ES" sz="2000" dirty="0">
                <a:latin typeface="Times New Roman" panose="02020603050405020304" pitchFamily="18" charset="0"/>
                <a:cs typeface="Times New Roman" panose="02020603050405020304" pitchFamily="18" charset="0"/>
              </a:rPr>
              <a:t>4. Van </a:t>
            </a:r>
            <a:r>
              <a:rPr lang="es-ES" sz="2000" dirty="0" err="1">
                <a:latin typeface="Times New Roman" panose="02020603050405020304" pitchFamily="18" charset="0"/>
                <a:cs typeface="Times New Roman" panose="02020603050405020304" pitchFamily="18" charset="0"/>
              </a:rPr>
              <a:t>Dijk</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Teun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Adrianus</a:t>
            </a:r>
            <a:r>
              <a:rPr lang="es-ES" sz="2000" dirty="0">
                <a:latin typeface="Times New Roman" panose="02020603050405020304" pitchFamily="18" charset="0"/>
                <a:cs typeface="Times New Roman" panose="02020603050405020304" pitchFamily="18" charset="0"/>
              </a:rPr>
              <a:t> (1996). Análisis del discurso ideológico. Comunicación y Política, (6), pp. 15-43.</a:t>
            </a:r>
          </a:p>
          <a:p>
            <a:r>
              <a:rPr lang="es-ES" sz="2000" dirty="0">
                <a:latin typeface="Times New Roman" panose="02020603050405020304" pitchFamily="18" charset="0"/>
                <a:cs typeface="Times New Roman" panose="02020603050405020304" pitchFamily="18" charset="0"/>
              </a:rPr>
              <a:t>5. Van </a:t>
            </a:r>
            <a:r>
              <a:rPr lang="es-ES" sz="2000" dirty="0" err="1">
                <a:latin typeface="Times New Roman" panose="02020603050405020304" pitchFamily="18" charset="0"/>
                <a:cs typeface="Times New Roman" panose="02020603050405020304" pitchFamily="18" charset="0"/>
              </a:rPr>
              <a:t>Dijk</a:t>
            </a:r>
            <a:r>
              <a:rPr lang="es-ES" sz="2000" dirty="0">
                <a:latin typeface="Times New Roman" panose="02020603050405020304" pitchFamily="18" charset="0"/>
                <a:cs typeface="Times New Roman" panose="02020603050405020304" pitchFamily="18" charset="0"/>
              </a:rPr>
              <a:t>, T. A. (1998). Algunos principios de una teoría del contexto. ALED, Revista latinoamericana de estudios del discurso 1(1), 69-81.</a:t>
            </a:r>
          </a:p>
          <a:p>
            <a:r>
              <a:rPr lang="es-ES" sz="2000" dirty="0">
                <a:latin typeface="Times New Roman" panose="02020603050405020304" pitchFamily="18" charset="0"/>
                <a:cs typeface="Times New Roman" panose="02020603050405020304" pitchFamily="18" charset="0"/>
              </a:rPr>
              <a:t>6. Van </a:t>
            </a:r>
            <a:r>
              <a:rPr lang="es-ES" sz="2000" dirty="0" err="1">
                <a:latin typeface="Times New Roman" panose="02020603050405020304" pitchFamily="18" charset="0"/>
                <a:cs typeface="Times New Roman" panose="02020603050405020304" pitchFamily="18" charset="0"/>
              </a:rPr>
              <a:t>Dijk</a:t>
            </a:r>
            <a:r>
              <a:rPr lang="es-ES" sz="2000" dirty="0">
                <a:latin typeface="Times New Roman" panose="02020603050405020304" pitchFamily="18" charset="0"/>
                <a:cs typeface="Times New Roman" panose="02020603050405020304" pitchFamily="18" charset="0"/>
              </a:rPr>
              <a:t>, T. A. (2003). La </a:t>
            </a:r>
            <a:r>
              <a:rPr lang="es-ES" sz="2000" dirty="0" err="1">
                <a:latin typeface="Times New Roman" panose="02020603050405020304" pitchFamily="18" charset="0"/>
                <a:cs typeface="Times New Roman" panose="02020603050405020304" pitchFamily="18" charset="0"/>
              </a:rPr>
              <a:t>multidisciplinaridad</a:t>
            </a:r>
            <a:r>
              <a:rPr lang="es-ES" sz="2000" dirty="0">
                <a:latin typeface="Times New Roman" panose="02020603050405020304" pitchFamily="18" charset="0"/>
                <a:cs typeface="Times New Roman" panose="02020603050405020304" pitchFamily="18" charset="0"/>
              </a:rPr>
              <a:t> del análisis crítico del discurso: un alegato en favor de la diversidad. En </a:t>
            </a:r>
            <a:r>
              <a:rPr lang="es-ES" sz="2000" dirty="0" err="1">
                <a:latin typeface="Times New Roman" panose="02020603050405020304" pitchFamily="18" charset="0"/>
                <a:cs typeface="Times New Roman" panose="02020603050405020304" pitchFamily="18" charset="0"/>
              </a:rPr>
              <a:t>Wodak</a:t>
            </a:r>
            <a:r>
              <a:rPr lang="es-ES" sz="2000" dirty="0">
                <a:latin typeface="Times New Roman" panose="02020603050405020304" pitchFamily="18" charset="0"/>
                <a:cs typeface="Times New Roman" panose="02020603050405020304" pitchFamily="18" charset="0"/>
              </a:rPr>
              <a:t>, R., &amp; Meyer, M., Métodos de análisis crítico del discurso. (pp. 143-177). Barcelona, España: </a:t>
            </a:r>
            <a:r>
              <a:rPr lang="es-ES" sz="2000" dirty="0" err="1">
                <a:latin typeface="Times New Roman" panose="02020603050405020304" pitchFamily="18" charset="0"/>
                <a:cs typeface="Times New Roman" panose="02020603050405020304" pitchFamily="18" charset="0"/>
              </a:rPr>
              <a:t>Gedisa</a:t>
            </a:r>
            <a:r>
              <a:rPr lang="es-ES" sz="2000" dirty="0">
                <a:latin typeface="Times New Roman" panose="02020603050405020304" pitchFamily="18" charset="0"/>
                <a:cs typeface="Times New Roman" panose="02020603050405020304" pitchFamily="18" charset="0"/>
              </a:rPr>
              <a:t>.</a:t>
            </a:r>
          </a:p>
          <a:p>
            <a:r>
              <a:rPr lang="es-ES" sz="2000" dirty="0">
                <a:latin typeface="Times New Roman" panose="02020603050405020304" pitchFamily="18" charset="0"/>
                <a:cs typeface="Times New Roman" panose="02020603050405020304" pitchFamily="18" charset="0"/>
              </a:rPr>
              <a:t>7. Van </a:t>
            </a:r>
            <a:r>
              <a:rPr lang="es-ES" sz="2000" dirty="0" err="1">
                <a:latin typeface="Times New Roman" panose="02020603050405020304" pitchFamily="18" charset="0"/>
                <a:cs typeface="Times New Roman" panose="02020603050405020304" pitchFamily="18" charset="0"/>
              </a:rPr>
              <a:t>Dijk</a:t>
            </a:r>
            <a:r>
              <a:rPr lang="es-ES" sz="2000" dirty="0">
                <a:latin typeface="Times New Roman" panose="02020603050405020304" pitchFamily="18" charset="0"/>
                <a:cs typeface="Times New Roman" panose="02020603050405020304" pitchFamily="18" charset="0"/>
              </a:rPr>
              <a:t>, T. (2005). Ideología y análisis del discurso. Utopía y Praxis Latinoamericana, 10(29), pp. 9-36. Recuperado a partir de http://www.redalyc.org/pdf/279/27910292.pdf</a:t>
            </a:r>
          </a:p>
          <a:p>
            <a:r>
              <a:rPr lang="es-ES" sz="2000" dirty="0">
                <a:latin typeface="Times New Roman" panose="02020603050405020304" pitchFamily="18" charset="0"/>
                <a:cs typeface="Times New Roman" panose="02020603050405020304" pitchFamily="18" charset="0"/>
              </a:rPr>
              <a:t>8. Van </a:t>
            </a:r>
            <a:r>
              <a:rPr lang="es-ES" sz="2000" dirty="0" err="1">
                <a:latin typeface="Times New Roman" panose="02020603050405020304" pitchFamily="18" charset="0"/>
                <a:cs typeface="Times New Roman" panose="02020603050405020304" pitchFamily="18" charset="0"/>
              </a:rPr>
              <a:t>Dijk</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Teun</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Adrianus</a:t>
            </a:r>
            <a:r>
              <a:rPr lang="es-ES" sz="2000" dirty="0">
                <a:latin typeface="Times New Roman" panose="02020603050405020304" pitchFamily="18" charset="0"/>
                <a:cs typeface="Times New Roman" panose="02020603050405020304" pitchFamily="18" charset="0"/>
              </a:rPr>
              <a:t> (2006). Ideología Una aproximación multidisciplinaria. Barcelona: </a:t>
            </a:r>
            <a:r>
              <a:rPr lang="es-ES" sz="2000" dirty="0" err="1">
                <a:latin typeface="Times New Roman" panose="02020603050405020304" pitchFamily="18" charset="0"/>
                <a:cs typeface="Times New Roman" panose="02020603050405020304" pitchFamily="18" charset="0"/>
              </a:rPr>
              <a:t>Gedisa</a:t>
            </a:r>
            <a:r>
              <a:rPr lang="es-E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1460</TotalTime>
  <Words>1622</Words>
  <Application>Microsoft Office PowerPoint</Application>
  <PresentationFormat>Personalizado</PresentationFormat>
  <Paragraphs>44</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Yadán Crecencio Galañena León</cp:lastModifiedBy>
  <cp:revision>45</cp:revision>
  <dcterms:created xsi:type="dcterms:W3CDTF">2012-02-10T00:21:22Z</dcterms:created>
  <dcterms:modified xsi:type="dcterms:W3CDTF">2021-11-07T14:49:31Z</dcterms:modified>
  <cp:category>Research poster templates</cp:category>
</cp:coreProperties>
</file>