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60" r:id="rId2"/>
  </p:sldMasterIdLst>
  <p:notesMasterIdLst>
    <p:notesMasterId r:id="rId4"/>
  </p:notesMasterIdLst>
  <p:handoutMasterIdLst>
    <p:handoutMasterId r:id="rId5"/>
  </p:handoutMasterIdLst>
  <p:sldIdLst>
    <p:sldId id="257" r:id="rId3"/>
  </p:sldIdLst>
  <p:sldSz cx="21388388" cy="30275213"/>
  <p:notesSz cx="6858000" cy="9144000"/>
  <p:defaultText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265">
          <p15:clr>
            <a:srgbClr val="A4A3A4"/>
          </p15:clr>
        </p15:guide>
        <p15:guide id="3" orient="horz" pos="18541">
          <p15:clr>
            <a:srgbClr val="A4A3A4"/>
          </p15:clr>
        </p15:guide>
        <p15:guide id="5" pos="1319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89" autoAdjust="0"/>
    <p:restoredTop sz="94777" autoAdjust="0"/>
  </p:normalViewPr>
  <p:slideViewPr>
    <p:cSldViewPr snapToGrid="0" snapToObjects="1" showGuides="1">
      <p:cViewPr>
        <p:scale>
          <a:sx n="33" d="100"/>
          <a:sy n="33" d="100"/>
        </p:scale>
        <p:origin x="426" y="-3000"/>
      </p:cViewPr>
      <p:guideLst>
        <p:guide orient="horz" pos="265"/>
        <p:guide orient="horz" pos="18541"/>
        <p:guide pos="1319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11/7/2021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‹Nº›</a:t>
            </a:fld>
            <a:endParaRPr lang="en-US"/>
          </a:p>
        </p:txBody>
      </p:sp>
    </p:spTree>
    <p:extLst>
      <p:ext uri="{BB962C8B-B14F-4D97-AF65-F5344CB8AC3E}">
        <p14:creationId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11/7/2021</a:t>
            </a:fld>
            <a:endParaRPr lang="en-US"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‹Nº›</a:t>
            </a:fld>
            <a:endParaRPr lang="en-US" dirty="0"/>
          </a:p>
        </p:txBody>
      </p:sp>
    </p:spTree>
    <p:extLst>
      <p:ext uri="{BB962C8B-B14F-4D97-AF65-F5344CB8AC3E}">
        <p14:creationId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3038715" rtl="0" eaLnBrk="1" latinLnBrk="0" hangingPunct="1">
      <a:defRPr sz="4100" kern="1200">
        <a:solidFill>
          <a:schemeClr val="tx1"/>
        </a:solidFill>
        <a:latin typeface="+mn-lt"/>
        <a:ea typeface="+mn-ea"/>
        <a:cs typeface="+mn-cs"/>
      </a:defRPr>
    </a:lvl1pPr>
    <a:lvl2pPr marL="1519358" algn="l" defTabSz="3038715" rtl="0" eaLnBrk="1" latinLnBrk="0" hangingPunct="1">
      <a:defRPr sz="4100" kern="1200">
        <a:solidFill>
          <a:schemeClr val="tx1"/>
        </a:solidFill>
        <a:latin typeface="+mn-lt"/>
        <a:ea typeface="+mn-ea"/>
        <a:cs typeface="+mn-cs"/>
      </a:defRPr>
    </a:lvl2pPr>
    <a:lvl3pPr marL="3038715" algn="l" defTabSz="3038715" rtl="0" eaLnBrk="1" latinLnBrk="0" hangingPunct="1">
      <a:defRPr sz="4100" kern="1200">
        <a:solidFill>
          <a:schemeClr val="tx1"/>
        </a:solidFill>
        <a:latin typeface="+mn-lt"/>
        <a:ea typeface="+mn-ea"/>
        <a:cs typeface="+mn-cs"/>
      </a:defRPr>
    </a:lvl3pPr>
    <a:lvl4pPr marL="4558071" algn="l" defTabSz="3038715" rtl="0" eaLnBrk="1" latinLnBrk="0" hangingPunct="1">
      <a:defRPr sz="4100" kern="1200">
        <a:solidFill>
          <a:schemeClr val="tx1"/>
        </a:solidFill>
        <a:latin typeface="+mn-lt"/>
        <a:ea typeface="+mn-ea"/>
        <a:cs typeface="+mn-cs"/>
      </a:defRPr>
    </a:lvl4pPr>
    <a:lvl5pPr marL="6077429" algn="l" defTabSz="3038715" rtl="0" eaLnBrk="1" latinLnBrk="0" hangingPunct="1">
      <a:defRPr sz="4100" kern="1200">
        <a:solidFill>
          <a:schemeClr val="tx1"/>
        </a:solidFill>
        <a:latin typeface="+mn-lt"/>
        <a:ea typeface="+mn-ea"/>
        <a:cs typeface="+mn-cs"/>
      </a:defRPr>
    </a:lvl5pPr>
    <a:lvl6pPr marL="7596786" algn="l" defTabSz="3038715" rtl="0" eaLnBrk="1" latinLnBrk="0" hangingPunct="1">
      <a:defRPr sz="4100" kern="1200">
        <a:solidFill>
          <a:schemeClr val="tx1"/>
        </a:solidFill>
        <a:latin typeface="+mn-lt"/>
        <a:ea typeface="+mn-ea"/>
        <a:cs typeface="+mn-cs"/>
      </a:defRPr>
    </a:lvl6pPr>
    <a:lvl7pPr marL="9116145" algn="l" defTabSz="3038715" rtl="0" eaLnBrk="1" latinLnBrk="0" hangingPunct="1">
      <a:defRPr sz="4100" kern="1200">
        <a:solidFill>
          <a:schemeClr val="tx1"/>
        </a:solidFill>
        <a:latin typeface="+mn-lt"/>
        <a:ea typeface="+mn-ea"/>
        <a:cs typeface="+mn-cs"/>
      </a:defRPr>
    </a:lvl7pPr>
    <a:lvl8pPr marL="10635501" algn="l" defTabSz="3038715" rtl="0" eaLnBrk="1" latinLnBrk="0" hangingPunct="1">
      <a:defRPr sz="4100" kern="1200">
        <a:solidFill>
          <a:schemeClr val="tx1"/>
        </a:solidFill>
        <a:latin typeface="+mn-lt"/>
        <a:ea typeface="+mn-ea"/>
        <a:cs typeface="+mn-cs"/>
      </a:defRPr>
    </a:lvl8pPr>
    <a:lvl9pPr marL="12154859" algn="l" defTabSz="3038715" rtl="0" eaLnBrk="1" latinLnBrk="0" hangingPunct="1">
      <a:defRPr sz="4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6A1A87D-CAF7-4BDC-A0D3-C0DBEDE81619}" type="slidenum">
              <a:rPr lang="en-US" smtClean="0"/>
              <a:pPr/>
              <a:t>1</a:t>
            </a:fld>
            <a:endParaRPr lang="en-US" dirty="0"/>
          </a:p>
        </p:txBody>
      </p:sp>
    </p:spTree>
    <p:extLst>
      <p:ext uri="{BB962C8B-B14F-4D97-AF65-F5344CB8AC3E}">
        <p14:creationId xmlns:p14="http://schemas.microsoft.com/office/powerpoint/2010/main" val="3183462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1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ithout Guide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extLst>
      <p:ext uri="{BB962C8B-B14F-4D97-AF65-F5344CB8AC3E}">
        <p14:creationId xmlns:p14="http://schemas.microsoft.com/office/powerpoint/2010/main" val="3014640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hyperlink" Target="https://www.posterpresentations.com/how-to-change-the-research-poster-template-colors.html" TargetMode="External"/><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6.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graphicFrame>
        <p:nvGraphicFramePr>
          <p:cNvPr id="3" name="Table 2">
            <a:extLst>
              <a:ext uri="{FF2B5EF4-FFF2-40B4-BE49-F238E27FC236}">
                <a16:creationId xmlns:a16="http://schemas.microsoft.com/office/drawing/2014/main" id="{C74784A8-6F25-7449-9CCF-614BC1946BC7}"/>
              </a:ext>
            </a:extLst>
          </p:cNvPr>
          <p:cNvGraphicFramePr>
            <a:graphicFrameLocks noGrp="1"/>
          </p:cNvGraphicFramePr>
          <p:nvPr userDrawn="1">
            <p:extLst>
              <p:ext uri="{D42A27DB-BD31-4B8C-83A1-F6EECF244321}">
                <p14:modId xmlns:p14="http://schemas.microsoft.com/office/powerpoint/2010/main" val="1988771644"/>
              </p:ext>
            </p:extLst>
          </p:nvPr>
        </p:nvGraphicFramePr>
        <p:xfrm>
          <a:off x="-8726467" y="34253"/>
          <a:ext cx="8117859" cy="30210616"/>
        </p:xfrm>
        <a:graphic>
          <a:graphicData uri="http://schemas.openxmlformats.org/drawingml/2006/table">
            <a:tbl>
              <a:tblPr firstRow="1" bandRow="1">
                <a:tableStyleId>{5C22544A-7EE6-4342-B048-85BDC9FD1C3A}</a:tableStyleId>
              </a:tblPr>
              <a:tblGrid>
                <a:gridCol w="3480873">
                  <a:extLst>
                    <a:ext uri="{9D8B030D-6E8A-4147-A177-3AD203B41FA5}">
                      <a16:colId xmlns:a16="http://schemas.microsoft.com/office/drawing/2014/main" val="20000"/>
                    </a:ext>
                  </a:extLst>
                </a:gridCol>
                <a:gridCol w="4636986">
                  <a:extLst>
                    <a:ext uri="{9D8B030D-6E8A-4147-A177-3AD203B41FA5}">
                      <a16:colId xmlns:a16="http://schemas.microsoft.com/office/drawing/2014/main" val="20001"/>
                    </a:ext>
                  </a:extLst>
                </a:gridCol>
              </a:tblGrid>
              <a:tr h="117073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dirty="0"/>
                    </a:p>
                  </a:txBody>
                  <a:tcPr/>
                </a:tc>
                <a:extLst>
                  <a:ext uri="{0D108BD9-81ED-4DB2-BD59-A6C34878D82A}">
                    <a16:rowId xmlns:a16="http://schemas.microsoft.com/office/drawing/2014/main" val="10000"/>
                  </a:ext>
                </a:extLst>
              </a:tr>
              <a:tr h="3598933">
                <a:tc gridSpan="2">
                  <a:txBody>
                    <a:bodyPr/>
                    <a:lstStyle/>
                    <a:p>
                      <a:pPr defTabSz="3765639"/>
                      <a:r>
                        <a:rPr lang="en-US" sz="1800" i="0" dirty="0">
                          <a:solidFill>
                            <a:srgbClr val="D9D9D9"/>
                          </a:solidFill>
                          <a:latin typeface="Arial"/>
                          <a:cs typeface="Arial"/>
                        </a:rPr>
                        <a:t>This PowerPoint template produces a </a:t>
                      </a:r>
                      <a:r>
                        <a:rPr lang="en-US" sz="1800" i="0" dirty="0">
                          <a:solidFill>
                            <a:srgbClr val="FFC000"/>
                          </a:solidFill>
                          <a:latin typeface="Arial"/>
                          <a:cs typeface="Arial"/>
                        </a:rPr>
                        <a:t>A1 </a:t>
                      </a:r>
                      <a:r>
                        <a:rPr lang="en-US" sz="1800" i="0" dirty="0">
                          <a:solidFill>
                            <a:srgbClr val="D9D9D9"/>
                          </a:solidFill>
                          <a:latin typeface="Arial"/>
                          <a:cs typeface="Arial"/>
                        </a:rPr>
                        <a:t>presentation poster. You can use it to create your research poster by placing your title, subtitle, text, tables, charts and photos. </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We provide a series of online tutorials that will guide you through the poster design process and answer your poster production questions. For complete template tutorials,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the  </a:t>
                      </a:r>
                      <a:r>
                        <a:rPr lang="en-US" sz="1800" i="0" dirty="0">
                          <a:solidFill>
                            <a:srgbClr val="FFC000"/>
                          </a:solidFill>
                          <a:latin typeface="Arial"/>
                          <a:cs typeface="Arial"/>
                        </a:rPr>
                        <a:t>HELP DESK</a:t>
                      </a:r>
                      <a:r>
                        <a:rPr lang="en-US" sz="1800" i="0" baseline="0" dirty="0">
                          <a:solidFill>
                            <a:srgbClr val="D9D9D9"/>
                          </a:solidFill>
                          <a:latin typeface="Arial"/>
                          <a:cs typeface="Arial"/>
                        </a:rPr>
                        <a:t> </a:t>
                      </a:r>
                      <a:r>
                        <a:rPr lang="en-US" sz="1800" i="0" dirty="0">
                          <a:solidFill>
                            <a:srgbClr val="D9D9D9"/>
                          </a:solidFill>
                          <a:latin typeface="Arial"/>
                          <a:cs typeface="Arial"/>
                        </a:rPr>
                        <a:t>tab.</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To print your poster using our same-day professional printing service,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a:t>
                      </a:r>
                      <a:r>
                        <a:rPr lang="en-US" sz="1800" i="0" dirty="0">
                          <a:solidFill>
                            <a:srgbClr val="FFC000"/>
                          </a:solidFill>
                          <a:latin typeface="Arial"/>
                          <a:cs typeface="Arial"/>
                        </a:rPr>
                        <a:t>Order your poster</a:t>
                      </a:r>
                      <a:r>
                        <a:rPr lang="en-US" sz="1800" i="0" dirty="0">
                          <a:solidFill>
                            <a:srgbClr val="D9D9D9"/>
                          </a:solidFill>
                          <a:latin typeface="Arial"/>
                          <a:cs typeface="Arial"/>
                        </a:rPr>
                        <a:t>".</a:t>
                      </a:r>
                      <a:endParaRPr lang="en-US" sz="1800" b="1"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a16="http://schemas.microsoft.com/office/drawing/2014/main" val="677555919"/>
                  </a:ext>
                </a:extLst>
              </a:tr>
              <a:tr h="4292704">
                <a:tc>
                  <a:txBody>
                    <a:bodyPr/>
                    <a:lstStyle/>
                    <a:p>
                      <a:pPr algn="ctr"/>
                      <a:endParaRPr lang="en-US" sz="1800" dirty="0">
                        <a:solidFill>
                          <a:srgbClr val="1F3A4E"/>
                        </a:solidFill>
                      </a:endParaRPr>
                    </a:p>
                    <a:p>
                      <a:pPr algn="ctr"/>
                      <a:endParaRPr lang="en-US" sz="1800" dirty="0">
                        <a:solidFill>
                          <a:srgbClr val="1F3A4E"/>
                        </a:solidFill>
                      </a:endParaRPr>
                    </a:p>
                    <a:p>
                      <a:pPr algn="ctr"/>
                      <a:r>
                        <a:rPr lang="en-US" sz="1800" dirty="0">
                          <a:solidFill>
                            <a:schemeClr val="bg1"/>
                          </a:solidFill>
                          <a:latin typeface="Arial" panose="020B0604020202020204" pitchFamily="34" charset="0"/>
                          <a:cs typeface="Arial" panose="020B0604020202020204" pitchFamily="34" charset="0"/>
                        </a:rPr>
                        <a:t>This is a poster template for a </a:t>
                      </a:r>
                      <a:br>
                        <a:rPr lang="en-US" sz="1800" dirty="0">
                          <a:solidFill>
                            <a:schemeClr val="bg1"/>
                          </a:solidFill>
                          <a:latin typeface="Arial" panose="020B0604020202020204" pitchFamily="34" charset="0"/>
                          <a:cs typeface="Arial" panose="020B0604020202020204" pitchFamily="34" charset="0"/>
                        </a:rPr>
                      </a:br>
                      <a:r>
                        <a:rPr lang="en-US" sz="3200" b="1" dirty="0">
                          <a:solidFill>
                            <a:srgbClr val="FFC000"/>
                          </a:solidFill>
                          <a:latin typeface="Arial" panose="020B0604020202020204" pitchFamily="34" charset="0"/>
                          <a:cs typeface="Arial" panose="020B0604020202020204" pitchFamily="34" charset="0"/>
                        </a:rPr>
                        <a:t>A1</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594mm x 841mm</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23.39 inches x 33.11 inches</a:t>
                      </a:r>
                      <a:r>
                        <a:rPr lang="en-US" sz="1800" dirty="0">
                          <a:solidFill>
                            <a:schemeClr val="bg1"/>
                          </a:solidFill>
                          <a:latin typeface="Arial" panose="020B0604020202020204" pitchFamily="34" charset="0"/>
                          <a:cs typeface="Arial" panose="020B0604020202020204" pitchFamily="34" charset="0"/>
                        </a:rPr>
                        <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research presentation poster</a:t>
                      </a:r>
                    </a:p>
                    <a:p>
                      <a:endParaRPr lang="en-US" sz="18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Important: Check the template size</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dirty="0">
                          <a:solidFill>
                            <a:srgbClr val="D9D9D9"/>
                          </a:solidFill>
                          <a:latin typeface="Arial" panose="020B0604020202020204" pitchFamily="34" charset="0"/>
                          <a:cs typeface="Arial" panose="020B0604020202020204" pitchFamily="34" charset="0"/>
                        </a:rPr>
                      </a:br>
                      <a:endParaRPr lang="en-US" sz="1800" b="0" baseline="0" dirty="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8"/>
                  </a:ext>
                </a:extLst>
              </a:tr>
              <a:tr h="3340698">
                <a:tc>
                  <a:txBody>
                    <a:bodyPr/>
                    <a:lstStyle/>
                    <a:p>
                      <a:endParaRPr lang="en-US" sz="1800" dirty="0">
                        <a:solidFill>
                          <a:srgbClr val="1F3A4E"/>
                        </a:solidFill>
                      </a:endParaRPr>
                    </a:p>
                  </a:txBody>
                  <a:tcPr>
                    <a:blipFill rotWithShape="1">
                      <a:blip r:embed="rId3"/>
                      <a:stretch>
                        <a:fillRect/>
                      </a:stretch>
                    </a:blipFill>
                  </a:tcPr>
                </a:tc>
                <a:tc>
                  <a:txBody>
                    <a:bodyPr/>
                    <a:lstStyle/>
                    <a:p>
                      <a:pPr algn="l"/>
                      <a:r>
                        <a:rPr lang="en-US" sz="2000" b="1" baseline="0" dirty="0">
                          <a:solidFill>
                            <a:srgbClr val="FFC000"/>
                          </a:solidFill>
                          <a:latin typeface="Arial" panose="020B0604020202020204" pitchFamily="34" charset="0"/>
                          <a:cs typeface="Arial" panose="020B0604020202020204" pitchFamily="34" charset="0"/>
                        </a:rPr>
                        <a:t>How to </a:t>
                      </a:r>
                      <a:r>
                        <a:rPr lang="en-US" sz="3600" b="1" baseline="0" dirty="0">
                          <a:solidFill>
                            <a:srgbClr val="FFC000"/>
                          </a:solidFill>
                          <a:latin typeface="Arial" panose="020B0604020202020204" pitchFamily="34" charset="0"/>
                          <a:cs typeface="Arial" panose="020B0604020202020204" pitchFamily="34" charset="0"/>
                        </a:rPr>
                        <a:t>Zoom in </a:t>
                      </a:r>
                      <a:r>
                        <a:rPr lang="en-US" sz="2000" b="1" baseline="0" dirty="0">
                          <a:solidFill>
                            <a:srgbClr val="FFC000"/>
                          </a:solidFill>
                          <a:latin typeface="Arial" panose="020B0604020202020204" pitchFamily="34" charset="0"/>
                          <a:cs typeface="Arial" panose="020B0604020202020204" pitchFamily="34" charset="0"/>
                        </a:rPr>
                        <a:t>and </a:t>
                      </a:r>
                      <a:r>
                        <a:rPr lang="en-US" sz="1600" b="1" baseline="0" dirty="0">
                          <a:solidFill>
                            <a:srgbClr val="FFC000"/>
                          </a:solidFill>
                          <a:latin typeface="Arial" panose="020B0604020202020204" pitchFamily="34" charset="0"/>
                          <a:cs typeface="Arial" panose="020B0604020202020204" pitchFamily="34" charset="0"/>
                        </a:rPr>
                        <a:t>out</a:t>
                      </a:r>
                      <a:endParaRPr lang="en-US" sz="2000" b="1" baseline="0" dirty="0">
                        <a:solidFill>
                          <a:srgbClr val="FFC000"/>
                        </a:solidFill>
                        <a:latin typeface="Arial" panose="020B0604020202020204" pitchFamily="34" charset="0"/>
                        <a:cs typeface="Arial" panose="020B0604020202020204" pitchFamily="34" charset="0"/>
                      </a:endParaRPr>
                    </a:p>
                    <a:p>
                      <a:pPr algn="l"/>
                      <a:r>
                        <a:rPr lang="en-US" sz="18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1. </a:t>
                      </a:r>
                      <a:r>
                        <a:rPr lang="en-US" sz="18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2. </a:t>
                      </a:r>
                      <a:r>
                        <a:rPr lang="en-US" sz="18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a16="http://schemas.microsoft.com/office/drawing/2014/main" val="10001"/>
                  </a:ext>
                </a:extLst>
              </a:tr>
              <a:tr h="1994589">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Ruler and Guides</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2"/>
                  </a:ext>
                </a:extLst>
              </a:tr>
              <a:tr h="3945819">
                <a:tc>
                  <a:txBody>
                    <a:bodyPr/>
                    <a:lstStyle/>
                    <a:p>
                      <a:endParaRPr lang="en-US" sz="1800" dirty="0">
                        <a:solidFill>
                          <a:srgbClr val="1F3A4E"/>
                        </a:solidFill>
                      </a:endParaRPr>
                    </a:p>
                  </a:txBody>
                  <a:tcPr>
                    <a:blipFill rotWithShape="1">
                      <a:blip r:embed="rId4"/>
                      <a:stretch>
                        <a:fillRect/>
                      </a:stretch>
                    </a:blipFill>
                  </a:tcPr>
                </a:tc>
                <a:tc>
                  <a:txBody>
                    <a:bodyPr/>
                    <a:lstStyle/>
                    <a:p>
                      <a:pPr marL="0" lvl="1" indent="0" algn="l" defTabSz="114300"/>
                      <a:r>
                        <a:rPr lang="en-US" sz="2000" b="1" baseline="0" dirty="0">
                          <a:solidFill>
                            <a:srgbClr val="FFC000"/>
                          </a:solidFill>
                          <a:latin typeface="Arial" panose="020B0604020202020204" pitchFamily="34" charset="0"/>
                          <a:cs typeface="Arial" panose="020B0604020202020204" pitchFamily="34" charset="0"/>
                        </a:rPr>
                        <a:t>Headers and text containers</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Included in this template are commonly used section headers such as Abstract, Objectives, Methods, Results, etc.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Click inside a section header to add its text.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a16="http://schemas.microsoft.com/office/drawing/2014/main" val="10003"/>
                  </a:ext>
                </a:extLst>
              </a:tr>
              <a:tr h="3208687">
                <a:tc gridSpan="2">
                  <a:txBody>
                    <a:bodyPr/>
                    <a:lstStyle/>
                    <a:p>
                      <a:r>
                        <a:rPr lang="en-US" sz="2000" b="1" dirty="0">
                          <a:solidFill>
                            <a:srgbClr val="FFC000"/>
                          </a:solidFill>
                          <a:latin typeface="Arial" panose="020B0604020202020204" pitchFamily="34" charset="0"/>
                          <a:cs typeface="Arial" panose="020B0604020202020204" pitchFamily="34" charset="0"/>
                        </a:rPr>
                        <a:t>Adding content to the poster</a:t>
                      </a:r>
                    </a:p>
                    <a:p>
                      <a:r>
                        <a:rPr lang="en-US" sz="18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8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4"/>
                  </a:ext>
                </a:extLst>
              </a:tr>
              <a:tr h="212467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1868684">
                <a:tc gridSpan="2">
                  <a:txBody>
                    <a:bodyPr/>
                    <a:lstStyle/>
                    <a:p>
                      <a:endParaRPr lang="en-US" sz="18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a16="http://schemas.microsoft.com/office/drawing/2014/main" val="10006"/>
                  </a:ext>
                </a:extLst>
              </a:tr>
              <a:tr h="2067811">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Zoom in and look at your images at 100%-200% magnification. If they look clear, they will print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a16="http://schemas.microsoft.com/office/drawing/2014/main" val="10007"/>
                  </a:ext>
                </a:extLst>
              </a:tr>
              <a:tr h="259727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8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a16="http://schemas.microsoft.com/office/drawing/2014/main" val="10010"/>
                  </a:ext>
                </a:extLst>
              </a:tr>
            </a:tbl>
          </a:graphicData>
        </a:graphic>
      </p:graphicFrame>
      <p:graphicFrame>
        <p:nvGraphicFramePr>
          <p:cNvPr id="4" name="Table 3">
            <a:extLst>
              <a:ext uri="{FF2B5EF4-FFF2-40B4-BE49-F238E27FC236}">
                <a16:creationId xmlns:a16="http://schemas.microsoft.com/office/drawing/2014/main" id="{70EF0DC5-0CE8-8B48-8495-AC770E4326B0}"/>
              </a:ext>
            </a:extLst>
          </p:cNvPr>
          <p:cNvGraphicFramePr>
            <a:graphicFrameLocks noGrp="1"/>
          </p:cNvGraphicFramePr>
          <p:nvPr userDrawn="1">
            <p:extLst>
              <p:ext uri="{D42A27DB-BD31-4B8C-83A1-F6EECF244321}">
                <p14:modId xmlns:p14="http://schemas.microsoft.com/office/powerpoint/2010/main" val="2914211395"/>
              </p:ext>
            </p:extLst>
          </p:nvPr>
        </p:nvGraphicFramePr>
        <p:xfrm>
          <a:off x="21937684" y="-142032"/>
          <a:ext cx="8060660" cy="30430194"/>
        </p:xfrm>
        <a:graphic>
          <a:graphicData uri="http://schemas.openxmlformats.org/drawingml/2006/table">
            <a:tbl>
              <a:tblPr firstRow="1" bandRow="1">
                <a:tableStyleId>{5C22544A-7EE6-4342-B048-85BDC9FD1C3A}</a:tableStyleId>
              </a:tblPr>
              <a:tblGrid>
                <a:gridCol w="3162981">
                  <a:extLst>
                    <a:ext uri="{9D8B030D-6E8A-4147-A177-3AD203B41FA5}">
                      <a16:colId xmlns:a16="http://schemas.microsoft.com/office/drawing/2014/main" val="20000"/>
                    </a:ext>
                  </a:extLst>
                </a:gridCol>
                <a:gridCol w="950236">
                  <a:extLst>
                    <a:ext uri="{9D8B030D-6E8A-4147-A177-3AD203B41FA5}">
                      <a16:colId xmlns:a16="http://schemas.microsoft.com/office/drawing/2014/main" val="764104496"/>
                    </a:ext>
                  </a:extLst>
                </a:gridCol>
                <a:gridCol w="3947443">
                  <a:extLst>
                    <a:ext uri="{9D8B030D-6E8A-4147-A177-3AD203B41FA5}">
                      <a16:colId xmlns:a16="http://schemas.microsoft.com/office/drawing/2014/main" val="4164475170"/>
                    </a:ext>
                  </a:extLst>
                </a:gridCol>
              </a:tblGrid>
              <a:tr h="1192134">
                <a:tc gridSpan="3">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727945">
                <a:tc gridSpan="3">
                  <a:txBody>
                    <a:bodyPr/>
                    <a:lstStyle/>
                    <a:p>
                      <a:pPr algn="l"/>
                      <a:r>
                        <a:rPr lang="en-US" sz="2000" b="1" baseline="0" dirty="0">
                          <a:solidFill>
                            <a:srgbClr val="FFC000"/>
                          </a:solidFill>
                          <a:latin typeface="Arial" panose="020B0604020202020204" pitchFamily="34" charset="0"/>
                          <a:cs typeface="Arial" panose="020B0604020202020204" pitchFamily="34" charset="0"/>
                        </a:rPr>
                        <a:t>How to change the template colors</a:t>
                      </a: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change the overall template color theme by clicking on the COLORS dropdown menu under the DESIGN tab. You can see a tutorial here: </a:t>
                      </a:r>
                      <a:r>
                        <a:rPr lang="en-US" sz="1800" dirty="0">
                          <a:solidFill>
                            <a:srgbClr val="FFC000"/>
                          </a:solidFill>
                          <a:hlinkClick r:id="rId7">
                            <a:extLst>
                              <a:ext uri="{A12FA001-AC4F-418D-AE19-62706E023703}">
                                <ahyp:hlinkClr xmlns:ahyp="http://schemas.microsoft.com/office/drawing/2018/hyperlinkcolor" xmlns="" val="tx"/>
                              </a:ext>
                            </a:extLst>
                          </a:hlinkClick>
                        </a:rPr>
                        <a:t>https://www.posterpresentations.com/how-to-change-the-research-poster-template-colors.html</a:t>
                      </a:r>
                      <a:endParaRPr lang="en-US" sz="1800" dirty="0">
                        <a:solidFill>
                          <a:srgbClr val="FFC000"/>
                        </a:solidFill>
                      </a:endParaRP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also manually change the color of individual elements by going to VIEW &gt; SLIDE MASTER. On the left side of your screen select the background master where you can change the template background, column sizes, etc. </a:t>
                      </a: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After you finish working on the SLIDE MASTER, it is important that you go to VIEW &gt; NORMAL to continue working on your poster. </a:t>
                      </a:r>
                    </a:p>
                  </a:txBody>
                  <a:tcPr marL="182880" marT="137160">
                    <a:solidFill>
                      <a:schemeClr val="tx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4259477">
                <a:tc gridSpan="3">
                  <a:txBody>
                    <a:bodyPr/>
                    <a:lstStyle/>
                    <a:p>
                      <a:r>
                        <a:rPr lang="en-US" sz="2000" b="1" dirty="0">
                          <a:solidFill>
                            <a:srgbClr val="FFC000"/>
                          </a:solidFill>
                          <a:latin typeface="Arial" panose="020B0604020202020204" pitchFamily="34" charset="0"/>
                          <a:cs typeface="Arial" panose="020B0604020202020204" pitchFamily="34" charset="0"/>
                        </a:rPr>
                        <a:t>How to change the column layout configuration</a:t>
                      </a:r>
                    </a:p>
                    <a:p>
                      <a:r>
                        <a:rPr lang="en-US" sz="18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p>
                      <a:pPr marL="0" marR="0" indent="0" algn="l" defTabSz="3765366" rtl="0" eaLnBrk="1" fontAlgn="auto" latinLnBrk="0" hangingPunct="1">
                        <a:lnSpc>
                          <a:spcPct val="100000"/>
                        </a:lnSpc>
                        <a:spcBef>
                          <a:spcPts val="0"/>
                        </a:spcBef>
                        <a:spcAft>
                          <a:spcPts val="0"/>
                        </a:spcAft>
                        <a:buClrTx/>
                        <a:buSzTx/>
                        <a:buFontTx/>
                        <a:buNone/>
                        <a:tabLst/>
                        <a:defRPr/>
                      </a:pPr>
                      <a:r>
                        <a:rPr lang="en-US" sz="1800" dirty="0">
                          <a:solidFill>
                            <a:srgbClr val="D9D9D9"/>
                          </a:solidFill>
                          <a:latin typeface="Arial" panose="020B0604020202020204" pitchFamily="34" charset="0"/>
                          <a:cs typeface="Arial" panose="020B0604020202020204" pitchFamily="34" charset="0"/>
                        </a:rPr>
                        <a:t>You can see a tutorial here: </a:t>
                      </a:r>
                      <a:r>
                        <a:rPr lang="en-US" sz="1800" u="sng" dirty="0">
                          <a:solidFill>
                            <a:srgbClr val="FFC000"/>
                          </a:solidFill>
                          <a:latin typeface="Arial" panose="020B0604020202020204" pitchFamily="34" charset="0"/>
                          <a:cs typeface="Arial" panose="020B0604020202020204" pitchFamily="34" charset="0"/>
                        </a:rPr>
                        <a:t>https://</a:t>
                      </a:r>
                      <a:r>
                        <a:rPr lang="en-US" sz="1800" u="sng" dirty="0" err="1">
                          <a:solidFill>
                            <a:srgbClr val="FFC000"/>
                          </a:solidFill>
                          <a:latin typeface="Arial" panose="020B0604020202020204" pitchFamily="34" charset="0"/>
                          <a:cs typeface="Arial" panose="020B0604020202020204" pitchFamily="34" charset="0"/>
                        </a:rPr>
                        <a:t>www.posterpresentations.com</a:t>
                      </a:r>
                      <a:r>
                        <a:rPr lang="en-US" sz="1800" u="sng" dirty="0">
                          <a:solidFill>
                            <a:srgbClr val="FFC000"/>
                          </a:solidFill>
                          <a:latin typeface="Arial" panose="020B0604020202020204" pitchFamily="34" charset="0"/>
                          <a:cs typeface="Arial" panose="020B0604020202020204" pitchFamily="34" charset="0"/>
                        </a:rPr>
                        <a:t>/how-to-change-the-column-</a:t>
                      </a:r>
                      <a:r>
                        <a:rPr lang="en-US" sz="1800" u="sng" dirty="0" err="1">
                          <a:solidFill>
                            <a:srgbClr val="FFC000"/>
                          </a:solidFill>
                          <a:latin typeface="Arial" panose="020B0604020202020204" pitchFamily="34" charset="0"/>
                          <a:cs typeface="Arial" panose="020B0604020202020204" pitchFamily="34" charset="0"/>
                        </a:rPr>
                        <a:t>configuration.html</a:t>
                      </a:r>
                      <a:endParaRPr lang="en-US" sz="4400" u="sng" dirty="0">
                        <a:solidFill>
                          <a:srgbClr val="FFC000"/>
                        </a:solidFill>
                      </a:endParaRPr>
                    </a:p>
                  </a:txBody>
                  <a:tcPr marL="182880" marT="137160">
                    <a:solidFill>
                      <a:schemeClr val="tx1"/>
                    </a:solidFill>
                  </a:tcPr>
                </a:tc>
                <a:tc hMerge="1">
                  <a:txBody>
                    <a:bodyPr/>
                    <a:lstStyle/>
                    <a:p>
                      <a:endParaRPr lang="en-US"/>
                    </a:p>
                  </a:txBody>
                  <a:tcPr/>
                </a:tc>
                <a:tc hMerge="1">
                  <a:txBody>
                    <a:bodyPr/>
                    <a:lstStyle/>
                    <a:p>
                      <a:endParaRPr lang="en-US" dirty="0"/>
                    </a:p>
                  </a:txBody>
                  <a:tcPr marL="182880" marT="137160">
                    <a:solidFill>
                      <a:srgbClr val="010101"/>
                    </a:solidFill>
                  </a:tcPr>
                </a:tc>
                <a:extLst>
                  <a:ext uri="{0D108BD9-81ED-4DB2-BD59-A6C34878D82A}">
                    <a16:rowId xmlns:a16="http://schemas.microsoft.com/office/drawing/2014/main" val="10004"/>
                  </a:ext>
                </a:extLst>
              </a:tr>
              <a:tr h="1678544">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8">
                        <a:extLst>
                          <a:ext uri="{28A0092B-C50C-407E-A947-70E740481C1C}">
                            <a14:useLocalDpi xmlns:a14="http://schemas.microsoft.com/office/drawing/2010/main" val="0"/>
                          </a:ext>
                        </a:extLst>
                      </a:blip>
                      <a:srcRect/>
                      <a:stretch>
                        <a:fillRect/>
                      </a:stretch>
                    </a:blipFill>
                  </a:tcPr>
                </a:tc>
                <a:tc rowSpan="2"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panose="020B0604020202020204" pitchFamily="34" charset="0"/>
                          <a:cs typeface="Arial" panose="020B0604020202020204" pitchFamily="34" charset="0"/>
                        </a:rPr>
                        <a:t>The Quick Start</a:t>
                      </a:r>
                      <a:r>
                        <a:rPr lang="en-US" sz="1800" baseline="0" noProof="0" dirty="0">
                          <a:solidFill>
                            <a:srgbClr val="D9D9D9"/>
                          </a:solidFill>
                          <a:latin typeface="Arial" panose="020B0604020202020204" pitchFamily="34" charset="0"/>
                          <a:cs typeface="Arial" panose="020B0604020202020204" pitchFamily="34" charset="0"/>
                        </a:rPr>
                        <a:t> Guides</a:t>
                      </a:r>
                      <a:r>
                        <a:rPr lang="en-US" sz="1800" noProof="0" dirty="0">
                          <a:solidFill>
                            <a:srgbClr val="D9D9D9"/>
                          </a:solidFill>
                          <a:latin typeface="Arial" panose="020B0604020202020204" pitchFamily="34" charset="0"/>
                          <a:cs typeface="Arial" panose="020B0604020202020204" pitchFamily="34" charset="0"/>
                        </a:rPr>
                        <a:t> </a:t>
                      </a:r>
                      <a:r>
                        <a:rPr lang="en-US" sz="1800" u="sng" noProof="0" dirty="0">
                          <a:solidFill>
                            <a:srgbClr val="D9D9D9"/>
                          </a:solidFill>
                          <a:latin typeface="Arial" panose="020B0604020202020204" pitchFamily="34" charset="0"/>
                          <a:cs typeface="Arial" panose="020B0604020202020204" pitchFamily="34" charset="0"/>
                        </a:rPr>
                        <a:t>are outside the template’s printable area</a:t>
                      </a:r>
                      <a:r>
                        <a:rPr lang="en-US" sz="1800" noProof="0" dirty="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To hide the guides click on the </a:t>
                      </a:r>
                      <a:r>
                        <a:rPr lang="en-US" sz="1800" b="1" baseline="0" noProof="0" dirty="0">
                          <a:solidFill>
                            <a:srgbClr val="D9D9D9"/>
                          </a:solidFill>
                          <a:latin typeface="Arial" panose="020B0604020202020204" pitchFamily="34" charset="0"/>
                          <a:cs typeface="Arial" panose="020B0604020202020204" pitchFamily="34" charset="0"/>
                        </a:rPr>
                        <a:t>Home</a:t>
                      </a:r>
                      <a:r>
                        <a:rPr lang="en-US" sz="18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dirty="0">
                          <a:solidFill>
                            <a:srgbClr val="D9D9D9"/>
                          </a:solidFill>
                          <a:latin typeface="Arial" panose="020B0604020202020204" pitchFamily="34" charset="0"/>
                          <a:cs typeface="Arial" panose="020B0604020202020204" pitchFamily="34" charset="0"/>
                        </a:rPr>
                        <a:t>Without Guides </a:t>
                      </a:r>
                      <a:r>
                        <a:rPr lang="en-US" sz="1800" b="0"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a:t>
                      </a:r>
                      <a:endParaRPr lang="en-US" sz="1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rowSpan="2"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3200" b="1" noProof="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noProof="0">
                          <a:solidFill>
                            <a:srgbClr val="D9D9D9"/>
                          </a:solidFill>
                          <a:latin typeface="Arial" panose="020B0604020202020204" pitchFamily="34" charset="0"/>
                          <a:cs typeface="Arial" panose="020B0604020202020204" pitchFamily="34" charset="0"/>
                        </a:rPr>
                        <a:t>The Quick Start</a:t>
                      </a:r>
                      <a:r>
                        <a:rPr lang="en-US" sz="2800" baseline="0" noProof="0">
                          <a:solidFill>
                            <a:srgbClr val="D9D9D9"/>
                          </a:solidFill>
                          <a:latin typeface="Arial" panose="020B0604020202020204" pitchFamily="34" charset="0"/>
                          <a:cs typeface="Arial" panose="020B0604020202020204" pitchFamily="34" charset="0"/>
                        </a:rPr>
                        <a:t> Guides</a:t>
                      </a:r>
                      <a:r>
                        <a:rPr lang="en-US" sz="2800" noProof="0">
                          <a:solidFill>
                            <a:srgbClr val="D9D9D9"/>
                          </a:solidFill>
                          <a:latin typeface="Arial" panose="020B0604020202020204" pitchFamily="34" charset="0"/>
                          <a:cs typeface="Arial" panose="020B0604020202020204" pitchFamily="34" charset="0"/>
                        </a:rPr>
                        <a:t> </a:t>
                      </a:r>
                      <a:r>
                        <a:rPr lang="en-US" sz="2800" u="sng" noProof="0">
                          <a:solidFill>
                            <a:srgbClr val="D9D9D9"/>
                          </a:solidFill>
                          <a:latin typeface="Arial" panose="020B0604020202020204" pitchFamily="34" charset="0"/>
                          <a:cs typeface="Arial" panose="020B0604020202020204" pitchFamily="34" charset="0"/>
                        </a:rPr>
                        <a:t>are outside the template’s printable area</a:t>
                      </a:r>
                      <a:r>
                        <a:rPr lang="en-US" sz="2800" noProof="0">
                          <a:solidFill>
                            <a:srgbClr val="D9D9D9"/>
                          </a:solidFill>
                          <a:latin typeface="Arial" panose="020B0604020202020204" pitchFamily="34" charset="0"/>
                          <a:cs typeface="Arial" panose="020B0604020202020204" pitchFamily="34" charset="0"/>
                        </a:rPr>
                        <a:t> and they will not be on the printed poster</a:t>
                      </a:r>
                      <a:r>
                        <a:rPr lang="en-US" sz="2800" baseline="0" noProof="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To hide the guides click on the </a:t>
                      </a:r>
                      <a:r>
                        <a:rPr lang="en-US" sz="2800" b="1" baseline="0" noProof="0">
                          <a:solidFill>
                            <a:srgbClr val="D9D9D9"/>
                          </a:solidFill>
                          <a:latin typeface="Arial" panose="020B0604020202020204" pitchFamily="34" charset="0"/>
                          <a:cs typeface="Arial" panose="020B0604020202020204" pitchFamily="34" charset="0"/>
                        </a:rPr>
                        <a:t>Home</a:t>
                      </a:r>
                      <a:r>
                        <a:rPr lang="en-US" sz="2800" baseline="0" noProof="0">
                          <a:solidFill>
                            <a:srgbClr val="D9D9D9"/>
                          </a:solidFill>
                          <a:latin typeface="Arial" panose="020B0604020202020204" pitchFamily="34" charset="0"/>
                          <a:cs typeface="Arial" panose="020B0604020202020204" pitchFamily="34" charset="0"/>
                        </a:rPr>
                        <a:t> tab (top of the screen) and then click on the </a:t>
                      </a:r>
                      <a:r>
                        <a:rPr lang="en-US" sz="2800" b="1"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 button below to see the available layouts. Choose the </a:t>
                      </a:r>
                      <a:r>
                        <a:rPr lang="en-US" sz="2800" b="1" baseline="0" noProof="0">
                          <a:solidFill>
                            <a:srgbClr val="D9D9D9"/>
                          </a:solidFill>
                          <a:latin typeface="Arial" panose="020B0604020202020204" pitchFamily="34" charset="0"/>
                          <a:cs typeface="Arial" panose="020B0604020202020204" pitchFamily="34" charset="0"/>
                        </a:rPr>
                        <a:t>Without Guides </a:t>
                      </a:r>
                      <a:r>
                        <a:rPr lang="en-US" sz="2800" b="0"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a:t>
                      </a: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5"/>
                  </a:ext>
                </a:extLst>
              </a:tr>
              <a:tr h="5446460">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gridSpan="2"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hMerge="1" vMerge="1">
                  <a:txBody>
                    <a:bodyPr/>
                    <a:lstStyle/>
                    <a:p>
                      <a:endParaRPr lang="en-US"/>
                    </a:p>
                  </a:txBody>
                  <a:tcPr/>
                </a:tc>
                <a:extLst>
                  <a:ext uri="{0D108BD9-81ED-4DB2-BD59-A6C34878D82A}">
                    <a16:rowId xmlns:a16="http://schemas.microsoft.com/office/drawing/2014/main" val="1766341567"/>
                  </a:ext>
                </a:extLst>
              </a:tr>
              <a:tr h="4626677">
                <a:tc>
                  <a:txBody>
                    <a:bodyPr/>
                    <a:lstStyle/>
                    <a:p>
                      <a:pPr rtl="0"/>
                      <a:r>
                        <a:rPr lang="en-US" sz="2400" b="1" dirty="0">
                          <a:solidFill>
                            <a:srgbClr val="FFC000"/>
                          </a:solidFill>
                          <a:latin typeface="Arial" panose="020B0604020202020204" pitchFamily="34" charset="0"/>
                          <a:cs typeface="Arial" panose="020B0604020202020204" pitchFamily="34" charset="0"/>
                        </a:rPr>
                        <a:t>How to</a:t>
                      </a:r>
                      <a:r>
                        <a:rPr lang="en-US" sz="2400" b="1" baseline="0" dirty="0">
                          <a:solidFill>
                            <a:srgbClr val="FFC000"/>
                          </a:solidFill>
                          <a:latin typeface="Arial" panose="020B0604020202020204" pitchFamily="34" charset="0"/>
                          <a:cs typeface="Arial" panose="020B0604020202020204" pitchFamily="34" charset="0"/>
                        </a:rPr>
                        <a:t> preview your poster prior to printing</a:t>
                      </a:r>
                      <a:endParaRPr lang="en-US" sz="2400" b="1" dirty="0">
                        <a:solidFill>
                          <a:srgbClr val="FFC000"/>
                        </a:solidFill>
                        <a:latin typeface="Arial" panose="020B0604020202020204" pitchFamily="34" charset="0"/>
                        <a:cs typeface="Arial" panose="020B0604020202020204" pitchFamily="34" charset="0"/>
                      </a:endParaRPr>
                    </a:p>
                    <a:p>
                      <a:pPr rtl="0"/>
                      <a:r>
                        <a:rPr lang="en-US" sz="2000" dirty="0">
                          <a:solidFill>
                            <a:srgbClr val="D9D9D9"/>
                          </a:solidFill>
                          <a:latin typeface="Arial" panose="020B0604020202020204" pitchFamily="34" charset="0"/>
                          <a:cs typeface="Arial" panose="020B0604020202020204" pitchFamily="34" charset="0"/>
                        </a:rPr>
                        <a:t>You can preview your poster at any time by pressing the </a:t>
                      </a:r>
                      <a:r>
                        <a:rPr lang="en-US" sz="2000" dirty="0">
                          <a:solidFill>
                            <a:srgbClr val="FFC000"/>
                          </a:solidFill>
                          <a:latin typeface="Arial" panose="020B0604020202020204" pitchFamily="34" charset="0"/>
                          <a:cs typeface="Arial" panose="020B0604020202020204" pitchFamily="34" charset="0"/>
                        </a:rPr>
                        <a:t>F5 key</a:t>
                      </a:r>
                      <a:r>
                        <a:rPr lang="en-US" sz="20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dirty="0">
                          <a:solidFill>
                            <a:srgbClr val="FFC000"/>
                          </a:solidFill>
                          <a:latin typeface="Arial" panose="020B0604020202020204" pitchFamily="34" charset="0"/>
                          <a:cs typeface="Arial" panose="020B0604020202020204" pitchFamily="34" charset="0"/>
                        </a:rPr>
                        <a:t>ESC key </a:t>
                      </a:r>
                      <a:r>
                        <a:rPr lang="en-US" sz="20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gridSpan="2">
                  <a:txBody>
                    <a:bodyPr/>
                    <a:lstStyle/>
                    <a:p>
                      <a:pPr rtl="0"/>
                      <a:r>
                        <a:rPr lang="en-US" sz="8800" b="1" dirty="0">
                          <a:solidFill>
                            <a:srgbClr val="D9D9D9"/>
                          </a:solidFill>
                          <a:latin typeface="Arial" panose="020B0604020202020204" pitchFamily="34" charset="0"/>
                          <a:cs typeface="Arial" panose="020B0604020202020204" pitchFamily="34" charset="0"/>
                        </a:rPr>
                        <a:t>F5</a:t>
                      </a:r>
                      <a:r>
                        <a:rPr lang="en-US" sz="1800" baseline="0" dirty="0">
                          <a:solidFill>
                            <a:srgbClr val="D9D9D9"/>
                          </a:solidFill>
                          <a:latin typeface="Arial" panose="020B0604020202020204" pitchFamily="34" charset="0"/>
                          <a:cs typeface="Arial" panose="020B0604020202020204" pitchFamily="34" charset="0"/>
                        </a:rPr>
                        <a: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tc hMerge="1">
                  <a:txBody>
                    <a:bodyPr/>
                    <a:lstStyle/>
                    <a:p>
                      <a:pPr algn="ctr"/>
                      <a:r>
                        <a:rPr lang="en-US" sz="13800" b="1" dirty="0">
                          <a:solidFill>
                            <a:srgbClr val="D9D9D9"/>
                          </a:solidFill>
                          <a:latin typeface="Arial" panose="020B0604020202020204" pitchFamily="34" charset="0"/>
                          <a:cs typeface="Arial" panose="020B0604020202020204" pitchFamily="34" charset="0"/>
                        </a:rPr>
                        <a:t>F5</a:t>
                      </a:r>
                      <a:r>
                        <a:rPr lang="en-US" sz="2800" baseline="0" dirty="0">
                          <a:solidFill>
                            <a:srgbClr val="D9D9D9"/>
                          </a:solidFill>
                          <a:latin typeface="Arial" panose="020B0604020202020204" pitchFamily="34" charset="0"/>
                          <a:cs typeface="Arial" panose="020B0604020202020204" pitchFamily="34" charset="0"/>
                        </a:rPr>
                        <a:t> </a:t>
                      </a:r>
                      <a:endParaRPr lang="en-US" sz="6000" dirty="0"/>
                    </a:p>
                  </a:txBody>
                  <a:tcPr marL="182880" marT="137160" anchor="ctr">
                    <a:solidFill>
                      <a:schemeClr val="tx1">
                        <a:lumMod val="95000"/>
                        <a:lumOff val="5000"/>
                      </a:schemeClr>
                    </a:solidFill>
                  </a:tcPr>
                </a:tc>
                <a:extLst>
                  <a:ext uri="{0D108BD9-81ED-4DB2-BD59-A6C34878D82A}">
                    <a16:rowId xmlns:a16="http://schemas.microsoft.com/office/drawing/2014/main" val="10006"/>
                  </a:ext>
                </a:extLst>
              </a:tr>
              <a:tr h="5308827">
                <a:tc gridSpan="3">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How to 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When you are ready to have your poster printed go online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and click on the "</a:t>
                      </a:r>
                      <a:r>
                        <a:rPr lang="en-US" sz="1800" noProof="0" dirty="0">
                          <a:solidFill>
                            <a:srgbClr val="FFC000"/>
                          </a:solidFill>
                          <a:latin typeface="Arial"/>
                          <a:cs typeface="Arial"/>
                        </a:rPr>
                        <a:t>Order Your Poster</a:t>
                      </a:r>
                      <a:r>
                        <a:rPr lang="en-US" sz="1800" noProof="0" dirty="0">
                          <a:solidFill>
                            <a:srgbClr val="D9D9D9"/>
                          </a:solidFill>
                          <a:latin typeface="Arial"/>
                          <a:cs typeface="Arial"/>
                        </a:rPr>
                        <a:t>" button. You can have your poster printed on professional papers, fabric for easy traveling and a variety of other materials.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If you submit a PowerPoint document, you will be receiving a PDF proof for your approval prior to printing. If your order is placed and paid for before noon (Pacific time) Monday-Friday, your order will ship out that same day. FedEx Next day, Second day, Third day, and Free Ground services are offered.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
                      </a:r>
                      <a:br>
                        <a:rPr lang="en-US" sz="1800" noProof="0" dirty="0">
                          <a:solidFill>
                            <a:srgbClr val="D9D9D9"/>
                          </a:solidFill>
                          <a:latin typeface="Arial"/>
                          <a:cs typeface="Arial"/>
                        </a:rPr>
                      </a:br>
                      <a:r>
                        <a:rPr lang="en-US" sz="1800" noProof="0" dirty="0">
                          <a:solidFill>
                            <a:srgbClr val="D9D9D9"/>
                          </a:solidFill>
                          <a:latin typeface="Arial"/>
                          <a:cs typeface="Arial"/>
                        </a:rPr>
                        <a:t>Go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for more information.</a:t>
                      </a:r>
                    </a:p>
                  </a:txBody>
                  <a:tcPr marL="182880" marT="137160">
                    <a:solidFill>
                      <a:srgbClr val="01010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047130">
                <a:tc gridSpan="3">
                  <a:txBody>
                    <a:bodyPr/>
                    <a:lstStyle/>
                    <a:p>
                      <a:endParaRPr lang="en-US" sz="1800" dirty="0">
                        <a:solidFill>
                          <a:srgbClr val="1F3A4E"/>
                        </a:solidFill>
                      </a:endParaRPr>
                    </a:p>
                  </a:txBody>
                  <a:tcPr marL="182880" marT="137160">
                    <a:blipFill dpi="0" rotWithShape="1">
                      <a:blip r:embed="rId9">
                        <a:extLst>
                          <a:ext uri="{28A0092B-C50C-407E-A947-70E740481C1C}">
                            <a14:useLocalDpi xmlns:a14="http://schemas.microsoft.com/office/drawing/2010/main" val="0"/>
                          </a:ext>
                        </a:extLst>
                      </a:blip>
                      <a:srcRect/>
                      <a:stretch>
                        <a:fillRect/>
                      </a:stretch>
                    </a:blip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1130052">
                <a:tc gridSpan="2">
                  <a:txBody>
                    <a:bodyPr/>
                    <a:lstStyle/>
                    <a:p>
                      <a:pPr>
                        <a:lnSpc>
                          <a:spcPts val="2600"/>
                        </a:lnSpc>
                      </a:pPr>
                      <a:r>
                        <a:rPr lang="en-US" sz="1800" dirty="0">
                          <a:solidFill>
                            <a:schemeClr val="bg1">
                              <a:lumMod val="85000"/>
                            </a:schemeClr>
                          </a:solidFill>
                          <a:latin typeface="Arial"/>
                          <a:cs typeface="Arial"/>
                        </a:rPr>
                        <a:t>© 2019</a:t>
                      </a:r>
                      <a:r>
                        <a:rPr lang="en-US" sz="1800" baseline="0" dirty="0">
                          <a:solidFill>
                            <a:schemeClr val="bg1">
                              <a:lumMod val="85000"/>
                            </a:schemeClr>
                          </a:solidFill>
                          <a:latin typeface="Arial"/>
                          <a:cs typeface="Arial"/>
                        </a:rPr>
                        <a:t> </a:t>
                      </a:r>
                      <a:r>
                        <a:rPr lang="en-US" sz="1800" dirty="0" err="1">
                          <a:solidFill>
                            <a:schemeClr val="bg1">
                              <a:lumMod val="85000"/>
                            </a:schemeClr>
                          </a:solidFill>
                          <a:latin typeface="Arial"/>
                          <a:cs typeface="Arial"/>
                        </a:rPr>
                        <a:t>PosterPresentations.com</a:t>
                      </a:r>
                      <a:r>
                        <a:rPr lang="en-US" sz="1800" dirty="0">
                          <a:solidFill>
                            <a:schemeClr val="bg1">
                              <a:lumMod val="85000"/>
                            </a:schemeClr>
                          </a:solidFill>
                          <a:latin typeface="Arial"/>
                          <a:cs typeface="Arial"/>
                        </a:rPr>
                        <a:t/>
                      </a:r>
                      <a:br>
                        <a:rPr lang="en-US" sz="1800" dirty="0">
                          <a:solidFill>
                            <a:schemeClr val="bg1">
                              <a:lumMod val="85000"/>
                            </a:schemeClr>
                          </a:solidFill>
                          <a:latin typeface="Arial"/>
                          <a:cs typeface="Arial"/>
                        </a:rPr>
                      </a:br>
                      <a:r>
                        <a:rPr lang="en-US" sz="1800" dirty="0">
                          <a:solidFill>
                            <a:schemeClr val="bg1">
                              <a:lumMod val="85000"/>
                            </a:schemeClr>
                          </a:solidFill>
                          <a:latin typeface="Arial"/>
                          <a:cs typeface="Arial"/>
                        </a:rPr>
                        <a:t>2117 Fourth Street ,</a:t>
                      </a:r>
                      <a:r>
                        <a:rPr lang="en-US" sz="1800" baseline="0" dirty="0">
                          <a:solidFill>
                            <a:schemeClr val="bg1">
                              <a:lumMod val="85000"/>
                            </a:schemeClr>
                          </a:solidFill>
                          <a:latin typeface="Arial"/>
                          <a:cs typeface="Arial"/>
                        </a:rPr>
                        <a:t> STE C        </a:t>
                      </a:r>
                    </a:p>
                    <a:p>
                      <a:pPr>
                        <a:lnSpc>
                          <a:spcPts val="2600"/>
                        </a:lnSpc>
                      </a:pPr>
                      <a:r>
                        <a:rPr lang="en-US" sz="1800" baseline="0" dirty="0">
                          <a:solidFill>
                            <a:schemeClr val="bg1">
                              <a:lumMod val="85000"/>
                            </a:schemeClr>
                          </a:solidFill>
                          <a:latin typeface="Arial"/>
                          <a:cs typeface="Arial"/>
                        </a:rPr>
                        <a:t>Berkeley CA 94710 USA</a:t>
                      </a:r>
                      <a:endParaRPr lang="en-US" sz="1800" dirty="0">
                        <a:solidFill>
                          <a:schemeClr val="bg1">
                            <a:lumMod val="85000"/>
                          </a:schemeClr>
                        </a:solidFill>
                        <a:latin typeface="Arial"/>
                        <a:cs typeface="Arial"/>
                      </a:endParaRPr>
                    </a:p>
                  </a:txBody>
                  <a:tcPr marL="182880" marT="137160">
                    <a:solidFill>
                      <a:srgbClr val="010101"/>
                    </a:solidFill>
                  </a:tcPr>
                </a:tc>
                <a:tc hMerge="1">
                  <a:txBody>
                    <a:bodyPr/>
                    <a:lstStyle/>
                    <a:p>
                      <a:pPr>
                        <a:lnSpc>
                          <a:spcPts val="2600"/>
                        </a:lnSpc>
                      </a:pPr>
                      <a:endParaRPr lang="en-US" sz="2400" dirty="0">
                        <a:solidFill>
                          <a:schemeClr val="bg1">
                            <a:lumMod val="85000"/>
                          </a:schemeClr>
                        </a:solidFill>
                        <a:latin typeface="Arial"/>
                        <a:cs typeface="Arial"/>
                      </a:endParaRPr>
                    </a:p>
                  </a:txBody>
                  <a:tcPr marL="182880" marT="137160">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1800" b="1" dirty="0">
                          <a:solidFill>
                            <a:srgbClr val="D0D0D0"/>
                          </a:solidFill>
                          <a:latin typeface="Arial"/>
                          <a:cs typeface="Arial"/>
                        </a:rPr>
                        <a:t>For complete tutorials</a:t>
                      </a:r>
                      <a:r>
                        <a:rPr lang="en-US" sz="1800" b="1" baseline="0" dirty="0">
                          <a:solidFill>
                            <a:srgbClr val="D0D0D0"/>
                          </a:solidFill>
                          <a:latin typeface="Arial"/>
                          <a:cs typeface="Arial"/>
                        </a:rPr>
                        <a:t> visit:</a:t>
                      </a:r>
                    </a:p>
                    <a:p>
                      <a:pPr marL="0" marR="0" indent="0" algn="l" defTabSz="4388900" rtl="0" eaLnBrk="1" fontAlgn="auto" latinLnBrk="0" hangingPunct="1">
                        <a:lnSpc>
                          <a:spcPct val="100000"/>
                        </a:lnSpc>
                        <a:spcBef>
                          <a:spcPts val="0"/>
                        </a:spcBef>
                        <a:spcAft>
                          <a:spcPts val="0"/>
                        </a:spcAft>
                        <a:buClrTx/>
                        <a:buSzTx/>
                        <a:buFontTx/>
                        <a:buNone/>
                        <a:tabLst/>
                        <a:defRPr/>
                      </a:pPr>
                      <a:r>
                        <a:rPr lang="en-US" sz="1400" b="1" dirty="0">
                          <a:solidFill>
                            <a:srgbClr val="FFC000"/>
                          </a:solidFill>
                          <a:latin typeface="Arial"/>
                          <a:cs typeface="Arial"/>
                        </a:rPr>
                        <a:t>https://</a:t>
                      </a:r>
                      <a:r>
                        <a:rPr lang="en-US" sz="1400" b="1" dirty="0" err="1">
                          <a:solidFill>
                            <a:srgbClr val="FFC000"/>
                          </a:solidFill>
                          <a:latin typeface="Arial"/>
                          <a:cs typeface="Arial"/>
                        </a:rPr>
                        <a:t>www.posterpresentations.com</a:t>
                      </a:r>
                      <a:r>
                        <a:rPr lang="en-US" sz="1400" b="1" dirty="0">
                          <a:solidFill>
                            <a:srgbClr val="FFC000"/>
                          </a:solidFill>
                          <a:latin typeface="Arial"/>
                          <a:cs typeface="Arial"/>
                        </a:rPr>
                        <a:t>/</a:t>
                      </a:r>
                      <a:r>
                        <a:rPr lang="en-US" sz="1400" b="1" dirty="0" err="1">
                          <a:solidFill>
                            <a:srgbClr val="FFC000"/>
                          </a:solidFill>
                          <a:latin typeface="Arial"/>
                          <a:cs typeface="Arial"/>
                        </a:rPr>
                        <a:t>helpdesk.html</a:t>
                      </a:r>
                      <a:endParaRPr lang="en-US" sz="9600" dirty="0"/>
                    </a:p>
                  </a:txBody>
                  <a:tcPr marL="182880" marT="137160">
                    <a:solidFill>
                      <a:srgbClr val="010101"/>
                    </a:solidFill>
                  </a:tcPr>
                </a:tc>
                <a:extLst>
                  <a:ext uri="{0D108BD9-81ED-4DB2-BD59-A6C34878D82A}">
                    <a16:rowId xmlns:a16="http://schemas.microsoft.com/office/drawing/2014/main" val="10009"/>
                  </a:ext>
                </a:extLst>
              </a:tr>
            </a:tbl>
          </a:graphicData>
        </a:graphic>
      </p:graphicFrame>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spTree>
    <p:extLst>
      <p:ext uri="{BB962C8B-B14F-4D97-AF65-F5344CB8AC3E}">
        <p14:creationId xmlns:p14="http://schemas.microsoft.com/office/powerpoint/2010/main" val="3448820764"/>
      </p:ext>
    </p:extLst>
  </p:cSld>
  <p:clrMap bg1="lt1" tx1="dk1" bg2="lt2" tx2="dk2" accent1="accent1" accent2="accent2" accent3="accent3" accent4="accent4" accent5="accent5" accent6="accent6" hlink="hlink" folHlink="folHlink"/>
  <p:sldLayoutIdLst>
    <p:sldLayoutId id="2147483661"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Placeholder 27">
            <a:extLst>
              <a:ext uri="{FF2B5EF4-FFF2-40B4-BE49-F238E27FC236}">
                <a16:creationId xmlns:a16="http://schemas.microsoft.com/office/drawing/2014/main" id="{3F0F9E90-FAA0-694D-A385-A29160674B09}"/>
              </a:ext>
            </a:extLst>
          </p:cNvPr>
          <p:cNvSpPr>
            <a:spLocks noGrp="1"/>
          </p:cNvSpPr>
          <p:nvPr>
            <p:ph type="body" sz="quarter" idx="10"/>
          </p:nvPr>
        </p:nvSpPr>
        <p:spPr>
          <a:xfrm>
            <a:off x="440616" y="5365571"/>
            <a:ext cx="10101856" cy="7336931"/>
          </a:xfrm>
          <a:ln>
            <a:solidFill>
              <a:schemeClr val="accent1"/>
            </a:solidFill>
            <a:prstDash val="dash"/>
          </a:ln>
        </p:spPr>
        <p:txBody>
          <a:bodyPr/>
          <a:lstStyle/>
          <a:p>
            <a:pPr algn="just"/>
            <a:r>
              <a:rPr lang="es-ES" dirty="0"/>
              <a:t>Con el triunfo revolucionario, los medios de difusión dejan de ser empresas privadas, para convertirse en entidades estatales al servicio del bien público. Desde entonces, las lógicas de producción de comunicación social comienzan a estandarizarse en todo el país; puesto que, si hasta el momento los medios de prensa dependían de anunciantes o partidos de diversa filiación política, a partir de la década de los ‘60 el sistema de medios en Cuba inicia un proceso de homogenización organizativa e ideológica. </a:t>
            </a:r>
          </a:p>
          <a:p>
            <a:pPr algn="just"/>
            <a:r>
              <a:rPr lang="es-ES" dirty="0"/>
              <a:t>Como resultado, según afirma Julio García Luis (2013), no solo se actualizó el imaginario sobre la prensa en Cuba por parte de la acusadora opinión internacional de base burguesa ‒que ahora tildaba a los medios cubanos de oficialistas y antidemocráticos‒ o del expectante pueblo cubano que ‒empeñado en construir un proyecto social sin precedentes en el continente americano‒ comienza a propugnar una prensa revolucionaria y progresista. Ahora, incluso, el propio gremio periodístico de la Isla empieza a percibirse, a sí mismo, diferente respecto a sus homólogos foráneos, percepción expresada en su discurso oral dentro del contexto laboral. </a:t>
            </a:r>
          </a:p>
          <a:p>
            <a:pPr algn="just"/>
            <a:r>
              <a:rPr lang="es-ES" dirty="0" smtClean="0"/>
              <a:t>De </a:t>
            </a:r>
            <a:r>
              <a:rPr lang="es-ES" dirty="0"/>
              <a:t>ahí que resulte pertinente estudiar no solo las interioridades del sistema de medios en Cuba, sino también la forma en que sus periodistas establecen una polarización ideológica a partir de sus juicios orales (García Luis, 2013), desde la realidad profesional en que están insertados tal y como la perciben. </a:t>
            </a:r>
          </a:p>
          <a:p>
            <a:pPr algn="just"/>
            <a:r>
              <a:rPr lang="es-ES" dirty="0"/>
              <a:t>La mayoría de las investigaciones se enfocan en la polarización ideológica del discurso periodístico; sin embargo, </a:t>
            </a:r>
            <a:r>
              <a:rPr lang="es-ES" b="1" dirty="0"/>
              <a:t>el presente se propone analizar la polarización ideológica en el discurso oral de los periodistas sobre el sistema de prensa cubano, enmarcados en el contexto laboral.</a:t>
            </a:r>
          </a:p>
          <a:p>
            <a:endParaRPr lang="en-US" dirty="0"/>
          </a:p>
        </p:txBody>
      </p:sp>
      <p:sp>
        <p:nvSpPr>
          <p:cNvPr id="29" name="Text Placeholder 28">
            <a:extLst>
              <a:ext uri="{FF2B5EF4-FFF2-40B4-BE49-F238E27FC236}">
                <a16:creationId xmlns:a16="http://schemas.microsoft.com/office/drawing/2014/main" id="{FCB797DF-A438-244B-B34C-CCF348A4370E}"/>
              </a:ext>
            </a:extLst>
          </p:cNvPr>
          <p:cNvSpPr>
            <a:spLocks noGrp="1"/>
          </p:cNvSpPr>
          <p:nvPr>
            <p:ph type="body" sz="quarter" idx="11"/>
          </p:nvPr>
        </p:nvSpPr>
        <p:spPr/>
        <p:txBody>
          <a:bodyPr/>
          <a:lstStyle/>
          <a:p>
            <a:r>
              <a:rPr lang="en-US" dirty="0" smtClean="0"/>
              <a:t>1. INTRODUCCION </a:t>
            </a:r>
            <a:r>
              <a:rPr lang="en-US" dirty="0"/>
              <a:t>(OBJETIVOS)</a:t>
            </a:r>
          </a:p>
        </p:txBody>
      </p:sp>
      <p:sp>
        <p:nvSpPr>
          <p:cNvPr id="30" name="Text Placeholder 29">
            <a:extLst>
              <a:ext uri="{FF2B5EF4-FFF2-40B4-BE49-F238E27FC236}">
                <a16:creationId xmlns:a16="http://schemas.microsoft.com/office/drawing/2014/main" id="{F756C91F-A769-8746-9736-6A1E2B721D6B}"/>
              </a:ext>
            </a:extLst>
          </p:cNvPr>
          <p:cNvSpPr>
            <a:spLocks noGrp="1"/>
          </p:cNvSpPr>
          <p:nvPr>
            <p:ph type="body" sz="quarter" idx="20"/>
          </p:nvPr>
        </p:nvSpPr>
        <p:spPr>
          <a:xfrm>
            <a:off x="449461" y="12894336"/>
            <a:ext cx="10096349" cy="566030"/>
          </a:xfrm>
        </p:spPr>
        <p:txBody>
          <a:bodyPr/>
          <a:lstStyle/>
          <a:p>
            <a:r>
              <a:rPr lang="en-US" dirty="0"/>
              <a:t>2</a:t>
            </a:r>
            <a:r>
              <a:rPr lang="en-US" dirty="0" smtClean="0"/>
              <a:t>. METODOLOGIA</a:t>
            </a:r>
            <a:endParaRPr lang="en-US" dirty="0"/>
          </a:p>
        </p:txBody>
      </p:sp>
      <p:sp>
        <p:nvSpPr>
          <p:cNvPr id="31" name="Text Placeholder 30">
            <a:extLst>
              <a:ext uri="{FF2B5EF4-FFF2-40B4-BE49-F238E27FC236}">
                <a16:creationId xmlns:a16="http://schemas.microsoft.com/office/drawing/2014/main" id="{4D8E9A6E-E5FF-AB49-84AA-3A4E1523DDE0}"/>
              </a:ext>
            </a:extLst>
          </p:cNvPr>
          <p:cNvSpPr>
            <a:spLocks noGrp="1"/>
          </p:cNvSpPr>
          <p:nvPr>
            <p:ph type="body" sz="quarter" idx="25"/>
          </p:nvPr>
        </p:nvSpPr>
        <p:spPr/>
        <p:txBody>
          <a:bodyPr/>
          <a:lstStyle/>
          <a:p>
            <a:r>
              <a:rPr lang="en-US" dirty="0"/>
              <a:t>3</a:t>
            </a:r>
            <a:r>
              <a:rPr lang="en-US" dirty="0" smtClean="0"/>
              <a:t>. RESULTADOS </a:t>
            </a:r>
            <a:r>
              <a:rPr lang="en-US" dirty="0"/>
              <a:t>Y DISCUSION</a:t>
            </a:r>
          </a:p>
        </p:txBody>
      </p:sp>
      <p:sp>
        <p:nvSpPr>
          <p:cNvPr id="32" name="Text Placeholder 31">
            <a:extLst>
              <a:ext uri="{FF2B5EF4-FFF2-40B4-BE49-F238E27FC236}">
                <a16:creationId xmlns:a16="http://schemas.microsoft.com/office/drawing/2014/main" id="{F1CD45E0-BFBD-6449-A27A-446292982C7D}"/>
              </a:ext>
            </a:extLst>
          </p:cNvPr>
          <p:cNvSpPr>
            <a:spLocks noGrp="1"/>
          </p:cNvSpPr>
          <p:nvPr>
            <p:ph type="body" sz="quarter" idx="26"/>
          </p:nvPr>
        </p:nvSpPr>
        <p:spPr>
          <a:xfrm>
            <a:off x="10849059" y="5365572"/>
            <a:ext cx="10093752" cy="11187742"/>
          </a:xfrm>
          <a:ln>
            <a:solidFill>
              <a:schemeClr val="accent1"/>
            </a:solidFill>
            <a:prstDash val="dash"/>
          </a:ln>
        </p:spPr>
        <p:txBody>
          <a:bodyPr/>
          <a:lstStyle/>
          <a:p>
            <a:pPr algn="just"/>
            <a:r>
              <a:rPr lang="es-ES" dirty="0" smtClean="0"/>
              <a:t>Los </a:t>
            </a:r>
            <a:r>
              <a:rPr lang="es-ES" dirty="0"/>
              <a:t>periodistas de los medios provinciales villaclareños expresan mediante juicios una polarización ideológica donde el </a:t>
            </a:r>
            <a:r>
              <a:rPr lang="es-ES" i="1" dirty="0" err="1"/>
              <a:t>ingroup</a:t>
            </a:r>
            <a:r>
              <a:rPr lang="es-ES" dirty="0"/>
              <a:t> está compuesto por los periodistas cubanos (incluyéndose a sí mismos) que son eficientes y éticos, y los </a:t>
            </a:r>
            <a:r>
              <a:rPr lang="es-ES" dirty="0" smtClean="0"/>
              <a:t>públicos; mientras, el </a:t>
            </a:r>
            <a:r>
              <a:rPr lang="es-ES" i="1" dirty="0" err="1"/>
              <a:t>outgroup</a:t>
            </a:r>
            <a:r>
              <a:rPr lang="es-ES" i="1" dirty="0"/>
              <a:t> </a:t>
            </a:r>
            <a:r>
              <a:rPr lang="es-ES" dirty="0"/>
              <a:t>está conformado por los periodistas cubanos ineficientes y poco éticos, los organismos rectores de la prensa, los directivos de los medios de prensa, las fuentes institucionales que se niegan a brindar información, y los centros académicos.</a:t>
            </a:r>
          </a:p>
          <a:p>
            <a:r>
              <a:rPr lang="en-US" b="1" dirty="0" smtClean="0"/>
              <a:t>EMISIÓN</a:t>
            </a:r>
          </a:p>
          <a:p>
            <a:r>
              <a:rPr lang="es-ES" dirty="0"/>
              <a:t>«Los principales valores que rigen el comportamiento ético de los reporteros cubanos son la honestidad, el apego a la verdad, la protección a las fuentes de información y la lealtad a la Revolución cubana» (periodista 2 de ACN). </a:t>
            </a:r>
          </a:p>
          <a:p>
            <a:r>
              <a:rPr lang="es-ES" dirty="0"/>
              <a:t>«Los periodistas cubanos sí resultan eficientes en su trabajo porque son muy sacrificados» (periodista 4, grupo focal </a:t>
            </a:r>
            <a:r>
              <a:rPr lang="es-ES" i="1" dirty="0"/>
              <a:t>CMHW</a:t>
            </a:r>
            <a:r>
              <a:rPr lang="es-ES" dirty="0"/>
              <a:t>).</a:t>
            </a:r>
          </a:p>
          <a:p>
            <a:r>
              <a:rPr lang="es-ES" dirty="0"/>
              <a:t>«Aunque en la prensa cubana se ha desarrollado una paulatina apertura al tratamiento de situaciones de amenaza para la sociedad, en ocasiones, las cifras se manipulan con el objetivo de suavizar los problemas ante el público y se tratan los temas desde un enfoque demasiado informativo y superficial» (periodista 1, grupo focal </a:t>
            </a:r>
            <a:r>
              <a:rPr lang="es-ES" i="1" dirty="0"/>
              <a:t>Vanguardia</a:t>
            </a:r>
            <a:r>
              <a:rPr lang="es-ES" dirty="0"/>
              <a:t>; entrevistado 4, </a:t>
            </a:r>
            <a:r>
              <a:rPr lang="es-ES" i="1" dirty="0"/>
              <a:t>CMHW</a:t>
            </a:r>
            <a:r>
              <a:rPr lang="es-ES" dirty="0" smtClean="0"/>
              <a:t>).</a:t>
            </a:r>
            <a:endParaRPr lang="en-US" b="1" dirty="0" smtClean="0"/>
          </a:p>
          <a:p>
            <a:r>
              <a:rPr lang="en-US" b="1" dirty="0" smtClean="0"/>
              <a:t>MENSAJE </a:t>
            </a:r>
          </a:p>
          <a:p>
            <a:r>
              <a:rPr lang="es-ES" dirty="0"/>
              <a:t>«Esta reiteración excesiva de informaciones (tratadas muchas veces mediante campañas y consignas inoperantes) sobre un mismo tema y siempre desde el mismo enfoque, sin reconocer las posturas alternativas, hace que muchas veces cuestiones de gran importancia y sensibilidad no lleguen a los públicos o se rechacen del todo. Por ejemplo, con la reforma constitucional se hizo un bombardeo tal que, como ciudadano, no te sentías motivado a votar sí por la Constitución» (periodista 2, grupo focal, </a:t>
            </a:r>
            <a:r>
              <a:rPr lang="es-ES" i="1" dirty="0"/>
              <a:t>Vanguardia</a:t>
            </a:r>
            <a:r>
              <a:rPr lang="es-ES" dirty="0"/>
              <a:t>).</a:t>
            </a:r>
          </a:p>
          <a:p>
            <a:r>
              <a:rPr lang="es-ES" dirty="0"/>
              <a:t>«Aunque la prensa cubana ha ganado en el ejercicio de la crítica, las posturas exageradamente apologéticas y triunfalistas ‒que van en detrimento de la calidad y utilidad de los mensajes periodísticos‒aún prevalecen en nuestros medios» (periodistas del grupo focal de </a:t>
            </a:r>
            <a:r>
              <a:rPr lang="es-ES" i="1" dirty="0"/>
              <a:t>Vanguardia</a:t>
            </a:r>
            <a:r>
              <a:rPr lang="es-ES" dirty="0"/>
              <a:t>).</a:t>
            </a:r>
          </a:p>
          <a:p>
            <a:r>
              <a:rPr lang="en-US" b="1" dirty="0" smtClean="0"/>
              <a:t>RECEPCIÓN</a:t>
            </a:r>
            <a:endParaRPr lang="en-US" b="1" dirty="0"/>
          </a:p>
          <a:p>
            <a:r>
              <a:rPr lang="es-ES" dirty="0"/>
              <a:t>«La insatisfacción del público con los mensajes periodísticos no está relacionada con la capacidad de los profesionales de la prensa, sino con los efectos negativos de las políticas informativas implantadas en los medios y con los discursos de las fuentes institucionales que han adquirido gran descrédito. Además, la competencia que genera internet también ha influido en la insatisfacción de los públicos, ya que muchas veces reciben informaciones relativamente tergiversadas, pero más atractivas y no poseen las herramientas para poder dilucidar entre las que resultan ciertas o confiables, o no» (periodista 1 de </a:t>
            </a:r>
            <a:r>
              <a:rPr lang="es-ES" i="1" dirty="0"/>
              <a:t>Vanguardia</a:t>
            </a:r>
            <a:r>
              <a:rPr lang="es-ES" dirty="0"/>
              <a:t>).</a:t>
            </a:r>
          </a:p>
          <a:p>
            <a:endParaRPr lang="en-US" b="1" dirty="0"/>
          </a:p>
        </p:txBody>
      </p:sp>
      <p:sp>
        <p:nvSpPr>
          <p:cNvPr id="33" name="Text Placeholder 32">
            <a:extLst>
              <a:ext uri="{FF2B5EF4-FFF2-40B4-BE49-F238E27FC236}">
                <a16:creationId xmlns:a16="http://schemas.microsoft.com/office/drawing/2014/main" id="{B987F76A-25E5-8F4D-A08D-EFFBEAFC4DDD}"/>
              </a:ext>
            </a:extLst>
          </p:cNvPr>
          <p:cNvSpPr>
            <a:spLocks noGrp="1"/>
          </p:cNvSpPr>
          <p:nvPr>
            <p:ph type="body" sz="quarter" idx="27"/>
          </p:nvPr>
        </p:nvSpPr>
        <p:spPr>
          <a:xfrm>
            <a:off x="10851833" y="16691479"/>
            <a:ext cx="10090978" cy="566030"/>
          </a:xfrm>
        </p:spPr>
        <p:txBody>
          <a:bodyPr/>
          <a:lstStyle/>
          <a:p>
            <a:r>
              <a:rPr lang="en-US" dirty="0" smtClean="0"/>
              <a:t>4. CONCLUSIONES</a:t>
            </a:r>
            <a:endParaRPr lang="en-US" dirty="0"/>
          </a:p>
        </p:txBody>
      </p:sp>
      <p:sp>
        <p:nvSpPr>
          <p:cNvPr id="34" name="Text Placeholder 33">
            <a:extLst>
              <a:ext uri="{FF2B5EF4-FFF2-40B4-BE49-F238E27FC236}">
                <a16:creationId xmlns:a16="http://schemas.microsoft.com/office/drawing/2014/main" id="{7D41EBDE-1609-3448-80A4-1C45137E7020}"/>
              </a:ext>
            </a:extLst>
          </p:cNvPr>
          <p:cNvSpPr>
            <a:spLocks noGrp="1"/>
          </p:cNvSpPr>
          <p:nvPr>
            <p:ph type="body" sz="quarter" idx="28"/>
          </p:nvPr>
        </p:nvSpPr>
        <p:spPr>
          <a:xfrm>
            <a:off x="10851833" y="17238336"/>
            <a:ext cx="10094847" cy="4934520"/>
          </a:xfrm>
          <a:ln>
            <a:solidFill>
              <a:schemeClr val="accent1"/>
            </a:solidFill>
            <a:prstDash val="dash"/>
          </a:ln>
        </p:spPr>
        <p:txBody>
          <a:bodyPr/>
          <a:lstStyle/>
          <a:p>
            <a:pPr marL="342900" indent="-342900" algn="just">
              <a:buFont typeface="Arial" panose="020B0604020202020204" pitchFamily="34" charset="0"/>
              <a:buChar char="•"/>
            </a:pPr>
            <a:r>
              <a:rPr lang="es-ES" dirty="0" smtClean="0"/>
              <a:t>En </a:t>
            </a:r>
            <a:r>
              <a:rPr lang="es-ES" dirty="0"/>
              <a:t>los juicios relacionados con el proceso de emisión los entrevistados ponderan las capacidades profesionales de los periodistas cubanos, sobre todo enfatizando los aspectos negativos del </a:t>
            </a:r>
            <a:r>
              <a:rPr lang="es-ES" i="1" dirty="0" err="1"/>
              <a:t>outgroup</a:t>
            </a:r>
            <a:r>
              <a:rPr lang="es-ES" dirty="0"/>
              <a:t>, quienes entorpecen, a la par de las carencias materiales, la buena praxis de los </a:t>
            </a:r>
            <a:r>
              <a:rPr lang="es-ES" dirty="0" smtClean="0"/>
              <a:t>reporteros.</a:t>
            </a:r>
          </a:p>
          <a:p>
            <a:pPr marL="342900" indent="-342900" algn="just">
              <a:buFont typeface="Arial" panose="020B0604020202020204" pitchFamily="34" charset="0"/>
              <a:buChar char="•"/>
            </a:pPr>
            <a:r>
              <a:rPr lang="es-ES" dirty="0" smtClean="0"/>
              <a:t>En </a:t>
            </a:r>
            <a:r>
              <a:rPr lang="es-ES" dirty="0"/>
              <a:t>los criterios sobre el mensaje, la estrategia de polarización se basa en la mitigación de la responsabilidad de los sujetos mediante la estructura “los medios cubanos” para referirse a las deficiencias del periodismo en Cuba, además se introduce los centros de formación académica como nuevo miembro del </a:t>
            </a:r>
            <a:r>
              <a:rPr lang="es-ES" i="1" dirty="0" err="1"/>
              <a:t>outgroup</a:t>
            </a:r>
            <a:r>
              <a:rPr lang="es-ES" dirty="0"/>
              <a:t>, en tanto deviene responsable por la falta de calidad y preparación en determinados temas de los reporteros </a:t>
            </a:r>
            <a:r>
              <a:rPr lang="es-ES" dirty="0" smtClean="0"/>
              <a:t>cubanos.</a:t>
            </a:r>
          </a:p>
          <a:p>
            <a:pPr marL="342900" indent="-342900" algn="just">
              <a:buFont typeface="Arial" panose="020B0604020202020204" pitchFamily="34" charset="0"/>
              <a:buChar char="•"/>
            </a:pPr>
            <a:r>
              <a:rPr lang="es-ES" dirty="0" smtClean="0"/>
              <a:t>Por </a:t>
            </a:r>
            <a:r>
              <a:rPr lang="es-ES" dirty="0"/>
              <a:t>último, en los juicios sobre el proceso de recepción se incluye al público como miembro de </a:t>
            </a:r>
            <a:r>
              <a:rPr lang="es-ES" i="1" dirty="0" err="1"/>
              <a:t>ingroup</a:t>
            </a:r>
            <a:r>
              <a:rPr lang="es-ES" dirty="0"/>
              <a:t>, lo que responde, sobre todo, a una estrategia de los entrevistados para destacar en sí mismos una cualidad que consideran fundamental en la práctica periodística: responder a los intereses de las audiencias.</a:t>
            </a:r>
          </a:p>
          <a:p>
            <a:endParaRPr lang="en-US" dirty="0"/>
          </a:p>
        </p:txBody>
      </p:sp>
      <p:sp>
        <p:nvSpPr>
          <p:cNvPr id="35" name="Text Placeholder 34">
            <a:extLst>
              <a:ext uri="{FF2B5EF4-FFF2-40B4-BE49-F238E27FC236}">
                <a16:creationId xmlns:a16="http://schemas.microsoft.com/office/drawing/2014/main" id="{8DB05AB3-1F2A-F04C-AC72-20A73D4DAA6A}"/>
              </a:ext>
            </a:extLst>
          </p:cNvPr>
          <p:cNvSpPr>
            <a:spLocks noGrp="1"/>
          </p:cNvSpPr>
          <p:nvPr>
            <p:ph type="body" sz="quarter" idx="29"/>
          </p:nvPr>
        </p:nvSpPr>
        <p:spPr>
          <a:xfrm>
            <a:off x="11302462" y="27122764"/>
            <a:ext cx="9881138" cy="566030"/>
          </a:xfrm>
        </p:spPr>
        <p:txBody>
          <a:bodyPr/>
          <a:lstStyle/>
          <a:p>
            <a:r>
              <a:rPr lang="en-US" dirty="0" smtClean="0"/>
              <a:t>CONTACTO</a:t>
            </a:r>
            <a:endParaRPr lang="en-US" dirty="0"/>
          </a:p>
        </p:txBody>
      </p:sp>
      <p:sp>
        <p:nvSpPr>
          <p:cNvPr id="36" name="Text Placeholder 35">
            <a:extLst>
              <a:ext uri="{FF2B5EF4-FFF2-40B4-BE49-F238E27FC236}">
                <a16:creationId xmlns:a16="http://schemas.microsoft.com/office/drawing/2014/main" id="{948B5F22-2ED2-E847-9BF3-82D22809A2DC}"/>
              </a:ext>
            </a:extLst>
          </p:cNvPr>
          <p:cNvSpPr>
            <a:spLocks noGrp="1"/>
          </p:cNvSpPr>
          <p:nvPr>
            <p:ph type="body" sz="quarter" idx="30"/>
          </p:nvPr>
        </p:nvSpPr>
        <p:spPr>
          <a:xfrm>
            <a:off x="11297410" y="27746850"/>
            <a:ext cx="9886190" cy="627402"/>
          </a:xfrm>
        </p:spPr>
        <p:txBody>
          <a:bodyPr/>
          <a:lstStyle/>
          <a:p>
            <a:pPr algn="ctr"/>
            <a:r>
              <a:rPr lang="en-US" dirty="0" smtClean="0"/>
              <a:t>roxana50297@gmail.com         yadan@gmx.es</a:t>
            </a:r>
            <a:endParaRPr lang="en-US" dirty="0"/>
          </a:p>
        </p:txBody>
      </p:sp>
      <p:sp>
        <p:nvSpPr>
          <p:cNvPr id="37" name="Text Placeholder 36">
            <a:extLst>
              <a:ext uri="{FF2B5EF4-FFF2-40B4-BE49-F238E27FC236}">
                <a16:creationId xmlns:a16="http://schemas.microsoft.com/office/drawing/2014/main" id="{3B540C16-8ABD-8B40-A51F-D32095A92519}"/>
              </a:ext>
            </a:extLst>
          </p:cNvPr>
          <p:cNvSpPr>
            <a:spLocks noGrp="1"/>
          </p:cNvSpPr>
          <p:nvPr>
            <p:ph type="body" sz="quarter" idx="96"/>
          </p:nvPr>
        </p:nvSpPr>
        <p:spPr>
          <a:xfrm>
            <a:off x="440616" y="13456744"/>
            <a:ext cx="10102728" cy="8716112"/>
          </a:xfrm>
          <a:ln>
            <a:solidFill>
              <a:schemeClr val="accent1"/>
            </a:solidFill>
            <a:prstDash val="dash"/>
          </a:ln>
        </p:spPr>
        <p:txBody>
          <a:bodyPr/>
          <a:lstStyle/>
          <a:p>
            <a:r>
              <a:rPr lang="es-ES" dirty="0"/>
              <a:t>La ideología deviene el sistema de creencias compartidas socialmente por los miembros de un grupo, que determinan su identidad social, intereses y objetivos, así como las formas de actuar y pensar, y se expresan a través de sus prácticas discursivas (Van </a:t>
            </a:r>
            <a:r>
              <a:rPr lang="es-ES" dirty="0" err="1"/>
              <a:t>Dijk</a:t>
            </a:r>
            <a:r>
              <a:rPr lang="es-ES" dirty="0"/>
              <a:t>, 2006). </a:t>
            </a:r>
          </a:p>
          <a:p>
            <a:r>
              <a:rPr lang="es-ES" dirty="0"/>
              <a:t>Mientras que la estrategia de polarización ideológica constituye un </a:t>
            </a:r>
            <a:r>
              <a:rPr lang="es-ES" dirty="0" err="1"/>
              <a:t>autoesquema</a:t>
            </a:r>
            <a:r>
              <a:rPr lang="es-ES" dirty="0"/>
              <a:t> que permite a los miembros de un grupo reflejar los criterios básicos que conforman su identidad e intereses, y posee como características inamovibles la presencia de un </a:t>
            </a:r>
            <a:r>
              <a:rPr lang="es-ES" i="1" dirty="0" err="1"/>
              <a:t>ingroup</a:t>
            </a:r>
            <a:r>
              <a:rPr lang="es-ES" dirty="0"/>
              <a:t> (nosotros), con una presentación positiva y la exaltación de sus virtudes; así como de un </a:t>
            </a:r>
            <a:r>
              <a:rPr lang="es-ES" i="1" dirty="0" err="1"/>
              <a:t>outgroup</a:t>
            </a:r>
            <a:r>
              <a:rPr lang="es-ES" dirty="0"/>
              <a:t> (ellos) con una presentación negativa y la exaltación de sus defectos (Van </a:t>
            </a:r>
            <a:r>
              <a:rPr lang="es-ES" dirty="0" err="1"/>
              <a:t>Dijk</a:t>
            </a:r>
            <a:r>
              <a:rPr lang="es-ES" dirty="0"/>
              <a:t>, 1996).</a:t>
            </a:r>
          </a:p>
          <a:p>
            <a:r>
              <a:rPr lang="es-ES" dirty="0"/>
              <a:t>Así, los individuos establecen una polarización ideológica, manifestada en juicios personales de pertinencia (Costa, </a:t>
            </a:r>
            <a:r>
              <a:rPr lang="es-ES" dirty="0" err="1"/>
              <a:t>Etchezahar</a:t>
            </a:r>
            <a:r>
              <a:rPr lang="es-ES" dirty="0"/>
              <a:t> y Melita, 2011); pues la toma de partido ante diversas alternativas ya presupone una mediación ideológica (Van </a:t>
            </a:r>
            <a:r>
              <a:rPr lang="es-ES" dirty="0" err="1"/>
              <a:t>Dijk</a:t>
            </a:r>
            <a:r>
              <a:rPr lang="es-ES" dirty="0"/>
              <a:t>, 2005).</a:t>
            </a:r>
          </a:p>
          <a:p>
            <a:pPr algn="just"/>
            <a:r>
              <a:rPr lang="es-ES" dirty="0" smtClean="0"/>
              <a:t>En </a:t>
            </a:r>
            <a:r>
              <a:rPr lang="es-ES" dirty="0"/>
              <a:t>materia de enfoques metodológicos empíricos, se emplea la metodología del Análisis del Discurso (Van </a:t>
            </a:r>
            <a:r>
              <a:rPr lang="es-ES" dirty="0" err="1"/>
              <a:t>Dijk</a:t>
            </a:r>
            <a:r>
              <a:rPr lang="es-ES" dirty="0"/>
              <a:t>, 2003); ya que facilita el estudio sistemático de estructuras y significados del discurso, mediante la aplicación de las </a:t>
            </a:r>
            <a:r>
              <a:rPr lang="es-ES" dirty="0" err="1"/>
              <a:t>macrorreglas</a:t>
            </a:r>
            <a:r>
              <a:rPr lang="es-ES" dirty="0"/>
              <a:t> (supresión de la información menos relevante, generalización de tópicos y construcción del acto o suceso como totalidad al obviar sus partes constituyentes) (Van </a:t>
            </a:r>
            <a:r>
              <a:rPr lang="es-ES" dirty="0" err="1"/>
              <a:t>Dijk</a:t>
            </a:r>
            <a:r>
              <a:rPr lang="es-ES" dirty="0"/>
              <a:t>, 1998).</a:t>
            </a:r>
          </a:p>
          <a:p>
            <a:pPr algn="just"/>
            <a:r>
              <a:rPr lang="es-ES" dirty="0"/>
              <a:t>Asimismo, se utiliza el método Etnográfico para comprender las lógicas de formación perceptual de los periodistas de los medios provinciales villaclareños, como grupo social y profesional. De ahí que se utilicen como técnicas la entrevista, las notas de campo y los grupos focales. </a:t>
            </a:r>
          </a:p>
          <a:p>
            <a:pPr algn="just"/>
            <a:r>
              <a:rPr lang="es-ES" dirty="0"/>
              <a:t>Se realizaron 17 entrevistas semiestructuradas a periodistas de los cuatro medios provinciales de Villa Clara (Semanario </a:t>
            </a:r>
            <a:r>
              <a:rPr lang="es-ES" i="1" dirty="0"/>
              <a:t>Vanguardia</a:t>
            </a:r>
            <a:r>
              <a:rPr lang="es-ES" dirty="0"/>
              <a:t>, Corresponsalía de la </a:t>
            </a:r>
            <a:r>
              <a:rPr lang="es-ES" i="1" dirty="0"/>
              <a:t>Agencia Cubana de Noticias</a:t>
            </a:r>
            <a:r>
              <a:rPr lang="es-ES" dirty="0"/>
              <a:t>, emisora </a:t>
            </a:r>
            <a:r>
              <a:rPr lang="es-ES" i="1" dirty="0"/>
              <a:t>CMHW</a:t>
            </a:r>
            <a:r>
              <a:rPr lang="es-ES" dirty="0"/>
              <a:t> y telecentro </a:t>
            </a:r>
            <a:r>
              <a:rPr lang="es-ES" i="1" dirty="0" err="1"/>
              <a:t>Telecubanacán</a:t>
            </a:r>
            <a:r>
              <a:rPr lang="es-ES" dirty="0"/>
              <a:t>) y se realizaron cuatro grupos focales; de modo que quedaron registrados los criterios de los 63 periodistas que componen el universo; pues el estudio prescinde de selección </a:t>
            </a:r>
            <a:r>
              <a:rPr lang="es-ES" dirty="0" err="1"/>
              <a:t>muestral</a:t>
            </a:r>
            <a:r>
              <a:rPr lang="es-ES" dirty="0"/>
              <a:t>.</a:t>
            </a:r>
          </a:p>
          <a:p>
            <a:endParaRPr lang="en-US" dirty="0"/>
          </a:p>
        </p:txBody>
      </p:sp>
      <p:sp>
        <p:nvSpPr>
          <p:cNvPr id="38" name="Text Placeholder 37">
            <a:extLst>
              <a:ext uri="{FF2B5EF4-FFF2-40B4-BE49-F238E27FC236}">
                <a16:creationId xmlns:a16="http://schemas.microsoft.com/office/drawing/2014/main" id="{0F56D88A-4B12-0F47-8D8A-2F1828CAE02A}"/>
              </a:ext>
            </a:extLst>
          </p:cNvPr>
          <p:cNvSpPr>
            <a:spLocks noGrp="1"/>
          </p:cNvSpPr>
          <p:nvPr>
            <p:ph type="body" sz="quarter" idx="150"/>
          </p:nvPr>
        </p:nvSpPr>
        <p:spPr>
          <a:xfrm>
            <a:off x="2890078" y="3859049"/>
            <a:ext cx="15608232" cy="769233"/>
          </a:xfrm>
        </p:spPr>
        <p:txBody>
          <a:bodyPr/>
          <a:lstStyle/>
          <a:p>
            <a:r>
              <a:rPr lang="en-US" dirty="0" smtClean="0"/>
              <a:t>Roxana de la </a:t>
            </a:r>
            <a:r>
              <a:rPr lang="en-US" dirty="0" err="1" smtClean="0"/>
              <a:t>Caridad</a:t>
            </a:r>
            <a:r>
              <a:rPr lang="en-US" dirty="0" smtClean="0"/>
              <a:t> Soto del Sol y Yadán Crecencio Galañena León</a:t>
            </a:r>
            <a:endParaRPr lang="en-US" dirty="0"/>
          </a:p>
        </p:txBody>
      </p:sp>
      <p:sp>
        <p:nvSpPr>
          <p:cNvPr id="39" name="Text Placeholder 38">
            <a:extLst>
              <a:ext uri="{FF2B5EF4-FFF2-40B4-BE49-F238E27FC236}">
                <a16:creationId xmlns:a16="http://schemas.microsoft.com/office/drawing/2014/main" id="{6F9BAE11-25C3-0846-BD60-EDC70290B378}"/>
              </a:ext>
            </a:extLst>
          </p:cNvPr>
          <p:cNvSpPr>
            <a:spLocks noGrp="1"/>
          </p:cNvSpPr>
          <p:nvPr>
            <p:ph type="body" sz="quarter" idx="151"/>
          </p:nvPr>
        </p:nvSpPr>
        <p:spPr>
          <a:xfrm>
            <a:off x="2890078" y="2883739"/>
            <a:ext cx="15608232" cy="1318684"/>
          </a:xfrm>
        </p:spPr>
        <p:txBody>
          <a:bodyPr>
            <a:normAutofit fontScale="55000" lnSpcReduction="20000"/>
          </a:bodyPr>
          <a:lstStyle/>
          <a:p>
            <a:r>
              <a:rPr lang="en-US" dirty="0" smtClean="0"/>
              <a:t>POLARIZACIÓN IDEOLÓGICA EN EL DISCURSO ORAL DE LOS PERIODISTAS VILLACLAREÑOS SOBRE EL SISTEMA DE PRENSA CUBANO</a:t>
            </a:r>
            <a:endParaRPr lang="en-US" dirty="0"/>
          </a:p>
        </p:txBody>
      </p:sp>
      <p:sp>
        <p:nvSpPr>
          <p:cNvPr id="40" name="Text Placeholder 39">
            <a:extLst>
              <a:ext uri="{FF2B5EF4-FFF2-40B4-BE49-F238E27FC236}">
                <a16:creationId xmlns:a16="http://schemas.microsoft.com/office/drawing/2014/main" id="{4E095D28-F987-E544-B047-DF5F82B6C3C9}"/>
              </a:ext>
            </a:extLst>
          </p:cNvPr>
          <p:cNvSpPr>
            <a:spLocks noGrp="1"/>
          </p:cNvSpPr>
          <p:nvPr>
            <p:ph type="body" sz="quarter" idx="153"/>
          </p:nvPr>
        </p:nvSpPr>
        <p:spPr>
          <a:xfrm>
            <a:off x="2890077" y="1225231"/>
            <a:ext cx="17197225" cy="1626206"/>
          </a:xfrm>
        </p:spPr>
        <p:txBody>
          <a:bodyPr>
            <a:normAutofit fontScale="40000" lnSpcReduction="20000"/>
          </a:bodyPr>
          <a:lstStyle/>
          <a:p>
            <a:r>
              <a:rPr lang="en-US" sz="15000" dirty="0" smtClean="0"/>
              <a:t>I </a:t>
            </a:r>
            <a:r>
              <a:rPr lang="en-US" sz="15000" dirty="0" err="1" smtClean="0"/>
              <a:t>Simposio</a:t>
            </a:r>
            <a:r>
              <a:rPr lang="en-US" sz="15000" dirty="0" smtClean="0"/>
              <a:t> </a:t>
            </a:r>
            <a:r>
              <a:rPr lang="en-US" sz="15000" dirty="0" err="1"/>
              <a:t>I</a:t>
            </a:r>
            <a:r>
              <a:rPr lang="en-US" sz="15000" dirty="0" err="1" smtClean="0"/>
              <a:t>nternacional</a:t>
            </a:r>
            <a:r>
              <a:rPr lang="en-US" sz="15000" dirty="0" smtClean="0"/>
              <a:t> “</a:t>
            </a:r>
            <a:r>
              <a:rPr lang="en-US" sz="15000" dirty="0" err="1" smtClean="0"/>
              <a:t>Desarrollo</a:t>
            </a:r>
            <a:r>
              <a:rPr lang="en-US" sz="15000" dirty="0" smtClean="0"/>
              <a:t> </a:t>
            </a:r>
            <a:r>
              <a:rPr lang="en-US" sz="15000" dirty="0" err="1" smtClean="0"/>
              <a:t>humano</a:t>
            </a:r>
            <a:r>
              <a:rPr lang="en-US" sz="15000" dirty="0" smtClean="0"/>
              <a:t>, </a:t>
            </a:r>
            <a:r>
              <a:rPr lang="en-US" sz="15000" dirty="0" err="1"/>
              <a:t>e</a:t>
            </a:r>
            <a:r>
              <a:rPr lang="en-US" sz="15000" dirty="0" err="1" smtClean="0"/>
              <a:t>quidad</a:t>
            </a:r>
            <a:r>
              <a:rPr lang="en-US" sz="15000" dirty="0" smtClean="0"/>
              <a:t> y </a:t>
            </a:r>
            <a:r>
              <a:rPr lang="en-US" sz="15000" dirty="0" err="1" smtClean="0"/>
              <a:t>justicia</a:t>
            </a:r>
            <a:r>
              <a:rPr lang="en-US" sz="15000" dirty="0" smtClean="0"/>
              <a:t> social”</a:t>
            </a:r>
          </a:p>
          <a:p>
            <a:endParaRPr lang="en-US" sz="16000" dirty="0" smtClean="0"/>
          </a:p>
          <a:p>
            <a:endParaRPr lang="en-US" dirty="0"/>
          </a:p>
        </p:txBody>
      </p:sp>
      <p:grpSp>
        <p:nvGrpSpPr>
          <p:cNvPr id="15" name="Group 3">
            <a:extLst>
              <a:ext uri="{FF2B5EF4-FFF2-40B4-BE49-F238E27FC236}">
                <a16:creationId xmlns:a16="http://schemas.microsoft.com/office/drawing/2014/main" id="{EA0D8D45-809D-448B-8571-EBD19AB92D87}"/>
              </a:ext>
            </a:extLst>
          </p:cNvPr>
          <p:cNvGrpSpPr/>
          <p:nvPr/>
        </p:nvGrpSpPr>
        <p:grpSpPr>
          <a:xfrm>
            <a:off x="350994" y="1830771"/>
            <a:ext cx="1781122" cy="2903544"/>
            <a:chOff x="0" y="0"/>
            <a:chExt cx="2374829" cy="3871392"/>
          </a:xfrm>
        </p:grpSpPr>
        <p:pic>
          <p:nvPicPr>
            <p:cNvPr id="16" name="Picture 4">
              <a:extLst>
                <a:ext uri="{FF2B5EF4-FFF2-40B4-BE49-F238E27FC236}">
                  <a16:creationId xmlns:a16="http://schemas.microsoft.com/office/drawing/2014/main" id="{A1BB4E84-6C95-42E9-980E-D713A8ECE423}"/>
                </a:ext>
              </a:extLst>
            </p:cNvPr>
            <p:cNvPicPr>
              <a:picLocks noChangeAspect="1"/>
            </p:cNvPicPr>
            <p:nvPr/>
          </p:nvPicPr>
          <p:blipFill>
            <a:blip r:embed="rId3"/>
            <a:srcRect/>
            <a:stretch>
              <a:fillRect/>
            </a:stretch>
          </p:blipFill>
          <p:spPr>
            <a:xfrm>
              <a:off x="131292" y="0"/>
              <a:ext cx="2112245" cy="2702332"/>
            </a:xfrm>
            <a:prstGeom prst="rect">
              <a:avLst/>
            </a:prstGeom>
          </p:spPr>
        </p:pic>
        <p:sp>
          <p:nvSpPr>
            <p:cNvPr id="17" name="TextBox 5">
              <a:extLst>
                <a:ext uri="{FF2B5EF4-FFF2-40B4-BE49-F238E27FC236}">
                  <a16:creationId xmlns:a16="http://schemas.microsoft.com/office/drawing/2014/main" id="{BB558E9D-897A-4E90-A456-839BAA01DD1E}"/>
                </a:ext>
              </a:extLst>
            </p:cNvPr>
            <p:cNvSpPr txBox="1"/>
            <p:nvPr/>
          </p:nvSpPr>
          <p:spPr>
            <a:xfrm>
              <a:off x="89139" y="2501817"/>
              <a:ext cx="2196550" cy="790093"/>
            </a:xfrm>
            <a:prstGeom prst="rect">
              <a:avLst/>
            </a:prstGeom>
          </p:spPr>
          <p:txBody>
            <a:bodyPr lIns="0" tIns="0" rIns="0" bIns="0" rtlCol="0" anchor="t">
              <a:spAutoFit/>
            </a:bodyPr>
            <a:lstStyle/>
            <a:p>
              <a:pPr algn="ctr">
                <a:lnSpc>
                  <a:spcPts val="4918"/>
                </a:lnSpc>
              </a:pPr>
              <a:r>
                <a:rPr lang="en-US" sz="3513" spc="955">
                  <a:solidFill>
                    <a:srgbClr val="013399"/>
                  </a:solidFill>
                  <a:latin typeface="Code Pro Bold"/>
                </a:rPr>
                <a:t>2021</a:t>
              </a:r>
            </a:p>
          </p:txBody>
        </p:sp>
        <p:sp>
          <p:nvSpPr>
            <p:cNvPr id="18" name="TextBox 6">
              <a:extLst>
                <a:ext uri="{FF2B5EF4-FFF2-40B4-BE49-F238E27FC236}">
                  <a16:creationId xmlns:a16="http://schemas.microsoft.com/office/drawing/2014/main" id="{D6FB302A-4AEB-493F-B655-30CE7243C7D5}"/>
                </a:ext>
              </a:extLst>
            </p:cNvPr>
            <p:cNvSpPr txBox="1"/>
            <p:nvPr/>
          </p:nvSpPr>
          <p:spPr>
            <a:xfrm>
              <a:off x="0" y="3020830"/>
              <a:ext cx="2374829" cy="850562"/>
            </a:xfrm>
            <a:prstGeom prst="rect">
              <a:avLst/>
            </a:prstGeom>
          </p:spPr>
          <p:txBody>
            <a:bodyPr lIns="0" tIns="0" rIns="0" bIns="0" rtlCol="0" anchor="t">
              <a:spAutoFit/>
            </a:bodyPr>
            <a:lstStyle/>
            <a:p>
              <a:pPr algn="ctr">
                <a:lnSpc>
                  <a:spcPts val="4744"/>
                </a:lnSpc>
              </a:pPr>
              <a:r>
                <a:rPr lang="en-US" sz="3389" spc="921" dirty="0">
                  <a:solidFill>
                    <a:srgbClr val="013399"/>
                  </a:solidFill>
                  <a:latin typeface="Cooper Hewitt Bold"/>
                </a:rPr>
                <a:t>UCLV</a:t>
              </a:r>
            </a:p>
          </p:txBody>
        </p:sp>
      </p:grpSp>
      <p:pic>
        <p:nvPicPr>
          <p:cNvPr id="19" name="Picture 7">
            <a:extLst>
              <a:ext uri="{FF2B5EF4-FFF2-40B4-BE49-F238E27FC236}">
                <a16:creationId xmlns:a16="http://schemas.microsoft.com/office/drawing/2014/main" id="{95290901-B4D3-4064-85F4-DAE18FE7A3DA}"/>
              </a:ext>
            </a:extLst>
          </p:cNvPr>
          <p:cNvPicPr>
            <a:picLocks noChangeAspect="1"/>
          </p:cNvPicPr>
          <p:nvPr/>
        </p:nvPicPr>
        <p:blipFill>
          <a:blip r:embed="rId4"/>
          <a:srcRect/>
          <a:stretch>
            <a:fillRect/>
          </a:stretch>
        </p:blipFill>
        <p:spPr>
          <a:xfrm>
            <a:off x="0" y="0"/>
            <a:ext cx="21388388" cy="1199515"/>
          </a:xfrm>
          <a:prstGeom prst="rect">
            <a:avLst/>
          </a:prstGeom>
        </p:spPr>
      </p:pic>
      <p:pic>
        <p:nvPicPr>
          <p:cNvPr id="20" name="Picture 7">
            <a:extLst>
              <a:ext uri="{FF2B5EF4-FFF2-40B4-BE49-F238E27FC236}">
                <a16:creationId xmlns:a16="http://schemas.microsoft.com/office/drawing/2014/main" id="{2FFC4E95-5061-45A6-B719-057AACD396AA}"/>
              </a:ext>
            </a:extLst>
          </p:cNvPr>
          <p:cNvPicPr>
            <a:picLocks noChangeAspect="1"/>
          </p:cNvPicPr>
          <p:nvPr/>
        </p:nvPicPr>
        <p:blipFill>
          <a:blip r:embed="rId4"/>
          <a:srcRect/>
          <a:stretch>
            <a:fillRect/>
          </a:stretch>
        </p:blipFill>
        <p:spPr>
          <a:xfrm rot="10800000">
            <a:off x="0" y="28444442"/>
            <a:ext cx="21388388" cy="1819388"/>
          </a:xfrm>
          <a:prstGeom prst="rect">
            <a:avLst/>
          </a:prstGeom>
        </p:spPr>
      </p:pic>
      <p:sp>
        <p:nvSpPr>
          <p:cNvPr id="21" name="Text Placeholder 32">
            <a:extLst>
              <a:ext uri="{FF2B5EF4-FFF2-40B4-BE49-F238E27FC236}">
                <a16:creationId xmlns:a16="http://schemas.microsoft.com/office/drawing/2014/main" id="{A32D00C9-1922-491C-974A-562E5BAFB34D}"/>
              </a:ext>
            </a:extLst>
          </p:cNvPr>
          <p:cNvSpPr txBox="1">
            <a:spLocks/>
          </p:cNvSpPr>
          <p:nvPr/>
        </p:nvSpPr>
        <p:spPr>
          <a:xfrm>
            <a:off x="0" y="22548391"/>
            <a:ext cx="21183600" cy="558738"/>
          </a:xfrm>
          <a:prstGeom prst="rect">
            <a:avLst/>
          </a:prstGeom>
          <a:noFill/>
        </p:spPr>
        <p:txBody>
          <a:bodyPr wrap="square" lIns="63307" tIns="63307" rIns="63307" bIns="63307" anchor="ctr" anchorCtr="0">
            <a:spAutoFit/>
          </a:bodyPr>
          <a:lstStyle>
            <a:lvl1pPr marL="0" indent="0" algn="ctr" defTabSz="3038715" rtl="0" eaLnBrk="1" latinLnBrk="0" hangingPunct="1">
              <a:spcBef>
                <a:spcPct val="20000"/>
              </a:spcBef>
              <a:buFont typeface="Arial" pitchFamily="34" charset="0"/>
              <a:buNone/>
              <a:defRPr sz="2800" b="1" u="sng" kern="1200" baseline="0">
                <a:solidFill>
                  <a:schemeClr val="accent5">
                    <a:lumMod val="50000"/>
                  </a:schemeClr>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r>
              <a:rPr lang="en-US" dirty="0" smtClean="0"/>
              <a:t>5. REFERENCIAS </a:t>
            </a:r>
            <a:r>
              <a:rPr lang="en-US" dirty="0"/>
              <a:t>BIBLIOGRÁFICAS</a:t>
            </a:r>
          </a:p>
        </p:txBody>
      </p:sp>
      <p:sp>
        <p:nvSpPr>
          <p:cNvPr id="2" name="1 CuadroTexto"/>
          <p:cNvSpPr txBox="1"/>
          <p:nvPr/>
        </p:nvSpPr>
        <p:spPr>
          <a:xfrm>
            <a:off x="449463" y="23202897"/>
            <a:ext cx="20490883" cy="3477875"/>
          </a:xfrm>
          <a:prstGeom prst="rect">
            <a:avLst/>
          </a:prstGeom>
          <a:noFill/>
          <a:ln>
            <a:solidFill>
              <a:schemeClr val="accent1"/>
            </a:solidFill>
            <a:prstDash val="dash"/>
          </a:ln>
        </p:spPr>
        <p:txBody>
          <a:bodyPr wrap="square" rtlCol="0">
            <a:spAutoFit/>
          </a:bodyPr>
          <a:lstStyle/>
          <a:p>
            <a:r>
              <a:rPr lang="es-ES" sz="2000" dirty="0">
                <a:latin typeface="Times New Roman" panose="02020603050405020304" pitchFamily="18" charset="0"/>
                <a:cs typeface="Times New Roman" panose="02020603050405020304" pitchFamily="18" charset="0"/>
              </a:rPr>
              <a:t>1. Costa, G. L.,</a:t>
            </a:r>
            <a:r>
              <a:rPr lang="es-ES" sz="2000" dirty="0" err="1">
                <a:latin typeface="Times New Roman" panose="02020603050405020304" pitchFamily="18" charset="0"/>
                <a:cs typeface="Times New Roman" panose="02020603050405020304" pitchFamily="18" charset="0"/>
              </a:rPr>
              <a:t>Etchezahar</a:t>
            </a:r>
            <a:r>
              <a:rPr lang="es-ES" sz="2000" dirty="0">
                <a:latin typeface="Times New Roman" panose="02020603050405020304" pitchFamily="18" charset="0"/>
                <a:cs typeface="Times New Roman" panose="02020603050405020304" pitchFamily="18" charset="0"/>
              </a:rPr>
              <a:t>, E. y Melita, G. (2011). El posicionamiento ideológico y la orientación política en jóvenes universitarios. Sistema Nacional de Repositorios Digitales. Recuperado a partir de https://repositoriosdigitales.mincyt.gob.ar/vufind/Record/MemAca_1e7f689a8c870defed557b48a4c95711</a:t>
            </a:r>
          </a:p>
          <a:p>
            <a:r>
              <a:rPr lang="es-ES" sz="2000" dirty="0">
                <a:latin typeface="Times New Roman" panose="02020603050405020304" pitchFamily="18" charset="0"/>
                <a:cs typeface="Times New Roman" panose="02020603050405020304" pitchFamily="18" charset="0"/>
              </a:rPr>
              <a:t>2. Garcés Corra, R. (2017). Raúl Garcés: Por un mejor periodismo y un país mejor. </a:t>
            </a:r>
            <a:r>
              <a:rPr lang="es-ES" sz="2000" dirty="0" err="1">
                <a:latin typeface="Times New Roman" panose="02020603050405020304" pitchFamily="18" charset="0"/>
                <a:cs typeface="Times New Roman" panose="02020603050405020304" pitchFamily="18" charset="0"/>
              </a:rPr>
              <a:t>Cubaperiodistas</a:t>
            </a:r>
            <a:r>
              <a:rPr lang="es-ES" sz="2000" dirty="0">
                <a:latin typeface="Times New Roman" panose="02020603050405020304" pitchFamily="18" charset="0"/>
                <a:cs typeface="Times New Roman" panose="02020603050405020304" pitchFamily="18" charset="0"/>
              </a:rPr>
              <a:t>. </a:t>
            </a:r>
            <a:r>
              <a:rPr lang="es-ES" sz="2000" dirty="0" err="1">
                <a:latin typeface="Times New Roman" panose="02020603050405020304" pitchFamily="18" charset="0"/>
                <a:cs typeface="Times New Roman" panose="02020603050405020304" pitchFamily="18" charset="0"/>
              </a:rPr>
              <a:t>Retrieved</a:t>
            </a:r>
            <a:r>
              <a:rPr lang="es-ES" sz="2000" dirty="0">
                <a:latin typeface="Times New Roman" panose="02020603050405020304" pitchFamily="18" charset="0"/>
                <a:cs typeface="Times New Roman" panose="02020603050405020304" pitchFamily="18" charset="0"/>
              </a:rPr>
              <a:t> </a:t>
            </a:r>
            <a:r>
              <a:rPr lang="es-ES" sz="2000" dirty="0" err="1">
                <a:latin typeface="Times New Roman" panose="02020603050405020304" pitchFamily="18" charset="0"/>
                <a:cs typeface="Times New Roman" panose="02020603050405020304" pitchFamily="18" charset="0"/>
              </a:rPr>
              <a:t>from</a:t>
            </a:r>
            <a:r>
              <a:rPr lang="es-ES" sz="2000" dirty="0">
                <a:latin typeface="Times New Roman" panose="02020603050405020304" pitchFamily="18" charset="0"/>
                <a:cs typeface="Times New Roman" panose="02020603050405020304" pitchFamily="18" charset="0"/>
              </a:rPr>
              <a:t> http://www.cubaperiodistas.cu/index.php/2017/03/raul-garces-por-un-mejor-periodismo-y-un-pais-mejor/</a:t>
            </a:r>
          </a:p>
          <a:p>
            <a:r>
              <a:rPr lang="es-ES" sz="2000" dirty="0">
                <a:latin typeface="Times New Roman" panose="02020603050405020304" pitchFamily="18" charset="0"/>
                <a:cs typeface="Times New Roman" panose="02020603050405020304" pitchFamily="18" charset="0"/>
              </a:rPr>
              <a:t>3. García Luis, J. (2013). Revolución, Socialismo y Periodismo. La Habana: Editorial Pablo de la </a:t>
            </a:r>
            <a:r>
              <a:rPr lang="es-ES" sz="2000" dirty="0" err="1">
                <a:latin typeface="Times New Roman" panose="02020603050405020304" pitchFamily="18" charset="0"/>
                <a:cs typeface="Times New Roman" panose="02020603050405020304" pitchFamily="18" charset="0"/>
              </a:rPr>
              <a:t>Torriente</a:t>
            </a:r>
            <a:r>
              <a:rPr lang="es-ES" sz="2000" dirty="0">
                <a:latin typeface="Times New Roman" panose="02020603050405020304" pitchFamily="18" charset="0"/>
                <a:cs typeface="Times New Roman" panose="02020603050405020304" pitchFamily="18" charset="0"/>
              </a:rPr>
              <a:t>.</a:t>
            </a:r>
          </a:p>
          <a:p>
            <a:r>
              <a:rPr lang="es-ES" sz="2000" dirty="0">
                <a:latin typeface="Times New Roman" panose="02020603050405020304" pitchFamily="18" charset="0"/>
                <a:cs typeface="Times New Roman" panose="02020603050405020304" pitchFamily="18" charset="0"/>
              </a:rPr>
              <a:t>4. Van </a:t>
            </a:r>
            <a:r>
              <a:rPr lang="es-ES" sz="2000" dirty="0" err="1">
                <a:latin typeface="Times New Roman" panose="02020603050405020304" pitchFamily="18" charset="0"/>
                <a:cs typeface="Times New Roman" panose="02020603050405020304" pitchFamily="18" charset="0"/>
              </a:rPr>
              <a:t>Dijk</a:t>
            </a:r>
            <a:r>
              <a:rPr lang="es-ES" sz="2000" dirty="0">
                <a:latin typeface="Times New Roman" panose="02020603050405020304" pitchFamily="18" charset="0"/>
                <a:cs typeface="Times New Roman" panose="02020603050405020304" pitchFamily="18" charset="0"/>
              </a:rPr>
              <a:t>, </a:t>
            </a:r>
            <a:r>
              <a:rPr lang="es-ES" sz="2000" dirty="0" err="1">
                <a:latin typeface="Times New Roman" panose="02020603050405020304" pitchFamily="18" charset="0"/>
                <a:cs typeface="Times New Roman" panose="02020603050405020304" pitchFamily="18" charset="0"/>
              </a:rPr>
              <a:t>Teun</a:t>
            </a:r>
            <a:r>
              <a:rPr lang="es-ES" sz="2000" dirty="0">
                <a:latin typeface="Times New Roman" panose="02020603050405020304" pitchFamily="18" charset="0"/>
                <a:cs typeface="Times New Roman" panose="02020603050405020304" pitchFamily="18" charset="0"/>
              </a:rPr>
              <a:t> </a:t>
            </a:r>
            <a:r>
              <a:rPr lang="es-ES" sz="2000" dirty="0" err="1">
                <a:latin typeface="Times New Roman" panose="02020603050405020304" pitchFamily="18" charset="0"/>
                <a:cs typeface="Times New Roman" panose="02020603050405020304" pitchFamily="18" charset="0"/>
              </a:rPr>
              <a:t>Adrianus</a:t>
            </a:r>
            <a:r>
              <a:rPr lang="es-ES" sz="2000" dirty="0">
                <a:latin typeface="Times New Roman" panose="02020603050405020304" pitchFamily="18" charset="0"/>
                <a:cs typeface="Times New Roman" panose="02020603050405020304" pitchFamily="18" charset="0"/>
              </a:rPr>
              <a:t> (1996). Análisis del discurso ideológico. Comunicación y Política, (6), pp. 15-43.</a:t>
            </a:r>
          </a:p>
          <a:p>
            <a:r>
              <a:rPr lang="es-ES" sz="2000" dirty="0">
                <a:latin typeface="Times New Roman" panose="02020603050405020304" pitchFamily="18" charset="0"/>
                <a:cs typeface="Times New Roman" panose="02020603050405020304" pitchFamily="18" charset="0"/>
              </a:rPr>
              <a:t>5. Van </a:t>
            </a:r>
            <a:r>
              <a:rPr lang="es-ES" sz="2000" dirty="0" err="1">
                <a:latin typeface="Times New Roman" panose="02020603050405020304" pitchFamily="18" charset="0"/>
                <a:cs typeface="Times New Roman" panose="02020603050405020304" pitchFamily="18" charset="0"/>
              </a:rPr>
              <a:t>Dijk</a:t>
            </a:r>
            <a:r>
              <a:rPr lang="es-ES" sz="2000" dirty="0">
                <a:latin typeface="Times New Roman" panose="02020603050405020304" pitchFamily="18" charset="0"/>
                <a:cs typeface="Times New Roman" panose="02020603050405020304" pitchFamily="18" charset="0"/>
              </a:rPr>
              <a:t>, T. A. (1998). Algunos principios de una teoría del contexto. ALED, Revista latinoamericana de estudios del discurso 1(1), 69-81.</a:t>
            </a:r>
          </a:p>
          <a:p>
            <a:r>
              <a:rPr lang="es-ES" sz="2000" dirty="0">
                <a:latin typeface="Times New Roman" panose="02020603050405020304" pitchFamily="18" charset="0"/>
                <a:cs typeface="Times New Roman" panose="02020603050405020304" pitchFamily="18" charset="0"/>
              </a:rPr>
              <a:t>6. Van </a:t>
            </a:r>
            <a:r>
              <a:rPr lang="es-ES" sz="2000" dirty="0" err="1">
                <a:latin typeface="Times New Roman" panose="02020603050405020304" pitchFamily="18" charset="0"/>
                <a:cs typeface="Times New Roman" panose="02020603050405020304" pitchFamily="18" charset="0"/>
              </a:rPr>
              <a:t>Dijk</a:t>
            </a:r>
            <a:r>
              <a:rPr lang="es-ES" sz="2000" dirty="0">
                <a:latin typeface="Times New Roman" panose="02020603050405020304" pitchFamily="18" charset="0"/>
                <a:cs typeface="Times New Roman" panose="02020603050405020304" pitchFamily="18" charset="0"/>
              </a:rPr>
              <a:t>, T. A. (2003). La </a:t>
            </a:r>
            <a:r>
              <a:rPr lang="es-ES" sz="2000" dirty="0" err="1">
                <a:latin typeface="Times New Roman" panose="02020603050405020304" pitchFamily="18" charset="0"/>
                <a:cs typeface="Times New Roman" panose="02020603050405020304" pitchFamily="18" charset="0"/>
              </a:rPr>
              <a:t>multidisciplinaridad</a:t>
            </a:r>
            <a:r>
              <a:rPr lang="es-ES" sz="2000" dirty="0">
                <a:latin typeface="Times New Roman" panose="02020603050405020304" pitchFamily="18" charset="0"/>
                <a:cs typeface="Times New Roman" panose="02020603050405020304" pitchFamily="18" charset="0"/>
              </a:rPr>
              <a:t> del análisis crítico del discurso: un alegato en favor de la diversidad. En </a:t>
            </a:r>
            <a:r>
              <a:rPr lang="es-ES" sz="2000" dirty="0" err="1">
                <a:latin typeface="Times New Roman" panose="02020603050405020304" pitchFamily="18" charset="0"/>
                <a:cs typeface="Times New Roman" panose="02020603050405020304" pitchFamily="18" charset="0"/>
              </a:rPr>
              <a:t>Wodak</a:t>
            </a:r>
            <a:r>
              <a:rPr lang="es-ES" sz="2000" dirty="0">
                <a:latin typeface="Times New Roman" panose="02020603050405020304" pitchFamily="18" charset="0"/>
                <a:cs typeface="Times New Roman" panose="02020603050405020304" pitchFamily="18" charset="0"/>
              </a:rPr>
              <a:t>, R., &amp; Meyer, M., Métodos de análisis crítico del discurso. (pp. 143-177). Barcelona, España: </a:t>
            </a:r>
            <a:r>
              <a:rPr lang="es-ES" sz="2000" dirty="0" err="1">
                <a:latin typeface="Times New Roman" panose="02020603050405020304" pitchFamily="18" charset="0"/>
                <a:cs typeface="Times New Roman" panose="02020603050405020304" pitchFamily="18" charset="0"/>
              </a:rPr>
              <a:t>Gedisa</a:t>
            </a:r>
            <a:r>
              <a:rPr lang="es-ES" sz="2000" dirty="0">
                <a:latin typeface="Times New Roman" panose="02020603050405020304" pitchFamily="18" charset="0"/>
                <a:cs typeface="Times New Roman" panose="02020603050405020304" pitchFamily="18" charset="0"/>
              </a:rPr>
              <a:t>.</a:t>
            </a:r>
          </a:p>
          <a:p>
            <a:r>
              <a:rPr lang="es-ES" sz="2000" dirty="0">
                <a:latin typeface="Times New Roman" panose="02020603050405020304" pitchFamily="18" charset="0"/>
                <a:cs typeface="Times New Roman" panose="02020603050405020304" pitchFamily="18" charset="0"/>
              </a:rPr>
              <a:t>7. Van </a:t>
            </a:r>
            <a:r>
              <a:rPr lang="es-ES" sz="2000" dirty="0" err="1">
                <a:latin typeface="Times New Roman" panose="02020603050405020304" pitchFamily="18" charset="0"/>
                <a:cs typeface="Times New Roman" panose="02020603050405020304" pitchFamily="18" charset="0"/>
              </a:rPr>
              <a:t>Dijk</a:t>
            </a:r>
            <a:r>
              <a:rPr lang="es-ES" sz="2000" dirty="0">
                <a:latin typeface="Times New Roman" panose="02020603050405020304" pitchFamily="18" charset="0"/>
                <a:cs typeface="Times New Roman" panose="02020603050405020304" pitchFamily="18" charset="0"/>
              </a:rPr>
              <a:t>, T. (2005). Ideología y análisis del discurso. Utopía y Praxis Latinoamericana, 10(29), pp. 9-36. Recuperado a partir de http://www.redalyc.org/pdf/279/27910292.pdf</a:t>
            </a:r>
          </a:p>
          <a:p>
            <a:r>
              <a:rPr lang="es-ES" sz="2000" dirty="0">
                <a:latin typeface="Times New Roman" panose="02020603050405020304" pitchFamily="18" charset="0"/>
                <a:cs typeface="Times New Roman" panose="02020603050405020304" pitchFamily="18" charset="0"/>
              </a:rPr>
              <a:t>8. Van </a:t>
            </a:r>
            <a:r>
              <a:rPr lang="es-ES" sz="2000" dirty="0" err="1">
                <a:latin typeface="Times New Roman" panose="02020603050405020304" pitchFamily="18" charset="0"/>
                <a:cs typeface="Times New Roman" panose="02020603050405020304" pitchFamily="18" charset="0"/>
              </a:rPr>
              <a:t>Dijk</a:t>
            </a:r>
            <a:r>
              <a:rPr lang="es-ES" sz="2000" dirty="0">
                <a:latin typeface="Times New Roman" panose="02020603050405020304" pitchFamily="18" charset="0"/>
                <a:cs typeface="Times New Roman" panose="02020603050405020304" pitchFamily="18" charset="0"/>
              </a:rPr>
              <a:t>, </a:t>
            </a:r>
            <a:r>
              <a:rPr lang="es-ES" sz="2000" dirty="0" err="1">
                <a:latin typeface="Times New Roman" panose="02020603050405020304" pitchFamily="18" charset="0"/>
                <a:cs typeface="Times New Roman" panose="02020603050405020304" pitchFamily="18" charset="0"/>
              </a:rPr>
              <a:t>Teun</a:t>
            </a:r>
            <a:r>
              <a:rPr lang="es-ES" sz="2000" dirty="0">
                <a:latin typeface="Times New Roman" panose="02020603050405020304" pitchFamily="18" charset="0"/>
                <a:cs typeface="Times New Roman" panose="02020603050405020304" pitchFamily="18" charset="0"/>
              </a:rPr>
              <a:t> </a:t>
            </a:r>
            <a:r>
              <a:rPr lang="es-ES" sz="2000" dirty="0" err="1">
                <a:latin typeface="Times New Roman" panose="02020603050405020304" pitchFamily="18" charset="0"/>
                <a:cs typeface="Times New Roman" panose="02020603050405020304" pitchFamily="18" charset="0"/>
              </a:rPr>
              <a:t>Adrianus</a:t>
            </a:r>
            <a:r>
              <a:rPr lang="es-ES" sz="2000" dirty="0">
                <a:latin typeface="Times New Roman" panose="02020603050405020304" pitchFamily="18" charset="0"/>
                <a:cs typeface="Times New Roman" panose="02020603050405020304" pitchFamily="18" charset="0"/>
              </a:rPr>
              <a:t> (2006). Ideología Una aproximación multidisciplinaria. Barcelona: </a:t>
            </a:r>
            <a:r>
              <a:rPr lang="es-ES" sz="2000" dirty="0" err="1">
                <a:latin typeface="Times New Roman" panose="02020603050405020304" pitchFamily="18" charset="0"/>
                <a:cs typeface="Times New Roman" panose="02020603050405020304" pitchFamily="18" charset="0"/>
              </a:rPr>
              <a:t>Gedisa</a:t>
            </a:r>
            <a:r>
              <a:rPr lang="es-ES" sz="20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742088974"/>
      </p:ext>
    </p:extLst>
  </p:cSld>
  <p:clrMapOvr>
    <a:masterClrMapping/>
  </p:clrMapOvr>
  <p:timing>
    <p:tnLst>
      <p:par>
        <p:cTn id="1" dur="indefinite" restart="never" nodeType="tmRoot"/>
      </p:par>
    </p:tnLst>
  </p:timing>
</p:sld>
</file>

<file path=ppt/theme/theme1.xml><?xml version="1.0" encoding="utf-8"?>
<a:theme xmlns:a="http://schemas.openxmlformats.org/drawingml/2006/main" name="A1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Without Guid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PosterPresentations.com-100CMx140CM</Template>
  <TotalTime>1460</TotalTime>
  <Words>1622</Words>
  <Application>Microsoft Office PowerPoint</Application>
  <PresentationFormat>Personalizado</PresentationFormat>
  <Paragraphs>44</Paragraphs>
  <Slides>1</Slides>
  <Notes>1</Notes>
  <HiddenSlides>0</HiddenSlides>
  <MMClips>0</MMClips>
  <ScaleCrop>false</ScaleCrop>
  <HeadingPairs>
    <vt:vector size="6" baseType="variant">
      <vt:variant>
        <vt:lpstr>Fuentes usadas</vt:lpstr>
      </vt:variant>
      <vt:variant>
        <vt:i4>7</vt:i4>
      </vt:variant>
      <vt:variant>
        <vt:lpstr>Tema</vt:lpstr>
      </vt:variant>
      <vt:variant>
        <vt:i4>2</vt:i4>
      </vt:variant>
      <vt:variant>
        <vt:lpstr>Títulos de diapositiva</vt:lpstr>
      </vt:variant>
      <vt:variant>
        <vt:i4>1</vt:i4>
      </vt:variant>
    </vt:vector>
  </HeadingPairs>
  <TitlesOfParts>
    <vt:vector size="10" baseType="lpstr">
      <vt:lpstr>Arial</vt:lpstr>
      <vt:lpstr>Arial Black</vt:lpstr>
      <vt:lpstr>Calibri</vt:lpstr>
      <vt:lpstr>Code Pro Bold</vt:lpstr>
      <vt:lpstr>Cooper Hewitt Bold</vt:lpstr>
      <vt:lpstr>Times New Roman</vt:lpstr>
      <vt:lpstr>Trebuchet MS</vt:lpstr>
      <vt:lpstr>A1 Template</vt:lpstr>
      <vt:lpstr>Without Guides</vt:lpstr>
      <vt:lpstr>Presentación de PowerPoint</vt:lpstr>
    </vt:vector>
  </TitlesOfParts>
  <Manager>A. Kotoulas</Manager>
  <Company>Canterbury Media Services, Inc.</Company>
  <LinksUpToDate>false</LinksUpToDate>
  <SharedDoc>false</SharedDoc>
  <HyperlinkBase>https://www.posterpresentations.com/free-poster-templates.html</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A1 PowerPoint Presentation</dc:title>
  <dc:subject>Research poster presentation template</dc:subject>
  <dc:creator>PosterPresentations.com</dc:creator>
  <cp:keywords>A1 Powerpoint poster template, scientific poster template, research poster template</cp:keywords>
  <dc:description>This template is the property of PosterPresentations.com. You are free to modify and print the template as needed, as long as the PosterPresentations.com watermark at the bottom left of the page is visible. Call us if you need help with this poster template. 1-866-649-3004 (c)PosterPresentations.com</dc:description>
  <cp:lastModifiedBy>Yadán Crecencio Galañena León</cp:lastModifiedBy>
  <cp:revision>45</cp:revision>
  <dcterms:created xsi:type="dcterms:W3CDTF">2012-02-10T00:21:22Z</dcterms:created>
  <dcterms:modified xsi:type="dcterms:W3CDTF">2021-11-07T14:49:31Z</dcterms:modified>
  <cp:category>Research poster templates</cp:category>
</cp:coreProperties>
</file>