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0" d="100"/>
          <a:sy n="50" d="100"/>
        </p:scale>
        <p:origin x="-276" y="152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11/7/2021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carh1963@nauta.cu"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mailto:malonso@uho.edu.cu" TargetMode="External"/><Relationship Id="rId4" Type="http://schemas.openxmlformats.org/officeDocument/2006/relationships/hyperlink" Target="mailto:mgonzalezr@uho.edu.c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51928" y="5241945"/>
            <a:ext cx="10101856" cy="11399581"/>
          </a:xfrm>
        </p:spPr>
        <p:txBody>
          <a:bodyPr/>
          <a:lstStyle/>
          <a:p>
            <a:pPr algn="just"/>
            <a:r>
              <a:rPr lang="es-ES" dirty="0"/>
              <a:t>La conservación del patrimonio cultural inmaterial afrocubano ha constituido preocupación para no pocos estudiosos de la cultura cubana, baste señalar a: Furé (1979), Fernández (2004), Feraudy (2006), López y Nielsen (2007), Arce y Ferrer (2007),  Barnet (2011),  quienes han abierto brechas en el estudio e indagación de esta presencia y han sembrado la semilla del reconocimiento y la revalorización de este legado llegado a través de la oralidad de los africanos traídos a Cuba entre 1517 y 1873,  imposibilitados de portar materiales </a:t>
            </a:r>
            <a:r>
              <a:rPr lang="es-ES" smtClean="0"/>
              <a:t>iconográficos, vestimentas</a:t>
            </a:r>
            <a:r>
              <a:rPr lang="es-ES" dirty="0"/>
              <a:t>, instrumentos rituales, y otros recursos, de manera que  forman parte de la herencia cultural cubana</a:t>
            </a:r>
            <a:r>
              <a:rPr lang="es-ES" dirty="0" smtClean="0"/>
              <a:t>.</a:t>
            </a:r>
          </a:p>
          <a:p>
            <a:pPr algn="just"/>
            <a:r>
              <a:rPr lang="es-ES" dirty="0"/>
              <a:t>Ese modo de transmisión de saberes tradicionales garantizó que en el crisol cubano en que se configuró la identidad nacional aparecieran  diversas manifestaciones literarias muy populares y ricas en matices , entre las que pueden mencionarse las oraciones, cantos , invocaciones, conjuros, saludos y alabanzas en forma de divisas, llamados oriki en yoruba; fórmulas mágico- religiosas; proverbios, leyendas  o  patakí, a través de los cuales trataron de comprender el universo que les rodeaba y el origen de todas las cosas</a:t>
            </a:r>
            <a:r>
              <a:rPr lang="es-ES" dirty="0" smtClean="0"/>
              <a:t>. </a:t>
            </a:r>
            <a:r>
              <a:rPr lang="es-ES" dirty="0" smtClean="0"/>
              <a:t>En torno al asunto apunta   </a:t>
            </a:r>
            <a:r>
              <a:rPr lang="es-ES" dirty="0" smtClean="0"/>
              <a:t>Barnet:2011:224</a:t>
            </a:r>
          </a:p>
          <a:p>
            <a:pPr algn="just"/>
            <a:r>
              <a:rPr lang="es-ES" dirty="0" smtClean="0"/>
              <a:t>«La </a:t>
            </a:r>
            <a:r>
              <a:rPr lang="es-ES" dirty="0"/>
              <a:t>mano de obra negra no solo levantó grandes fortalezas, castillos y monumentos, sino que creó un mundo de expresiones culturales único en el continente, que se pudo conservar por el inexplicable recurso de la oralidad que resistió el olvido, gracias a la memoria colectiva que puede calificarse como uno de los más valiosos patrimonios de la </a:t>
            </a:r>
            <a:r>
              <a:rPr lang="es-ES" dirty="0" smtClean="0"/>
              <a:t>humanidad». </a:t>
            </a:r>
          </a:p>
          <a:p>
            <a:pPr algn="just"/>
            <a:r>
              <a:rPr lang="es-ES" dirty="0" smtClean="0"/>
              <a:t>Sin </a:t>
            </a:r>
            <a:r>
              <a:rPr lang="es-ES" dirty="0"/>
              <a:t>embargo , aunque en la actualidad la influencia de lo africano en la mayor de las Antillas es un hecho sobradamente reconocido, llama la atención que los planes de estudio de la enseñanza media general han sido benévolos al reconocer la influencia greco-latina, la Edad Media europea; pero  con frecuencia se olvida que si bien conocer pasajes del Quijote, reconocer aspectos de la historia griega o romana, o referirse a las fábulas de Esopo, equivale a poseer una vasta cultura, según el canon occidental;  no menos importante es dominar las leyendas referidas a las vidas de los orishas o patakíes, que acompañaron a los negros africanos traídos a Cuba como esclavos.  </a:t>
            </a:r>
          </a:p>
          <a:p>
            <a:pPr algn="just"/>
            <a:r>
              <a:rPr lang="es-ES" dirty="0"/>
              <a:t>El presente trabajo pretende ofrecer invariantes de cómo pueden trabajarse en la </a:t>
            </a:r>
            <a:r>
              <a:rPr lang="es-ES" dirty="0" smtClean="0"/>
              <a:t>escuela </a:t>
            </a:r>
            <a:r>
              <a:rPr lang="es-ES" dirty="0"/>
              <a:t>las leyendas referidas a las vidas de los orishas o patakíes</a:t>
            </a:r>
            <a:r>
              <a:rPr lang="es-ES" dirty="0" smtClean="0"/>
              <a:t>, </a:t>
            </a:r>
            <a:r>
              <a:rPr lang="es-ES" dirty="0"/>
              <a:t>con la convicción de que </a:t>
            </a:r>
            <a:r>
              <a:rPr lang="es-ES" dirty="0" smtClean="0"/>
              <a:t>su </a:t>
            </a:r>
            <a:r>
              <a:rPr lang="es-ES" dirty="0"/>
              <a:t>estudio </a:t>
            </a:r>
            <a:r>
              <a:rPr lang="es-ES" dirty="0" smtClean="0"/>
              <a:t>s </a:t>
            </a:r>
            <a:r>
              <a:rPr lang="es-ES" dirty="0"/>
              <a:t>en los programas de formación de profesionales de la Educación en la especialidad Español Literatura contribuirá a la incorporación al acervo cultural de los educandos del conocimiento de los dioses del panteón yoruba, así como el trabajo con textos de diversas tipologías que les ofrecerán una visión más acabada de lo que somos, de las raíces de dónde surgimos y del destino histórico hacia dónde marchamos, lo que repercutirá de manera directa  en la conservación de este legado </a:t>
            </a:r>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451928" y="4623311"/>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597845" y="16872747"/>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10835890" y="4621311"/>
            <a:ext cx="10093752" cy="566030"/>
          </a:xfrm>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175722"/>
            <a:ext cx="10093752" cy="13554017"/>
          </a:xfrm>
        </p:spPr>
        <p:txBody>
          <a:bodyPr/>
          <a:lstStyle/>
          <a:p>
            <a:pPr algn="just"/>
            <a:r>
              <a:rPr lang="es-ES" dirty="0"/>
              <a:t>A partir de una rigurosa revisión de los programas de Español Literatura, que se imparten en la Enseñanza Media Superior y en la Universidad, las investigadoras pudieron </a:t>
            </a:r>
            <a:r>
              <a:rPr lang="es-ES" dirty="0" smtClean="0"/>
              <a:t>corroborar </a:t>
            </a:r>
            <a:r>
              <a:rPr lang="es-ES" dirty="0"/>
              <a:t>que no se aprovechan </a:t>
            </a:r>
            <a:r>
              <a:rPr lang="es-ES" dirty="0" smtClean="0"/>
              <a:t>los contenido que se imparten para </a:t>
            </a:r>
            <a:r>
              <a:rPr lang="es-ES" dirty="0"/>
              <a:t>trabajar las leyendas referidas a las vidas de los orishas </a:t>
            </a:r>
            <a:r>
              <a:rPr lang="es-ES" dirty="0" smtClean="0"/>
              <a:t>que </a:t>
            </a:r>
            <a:r>
              <a:rPr lang="es-ES" dirty="0"/>
              <a:t>ocupan una parte importante en la conformación del patrimonio cultural inmaterial que hay que conservar.</a:t>
            </a:r>
          </a:p>
          <a:p>
            <a:pPr algn="just"/>
            <a:r>
              <a:rPr lang="es-ES" dirty="0" smtClean="0"/>
              <a:t>La </a:t>
            </a:r>
            <a:r>
              <a:rPr lang="es-ES" dirty="0"/>
              <a:t>palabra, la tradición oral, permitieron conservar la memoria de los africanos y sus descendientes para preservar los mitos, leyendas y otras realizaciones que reflejan su génesis, su esencia, su razón de ser, sus creencias, lo vivido, lo memorizado en el subconsciente y en la conciencia. Como recurso para conservar la memoria, estas leyendas fueron acopiadas en libretas u hojas rayadas por un grupo de  creyentes alfabetizados que trataron de retener mediante la palabra escrita todo lo que de interés decían sus mayores acerca de la vida de los orishas, en los cultos de origen africano que se desarrollaban en los cabildos</a:t>
            </a:r>
            <a:r>
              <a:rPr lang="es-ES" dirty="0" smtClean="0"/>
              <a:t>.</a:t>
            </a:r>
          </a:p>
          <a:p>
            <a:pPr algn="just"/>
            <a:r>
              <a:rPr lang="x-none" smtClean="0"/>
              <a:t>En </a:t>
            </a:r>
            <a:r>
              <a:rPr lang="x-none"/>
              <a:t>Cuba reciben el nombre de patakí las narraciones que acompañan el oráculo de Ifá, del Dilogún y de los cocos, empleados en santería, y mediante los cuales el adivino comunica al consultado lo que se supone han profetizado las divinidades, por lo tanto, son los babalaos, sacerdotes de Ifá y los bababloshas e iyaloshas, sacerdotes y sacerdotisas que utilizan los otros dos sistemas adivinatorios, los mayores conservadores y conocedores de esta literatura. </a:t>
            </a:r>
            <a:endParaRPr lang="es-ES" dirty="0" smtClean="0"/>
          </a:p>
          <a:p>
            <a:pPr algn="just"/>
            <a:r>
              <a:rPr lang="es-ES" dirty="0" smtClean="0"/>
              <a:t>A </a:t>
            </a:r>
            <a:r>
              <a:rPr lang="es-ES" dirty="0"/>
              <a:t>partir de estos resultados </a:t>
            </a:r>
            <a:r>
              <a:rPr lang="es-ES" dirty="0" smtClean="0"/>
              <a:t>alcanzados en el diagnóstico realizado, las </a:t>
            </a:r>
            <a:r>
              <a:rPr lang="es-ES" dirty="0"/>
              <a:t>investigadoras propusieron el diseño de dos programas para el Currículo Optativo Electivo, que propiciaran , desde la carrera Licenciatura en Español Literatura, la preparación de los profesionales en formación para la divulgación y conservación de esta herencia cultural:  Identidad y Tradiciones Populares y Mitología </a:t>
            </a:r>
            <a:r>
              <a:rPr lang="es-ES" dirty="0" smtClean="0"/>
              <a:t>Africana. </a:t>
            </a:r>
            <a:r>
              <a:rPr lang="es-ES" dirty="0"/>
              <a:t>Con la impartición de estos programas se ha logrado:</a:t>
            </a:r>
          </a:p>
          <a:p>
            <a:pPr lvl="0" algn="just"/>
            <a:r>
              <a:rPr lang="es-ES" dirty="0"/>
              <a:t>Una carpeta metodológica  contentiva de textos que permiten el trabajo con esta temática en clases donde se trabajen diferentes componentes de la </a:t>
            </a:r>
            <a:r>
              <a:rPr lang="es-ES" dirty="0" smtClean="0"/>
              <a:t>asignatura. Una </a:t>
            </a:r>
            <a:r>
              <a:rPr lang="es-ES" dirty="0"/>
              <a:t>carpeta metodológica  contentiva de videos que permiten el trabajo con esta temática en clases donde se trabajen diferentes componentes de la </a:t>
            </a:r>
            <a:r>
              <a:rPr lang="es-ES" dirty="0" smtClean="0"/>
              <a:t>asignatura. Un </a:t>
            </a:r>
            <a:r>
              <a:rPr lang="es-ES" dirty="0"/>
              <a:t>Trabajo de Curso y un Trabajo de Diploma  titulado “La lectura compartida de leyendas o patakíes en la escuela</a:t>
            </a:r>
            <a:r>
              <a:rPr lang="es-ES" dirty="0" smtClean="0"/>
              <a:t>”. Una </a:t>
            </a:r>
            <a:r>
              <a:rPr lang="es-ES" dirty="0"/>
              <a:t>ponencia al XXVIII Fórum Nacional de Estudiantes de Ciencias Pedagógicas titulada </a:t>
            </a:r>
            <a:r>
              <a:rPr lang="es-PE" dirty="0"/>
              <a:t> “</a:t>
            </a:r>
            <a:r>
              <a:rPr lang="es-ES" dirty="0"/>
              <a:t>La lectura compartida de leyendas o patakíes en la escuela una vía para conservar el patrimonio inmaterial afrocubano” (</a:t>
            </a:r>
            <a:r>
              <a:rPr lang="es-ES" dirty="0" smtClean="0"/>
              <a:t>Relevante) Una </a:t>
            </a:r>
            <a:r>
              <a:rPr lang="es-ES" dirty="0"/>
              <a:t>ponencia al XXIX Fórum Nacional de Estudiantes de Ciencias Pedagógicas titulada </a:t>
            </a:r>
            <a:r>
              <a:rPr lang="es-PE" dirty="0"/>
              <a:t> “</a:t>
            </a:r>
            <a:r>
              <a:rPr lang="es-ES" dirty="0"/>
              <a:t>La tradición oral africana, presencia y permanencia en el patrimonio cultural cubano”(</a:t>
            </a:r>
            <a:r>
              <a:rPr lang="es-ES" dirty="0" smtClean="0"/>
              <a:t>Relevante)Mención </a:t>
            </a:r>
            <a:r>
              <a:rPr lang="es-ES" dirty="0"/>
              <a:t>en Festival Provincial de la FEU del grupo “Contadoras de </a:t>
            </a:r>
            <a:r>
              <a:rPr lang="es-ES" dirty="0" smtClean="0"/>
              <a:t>leyendas”</a:t>
            </a:r>
          </a:p>
          <a:p>
            <a:pPr algn="just"/>
            <a:r>
              <a:rPr lang="es-ES" dirty="0"/>
              <a:t>Si se analizan las temáticas que abordan estas leyendas o patakí, la belleza de su lenguaje, su estructura morfosintáctica o las acciones de sus personajes principales, se puede advertir que en el ámbito escolar permiten: </a:t>
            </a:r>
            <a:r>
              <a:rPr lang="es-ES" dirty="0" smtClean="0"/>
              <a:t>Promover</a:t>
            </a:r>
            <a:r>
              <a:rPr lang="es-ES" dirty="0"/>
              <a:t>, animar y motivar hacia la lectura a través de diferentes </a:t>
            </a:r>
            <a:r>
              <a:rPr lang="es-ES" dirty="0" smtClean="0"/>
              <a:t>técnicas. Promover </a:t>
            </a:r>
            <a:r>
              <a:rPr lang="es-ES" dirty="0"/>
              <a:t>debates acerca de los problemas y situaciones planteadas y a partir de ahí, educar en los más genuinos valores </a:t>
            </a:r>
            <a:r>
              <a:rPr lang="es-ES" dirty="0" smtClean="0"/>
              <a:t>humanos. Trabajar </a:t>
            </a:r>
            <a:r>
              <a:rPr lang="es-ES" dirty="0"/>
              <a:t>las diferentes formas elocutivas, los signos de puntuación y analizar las diferentes estructuras gramaticales. </a:t>
            </a:r>
            <a:r>
              <a:rPr lang="es-ES" dirty="0" smtClean="0"/>
              <a:t>Caracterizar </a:t>
            </a:r>
            <a:r>
              <a:rPr lang="es-ES" dirty="0"/>
              <a:t>personajes y construir textos donde se empleen los diferentes recursos literarios </a:t>
            </a:r>
            <a:r>
              <a:rPr lang="es-ES" dirty="0" smtClean="0"/>
              <a:t>estudiados. Establecer </a:t>
            </a:r>
            <a:r>
              <a:rPr lang="es-ES" dirty="0"/>
              <a:t>vínculos entre los dioses de la mitología grecolatina y los orishas del panteón </a:t>
            </a:r>
            <a:r>
              <a:rPr lang="es-ES" dirty="0" smtClean="0"/>
              <a:t>yoruba.</a:t>
            </a:r>
            <a:endParaRPr lang="es-E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1092622" y="18729739"/>
            <a:ext cx="10090978" cy="393865"/>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35890" y="18926672"/>
            <a:ext cx="10094847" cy="5059384"/>
          </a:xfrm>
        </p:spPr>
        <p:txBody>
          <a:bodyPr/>
          <a:lstStyle/>
          <a:p>
            <a:pPr algn="just"/>
            <a:r>
              <a:rPr lang="es-ES" dirty="0" smtClean="0"/>
              <a:t>Tomando </a:t>
            </a:r>
            <a:r>
              <a:rPr lang="es-ES" dirty="0"/>
              <a:t>en consideración que, en Cuba, el aporte de los africanos a la cultura no es solo patrimonio de los afrodescendientes, sino de toda la población, el aprovechamiento en la escuela de los mensajes que transmiten estas leyendas permite reafirmar el sentido de pertenencia de los estudiantes a su cultura.</a:t>
            </a:r>
          </a:p>
          <a:p>
            <a:pPr algn="just"/>
            <a:r>
              <a:rPr lang="es-ES" dirty="0"/>
              <a:t>La contribución de las leyendas de carácter mitológico a la imagen auténtica del mundo subjetivo del hombre desposeído para interpretar la vida y mostrar un repertorio representativo de la tradición oral cubana favorece que los estudiantes se apropien de modelos de </a:t>
            </a:r>
            <a:r>
              <a:rPr lang="es-ES" dirty="0" smtClean="0"/>
              <a:t>actuación. Estas </a:t>
            </a:r>
            <a:r>
              <a:rPr lang="es-ES_tradnl" dirty="0" smtClean="0"/>
              <a:t> </a:t>
            </a:r>
            <a:r>
              <a:rPr lang="es-ES_tradnl" dirty="0"/>
              <a:t>expresiones </a:t>
            </a:r>
            <a:r>
              <a:rPr lang="es-ES" dirty="0"/>
              <a:t>se convierten en testimonios </a:t>
            </a:r>
            <a:r>
              <a:rPr lang="es-ES_tradnl" dirty="0"/>
              <a:t>de un pasado histórico que refleja el modo de subsistencia de una parte importante de la población que conformó la nación cubana y su cultura de resistencia por lo que los estudiantes podrían nutrirse, desde el punto de vista histórico, de una visión diferente de las luchas del pueblo cubano.</a:t>
            </a:r>
            <a:endParaRPr lang="es-ES" dirty="0"/>
          </a:p>
          <a:p>
            <a:pPr algn="just"/>
            <a:r>
              <a:rPr lang="es-ES" dirty="0"/>
              <a:t>Las leyendas de carácter mitológico constituyen una herencia cultural que enorgullece al cubano y han generado no solo un patrimonio extraordinario en el terreno de las artes y el pensamiento, sino también una cultura de la resistencia que es hoy un estandarte de los pueblos del continente americano.</a:t>
            </a:r>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727903"/>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577760"/>
            <a:ext cx="9886190" cy="935178"/>
          </a:xfrm>
        </p:spPr>
        <p:txBody>
          <a:bodyPr/>
          <a:lstStyle/>
          <a:p>
            <a:r>
              <a:rPr lang="en-US" dirty="0" smtClean="0"/>
              <a:t>Nuestro más sincero agradecimiento a los organizadores de este prestigioso evento.</a:t>
            </a:r>
            <a:r>
              <a:rPr lang="es-ES" dirty="0">
                <a:hlinkClick r:id="rId3"/>
              </a:rPr>
              <a:t> </a:t>
            </a:r>
            <a:r>
              <a:rPr lang="es-ES" dirty="0" smtClean="0">
                <a:hlinkClick r:id="rId3"/>
              </a:rPr>
              <a:t>marcarh1963@nauta.cu</a:t>
            </a:r>
            <a:r>
              <a:rPr lang="es-ES" dirty="0"/>
              <a:t> </a:t>
            </a:r>
            <a:r>
              <a:rPr lang="es-ES" dirty="0" smtClean="0"/>
              <a:t>, </a:t>
            </a:r>
            <a:r>
              <a:rPr lang="es-ES" dirty="0">
                <a:hlinkClick r:id="rId4"/>
              </a:rPr>
              <a:t>mgonzalezr@uho.edu.cu</a:t>
            </a:r>
            <a:r>
              <a:rPr lang="es-ES" dirty="0"/>
              <a:t> </a:t>
            </a:r>
            <a:r>
              <a:rPr lang="es-ES" dirty="0" smtClean="0"/>
              <a:t>,</a:t>
            </a:r>
            <a:r>
              <a:rPr lang="es-ES" u="sng" dirty="0">
                <a:hlinkClick r:id="rId5"/>
              </a:rPr>
              <a:t> malonso@uho.edu.cu</a:t>
            </a:r>
            <a:r>
              <a:rPr lang="es-ES" dirty="0"/>
              <a:t> </a:t>
            </a:r>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58307" y="17438777"/>
            <a:ext cx="10102728" cy="6290490"/>
          </a:xfrm>
        </p:spPr>
        <p:txBody>
          <a:bodyPr/>
          <a:lstStyle/>
          <a:p>
            <a:pPr algn="just"/>
            <a:r>
              <a:rPr lang="es-ES" dirty="0"/>
              <a:t>Para dar cumplimiento a la tarea encomendada por el Proyecto Investigativo: </a:t>
            </a:r>
            <a:r>
              <a:rPr lang="es-ES" b="1" dirty="0"/>
              <a:t>Estudio Teórico práctico de las lenguas y las comunicaciones</a:t>
            </a:r>
            <a:r>
              <a:rPr lang="es-ES" dirty="0"/>
              <a:t>, fue necesario realizar un diagnóstico a profesores y estudiantes de la carrera con el objetivo de conocer cómo se contribuye, desde la formación inicial del profesional, a la preservación del patrimonio cultural inmaterial, para ello se emplearon los métodos el análisis y crítica de fuentes para conocer los criterios de autores cubanos acerca de la temática estudiada y las oportunidades que brinda el programa de Español Literatura, que se imparten en la Enseñanza Media Superior y en la Universidad para dar tratamiento a estos textos.</a:t>
            </a:r>
          </a:p>
          <a:p>
            <a:pPr algn="just"/>
            <a:r>
              <a:rPr lang="es-ES" dirty="0"/>
              <a:t> La  encuesta a profesores de Español Literatura y estudiantes de la  carrera para valorar el nivel de conocimientos que poseían sobre el tema tratado, para la que, de una población de 16 profesores se tomó una muestra aleatoria de 12 (75%) y de una población de 54 estudiantes de 1ro, 2do, y 3er años de la carrera se escogió  una muestra aleatoria de 45 (83.3%) estudiantes. Se indagó acerca de: Dominio del aporte de los africanos a la cultura cubana. Conocimiento de las leyendas o patakíes. Lugar dónde obtuvieron información acerca de la presencia de los africanos en la cultura cubana. Propuesta de actividades que les gustaría realizar a partir del empleo de estos textos.</a:t>
            </a:r>
          </a:p>
          <a:p>
            <a:pPr algn="just"/>
            <a:r>
              <a:rPr lang="es-ES" dirty="0"/>
              <a:t>La observación participante en las actividades docentes, investigativas y extensionistas en las que se involucran docentes y estudiantes para el trabajo con estos textos: actividades docentes, actividades investigativas referidos y actividades extensionistas.</a:t>
            </a: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941380"/>
            <a:ext cx="15870888" cy="473976"/>
          </a:xfrm>
        </p:spPr>
        <p:txBody>
          <a:bodyPr>
            <a:normAutofit fontScale="62500" lnSpcReduction="20000"/>
          </a:bodyPr>
          <a:lstStyle/>
          <a:p>
            <a:r>
              <a:rPr lang="es-ES" dirty="0"/>
              <a:t>M.Sc. María del Carmen Rial </a:t>
            </a:r>
            <a:r>
              <a:rPr lang="es-ES" dirty="0" smtClean="0"/>
              <a:t>Hernández, </a:t>
            </a:r>
            <a:r>
              <a:rPr lang="es-ES" dirty="0"/>
              <a:t>M.Sc. Martha M González </a:t>
            </a:r>
            <a:r>
              <a:rPr lang="es-ES" dirty="0" smtClean="0"/>
              <a:t>Rodríguez, M.Sc</a:t>
            </a:r>
            <a:r>
              <a:rPr lang="es-ES" dirty="0"/>
              <a:t>. Magalis Álvarez </a:t>
            </a:r>
            <a:r>
              <a:rPr lang="es-ES" dirty="0" smtClean="0"/>
              <a:t>Alonso</a:t>
            </a:r>
            <a:endParaRPr lang="es-ES" dirty="0"/>
          </a:p>
          <a:p>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62500" lnSpcReduction="20000"/>
          </a:bodyPr>
          <a:lstStyle/>
          <a:p>
            <a:r>
              <a:rPr lang="es-ES" b="1" dirty="0"/>
              <a:t>Título LA LITERATURA ORAL AFROCUBANA EN LA ESCUELA, UNA FORMA PARA CONSERVAR EL PATRIMONIO INMATERIAL </a:t>
            </a:r>
            <a:r>
              <a:rPr lang="es-ES" b="1" dirty="0" smtClean="0"/>
              <a:t>CUBANO</a:t>
            </a:r>
            <a:endParaRPr lang="es-E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a:t>SIMPOSIO INTERNACIONAL: DESARROLLO HUMANO, EQUIDAD Y JUSTICIA SOCIAL </a:t>
            </a:r>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6"/>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7"/>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7"/>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254794" y="23986056"/>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734208" y="24764149"/>
            <a:ext cx="20203365" cy="2246769"/>
          </a:xfrm>
          <a:prstGeom prst="rect">
            <a:avLst/>
          </a:prstGeom>
          <a:noFill/>
        </p:spPr>
        <p:txBody>
          <a:bodyPr wrap="square" rtlCol="0">
            <a:spAutoFit/>
          </a:bodyPr>
          <a:lstStyle/>
          <a:p>
            <a:r>
              <a:rPr lang="es-ES" sz="2000" dirty="0"/>
              <a:t>1. Arce, A y Ferrer, A (2005). </a:t>
            </a:r>
            <a:r>
              <a:rPr lang="es-ES" sz="2000" i="1" dirty="0"/>
              <a:t>El mundo de los  Orishas</a:t>
            </a:r>
            <a:r>
              <a:rPr lang="es-ES" sz="2000" dirty="0"/>
              <a:t>. Editorial José Martí.  Ciudad de La Habana. </a:t>
            </a:r>
          </a:p>
          <a:p>
            <a:r>
              <a:rPr lang="es-ES" sz="2000" dirty="0"/>
              <a:t>2. </a:t>
            </a:r>
            <a:r>
              <a:rPr lang="x-none" sz="2000"/>
              <a:t>B</a:t>
            </a:r>
            <a:r>
              <a:rPr lang="es-ES" sz="2000" dirty="0" err="1"/>
              <a:t>arnet</a:t>
            </a:r>
            <a:r>
              <a:rPr lang="es-ES" sz="2000" dirty="0"/>
              <a:t>, M (2011)</a:t>
            </a:r>
            <a:r>
              <a:rPr lang="x-none" sz="2000"/>
              <a:t>. </a:t>
            </a:r>
            <a:r>
              <a:rPr lang="x-none" sz="2000" i="1"/>
              <a:t>La fuente viva</a:t>
            </a:r>
            <a:r>
              <a:rPr lang="x-none" sz="2000"/>
              <a:t>.  Casa Editora Abril. Ciudad de la Habana.</a:t>
            </a:r>
            <a:endParaRPr lang="es-ES" sz="2000" dirty="0"/>
          </a:p>
          <a:p>
            <a:r>
              <a:rPr lang="es-ES" sz="2000" dirty="0"/>
              <a:t>3. Fernández, M. (2004) </a:t>
            </a:r>
            <a:r>
              <a:rPr lang="es-ES" sz="2000" i="1" dirty="0"/>
              <a:t>A la sombra del árbol tutelar</a:t>
            </a:r>
            <a:r>
              <a:rPr lang="es-ES" sz="2000" dirty="0"/>
              <a:t>. Editorial Ciencias Sociales. La Habana.</a:t>
            </a:r>
          </a:p>
          <a:p>
            <a:r>
              <a:rPr lang="es-ES" sz="2000" dirty="0"/>
              <a:t> 4. Fernández, M y Porras, V (2003). </a:t>
            </a:r>
            <a:r>
              <a:rPr lang="es-ES" sz="2000" i="1" dirty="0"/>
              <a:t>El ashé está en Cuba</a:t>
            </a:r>
            <a:r>
              <a:rPr lang="es-ES" sz="2000" dirty="0"/>
              <a:t>.  Editorial José Martí. Ciudad de La Habana. </a:t>
            </a:r>
          </a:p>
          <a:p>
            <a:r>
              <a:rPr lang="es-ES" sz="2000" dirty="0"/>
              <a:t>5. López, P y Nielsen, M. (2007) </a:t>
            </a:r>
            <a:r>
              <a:rPr lang="es-ES" sz="2000" i="1" dirty="0"/>
              <a:t>Santería yoruba y cubana</a:t>
            </a:r>
            <a:r>
              <a:rPr lang="es-ES" sz="2000" dirty="0"/>
              <a:t>. Editorial Arte y Literatura. La Habana.</a:t>
            </a:r>
          </a:p>
          <a:p>
            <a:r>
              <a:rPr lang="es-ES" sz="2000" dirty="0"/>
              <a:t> 6. Martínez, R. (1979). </a:t>
            </a:r>
            <a:r>
              <a:rPr lang="es-ES" sz="2000" i="1" dirty="0"/>
              <a:t>Diálogos Imaginarios</a:t>
            </a:r>
            <a:r>
              <a:rPr lang="es-ES" sz="2000" dirty="0"/>
              <a:t>. Editorial Arte y Literatura. La Habana. </a:t>
            </a:r>
          </a:p>
          <a:p>
            <a:r>
              <a:rPr lang="es-ES" sz="2000" dirty="0"/>
              <a:t>8. Wikidiccionario  consultado 28 de marzo de </a:t>
            </a:r>
            <a:r>
              <a:rPr lang="es-ES" sz="2000" dirty="0" smtClean="0"/>
              <a:t>2019</a:t>
            </a:r>
            <a:endParaRPr lang="es-ES" sz="2000" dirty="0"/>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1530</TotalTime>
  <Words>1850</Words>
  <Application>Microsoft Office PowerPoint</Application>
  <PresentationFormat>Personalizado</PresentationFormat>
  <Paragraphs>37</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MARUCHI</cp:lastModifiedBy>
  <cp:revision>48</cp:revision>
  <dcterms:created xsi:type="dcterms:W3CDTF">2012-02-10T00:21:22Z</dcterms:created>
  <dcterms:modified xsi:type="dcterms:W3CDTF">2021-11-07T06:42:35Z</dcterms:modified>
  <cp:category>Research poster templates</cp:category>
</cp:coreProperties>
</file>