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_ALFREDO\ORGANIZACION\TESIS_ORGANIZADA\POST_PREDEFENSA\TESIS\REVISION_ROBERTO\Person-fi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539740175563473"/>
                  <c:y val="0.203910025725143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200" baseline="0" dirty="0">
                        <a:latin typeface="Times New Roman" pitchFamily="18" charset="0"/>
                        <a:cs typeface="Times New Roman" pitchFamily="18" charset="0"/>
                      </a:rPr>
                      <a:t>y = -3,011x + 4480,
R² = 0,063</a:t>
                    </a:r>
                    <a:endParaRPr lang="en-US" sz="12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'Cueva La Jibi'!$B$13:$B$21</c:f>
              <c:numCache>
                <c:formatCode>General</c:formatCode>
                <c:ptCount val="9"/>
                <c:pt idx="0">
                  <c:v>135.6</c:v>
                </c:pt>
                <c:pt idx="1">
                  <c:v>113.7</c:v>
                </c:pt>
                <c:pt idx="2" formatCode="0.0">
                  <c:v>109</c:v>
                </c:pt>
                <c:pt idx="3">
                  <c:v>79.2</c:v>
                </c:pt>
                <c:pt idx="4">
                  <c:v>121.6</c:v>
                </c:pt>
                <c:pt idx="5">
                  <c:v>124.4</c:v>
                </c:pt>
                <c:pt idx="6" formatCode="0.0">
                  <c:v>123</c:v>
                </c:pt>
                <c:pt idx="7" formatCode="0.0">
                  <c:v>130</c:v>
                </c:pt>
                <c:pt idx="8">
                  <c:v>94.1</c:v>
                </c:pt>
              </c:numCache>
            </c:numRef>
          </c:xVal>
          <c:yVal>
            <c:numRef>
              <c:f>'Cueva La Jibi'!$C$13:$C$21</c:f>
              <c:numCache>
                <c:formatCode>General</c:formatCode>
                <c:ptCount val="9"/>
                <c:pt idx="0">
                  <c:v>3805</c:v>
                </c:pt>
                <c:pt idx="1">
                  <c:v>3898</c:v>
                </c:pt>
                <c:pt idx="2">
                  <c:v>4087</c:v>
                </c:pt>
                <c:pt idx="3">
                  <c:v>4236</c:v>
                </c:pt>
                <c:pt idx="4">
                  <c:v>4496</c:v>
                </c:pt>
                <c:pt idx="5">
                  <c:v>4192</c:v>
                </c:pt>
                <c:pt idx="6" formatCode="0">
                  <c:v>4344</c:v>
                </c:pt>
                <c:pt idx="7" formatCode="0">
                  <c:v>3998.5</c:v>
                </c:pt>
                <c:pt idx="8" formatCode="0">
                  <c:v>4161.5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64530416"/>
        <c:axId val="-764528784"/>
      </c:scatterChart>
      <c:valAx>
        <c:axId val="-764530416"/>
        <c:scaling>
          <c:orientation val="minMax"/>
          <c:max val="15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Sr</a:t>
                </a:r>
              </a:p>
            </c:rich>
          </c:tx>
          <c:layout>
            <c:manualLayout>
              <c:xMode val="edge"/>
              <c:yMode val="edge"/>
              <c:x val="0.85121981627296583"/>
              <c:y val="0.874050743657042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es-ES"/>
          </a:p>
        </c:txPr>
        <c:crossAx val="-764528784"/>
        <c:crosses val="autoZero"/>
        <c:crossBetween val="midCat"/>
      </c:valAx>
      <c:valAx>
        <c:axId val="-764528784"/>
        <c:scaling>
          <c:orientation val="minMax"/>
          <c:min val="3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Mg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0.215073272090988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>
                <a:latin typeface="Times New Roman" pitchFamily="18" charset="0"/>
              </a:defRPr>
            </a:pPr>
            <a:endParaRPr lang="es-ES"/>
          </a:p>
        </c:txPr>
        <c:crossAx val="-7645304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7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9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86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44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55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9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25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5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07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4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0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A44D-9479-4FDC-B3E5-6671F87D42A5}" type="datetimeFigureOut">
              <a:rPr lang="es-ES" smtClean="0"/>
              <a:t>30/10/2021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6F7E-0E76-422B-9B91-8CBA03DF51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91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18797"/>
            <a:ext cx="9144000" cy="2387600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DEL SITIO ARQUEOLÓGICO, CUEVA “LA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JIBI”.</a:t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CORRALILLO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VILLA CLARA,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26038"/>
            <a:ext cx="9144000" cy="119163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C. Alfredo B. Pérez Carratalá</a:t>
            </a:r>
          </a:p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de Ciencias Sociales. Universidad Central “Marta Abreu” de Las Villas, Santa Clara.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Cuba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/>
        </p:blipFill>
        <p:spPr>
          <a:xfrm>
            <a:off x="4932225" y="2595557"/>
            <a:ext cx="1592176" cy="2211967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042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25837" y="1704976"/>
            <a:ext cx="5340927" cy="4630598"/>
          </a:xfrm>
        </p:spPr>
        <p:txBody>
          <a:bodyPr>
            <a:normAutofit/>
          </a:bodyPr>
          <a:lstStyle/>
          <a:p>
            <a:pPr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sitio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Birama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situado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Trinidad de Cuba, Sancti Spíritus,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hallaron semillas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calcinadas de maní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Arachis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hypogaea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las cuales fueron fechadas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siglo XII d.n.e.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ata bastante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tardía, coincidente con la llegada a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región de las primeras comunidades de ascendencia aruaca.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3" y="4020275"/>
            <a:ext cx="3138054" cy="17651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4" y="1857808"/>
            <a:ext cx="4602491" cy="171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45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4583" y="2028389"/>
            <a:ext cx="4789416" cy="4039901"/>
          </a:xfrm>
        </p:spPr>
        <p:txBody>
          <a:bodyPr>
            <a:noAutofit/>
          </a:bodyPr>
          <a:lstStyle/>
          <a:p>
            <a:pPr algn="just"/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las muestras extraídas de los dos coprolitos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humanos, 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hallaron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leguminosas, procesadas por cocción y maceración; con devastación del hilum, aumento de tamaño del gránulo -quizás por hidratación previa- y pérdida parcial de la cruz de malta. 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Algunos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están tan gelatinizados que es imposible su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gelatinizados y perdida de la cruz"/>
          <p:cNvPicPr/>
          <p:nvPr/>
        </p:nvPicPr>
        <p:blipFill>
          <a:blip r:embed="rId2"/>
          <a:stretch/>
        </p:blipFill>
        <p:spPr>
          <a:xfrm>
            <a:off x="5514111" y="2150269"/>
            <a:ext cx="6213764" cy="3059040"/>
          </a:xfrm>
          <a:prstGeom prst="rect">
            <a:avLst/>
          </a:prstGeom>
          <a:ln w="0">
            <a:noFill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838200" y="3651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3695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77865" y="2682817"/>
            <a:ext cx="4137480" cy="2303523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logró identificar dos especies, el frijol común (</a:t>
            </a:r>
            <a:r>
              <a:rPr lang="es-E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frijol de costa (</a:t>
            </a:r>
            <a:r>
              <a:rPr lang="es-E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Canavalia</a:t>
            </a:r>
            <a:r>
              <a:rPr lang="es-E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s-ES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5458692" y="1302598"/>
            <a:ext cx="5486400" cy="2530146"/>
            <a:chOff x="47160" y="0"/>
            <a:chExt cx="4425480" cy="1869480"/>
          </a:xfrm>
        </p:grpSpPr>
        <p:pic>
          <p:nvPicPr>
            <p:cNvPr id="7" name="Picture 14" descr="frijol comun"/>
            <p:cNvPicPr/>
            <p:nvPr/>
          </p:nvPicPr>
          <p:blipFill>
            <a:blip r:embed="rId2"/>
            <a:stretch/>
          </p:blipFill>
          <p:spPr>
            <a:xfrm>
              <a:off x="47160" y="0"/>
              <a:ext cx="4425480" cy="1869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15"/>
            <p:cNvPicPr/>
            <p:nvPr/>
          </p:nvPicPr>
          <p:blipFill>
            <a:blip r:embed="rId3"/>
            <a:stretch/>
          </p:blipFill>
          <p:spPr>
            <a:xfrm>
              <a:off x="2034000" y="1204560"/>
              <a:ext cx="537840" cy="59868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" name="Grupo 8"/>
          <p:cNvGrpSpPr/>
          <p:nvPr/>
        </p:nvGrpSpPr>
        <p:grpSpPr>
          <a:xfrm>
            <a:off x="5375564" y="4197089"/>
            <a:ext cx="5680363" cy="2134437"/>
            <a:chOff x="0" y="0"/>
            <a:chExt cx="4919760" cy="1643400"/>
          </a:xfrm>
        </p:grpSpPr>
        <p:pic>
          <p:nvPicPr>
            <p:cNvPr id="11" name="Picture 23" descr="canavalia m-42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4890600" cy="1643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Forma libre 11"/>
            <p:cNvSpPr/>
            <p:nvPr/>
          </p:nvSpPr>
          <p:spPr>
            <a:xfrm flipH="1" flipV="1">
              <a:off x="3677760" y="607680"/>
              <a:ext cx="1242000" cy="926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s-ES"/>
            </a:p>
          </p:txBody>
        </p:sp>
        <p:pic>
          <p:nvPicPr>
            <p:cNvPr id="13" name="Picture 25" descr="canavalia"/>
            <p:cNvPicPr/>
            <p:nvPr/>
          </p:nvPicPr>
          <p:blipFill>
            <a:blip r:embed="rId5"/>
            <a:stretch/>
          </p:blipFill>
          <p:spPr>
            <a:xfrm>
              <a:off x="2222640" y="977400"/>
              <a:ext cx="581760" cy="5688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251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15482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35780" y="1482429"/>
            <a:ext cx="561801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presencia de dos especies de frijoles en una sola digestión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 que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se pudo cocinar este alimento en forma de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caldo y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 evidencias de macerado observadas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hace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suponer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 consumo fuera a modo de una preparación harinosa o “refrito”, como hoy se consume en </a:t>
            </a: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Centroamérica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0941"/>
            <a:ext cx="3926449" cy="255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5" y="1675026"/>
            <a:ext cx="4762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3533" y="1366058"/>
            <a:ext cx="5796539" cy="4729941"/>
          </a:xfrm>
        </p:spPr>
        <p:txBody>
          <a:bodyPr>
            <a:no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observó durante los análisis de laboratorio, partículas de carbón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vegetal. </a:t>
            </a:r>
          </a:p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 reportes de Mickleburgh y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Pagán en 2012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micropartículas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carbón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cálculos dentales de individuos exhumados en 14 sitios arqueológicos de las islas de Las Antillas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Menores.</a:t>
            </a:r>
          </a:p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Esto puede sugerir el consumo de alimentos vegetales asados a la braza.</a:t>
            </a: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Nótese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micro restos de carbón en el vial durante la primera centrifugación.</a:t>
            </a:r>
          </a:p>
          <a:p>
            <a:pPr algn="just"/>
            <a:endParaRPr lang="es-ES" sz="2400" dirty="0"/>
          </a:p>
        </p:txBody>
      </p:sp>
      <p:pic>
        <p:nvPicPr>
          <p:cNvPr id="10" name="6 Imagen" descr="carbon.JPG"/>
          <p:cNvPicPr/>
          <p:nvPr/>
        </p:nvPicPr>
        <p:blipFill>
          <a:blip r:embed="rId2"/>
          <a:stretch/>
        </p:blipFill>
        <p:spPr>
          <a:xfrm>
            <a:off x="7535920" y="2272145"/>
            <a:ext cx="3616989" cy="340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sp>
        <p:nvSpPr>
          <p:cNvPr id="12" name="Elipse 11"/>
          <p:cNvSpPr/>
          <p:nvPr/>
        </p:nvSpPr>
        <p:spPr>
          <a:xfrm>
            <a:off x="8995481" y="4543651"/>
            <a:ext cx="697865" cy="458470"/>
          </a:xfrm>
          <a:prstGeom prst="ellipse">
            <a:avLst/>
          </a:prstGeom>
          <a:noFill/>
          <a:ln w="28575" cap="sq">
            <a:solidFill>
              <a:srgbClr val="C00000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48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85855"/>
            <a:ext cx="10515600" cy="3134302"/>
          </a:xfrm>
        </p:spPr>
        <p:txBody>
          <a:bodyPr>
            <a:normAutofit/>
          </a:bodyPr>
          <a:lstStyle/>
          <a:p>
            <a:pPr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el fin de verificar los resultados obtenidos en las muestras de los coprolitos, se procedió a realizar el análisis osteoquímico a los restos humanos próximos a los mismos. </a:t>
            </a: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estudio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permite conocer las características de la dieta consumida a lo largo de la vida en individuos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 el contenido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elementos químicos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los huesos, es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posible saber si los alimentos consumidos son preferentemente de origen animal 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vegetal-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5809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6920"/>
            <a:ext cx="5174673" cy="361921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la realización de estos análisis se emplearon los métodos propuestos por  (Chinique et al. 2008) y (Trancho y Robledo, 1999) </a:t>
            </a: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ensayos fueron realizados en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Centro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Estudio de Química Aplicada (CEQA) de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UCLV.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47" y="2133157"/>
            <a:ext cx="4643153" cy="31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6710647" y="5299800"/>
            <a:ext cx="4760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Espectrofotómetro de absorción atómica </a:t>
            </a:r>
          </a:p>
          <a:p>
            <a:pPr algn="ctr">
              <a:defRPr/>
            </a:pP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E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Modelo: PG-990 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88277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44286"/>
            <a:ext cx="10515600" cy="34806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estimación de la dieta se realizó mediante los análisis correlativos de seis elementos, dos de ellos componentes del hueso y de carácter mayoritario: </a:t>
            </a:r>
            <a:endParaRPr lang="es-ES_tradnl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alcio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(Ca) y 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Fósforo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demás traza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alimentación consumida: </a:t>
            </a:r>
            <a:endParaRPr lang="es-ES_tradnl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stroncio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(Sr),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(Zn), 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Cobre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(Cu) y </a:t>
            </a: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Magnesio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(Mg). </a:t>
            </a:r>
            <a:endParaRPr lang="es-ES_tradnl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_tradnl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utilizaron muestras de huesos largos correspondientes a 10 individuos. </a:t>
            </a:r>
            <a:endParaRPr lang="es-E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7452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el fechado fue empleado el método de cuantificación del colágeno residual propuesto por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Vento y colaboradores en 1984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estudios complementarios fueron realizados antes de efectuar la lectura de los elementos traza y los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fechados,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desechando aquellas en las cuales el índice Ca /P fuera superior a 2,50 e inferior a 2,10 indicativos estos de diagénesis.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18284"/>
              </p:ext>
            </p:extLst>
          </p:nvPr>
        </p:nvGraphicFramePr>
        <p:xfrm>
          <a:off x="2770908" y="4636526"/>
          <a:ext cx="5939445" cy="1861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9557"/>
                <a:gridCol w="990258"/>
                <a:gridCol w="989557"/>
                <a:gridCol w="990258"/>
                <a:gridCol w="990258"/>
                <a:gridCol w="989557"/>
              </a:tblGrid>
              <a:tr h="62041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CORRELACIÓN Ca/P</a:t>
                      </a:r>
                      <a:endParaRPr lang="es-E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20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Mínimo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Máximo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Media</a:t>
                      </a:r>
                      <a:endParaRPr lang="es-E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D.S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C.V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2.27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2.43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2.36</a:t>
                      </a:r>
                      <a:endParaRPr lang="es-ES" sz="1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0.68912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29.2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89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734796"/>
              </p:ext>
            </p:extLst>
          </p:nvPr>
        </p:nvGraphicFramePr>
        <p:xfrm>
          <a:off x="1371601" y="1690686"/>
          <a:ext cx="8991600" cy="414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4757"/>
                <a:gridCol w="777634"/>
                <a:gridCol w="1274352"/>
                <a:gridCol w="1275557"/>
                <a:gridCol w="1269530"/>
                <a:gridCol w="1259885"/>
                <a:gridCol w="1259885"/>
              </a:tblGrid>
              <a:tr h="517760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CONCENTRACIÓN </a:t>
                      </a:r>
                      <a:r>
                        <a:rPr lang="es-ES_tradnl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ELEMENTOS TRAZAS</a:t>
                      </a:r>
                      <a:endParaRPr lang="es-E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Elementos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Mínimo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Máximo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Desviación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estándar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Coeficiente</a:t>
                      </a:r>
                      <a:r>
                        <a:rPr lang="es-ES_tradnl" sz="1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variabilidad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Calcio (ca)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37.4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38.6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38.34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9.7805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25.5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Fosforo (P)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28.4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0.13249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Magnesio (Mg)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5697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5808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5763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26.613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Cobre (Cu)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37.9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17.1478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34.2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Estroncio (Sr)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510.0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710.2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618.6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69.9597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Zinc (Zn)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179.1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278.9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203.4</a:t>
                      </a:r>
                      <a:endParaRPr lang="es-E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30.5049</a:t>
                      </a:r>
                      <a:endParaRPr lang="es-ES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</a:t>
                      </a:r>
                      <a:endParaRPr lang="es-E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412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599" cy="62345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mayo del 2005 fueron encontrados en la cueva de La Jibi, Corralillo Villa Clara, dos coprolitos humanos asociados a restos humanos, dieta e implementos de sílex de tendencia microlítica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i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2161309"/>
            <a:ext cx="5372100" cy="351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8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graphicFrame>
        <p:nvGraphicFramePr>
          <p:cNvPr id="11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22183"/>
              </p:ext>
            </p:extLst>
          </p:nvPr>
        </p:nvGraphicFramePr>
        <p:xfrm>
          <a:off x="1726592" y="1883349"/>
          <a:ext cx="3667126" cy="2214576"/>
        </p:xfrm>
        <a:graphic>
          <a:graphicData uri="http://schemas.openxmlformats.org/drawingml/2006/table">
            <a:tbl>
              <a:tblPr/>
              <a:tblGrid>
                <a:gridCol w="382207"/>
                <a:gridCol w="495837"/>
                <a:gridCol w="556440"/>
                <a:gridCol w="559194"/>
                <a:gridCol w="557816"/>
                <a:gridCol w="557816"/>
                <a:gridCol w="557816"/>
              </a:tblGrid>
              <a:tr h="316368">
                <a:tc>
                  <a:txBody>
                    <a:bodyPr/>
                    <a:lstStyle/>
                    <a:p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Sr 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Zn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Mg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Sr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-0.716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0.441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-0.251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0.036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-0.062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Zn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-0.595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0.340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-0.057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-0.093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Cu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-0.958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-0.768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0.745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Mg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0.920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-0.905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0.999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6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Ca</a:t>
                      </a:r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s-E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2" name="7 Grupo"/>
          <p:cNvGrpSpPr>
            <a:grpSpLocks/>
          </p:cNvGrpSpPr>
          <p:nvPr/>
        </p:nvGrpSpPr>
        <p:grpSpPr bwMode="auto">
          <a:xfrm>
            <a:off x="1634836" y="4031673"/>
            <a:ext cx="4020849" cy="1852179"/>
            <a:chOff x="-142905" y="4572008"/>
            <a:chExt cx="3929093" cy="1785951"/>
          </a:xfrm>
        </p:grpSpPr>
        <p:sp>
          <p:nvSpPr>
            <p:cNvPr id="13" name="4 CuadroTexto"/>
            <p:cNvSpPr txBox="1"/>
            <p:nvPr/>
          </p:nvSpPr>
          <p:spPr>
            <a:xfrm>
              <a:off x="-142905" y="4737109"/>
              <a:ext cx="3643341" cy="16208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α= 0.05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n=10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N= 20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s-E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g.l.</a:t>
              </a: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n-2= 18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r(</a:t>
              </a:r>
              <a:r>
                <a:rPr lang="es-E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α,g.l</a:t>
              </a:r>
              <a:r>
                <a:rPr lang="es-E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  ± 0.44    (Por debajo de este valor la diferencia es significativa)</a:t>
              </a:r>
              <a:endParaRPr lang="es-E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5 CuadroTexto"/>
            <p:cNvSpPr txBox="1"/>
            <p:nvPr/>
          </p:nvSpPr>
          <p:spPr>
            <a:xfrm>
              <a:off x="857228" y="4572008"/>
              <a:ext cx="2928960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Correlación de Pearson</a:t>
              </a:r>
            </a:p>
          </p:txBody>
        </p:sp>
      </p:grpSp>
      <p:graphicFrame>
        <p:nvGraphicFramePr>
          <p:cNvPr id="15" name="2 Gráfico"/>
          <p:cNvGraphicFramePr/>
          <p:nvPr>
            <p:extLst>
              <p:ext uri="{D42A27DB-BD31-4B8C-83A1-F6EECF244321}">
                <p14:modId xmlns:p14="http://schemas.microsoft.com/office/powerpoint/2010/main" val="3269801729"/>
              </p:ext>
            </p:extLst>
          </p:nvPr>
        </p:nvGraphicFramePr>
        <p:xfrm>
          <a:off x="5584244" y="2026223"/>
          <a:ext cx="4714876" cy="367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6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054" y="1234786"/>
            <a:ext cx="10515600" cy="937210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Teniendo en cuenta el concepto de fase en el desarrollo agrícola sustentada por el profesor </a:t>
            </a:r>
            <a:r>
              <a:rPr lang="es-ES_tradnl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Marek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Zvelebil (1996) se considera que: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38399" y="2171996"/>
            <a:ext cx="671252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“Las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fases del desarrollo agrícola, expresan la mayor o menor complejidad en el progreso alcanzado por una sociedad determinada, que se observa en el análisis de los elementos simples y complejos del registro arqueológico y que puede ser achacado a la producción agrícola, una vez que se ha verificado que la sociedad en cuestión realizaba prácticas agrícolas, con independencia de otras actividades 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económicas”.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(p.57)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005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3" y="1755206"/>
            <a:ext cx="5113541" cy="4560299"/>
          </a:xfrm>
        </p:spPr>
      </p:pic>
      <p:sp>
        <p:nvSpPr>
          <p:cNvPr id="8" name="CuadroTexto 7"/>
          <p:cNvSpPr txBox="1"/>
          <p:nvPr/>
        </p:nvSpPr>
        <p:spPr>
          <a:xfrm>
            <a:off x="3498269" y="1449016"/>
            <a:ext cx="1420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ADQUISICIÓN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90650" y="1444259"/>
            <a:ext cx="1420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SUSTITUCIÓN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283037" y="1435160"/>
            <a:ext cx="1711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CONSOLIDACIÓN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820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Teniendo en cuenta las características del sitio y el fechado obtenido en Cueva de la Jibi correspondiente a 1092 ± 20 años AP (siglo X d.n.e),  se propone incluirlo en la 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Fase de sustitución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considerando que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Están presentes las prácticas agrícolas verificadas en el registro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paleobotánico 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osteoquímico lo que infiere  una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mayor estabilidad socioeconómica de la comunidad </a:t>
            </a:r>
            <a:endParaRPr lang="es-ES_tradn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del asentamientos principal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preferentemente en zonas de tierra adentro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más de 20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Km.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costa)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Mayor potencialidad espacial y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estratigráfica,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 indica una mayor cantidad de habitantes.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Ubicación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 asentamiento en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suelos de mayor potencialidad agrícola y asociados a corrientes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fluviales.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3534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Menor cantidad relativa de evidencias de consumo de alimentos de la zona marino-costera, lo que se puede apreciar en el registro zooarqueológico y como tendencia decreciente en los elementos traza de los restos humanos estudiados.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Menos artefactos de concha pero con mayor perfección y diversificación de los mismos.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Más evidencias de la industria cerámica y con mejor factura, correspondiente con el nivel medio en el desarrollo alfarero.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Mayor cantidad de implementos asociados a la deforestación y el procesamiento vegetal, que acusa una mayor dependencia de los recursos agrícolas y de tierra adentro.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Presencia de algunos elementos que indican mayor complejidad superestructural.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73362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932218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CONCLUSIONES:</a:t>
            </a:r>
          </a:p>
          <a:p>
            <a:pPr lvl="0" algn="just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hallazgo de evidencias de leguminosas (frijoles) domesticados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Canavalia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silvestre,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coprolitos humanos en una comunidad aborigen que transitaban hacia la neolitización indica que aun cuando las prácticas agrícolas se encontraban implantadas, no dejaron de practicar la recolección.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 puede inferir que la preparación de alimentos era diferente a la usualmente conocida hoy, presumiblemente a partir de una receta harinosa, a modo de torta, o refrito como aún se consume en otros lugares de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Centroamérica.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presencia de carbón vegetal en las muestras analizadas, infieren el modo de preparación de los alimentos asados a la brasa, tales como el maíz (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Zea </a:t>
            </a:r>
            <a:r>
              <a:rPr lang="es-E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y el boniato (</a:t>
            </a:r>
            <a:r>
              <a:rPr lang="es-E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Ipomoea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batatas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que era una práctica generalizada, la cual hoy se mantiene en algunas zonas campesinas de Cuba y otros lugares de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Antillas.</a:t>
            </a:r>
          </a:p>
          <a:p>
            <a:pPr algn="just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02063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 prácticas agrícolas efectuadas por esta comunidad que se encontraban en tránsito de la economía de apropiación a la economía de producción, demuestra que la agricultura fue un componente cada vez más significativo en su economía; pudiéndose apreciar, indicadores que acusan su inclusión en la </a:t>
            </a:r>
            <a:r>
              <a:rPr lang="es-ES_tradn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Fase de sustitución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evidencia de plantas cultivadas, demuestran que en la Región Central de Cuba existían comunidades en proceso de tránsito de la economía de apropiación a la economía productora,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poseían cultígenos consistentes con el germoplasma que se encontraba transitando en el área antillana desde los 3 000 años AP. </a:t>
            </a:r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0381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7564581" y="1965015"/>
            <a:ext cx="4396127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“Cueva de la Jibi”, se encuentra a 700 m. al N.E del poblado de Quintín Banderas, municipio de Corralillo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finca del Charcón de La Rastra.</a:t>
            </a:r>
            <a:endParaRPr lang="es-ES" alt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Coordenadas:</a:t>
            </a:r>
            <a:endParaRPr lang="es-ES" alt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s-ES_tradnl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51´ </a:t>
            </a: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24.26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´´ N y 80 </a:t>
            </a:r>
            <a:r>
              <a:rPr lang="es-ES_tradnl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20´ 12.59</a:t>
            </a:r>
            <a:r>
              <a:rPr lang="es-ES_trad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´´ O </a:t>
            </a:r>
            <a:endParaRPr lang="es-ES" alt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599" cy="62345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 descr="D:\ALFREDO\INVESTIGACIONES\ARQUEOLOGIA GENERAL\COPROLITOS\map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62" y="1801576"/>
            <a:ext cx="5777344" cy="398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D:\ALFREDO\INVESTIGACIONES\ARQUEOLOGIA GENERAL\COPROLITOS\ubicacion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7" y="1964610"/>
            <a:ext cx="2266860" cy="18708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Conector recto 17"/>
          <p:cNvCxnSpPr/>
          <p:nvPr/>
        </p:nvCxnSpPr>
        <p:spPr>
          <a:xfrm>
            <a:off x="4308761" y="2521317"/>
            <a:ext cx="270163" cy="10252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4662054" y="3962193"/>
            <a:ext cx="74865" cy="3255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673937" y="1964610"/>
            <a:ext cx="1634824" cy="85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2673937" y="3033935"/>
            <a:ext cx="1614055" cy="80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23454" y="2445610"/>
            <a:ext cx="422563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  <a:tab pos="549275" algn="l"/>
                <a:tab pos="1006475" algn="l"/>
                <a:tab pos="1463675" algn="l"/>
                <a:tab pos="1920875" algn="l"/>
                <a:tab pos="2378075" algn="l"/>
                <a:tab pos="2835275" algn="l"/>
                <a:tab pos="3292475" algn="l"/>
                <a:tab pos="3749675" algn="l"/>
                <a:tab pos="4206875" algn="l"/>
              </a:tabLst>
            </a:pPr>
            <a:r>
              <a:rPr kumimoji="0" lang="es-ES" alt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“Cueva de La Jibi”, desde el punto de vista espeloemétrico es una gruta, de origen vadoso – fluvial, que se abre a 60 m. sobre el nivel medio del mar (s.n.m.m) en rocas calcáreas de la Formación Vega (Vga), </a:t>
            </a:r>
            <a:endParaRPr kumimoji="0" lang="es-ES" alt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geologia map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1424607"/>
            <a:ext cx="6682923" cy="508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izquierda 10"/>
          <p:cNvSpPr/>
          <p:nvPr/>
        </p:nvSpPr>
        <p:spPr>
          <a:xfrm rot="14643199">
            <a:off x="6594763" y="3408331"/>
            <a:ext cx="978408" cy="484632"/>
          </a:xfrm>
          <a:prstGeom prst="leftArrow">
            <a:avLst/>
          </a:prstGeom>
          <a:solidFill>
            <a:srgbClr val="7030A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28043" y="1859082"/>
            <a:ext cx="461680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accidente hidrográfico más relevante en el área es el Arroyo Majá, que nace en las alturas del noroeste y con un curso de 12,40 Km.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de “El Charcón” se debe a un corte del río en las rocas, formando una ampliación del cauce, muy popular como área de baño recreativo </a:t>
            </a:r>
            <a:endParaRPr kumimoji="0" lang="es-ES_tradnl" alt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414655" y="1817716"/>
            <a:ext cx="4502727" cy="4389120"/>
            <a:chOff x="3948" y="1428"/>
            <a:chExt cx="4980" cy="4401"/>
          </a:xfrm>
        </p:grpSpPr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225" y="5400"/>
              <a:ext cx="2971" cy="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1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Figura 2</a:t>
              </a:r>
              <a:r>
                <a:rPr kumimoji="0" lang="es-ES" altLang="es-E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Charcón de la Rastra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48" name="Picture 4" descr="charcón f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1428"/>
              <a:ext cx="4980" cy="3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67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724885"/>
            <a:ext cx="3932237" cy="3248897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coprolitos son restos fecales que han sufrido el proceso de fosilización.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Poseen en su interior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microrestos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(granos de polen y gránulos de almidón)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buen estado de conservación que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permiten </a:t>
            </a:r>
            <a:r>
              <a:rPr lang="es-ES_trad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realizar inferencias paleoecológicas.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Coprol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73" y="2320644"/>
            <a:ext cx="5097780" cy="222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7036723" y="4681693"/>
            <a:ext cx="2465705" cy="52761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</a:t>
            </a:r>
            <a:r>
              <a:rPr lang="es-ES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  </a:t>
            </a:r>
            <a:r>
              <a:rPr lang="es-ES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Coprolitos (</a:t>
            </a:r>
            <a:r>
              <a:rPr lang="es-ES" b="1" dirty="0">
                <a:solidFill>
                  <a:srgbClr val="0B0B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M-42) y (M-42</a:t>
            </a:r>
            <a:r>
              <a:rPr lang="es-ES" sz="1200" b="1" dirty="0">
                <a:solidFill>
                  <a:srgbClr val="0B0B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365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8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8333" y="1241858"/>
            <a:ext cx="3932237" cy="561109"/>
          </a:xfrm>
        </p:spPr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3" y="2603920"/>
            <a:ext cx="4703762" cy="236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454236"/>
          </a:xfrm>
        </p:spPr>
        <p:txBody>
          <a:bodyPr>
            <a:noAutofit/>
          </a:bodyPr>
          <a:lstStyle/>
          <a:p>
            <a:pPr algn="ctr"/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 hidratos de carbono no soluble, que presentan algunas plantas. </a:t>
            </a:r>
            <a:endParaRPr lang="es-ES_trad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 características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morfológicas y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morfométricas, 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otorgan valor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identificativo</a:t>
            </a:r>
            <a:r>
              <a:rPr lang="es-ES_trad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65126"/>
            <a:ext cx="10515600" cy="622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2719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6508" y="1825625"/>
            <a:ext cx="568729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 sitio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“Canímar Abajo”,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Matanzas,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comunidad aborigen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-que no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poseía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cerámica-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cultivaba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maíz (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Zea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boniato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Ipomoea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batata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ES_trad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frijól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malangas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Xanthosoma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.), ñames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Dioscorea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otras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plantas silvestres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como,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Canavalia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Zamia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basado en estudios de gránulos de almidón,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una antigüedad absoluta de 2 515± 75 (C-14).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10" y="3288478"/>
            <a:ext cx="2074552" cy="1158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96" y="4853277"/>
            <a:ext cx="1514828" cy="1411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4" y="3306241"/>
            <a:ext cx="1405804" cy="16869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2" y="1569027"/>
            <a:ext cx="2202872" cy="13767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2" y="1491738"/>
            <a:ext cx="1471394" cy="14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825625"/>
            <a:ext cx="4495800" cy="41733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el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sitio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“Aguas Verdes”.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Guantánamo,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una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hacia el 0 de N.E, se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aislaron también,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almidón de </a:t>
            </a:r>
            <a:r>
              <a:rPr lang="es-CO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Dioscorea</a:t>
            </a:r>
            <a:r>
              <a:rPr lang="es-C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trifida</a:t>
            </a:r>
            <a:r>
              <a:rPr lang="es-C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(Ñame</a:t>
            </a:r>
            <a:r>
              <a:rPr lang="es-C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y </a:t>
            </a:r>
            <a:r>
              <a:rPr lang="es-CO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Xanthosoma</a:t>
            </a:r>
            <a:r>
              <a:rPr lang="es-C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CO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(Malanga), así como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maíz (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Zea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boniato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Hipomoea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batata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y </a:t>
            </a:r>
            <a:r>
              <a:rPr lang="es-ES_tradn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frijól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Phaseolus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vulgaris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GRÁNULOS DE ALMIDÓN DE PLANTAS EN COPROLITOS HUMANOS 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78" y="4867132"/>
            <a:ext cx="1514828" cy="1411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16" y="3320096"/>
            <a:ext cx="1405804" cy="16869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94" y="1582882"/>
            <a:ext cx="2202872" cy="13767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74" y="1505593"/>
            <a:ext cx="1471394" cy="14540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35" y="3520728"/>
            <a:ext cx="2074552" cy="11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92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1842</Words>
  <Application>Microsoft Office PowerPoint</Application>
  <PresentationFormat>Panorámica</PresentationFormat>
  <Paragraphs>199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Tema de Office</vt:lpstr>
      <vt:lpstr>GRÁNULOS DE ALMIDÓN DE PLANTAS EN COPROLITOS HUMANOS DEL SITIO ARQUEOLÓGICO, CUEVA “LA JIBI”. CORRALILLO, VILLA CLARA, CUBA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</vt:lpstr>
      <vt:lpstr>GRÁNULOS DE ALMIDÓN DE PLANTAS EN COPROLITOS HUMANOS </vt:lpstr>
      <vt:lpstr>GRÁNULOS DE ALMIDÓN DE PLANTAS EN COPROLITOS HUMANOS </vt:lpstr>
      <vt:lpstr>GRÁNULOS DE ALMIDÓN DE PLANTAS EN COPROLITOS HUMANOS </vt:lpstr>
      <vt:lpstr>Presentación de PowerPoint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Teniendo en cuenta el concepto de fase en el desarrollo agrícola sustentada por el profesor Marek Zvelebil (1996) se considera que: 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  <vt:lpstr>GRÁNULOS DE ALMIDÓN DE PLANTAS EN COPROLITOS HUMANOS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GRÁNULOS DE ALMIDÓN DE PLANTAS EN COPROLITOS HUMANOS DEL SITIO ARQUEOLÓGICO, CUEVA “LA JIBI”. CORRALILLO, VILLA CLARA, CUBA </dc:title>
  <dc:creator>admin</dc:creator>
  <cp:lastModifiedBy>admin</cp:lastModifiedBy>
  <cp:revision>40</cp:revision>
  <dcterms:created xsi:type="dcterms:W3CDTF">2021-09-12T16:36:42Z</dcterms:created>
  <dcterms:modified xsi:type="dcterms:W3CDTF">2021-10-30T14:58:18Z</dcterms:modified>
</cp:coreProperties>
</file>