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0" d="100"/>
          <a:sy n="50" d="100"/>
        </p:scale>
        <p:origin x="126" y="-349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11/6/2021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ntrepalavras.ufc.br/revista/index.php/Revista/article/view/1359" TargetMode="External"/><Relationship Id="rId3" Type="http://schemas.openxmlformats.org/officeDocument/2006/relationships/hyperlink" Target="mailto:yamilep@uclv.edu.cu" TargetMode="External"/><Relationship Id="rId7" Type="http://schemas.openxmlformats.org/officeDocument/2006/relationships/hyperlink" Target="http://www.entrepalavras.ufc.br/revista/index.php/Revista/issue/view/2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academia.edu/" TargetMode="Externa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2"/>
            <a:ext cx="10101856" cy="9236693"/>
          </a:xfrm>
        </p:spPr>
        <p:txBody>
          <a:bodyPr/>
          <a:lstStyle/>
          <a:p>
            <a:r>
              <a:rPr lang="es-ES" sz="2200" dirty="0"/>
              <a:t>La perspectiva contemporánea de los estudios sobre terminología inscritos en la teoría </a:t>
            </a:r>
            <a:r>
              <a:rPr lang="es-ES" sz="2200" dirty="0" smtClean="0"/>
              <a:t>comunicativa, </a:t>
            </a:r>
            <a:r>
              <a:rPr lang="es-ES" sz="2200" dirty="0"/>
              <a:t>ofrece especial atención a la variación sociolingüística. Esto ha significado una apertura de </a:t>
            </a:r>
            <a:r>
              <a:rPr lang="es-ES" sz="2200" dirty="0" smtClean="0"/>
              <a:t>los estudios del discurso especializado a múltiples </a:t>
            </a:r>
            <a:r>
              <a:rPr lang="es-ES" sz="2200" dirty="0"/>
              <a:t>áreas del saber y de actuación humana. </a:t>
            </a:r>
            <a:r>
              <a:rPr lang="es-ES" sz="2200" dirty="0" smtClean="0"/>
              <a:t>No </a:t>
            </a:r>
            <a:r>
              <a:rPr lang="es-ES" sz="2200" dirty="0"/>
              <a:t>hay desempeño profesional que no se distinga de otros por un vocabulario y por expresiones discursivas específicas, y que no merezca, por ende, devenir objeto de interés para los estudios terminológicos.</a:t>
            </a:r>
          </a:p>
          <a:p>
            <a:r>
              <a:rPr lang="es-ES" sz="2200" dirty="0"/>
              <a:t>Uno de los procedimientos gramaticales más usuales en la formación de los términos </a:t>
            </a:r>
            <a:r>
              <a:rPr lang="es-ES" sz="2200" dirty="0" err="1"/>
              <a:t>poliléxicos</a:t>
            </a:r>
            <a:r>
              <a:rPr lang="es-ES" sz="2200" dirty="0"/>
              <a:t> </a:t>
            </a:r>
            <a:r>
              <a:rPr lang="es-ES" sz="2200" dirty="0" smtClean="0"/>
              <a:t>es </a:t>
            </a:r>
            <a:r>
              <a:rPr lang="es-ES" sz="2200" dirty="0"/>
              <a:t>la </a:t>
            </a:r>
            <a:r>
              <a:rPr lang="es-ES" sz="2200" i="1" dirty="0"/>
              <a:t>composición</a:t>
            </a:r>
            <a:r>
              <a:rPr lang="es-ES" sz="2200" dirty="0"/>
              <a:t>, en especial, la de tipo </a:t>
            </a:r>
            <a:r>
              <a:rPr lang="es-ES" sz="2200" i="1" dirty="0"/>
              <a:t>nominal</a:t>
            </a:r>
            <a:r>
              <a:rPr lang="es-ES" sz="2200" dirty="0"/>
              <a:t>, socorrida en la denominación de realidades concernientes a un área de especialidad y, por tanto, muy pertinente en el estudio de áreas ocupacionales poco atendidas. Por esta razón es tomada en este trabajo como objeto de investigación</a:t>
            </a:r>
            <a:r>
              <a:rPr lang="es-ES" sz="2200" dirty="0" smtClean="0"/>
              <a:t>.</a:t>
            </a:r>
          </a:p>
          <a:p>
            <a:r>
              <a:rPr lang="es-ES" sz="2200" dirty="0" smtClean="0"/>
              <a:t>Entre las áreas ocupacionales más </a:t>
            </a:r>
            <a:r>
              <a:rPr lang="es-ES" sz="2200" dirty="0"/>
              <a:t>vinculadas a </a:t>
            </a:r>
            <a:r>
              <a:rPr lang="es-ES" sz="2200" dirty="0" smtClean="0"/>
              <a:t>la historia </a:t>
            </a:r>
            <a:r>
              <a:rPr lang="es-ES" sz="2200" dirty="0"/>
              <a:t>económica y sociocultural </a:t>
            </a:r>
            <a:r>
              <a:rPr lang="es-ES" sz="2200" dirty="0" smtClean="0"/>
              <a:t>cubana, aunque, </a:t>
            </a:r>
            <a:r>
              <a:rPr lang="es-ES" sz="2200" dirty="0"/>
              <a:t>contradictoriamente, habría permanecido sin atención en los estudios de la variante cubana del español </a:t>
            </a:r>
            <a:r>
              <a:rPr lang="es-ES" sz="2200" dirty="0" smtClean="0"/>
              <a:t>de no ser </a:t>
            </a:r>
            <a:r>
              <a:rPr lang="es-ES" sz="2200" dirty="0"/>
              <a:t>por el breve glosario que incluyó Fernando G. Campoamor en </a:t>
            </a:r>
            <a:r>
              <a:rPr lang="es-ES" sz="2200" i="1" dirty="0"/>
              <a:t>El hijo alegre de la caña de azúcar. Biografía del ron cubano</a:t>
            </a:r>
            <a:r>
              <a:rPr lang="es-ES" sz="2200" dirty="0"/>
              <a:t> (1981</a:t>
            </a:r>
            <a:r>
              <a:rPr lang="es-ES" sz="2200" dirty="0" smtClean="0"/>
              <a:t>), se encuentra la de la producción </a:t>
            </a:r>
            <a:r>
              <a:rPr lang="es-ES" sz="2200" dirty="0" err="1" smtClean="0"/>
              <a:t>ronera</a:t>
            </a:r>
            <a:r>
              <a:rPr lang="es-ES" sz="2200" dirty="0" smtClean="0"/>
              <a:t>. El creciente </a:t>
            </a:r>
            <a:r>
              <a:rPr lang="es-ES" sz="2200" dirty="0"/>
              <a:t>consumo de </a:t>
            </a:r>
            <a:r>
              <a:rPr lang="es-ES" sz="2200" dirty="0" smtClean="0"/>
              <a:t>esa bebida </a:t>
            </a:r>
            <a:r>
              <a:rPr lang="es-ES" sz="2200" dirty="0"/>
              <a:t>a lo largo de la formación de la nacionalidad; la inserción de </a:t>
            </a:r>
            <a:r>
              <a:rPr lang="es-ES" sz="2200" dirty="0" smtClean="0"/>
              <a:t>sus </a:t>
            </a:r>
            <a:r>
              <a:rPr lang="es-ES" sz="2200" dirty="0"/>
              <a:t>espacios fabriles y comerciales </a:t>
            </a:r>
            <a:r>
              <a:rPr lang="es-ES" sz="2200" dirty="0" smtClean="0"/>
              <a:t>en </a:t>
            </a:r>
            <a:r>
              <a:rPr lang="es-ES" sz="2200" dirty="0"/>
              <a:t>las comunidades y su valor como fuentes tradicionales de </a:t>
            </a:r>
            <a:r>
              <a:rPr lang="es-ES" sz="2200" dirty="0" smtClean="0"/>
              <a:t>empleo, como elemento simbólico en manifestaciones </a:t>
            </a:r>
            <a:r>
              <a:rPr lang="es-ES" sz="2200" dirty="0"/>
              <a:t>artísticas, religiosas, en la medicina tradicional y otras </a:t>
            </a:r>
            <a:r>
              <a:rPr lang="es-ES" sz="2200" dirty="0" smtClean="0"/>
              <a:t>esferas, </a:t>
            </a:r>
            <a:r>
              <a:rPr lang="es-ES" sz="2200" dirty="0"/>
              <a:t>determinaría la instalación de esta esfera de actuación en la memoria histórica </a:t>
            </a:r>
            <a:r>
              <a:rPr lang="es-ES" sz="2200" dirty="0" smtClean="0"/>
              <a:t>de la nación.  Sin embargo, su discurso especializado apenas comienza a estudiarse.</a:t>
            </a:r>
          </a:p>
          <a:p>
            <a:r>
              <a:rPr lang="es-ES" sz="2200" dirty="0"/>
              <a:t>Articulando entonces el objeto y el campo ya enunciados, </a:t>
            </a:r>
            <a:r>
              <a:rPr lang="es-ES" sz="2200" dirty="0" smtClean="0"/>
              <a:t>se </a:t>
            </a:r>
            <a:r>
              <a:rPr lang="es-ES" sz="2200" dirty="0"/>
              <a:t>propone como objetivo </a:t>
            </a:r>
            <a:r>
              <a:rPr lang="es-ES" sz="2200" i="1" dirty="0"/>
              <a:t>describir </a:t>
            </a:r>
            <a:r>
              <a:rPr lang="es-ES" sz="2200" i="1" dirty="0" smtClean="0"/>
              <a:t>morfosintáctica y semánticamente, los </a:t>
            </a:r>
            <a:r>
              <a:rPr lang="es-ES" sz="2200" i="1" dirty="0"/>
              <a:t>compuestos nominales empleados entre </a:t>
            </a:r>
            <a:r>
              <a:rPr lang="es-ES" sz="2200" i="1" dirty="0" smtClean="0"/>
              <a:t>los términos </a:t>
            </a:r>
            <a:r>
              <a:rPr lang="es-ES" sz="2200" i="1" dirty="0"/>
              <a:t>utilizados en textos científicos del dominio de la industria del ron cubano</a:t>
            </a:r>
            <a:r>
              <a:rPr lang="es-ES" sz="2200" dirty="0" smtClean="0"/>
              <a:t>.</a:t>
            </a:r>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198594" y="14724213"/>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0"/>
            <a:ext cx="10093752" cy="9531291"/>
          </a:xfrm>
        </p:spPr>
        <p:txBody>
          <a:bodyPr/>
          <a:lstStyle/>
          <a:p>
            <a:r>
              <a:rPr lang="es-ES" sz="2100" dirty="0" smtClean="0"/>
              <a:t>Se </a:t>
            </a:r>
            <a:r>
              <a:rPr lang="es-ES" sz="2100" dirty="0"/>
              <a:t>extrajeron 94 compuestos nominales </a:t>
            </a:r>
            <a:r>
              <a:rPr lang="es-ES" sz="2100" dirty="0" smtClean="0"/>
              <a:t>terminológicos </a:t>
            </a:r>
            <a:r>
              <a:rPr lang="es-ES" sz="2100" dirty="0" err="1" smtClean="0"/>
              <a:t>endocéntricos</a:t>
            </a:r>
            <a:r>
              <a:rPr lang="es-ES" sz="2100" dirty="0"/>
              <a:t>, </a:t>
            </a:r>
            <a:r>
              <a:rPr lang="es-ES" sz="2100" dirty="0" smtClean="0"/>
              <a:t>de interpretación atributiva, y valor </a:t>
            </a:r>
            <a:r>
              <a:rPr lang="es-ES" sz="2100" dirty="0" err="1" smtClean="0"/>
              <a:t>clasificativo</a:t>
            </a:r>
            <a:endParaRPr lang="es-ES" sz="2100" dirty="0" smtClean="0"/>
          </a:p>
          <a:p>
            <a:r>
              <a:rPr lang="es-ES" sz="2100" dirty="0" smtClean="0"/>
              <a:t>87 compuestos se componen por dos formantes, con una de las estructuras siguientes:</a:t>
            </a:r>
          </a:p>
          <a:p>
            <a:pPr marL="342900" lvl="0" indent="-342900">
              <a:buFont typeface="Arial" panose="020B0604020202020204" pitchFamily="34" charset="0"/>
              <a:buChar char="•"/>
            </a:pPr>
            <a:r>
              <a:rPr lang="es-US" sz="2100" dirty="0"/>
              <a:t>N+A (compuestos formados por el nombre núcleo y la </a:t>
            </a:r>
            <a:r>
              <a:rPr lang="es-US" sz="2100" dirty="0" err="1"/>
              <a:t>postmodificación</a:t>
            </a:r>
            <a:r>
              <a:rPr lang="es-US" sz="2100" dirty="0"/>
              <a:t> adjetival): </a:t>
            </a:r>
            <a:r>
              <a:rPr lang="es-US" sz="2100" i="1" dirty="0"/>
              <a:t>ron ligero</a:t>
            </a:r>
            <a:r>
              <a:rPr lang="es-US" sz="2100" dirty="0"/>
              <a:t>,</a:t>
            </a:r>
            <a:r>
              <a:rPr lang="es-US" sz="2100" i="1" dirty="0"/>
              <a:t> alcohol extrafino</a:t>
            </a:r>
            <a:r>
              <a:rPr lang="es-US" sz="2100" dirty="0"/>
              <a:t>, </a:t>
            </a:r>
            <a:r>
              <a:rPr lang="es-US" sz="2100" i="1" dirty="0"/>
              <a:t>perfil aromático</a:t>
            </a:r>
            <a:r>
              <a:rPr lang="es-US" sz="2100" dirty="0"/>
              <a:t>, </a:t>
            </a:r>
            <a:r>
              <a:rPr lang="es-US" sz="2100" i="1" dirty="0"/>
              <a:t>fermentación alcohólica</a:t>
            </a:r>
            <a:r>
              <a:rPr lang="es-US" sz="2100" dirty="0"/>
              <a:t>, </a:t>
            </a:r>
            <a:r>
              <a:rPr lang="es-US" sz="2100" i="1" dirty="0"/>
              <a:t>columna </a:t>
            </a:r>
            <a:r>
              <a:rPr lang="es-US" sz="2100" i="1" dirty="0" err="1"/>
              <a:t>desmelitezadora</a:t>
            </a:r>
            <a:endParaRPr lang="es-ES" sz="2100" dirty="0"/>
          </a:p>
          <a:p>
            <a:pPr marL="342900" lvl="0" indent="-342900">
              <a:buFont typeface="Arial" panose="020B0604020202020204" pitchFamily="34" charset="0"/>
              <a:buChar char="•"/>
            </a:pPr>
            <a:r>
              <a:rPr lang="es-US" sz="2100" dirty="0" err="1"/>
              <a:t>N+SPrep</a:t>
            </a:r>
            <a:r>
              <a:rPr lang="es-US" sz="2100" dirty="0"/>
              <a:t> (el sustantivo núcleo aparece modificado por un sintagma o grupo preposicional): </a:t>
            </a:r>
            <a:r>
              <a:rPr lang="es-US" sz="2100" i="1" dirty="0"/>
              <a:t>aguardiente de bodega</a:t>
            </a:r>
            <a:r>
              <a:rPr lang="es-US" sz="2100" dirty="0"/>
              <a:t>, </a:t>
            </a:r>
            <a:r>
              <a:rPr lang="es-US" sz="2100" i="1" dirty="0"/>
              <a:t>grado de añejamiento</a:t>
            </a:r>
            <a:r>
              <a:rPr lang="es-US" sz="2100" dirty="0"/>
              <a:t>, </a:t>
            </a:r>
            <a:r>
              <a:rPr lang="es-US" sz="2100" i="1" dirty="0"/>
              <a:t>corrección de color, línea de embotellado</a:t>
            </a:r>
            <a:endParaRPr lang="es-ES" sz="2100" dirty="0"/>
          </a:p>
          <a:p>
            <a:pPr marL="342900" lvl="0" indent="-342900">
              <a:buFont typeface="Arial" panose="020B0604020202020204" pitchFamily="34" charset="0"/>
              <a:buChar char="•"/>
            </a:pPr>
            <a:r>
              <a:rPr lang="es-ES" sz="2100" dirty="0"/>
              <a:t>N+N (cuando dos sustantivos forman el compuesto nominal): </a:t>
            </a:r>
            <a:r>
              <a:rPr lang="es-ES" sz="2100" i="1" dirty="0"/>
              <a:t>carta oro</a:t>
            </a:r>
            <a:r>
              <a:rPr lang="es-ES" sz="2100" dirty="0"/>
              <a:t>, </a:t>
            </a:r>
            <a:r>
              <a:rPr lang="es-ES" sz="2100" i="1" dirty="0"/>
              <a:t>alcohol flema</a:t>
            </a:r>
            <a:r>
              <a:rPr lang="es-ES" sz="2100" dirty="0"/>
              <a:t>,</a:t>
            </a:r>
            <a:r>
              <a:rPr lang="es-ES" sz="2100" i="1" dirty="0"/>
              <a:t> ron base</a:t>
            </a:r>
            <a:endParaRPr lang="es-ES" sz="2100" dirty="0"/>
          </a:p>
          <a:p>
            <a:pPr marL="342900" lvl="0" indent="-342900">
              <a:buFont typeface="Arial" panose="020B0604020202020204" pitchFamily="34" charset="0"/>
              <a:buChar char="•"/>
            </a:pPr>
            <a:r>
              <a:rPr lang="es-US" sz="2100" dirty="0"/>
              <a:t>N+P (el nombre núcleo es modificado por participio): </a:t>
            </a:r>
            <a:r>
              <a:rPr lang="es-US" sz="2100" i="1" dirty="0"/>
              <a:t>aguardiente añejado</a:t>
            </a:r>
            <a:r>
              <a:rPr lang="es-US" sz="2100" dirty="0"/>
              <a:t>, s</a:t>
            </a:r>
            <a:r>
              <a:rPr lang="es-US" sz="2100" i="1" dirty="0"/>
              <a:t>istema </a:t>
            </a:r>
            <a:r>
              <a:rPr lang="es-US" sz="2100" i="1" dirty="0" err="1"/>
              <a:t>paletizado</a:t>
            </a:r>
            <a:endParaRPr lang="es-ES" sz="2100" dirty="0"/>
          </a:p>
          <a:p>
            <a:endParaRPr lang="es-ES" sz="2100" dirty="0" smtClean="0"/>
          </a:p>
          <a:p>
            <a:r>
              <a:rPr lang="es-ES" sz="2100" dirty="0" smtClean="0"/>
              <a:t>En </a:t>
            </a:r>
            <a:r>
              <a:rPr lang="es-ES" sz="2100" dirty="0"/>
              <a:t>función del núcleo (tema), el modificador (rema) </a:t>
            </a:r>
            <a:r>
              <a:rPr lang="es-ES" sz="2100" dirty="0" smtClean="0"/>
              <a:t>expresa diversas </a:t>
            </a:r>
            <a:r>
              <a:rPr lang="es-ES" sz="2100" dirty="0"/>
              <a:t>nociones </a:t>
            </a:r>
            <a:r>
              <a:rPr lang="es-ES" sz="2100" dirty="0" smtClean="0"/>
              <a:t>semánticas:</a:t>
            </a:r>
            <a:endParaRPr lang="es-ES" sz="2100" dirty="0"/>
          </a:p>
          <a:p>
            <a:pPr marL="342900" lvl="0" indent="-342900">
              <a:buFont typeface="Arial" panose="020B0604020202020204" pitchFamily="34" charset="0"/>
              <a:buChar char="•"/>
            </a:pPr>
            <a:r>
              <a:rPr lang="es-ES" sz="2100" dirty="0"/>
              <a:t>propiedad del nuevo concepto (</a:t>
            </a:r>
            <a:r>
              <a:rPr lang="es-ES" sz="2100" i="1" dirty="0"/>
              <a:t>aguardiente fresco</a:t>
            </a:r>
            <a:r>
              <a:rPr lang="es-ES" sz="2100" dirty="0"/>
              <a:t>, </a:t>
            </a:r>
            <a:r>
              <a:rPr lang="es-ES" sz="2100" i="1" dirty="0"/>
              <a:t>aguardiente añejado, alcohol etílico destilado</a:t>
            </a:r>
            <a:r>
              <a:rPr lang="es-ES" sz="2100" dirty="0"/>
              <a:t>)</a:t>
            </a:r>
          </a:p>
          <a:p>
            <a:pPr marL="342900" lvl="0" indent="-342900">
              <a:buFont typeface="Arial" panose="020B0604020202020204" pitchFamily="34" charset="0"/>
              <a:buChar char="•"/>
            </a:pPr>
            <a:r>
              <a:rPr lang="es-ES" sz="2100" dirty="0"/>
              <a:t>producto (</a:t>
            </a:r>
            <a:r>
              <a:rPr lang="es-ES" sz="2100" i="1" dirty="0"/>
              <a:t>elaboración de sirope alcoholizado</a:t>
            </a:r>
            <a:r>
              <a:rPr lang="es-ES" sz="2100" dirty="0"/>
              <a:t>, </a:t>
            </a:r>
            <a:r>
              <a:rPr lang="es-ES" sz="2100" i="1" dirty="0"/>
              <a:t>elaboración de ron fresco</a:t>
            </a:r>
            <a:r>
              <a:rPr lang="es-ES" sz="2100" dirty="0"/>
              <a:t>)</a:t>
            </a:r>
          </a:p>
          <a:p>
            <a:pPr marL="342900" lvl="0" indent="-342900">
              <a:buFont typeface="Arial" panose="020B0604020202020204" pitchFamily="34" charset="0"/>
              <a:buChar char="•"/>
            </a:pPr>
            <a:r>
              <a:rPr lang="es-ES" sz="2100" dirty="0"/>
              <a:t>uso o función (</a:t>
            </a:r>
            <a:r>
              <a:rPr lang="es-ES" sz="2100" i="1" dirty="0"/>
              <a:t>nave de añejamiento</a:t>
            </a:r>
            <a:r>
              <a:rPr lang="es-ES" sz="2100" dirty="0"/>
              <a:t>, </a:t>
            </a:r>
            <a:r>
              <a:rPr lang="es-ES" sz="2100" i="1" dirty="0"/>
              <a:t>columna lavadora, columna </a:t>
            </a:r>
            <a:r>
              <a:rPr lang="es-ES" sz="2100" i="1" dirty="0" err="1"/>
              <a:t>rectificatriz</a:t>
            </a:r>
            <a:r>
              <a:rPr lang="es-ES" sz="2100" i="1" dirty="0"/>
              <a:t>, línea de embotellado, planta de destilación, máquina </a:t>
            </a:r>
            <a:r>
              <a:rPr lang="es-ES" sz="2100" i="1" dirty="0" err="1"/>
              <a:t>despaletizadora</a:t>
            </a:r>
            <a:r>
              <a:rPr lang="es-ES" sz="2100" i="1" dirty="0"/>
              <a:t> de botellas</a:t>
            </a:r>
            <a:r>
              <a:rPr lang="es-ES" sz="2100" dirty="0"/>
              <a:t>)</a:t>
            </a:r>
          </a:p>
          <a:p>
            <a:pPr marL="342900" lvl="0" indent="-342900">
              <a:buFont typeface="Arial" panose="020B0604020202020204" pitchFamily="34" charset="0"/>
              <a:buChar char="•"/>
            </a:pPr>
            <a:r>
              <a:rPr lang="es-ES" sz="2100" dirty="0"/>
              <a:t>pertenencia (</a:t>
            </a:r>
            <a:r>
              <a:rPr lang="es-ES" sz="2100" i="1" dirty="0"/>
              <a:t>sala de calderas</a:t>
            </a:r>
            <a:r>
              <a:rPr lang="es-ES" sz="2100" dirty="0"/>
              <a:t>)</a:t>
            </a:r>
          </a:p>
          <a:p>
            <a:pPr marL="342900" lvl="0" indent="-342900">
              <a:buFont typeface="Arial" panose="020B0604020202020204" pitchFamily="34" charset="0"/>
              <a:buChar char="•"/>
            </a:pPr>
            <a:r>
              <a:rPr lang="es-ES" sz="2100" dirty="0"/>
              <a:t>participante o instrumento (</a:t>
            </a:r>
            <a:r>
              <a:rPr lang="es-ES" sz="2100" i="1" dirty="0"/>
              <a:t>tratamiento con carbón del aguardiente añejado diluido</a:t>
            </a:r>
            <a:r>
              <a:rPr lang="es-ES" sz="2100" dirty="0"/>
              <a:t>)</a:t>
            </a:r>
          </a:p>
          <a:p>
            <a:pPr marL="342900" lvl="0" indent="-342900">
              <a:buFont typeface="Arial" panose="020B0604020202020204" pitchFamily="34" charset="0"/>
              <a:buChar char="•"/>
            </a:pPr>
            <a:r>
              <a:rPr lang="es-ES" sz="2100" dirty="0"/>
              <a:t>material (</a:t>
            </a:r>
            <a:r>
              <a:rPr lang="es-ES" sz="2100" i="1" dirty="0" err="1"/>
              <a:t>suavizamiento</a:t>
            </a:r>
            <a:r>
              <a:rPr lang="es-ES" sz="2100" i="1" dirty="0"/>
              <a:t> de rones</a:t>
            </a:r>
            <a:r>
              <a:rPr lang="es-ES" sz="2100" dirty="0"/>
              <a:t>, </a:t>
            </a:r>
            <a:r>
              <a:rPr lang="es-ES" sz="2100" i="1" dirty="0"/>
              <a:t>dilución de aguardientes añejados</a:t>
            </a:r>
            <a:r>
              <a:rPr lang="es-ES" sz="2100" dirty="0"/>
              <a:t>)</a:t>
            </a:r>
          </a:p>
          <a:p>
            <a:pPr marL="342900" lvl="0" indent="-342900">
              <a:buFont typeface="Arial" panose="020B0604020202020204" pitchFamily="34" charset="0"/>
              <a:buChar char="•"/>
            </a:pPr>
            <a:r>
              <a:rPr lang="es-ES" sz="2100" dirty="0"/>
              <a:t>origen (</a:t>
            </a:r>
            <a:r>
              <a:rPr lang="es-ES" sz="2100" i="1" dirty="0"/>
              <a:t>merma en añejamiento</a:t>
            </a:r>
            <a:r>
              <a:rPr lang="es-ES" sz="2100" dirty="0"/>
              <a:t>)</a:t>
            </a:r>
          </a:p>
          <a:p>
            <a:pPr marL="342900" lvl="0" indent="-342900">
              <a:buFont typeface="Arial" panose="020B0604020202020204" pitchFamily="34" charset="0"/>
              <a:buChar char="•"/>
            </a:pPr>
            <a:r>
              <a:rPr lang="es-ES" sz="2100" dirty="0"/>
              <a:t>locación (en /desde) (</a:t>
            </a:r>
            <a:r>
              <a:rPr lang="es-ES" sz="2100" i="1" dirty="0"/>
              <a:t>sistema de añejamiento de pipas en bodega</a:t>
            </a:r>
            <a:r>
              <a:rPr lang="es-ES" sz="2100" dirty="0"/>
              <a:t>, </a:t>
            </a:r>
            <a:r>
              <a:rPr lang="es-ES" sz="2100" i="1" dirty="0"/>
              <a:t>sistema de solera entre paños</a:t>
            </a:r>
            <a:r>
              <a:rPr lang="es-ES" sz="2100" dirty="0"/>
              <a:t>)</a:t>
            </a:r>
          </a:p>
          <a:p>
            <a:endParaRPr lang="en-US" sz="2100"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49368" y="15073200"/>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694194" y="15815568"/>
            <a:ext cx="10094847" cy="5305605"/>
          </a:xfrm>
        </p:spPr>
        <p:txBody>
          <a:bodyPr/>
          <a:lstStyle/>
          <a:p>
            <a:pPr marL="342900" lvl="0" indent="-342900">
              <a:buFont typeface="Arial" panose="020B0604020202020204" pitchFamily="34" charset="0"/>
              <a:buChar char="•"/>
            </a:pPr>
            <a:r>
              <a:rPr lang="es-ES" dirty="0"/>
              <a:t>Prevalencia de compuestos nominales </a:t>
            </a:r>
            <a:r>
              <a:rPr lang="es-ES" dirty="0" err="1"/>
              <a:t>endocéntricos</a:t>
            </a:r>
            <a:r>
              <a:rPr lang="es-ES" dirty="0"/>
              <a:t> y de dos formantes</a:t>
            </a:r>
          </a:p>
          <a:p>
            <a:pPr marL="342900" lvl="0" indent="-342900">
              <a:buFont typeface="Arial" panose="020B0604020202020204" pitchFamily="34" charset="0"/>
              <a:buChar char="•"/>
            </a:pPr>
            <a:r>
              <a:rPr lang="es-ES" dirty="0"/>
              <a:t>Aparición bidireccional de los procesos de </a:t>
            </a:r>
            <a:r>
              <a:rPr lang="es-ES" dirty="0" err="1"/>
              <a:t>recategorización</a:t>
            </a:r>
            <a:r>
              <a:rPr lang="es-ES" dirty="0"/>
              <a:t> entre adjetivos y sustantivos. </a:t>
            </a:r>
            <a:r>
              <a:rPr lang="es-ES" dirty="0" err="1"/>
              <a:t>Recategorización</a:t>
            </a:r>
            <a:r>
              <a:rPr lang="es-ES" dirty="0"/>
              <a:t> de participios</a:t>
            </a:r>
          </a:p>
          <a:p>
            <a:pPr marL="342900" lvl="0" indent="-342900">
              <a:buFont typeface="Arial" panose="020B0604020202020204" pitchFamily="34" charset="0"/>
              <a:buChar char="•"/>
            </a:pPr>
            <a:r>
              <a:rPr lang="es-ES" dirty="0"/>
              <a:t>Presencia constante de adjetivos y </a:t>
            </a:r>
            <a:r>
              <a:rPr lang="es-ES" dirty="0" err="1"/>
              <a:t>SPrep</a:t>
            </a:r>
            <a:r>
              <a:rPr lang="es-ES" dirty="0"/>
              <a:t> </a:t>
            </a:r>
            <a:r>
              <a:rPr lang="es-ES" dirty="0" err="1"/>
              <a:t>clasificativos</a:t>
            </a:r>
            <a:r>
              <a:rPr lang="es-ES" dirty="0"/>
              <a:t>, por lo que la predicación </a:t>
            </a:r>
            <a:r>
              <a:rPr lang="es-ES" dirty="0" smtClean="0"/>
              <a:t>implícita </a:t>
            </a:r>
            <a:r>
              <a:rPr lang="es-ES" dirty="0"/>
              <a:t>en el compuesto propicia, muchas veces, una interpretación atributiva</a:t>
            </a:r>
          </a:p>
          <a:p>
            <a:pPr marL="342900" lvl="0" indent="-342900">
              <a:buFont typeface="Arial" panose="020B0604020202020204" pitchFamily="34" charset="0"/>
              <a:buChar char="•"/>
            </a:pPr>
            <a:r>
              <a:rPr lang="es-ES" dirty="0"/>
              <a:t>no hay correspondencia entre la estructura del compuesto y las relaciones semánticas en su interior. </a:t>
            </a:r>
            <a:endParaRPr lang="es-ES" dirty="0" smtClean="0"/>
          </a:p>
          <a:p>
            <a:r>
              <a:rPr lang="es-ES" dirty="0" smtClean="0"/>
              <a:t>El </a:t>
            </a:r>
            <a:r>
              <a:rPr lang="es-ES" dirty="0"/>
              <a:t>estudio de los compuestos nominales puede favorecer, en mucho, el estudio del léxico especializado de la industria del ron cubano, en tanto estas construcciones son bastante frecuentes en la referencia a conceptos de esta área ocupacional. A pesar de utilizar un corpus poco extenso para la extracción terminológica, puesto que se trata aquí de presentar resultados parciales de una investigación compleja, aún en curso, fue posible extraer casi una centena de unidades y advertir especificidades sintácticas y semánticas de las voces. </a:t>
            </a:r>
          </a:p>
          <a:p>
            <a:pPr lvl="0"/>
            <a:endParaRPr lang="es-ES" dirty="0"/>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1366065"/>
          </a:xfrm>
        </p:spPr>
        <p:txBody>
          <a:bodyPr/>
          <a:lstStyle/>
          <a:p>
            <a:r>
              <a:rPr lang="en-US" dirty="0" smtClean="0">
                <a:hlinkClick r:id="rId3"/>
              </a:rPr>
              <a:t>yamilep@uclv.edu.cu</a:t>
            </a:r>
            <a:endParaRPr lang="en-US" dirty="0" smtClean="0"/>
          </a:p>
          <a:p>
            <a:r>
              <a:rPr lang="en-US" dirty="0" err="1" smtClean="0"/>
              <a:t>Departamento</a:t>
            </a:r>
            <a:r>
              <a:rPr lang="en-US" dirty="0" smtClean="0"/>
              <a:t> de </a:t>
            </a:r>
            <a:r>
              <a:rPr lang="en-US" dirty="0" err="1" smtClean="0"/>
              <a:t>Lingüística</a:t>
            </a:r>
            <a:r>
              <a:rPr lang="en-US" dirty="0" smtClean="0"/>
              <a:t> y </a:t>
            </a:r>
            <a:r>
              <a:rPr lang="en-US" dirty="0" err="1" smtClean="0"/>
              <a:t>Literatura</a:t>
            </a:r>
            <a:r>
              <a:rPr lang="en-US" dirty="0" smtClean="0"/>
              <a:t>, </a:t>
            </a:r>
            <a:r>
              <a:rPr lang="en-US" dirty="0" err="1" smtClean="0"/>
              <a:t>Facultad</a:t>
            </a:r>
            <a:r>
              <a:rPr lang="en-US" dirty="0" smtClean="0"/>
              <a:t> de </a:t>
            </a:r>
            <a:r>
              <a:rPr lang="en-US" dirty="0" err="1" smtClean="0"/>
              <a:t>Humanidades</a:t>
            </a:r>
            <a:r>
              <a:rPr lang="en-US" dirty="0" smtClean="0"/>
              <a:t>, UCLV</a:t>
            </a:r>
            <a:endParaRPr lang="en-US" dirty="0" smtClean="0"/>
          </a:p>
          <a:p>
            <a:r>
              <a:rPr lang="en-US" dirty="0" smtClean="0"/>
              <a:t>Proyecto: </a:t>
            </a:r>
            <a:r>
              <a:rPr lang="en-US" dirty="0" err="1" smtClean="0"/>
              <a:t>Procesos</a:t>
            </a:r>
            <a:r>
              <a:rPr lang="en-US" dirty="0" smtClean="0"/>
              <a:t> </a:t>
            </a:r>
            <a:r>
              <a:rPr lang="en-US" dirty="0" err="1" smtClean="0"/>
              <a:t>identitarios</a:t>
            </a:r>
            <a:r>
              <a:rPr lang="en-US" dirty="0" smtClean="0"/>
              <a:t> y </a:t>
            </a:r>
            <a:r>
              <a:rPr lang="en-US" dirty="0" err="1" smtClean="0"/>
              <a:t>acercamientos</a:t>
            </a:r>
            <a:r>
              <a:rPr lang="en-US" dirty="0" smtClean="0"/>
              <a:t> </a:t>
            </a:r>
            <a:r>
              <a:rPr lang="en-US" dirty="0" err="1" smtClean="0"/>
              <a:t>culturales</a:t>
            </a:r>
            <a:r>
              <a:rPr lang="en-US" dirty="0" smtClean="0"/>
              <a:t> (PSI 2020-05)</a:t>
            </a:r>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344615" y="15711517"/>
            <a:ext cx="10102728" cy="5262517"/>
          </a:xfrm>
        </p:spPr>
        <p:txBody>
          <a:bodyPr/>
          <a:lstStyle/>
          <a:p>
            <a:r>
              <a:rPr lang="es-ES" sz="2200" dirty="0" smtClean="0"/>
              <a:t>Investigación </a:t>
            </a:r>
            <a:r>
              <a:rPr lang="es-ES" sz="2200" dirty="0"/>
              <a:t>cualitativa, </a:t>
            </a:r>
            <a:r>
              <a:rPr lang="es-ES" sz="2200" dirty="0" smtClean="0"/>
              <a:t>de enfoque descriptivo. </a:t>
            </a:r>
          </a:p>
          <a:p>
            <a:r>
              <a:rPr lang="es-ES" sz="2200" dirty="0" smtClean="0"/>
              <a:t>Alcance: sincrónico, inscrito en la producción </a:t>
            </a:r>
            <a:r>
              <a:rPr lang="es-ES" sz="2200" dirty="0"/>
              <a:t>lingüística de la región central, espacio desde donde se gestaron los textos utilizados como fuente para la extracción de los términos.</a:t>
            </a:r>
          </a:p>
          <a:p>
            <a:r>
              <a:rPr lang="es-ES" sz="2200" dirty="0" smtClean="0"/>
              <a:t>Fuentes directas: seis escritos, seleccionados según tres requisitos:</a:t>
            </a:r>
          </a:p>
          <a:p>
            <a:pPr marL="396000" indent="-342900">
              <a:buFont typeface="Arial" panose="020B0604020202020204" pitchFamily="34" charset="0"/>
              <a:buChar char="•"/>
            </a:pPr>
            <a:r>
              <a:rPr lang="es-ES" sz="2200" dirty="0" smtClean="0"/>
              <a:t>textos </a:t>
            </a:r>
            <a:r>
              <a:rPr lang="es-ES" sz="2200" dirty="0"/>
              <a:t>científicos (artículos científicos e informes de investigación);</a:t>
            </a:r>
          </a:p>
          <a:p>
            <a:pPr marL="396000" lvl="0" indent="-342900">
              <a:buFont typeface="Arial" panose="020B0604020202020204" pitchFamily="34" charset="0"/>
              <a:buChar char="•"/>
            </a:pPr>
            <a:r>
              <a:rPr lang="es-ES" sz="2200" dirty="0"/>
              <a:t>temáticamente relacionados con la industria del ron </a:t>
            </a:r>
            <a:r>
              <a:rPr lang="es-ES" sz="2200" dirty="0" smtClean="0"/>
              <a:t>cubano</a:t>
            </a:r>
          </a:p>
          <a:p>
            <a:pPr marL="396000" lvl="0" indent="-342900">
              <a:buFont typeface="Arial" panose="020B0604020202020204" pitchFamily="34" charset="0"/>
              <a:buChar char="•"/>
            </a:pPr>
            <a:r>
              <a:rPr lang="es-ES" sz="2200" dirty="0" smtClean="0"/>
              <a:t>geográficamente </a:t>
            </a:r>
            <a:r>
              <a:rPr lang="es-ES" sz="2200" dirty="0"/>
              <a:t>inscritos en la región central de </a:t>
            </a:r>
            <a:r>
              <a:rPr lang="es-ES" sz="2200" dirty="0" smtClean="0"/>
              <a:t>Cuba</a:t>
            </a:r>
            <a:endParaRPr lang="es-ES" sz="2200" dirty="0"/>
          </a:p>
          <a:p>
            <a:pPr marL="53100"/>
            <a:r>
              <a:rPr lang="es-ES" sz="2200" dirty="0" smtClean="0"/>
              <a:t>Métodos </a:t>
            </a:r>
            <a:r>
              <a:rPr lang="es-ES" sz="2200" dirty="0"/>
              <a:t>teóricos generales </a:t>
            </a:r>
            <a:r>
              <a:rPr lang="es-ES" sz="2200" dirty="0" smtClean="0"/>
              <a:t>(</a:t>
            </a:r>
            <a:r>
              <a:rPr lang="es-ES" sz="2200" dirty="0"/>
              <a:t>bibliográfico-documental, analítico-sintético e inductivo-deductivo, </a:t>
            </a:r>
            <a:r>
              <a:rPr lang="es-ES" sz="2200" dirty="0" smtClean="0"/>
              <a:t>principalmente) y especializados: análisis textual, análisis gramatical, análisis semántico.</a:t>
            </a:r>
          </a:p>
          <a:p>
            <a:pPr marL="53100"/>
            <a:endParaRPr lang="es-ES" sz="2200" dirty="0"/>
          </a:p>
          <a:p>
            <a:pPr marL="53100" lvl="0"/>
            <a:endParaRPr lang="es-ES" sz="2200" dirty="0" smtClean="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err="1" smtClean="0"/>
              <a:t>Yamilé</a:t>
            </a:r>
            <a:r>
              <a:rPr lang="en-US" dirty="0" smtClean="0"/>
              <a:t> Pérez </a:t>
            </a:r>
            <a:r>
              <a:rPr lang="en-US" dirty="0" err="1" smtClean="0"/>
              <a:t>García</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b="1" dirty="0"/>
              <a:t>Compuestos nominales en textos especializados sobre el dominio de la industria del ron en la región central de Cuba</a:t>
            </a:r>
            <a:endParaRPr lang="es-E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515227" y="1333230"/>
            <a:ext cx="18047495" cy="1130935"/>
          </a:xfrm>
        </p:spPr>
        <p:txBody>
          <a:bodyPr>
            <a:normAutofit fontScale="40000" lnSpcReduction="20000"/>
          </a:bodyPr>
          <a:lstStyle/>
          <a:p>
            <a:r>
              <a:rPr lang="es-ES" dirty="0"/>
              <a:t>SIMPOSIO INTERNACIONAL “DESARROLLO HUMANO, EQUIDAD Y JUSTICIA SOCIAL”</a:t>
            </a:r>
            <a:endParaRPr lang="en-US"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4"/>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2487714"/>
            <a:ext cx="20203365" cy="3785652"/>
          </a:xfrm>
          <a:prstGeom prst="rect">
            <a:avLst/>
          </a:prstGeom>
          <a:noFill/>
        </p:spPr>
        <p:txBody>
          <a:bodyPr wrap="square" rtlCol="0">
            <a:spAutoFit/>
          </a:bodyPr>
          <a:lstStyle/>
          <a:p>
            <a:r>
              <a:rPr lang="es-ES" sz="2000" cap="small" dirty="0"/>
              <a:t>Cabezas García</a:t>
            </a:r>
            <a:r>
              <a:rPr lang="es-ES" sz="2000" dirty="0"/>
              <a:t>, Melania (2019). Los compuestos nominales en terminología: formación, traducción y representación. [Tesis doctoral] Universidad de Granada.</a:t>
            </a:r>
          </a:p>
          <a:p>
            <a:r>
              <a:rPr lang="es-ES" sz="2000" cap="small" dirty="0"/>
              <a:t>Cabré</a:t>
            </a:r>
            <a:r>
              <a:rPr lang="es-ES" sz="2000" dirty="0"/>
              <a:t>, María Teresa; </a:t>
            </a:r>
            <a:r>
              <a:rPr lang="es-ES" sz="2000" cap="small" dirty="0" err="1"/>
              <a:t>Estopà</a:t>
            </a:r>
            <a:r>
              <a:rPr lang="es-ES" sz="2000" dirty="0"/>
              <a:t>, Rosa; y </a:t>
            </a:r>
            <a:r>
              <a:rPr lang="es-ES" sz="2000" cap="small" dirty="0"/>
              <a:t>Lorente</a:t>
            </a:r>
            <a:r>
              <a:rPr lang="es-ES" sz="2000" dirty="0"/>
              <a:t>, </a:t>
            </a:r>
            <a:r>
              <a:rPr lang="es-ES" sz="2000" dirty="0" err="1"/>
              <a:t>Mercè</a:t>
            </a:r>
            <a:r>
              <a:rPr lang="es-ES" sz="2000" dirty="0"/>
              <a:t> (1996): «Terminología y fraseología», V Simposio de Terminología Iberoamericana Ciudad de México, 3-8 de noviembre 1996.</a:t>
            </a:r>
          </a:p>
          <a:p>
            <a:r>
              <a:rPr lang="es-ES" sz="2000" cap="small" dirty="0"/>
              <a:t>Cabré</a:t>
            </a:r>
            <a:r>
              <a:rPr lang="es-ES" sz="2000" dirty="0"/>
              <a:t>, María Teresa; y </a:t>
            </a:r>
            <a:r>
              <a:rPr lang="es-ES" sz="2000" cap="small" dirty="0" err="1"/>
              <a:t>Estopà</a:t>
            </a:r>
            <a:r>
              <a:rPr lang="es-ES" sz="2000" dirty="0"/>
              <a:t>, Rosa (2005). Unidades de conocimiento especializado. Caracterización y tipología. </a:t>
            </a:r>
            <a:r>
              <a:rPr lang="es-ES" sz="2000" i="1" dirty="0" err="1"/>
              <a:t>Conexeiment</a:t>
            </a:r>
            <a:r>
              <a:rPr lang="es-ES" sz="2000" i="1" dirty="0"/>
              <a:t>, </a:t>
            </a:r>
            <a:r>
              <a:rPr lang="es-ES" sz="2000" i="1" dirty="0" err="1"/>
              <a:t>llenguatge</a:t>
            </a:r>
            <a:r>
              <a:rPr lang="es-ES" sz="2000" i="1" dirty="0"/>
              <a:t> i </a:t>
            </a:r>
            <a:r>
              <a:rPr lang="es-ES" sz="2000" i="1" dirty="0" err="1"/>
              <a:t>discurs</a:t>
            </a:r>
            <a:r>
              <a:rPr lang="es-ES" sz="2000" i="1" dirty="0"/>
              <a:t> </a:t>
            </a:r>
            <a:r>
              <a:rPr lang="es-ES" sz="2000" i="1" dirty="0" err="1"/>
              <a:t>especializat</a:t>
            </a:r>
            <a:r>
              <a:rPr lang="es-ES" sz="2000" dirty="0"/>
              <a:t>, 7 (63). </a:t>
            </a:r>
            <a:r>
              <a:rPr lang="es-ES" sz="2000" u="sng" dirty="0">
                <a:hlinkClick r:id="rId6"/>
              </a:rPr>
              <a:t>https://www.academia.edu</a:t>
            </a:r>
            <a:endParaRPr lang="es-ES" sz="2000" dirty="0"/>
          </a:p>
          <a:p>
            <a:r>
              <a:rPr lang="es-ES" sz="2000" cap="small" dirty="0" smtClean="0"/>
              <a:t>Campoamor</a:t>
            </a:r>
            <a:r>
              <a:rPr lang="es-ES" sz="2000" dirty="0" smtClean="0"/>
              <a:t>, Fernando G. (1981). </a:t>
            </a:r>
            <a:r>
              <a:rPr lang="es-ES" sz="2000" i="1" dirty="0" smtClean="0"/>
              <a:t>El hijo alegre de la caña de azúcar. Biografía del ron cubano</a:t>
            </a:r>
            <a:r>
              <a:rPr lang="es-ES" sz="2000" dirty="0" smtClean="0"/>
              <a:t>. Playa: Editorial Científico-técnica. </a:t>
            </a:r>
          </a:p>
          <a:p>
            <a:r>
              <a:rPr lang="es-ES" sz="2000" cap="small" dirty="0" smtClean="0"/>
              <a:t>Gama </a:t>
            </a:r>
            <a:r>
              <a:rPr lang="es-ES" sz="2000" cap="small" dirty="0"/>
              <a:t>García</a:t>
            </a:r>
            <a:r>
              <a:rPr lang="es-ES" sz="2000" dirty="0"/>
              <a:t>, Glenda (2018). La descripción comercial especializada de rones cubanos: análisis léxico-semántico y morfosintáctico de una muestra de </a:t>
            </a:r>
            <a:r>
              <a:rPr lang="es-ES" sz="2000" i="1" dirty="0" err="1"/>
              <a:t>Cubay</a:t>
            </a:r>
            <a:r>
              <a:rPr lang="es-ES" sz="2000" dirty="0"/>
              <a:t> y </a:t>
            </a:r>
            <a:r>
              <a:rPr lang="es-ES" sz="2000" i="1" dirty="0" err="1"/>
              <a:t>Havana</a:t>
            </a:r>
            <a:r>
              <a:rPr lang="es-ES" sz="2000" i="1" dirty="0"/>
              <a:t> Club</a:t>
            </a:r>
            <a:r>
              <a:rPr lang="es-ES" sz="2000" dirty="0"/>
              <a:t>. Trabajo de Diploma, UCLV.</a:t>
            </a:r>
          </a:p>
          <a:p>
            <a:r>
              <a:rPr lang="es-ES" sz="2000" cap="small" dirty="0" smtClean="0"/>
              <a:t>Pérez </a:t>
            </a:r>
            <a:r>
              <a:rPr lang="es-ES" sz="2000" cap="small" dirty="0"/>
              <a:t>García</a:t>
            </a:r>
            <a:r>
              <a:rPr lang="es-ES" sz="2000" dirty="0"/>
              <a:t>, </a:t>
            </a:r>
            <a:r>
              <a:rPr lang="es-ES" sz="2000" dirty="0" err="1"/>
              <a:t>Yamilé</a:t>
            </a:r>
            <a:r>
              <a:rPr lang="es-ES" sz="2000" dirty="0"/>
              <a:t> (2019). «“Aguardiente y destilaciones” en dos obras lexicográficas del español de Cuba», ponencia presentada en la Conferencia Internacional Lingüística 2019, Instituto de Literatura y Lingüística, La Habana.</a:t>
            </a:r>
          </a:p>
          <a:p>
            <a:r>
              <a:rPr lang="es-ES" sz="2000" cap="small" dirty="0" smtClean="0"/>
              <a:t>Pérez </a:t>
            </a:r>
            <a:r>
              <a:rPr lang="es-ES" sz="2000" cap="small" dirty="0"/>
              <a:t>García</a:t>
            </a:r>
            <a:r>
              <a:rPr lang="es-ES" sz="2000" dirty="0"/>
              <a:t>, </a:t>
            </a:r>
            <a:r>
              <a:rPr lang="es-ES" sz="2000" dirty="0" err="1"/>
              <a:t>Yamilé</a:t>
            </a:r>
            <a:r>
              <a:rPr lang="es-ES" sz="2000" dirty="0"/>
              <a:t> y </a:t>
            </a:r>
            <a:r>
              <a:rPr lang="es-ES" sz="2000" cap="small" dirty="0"/>
              <a:t>Gama García</a:t>
            </a:r>
            <a:r>
              <a:rPr lang="es-ES" sz="2000" dirty="0"/>
              <a:t>, Glenda (2019b). «Estrategias argumentativas en las notas de </a:t>
            </a:r>
            <a:r>
              <a:rPr lang="es-ES" sz="2000" dirty="0" err="1"/>
              <a:t>contratiqueta</a:t>
            </a:r>
            <a:r>
              <a:rPr lang="es-ES" sz="2000" dirty="0"/>
              <a:t> de productos de </a:t>
            </a:r>
            <a:r>
              <a:rPr lang="es-ES" sz="2000" dirty="0" err="1"/>
              <a:t>CubaRon</a:t>
            </a:r>
            <a:r>
              <a:rPr lang="es-ES" sz="2000" dirty="0"/>
              <a:t> S.A.», </a:t>
            </a:r>
            <a:r>
              <a:rPr lang="es-ES" sz="2000" i="1" dirty="0" err="1"/>
              <a:t>Entrepalavras</a:t>
            </a:r>
            <a:r>
              <a:rPr lang="es-ES" sz="2000" dirty="0"/>
              <a:t>. Revista de Lingüística, Fortaleza, v. 9, n. 1, p. 321-343, </a:t>
            </a:r>
            <a:r>
              <a:rPr lang="es-ES" sz="2000" dirty="0" err="1"/>
              <a:t>jan</a:t>
            </a:r>
            <a:r>
              <a:rPr lang="es-ES" sz="2000" dirty="0"/>
              <a:t>- abr/2019. </a:t>
            </a:r>
            <a:r>
              <a:rPr lang="es-ES" sz="2000" u="sng" dirty="0">
                <a:hlinkClick r:id="rId7"/>
              </a:rPr>
              <a:t>http://www.entrepalavras.ufc.br/revista/index.php/Revista/issue/view/23</a:t>
            </a:r>
            <a:r>
              <a:rPr lang="es-ES" sz="2000" dirty="0"/>
              <a:t>; </a:t>
            </a:r>
            <a:r>
              <a:rPr lang="es-ES" sz="2000" u="sng" dirty="0">
                <a:hlinkClick r:id="rId8"/>
              </a:rPr>
              <a:t>http://www.entrepalavras.ufc.br/revista/index.php/Revista/article/view/1359</a:t>
            </a:r>
            <a:r>
              <a:rPr lang="es-ES" sz="2000" dirty="0"/>
              <a:t> </a:t>
            </a:r>
          </a:p>
          <a:p>
            <a:r>
              <a:rPr lang="es-ES" sz="2000" cap="small" dirty="0" smtClean="0"/>
              <a:t>Valdés </a:t>
            </a:r>
            <a:r>
              <a:rPr lang="es-ES" sz="2000" cap="small" dirty="0"/>
              <a:t>Bernal</a:t>
            </a:r>
            <a:r>
              <a:rPr lang="es-ES" sz="2000" dirty="0"/>
              <a:t>, Sergio (2007). «La Sociedad Económica de Amigos del País y los primeros documentos sobre el español hablado en Cuba». </a:t>
            </a:r>
            <a:r>
              <a:rPr lang="es-ES" sz="2000" i="1" dirty="0"/>
              <a:t>Revista Bimestre Cubana</a:t>
            </a:r>
            <a:r>
              <a:rPr lang="es-ES" sz="2000" dirty="0"/>
              <a:t>, Vol. CII, Época III, </a:t>
            </a:r>
            <a:r>
              <a:rPr lang="es-ES" sz="2000" dirty="0" err="1"/>
              <a:t>n.</a:t>
            </a:r>
            <a:r>
              <a:rPr lang="es-ES" sz="2000" baseline="30000" dirty="0" err="1"/>
              <a:t>o</a:t>
            </a:r>
            <a:r>
              <a:rPr lang="es-ES" sz="2000" dirty="0"/>
              <a:t> 27, julio-diciembre, pp.58-88, La Habana.</a:t>
            </a: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1457</TotalTime>
  <Words>1217</Words>
  <Application>Microsoft Office PowerPoint</Application>
  <PresentationFormat>Personalizado</PresentationFormat>
  <Paragraphs>55</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Yamile</cp:lastModifiedBy>
  <cp:revision>44</cp:revision>
  <dcterms:created xsi:type="dcterms:W3CDTF">2012-02-10T00:21:22Z</dcterms:created>
  <dcterms:modified xsi:type="dcterms:W3CDTF">2021-11-06T00:36:41Z</dcterms:modified>
  <cp:category>Research poster templates</cp:category>
</cp:coreProperties>
</file>