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60" r:id="rId2"/>
  </p:sldMasterIdLst>
  <p:notesMasterIdLst>
    <p:notesMasterId r:id="rId4"/>
  </p:notesMasterIdLst>
  <p:handoutMasterIdLst>
    <p:handoutMasterId r:id="rId5"/>
  </p:handoutMasterIdLst>
  <p:sldIdLst>
    <p:sldId id="257" r:id="rId3"/>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41">
          <p15:clr>
            <a:srgbClr val="A4A3A4"/>
          </p15:clr>
        </p15:guide>
        <p15:guide id="5" pos="1319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689" autoAdjust="0"/>
    <p:restoredTop sz="94777" autoAdjust="0"/>
  </p:normalViewPr>
  <p:slideViewPr>
    <p:cSldViewPr snapToGrid="0" snapToObjects="1" showGuides="1">
      <p:cViewPr>
        <p:scale>
          <a:sx n="50" d="100"/>
          <a:sy n="50" d="100"/>
        </p:scale>
        <p:origin x="126" y="-3492"/>
      </p:cViewPr>
      <p:guideLst>
        <p:guide orient="horz" pos="265"/>
        <p:guide orient="horz" pos="18541"/>
        <p:guide pos="1319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11/6/2021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‹Nº›</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11/6/2021</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‹Nº›</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31834620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thout Guide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440616" y="5365571"/>
            <a:ext cx="10101856"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49463" y="4842926"/>
            <a:ext cx="1009388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449461" y="13071318"/>
            <a:ext cx="10096349"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0846594" y="4842926"/>
            <a:ext cx="10093752"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0846594" y="5365571"/>
            <a:ext cx="10093752"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0846595" y="13087287"/>
            <a:ext cx="10090978"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0842726" y="13648379"/>
            <a:ext cx="10094847"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0854419" y="23617471"/>
            <a:ext cx="10085926" cy="566030"/>
          </a:xfrm>
          <a:prstGeom prst="rect">
            <a:avLst/>
          </a:prstGeom>
          <a:noFill/>
        </p:spPr>
        <p:txBody>
          <a:bodyPr wrap="square" lIns="63307" tIns="63307" rIns="63307" bIns="63307" anchor="ctr" anchorCtr="0">
            <a:spAutoFit/>
          </a:bodyPr>
          <a:lstStyle>
            <a:lvl1pPr marL="0" indent="0" algn="ctr">
              <a:buNone/>
              <a:defRPr sz="28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0846595" y="24192709"/>
            <a:ext cx="1009097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440616" y="13633726"/>
            <a:ext cx="10102728" cy="634878"/>
          </a:xfrm>
          <a:prstGeom prst="rect">
            <a:avLst/>
          </a:prstGeom>
        </p:spPr>
        <p:txBody>
          <a:bodyPr wrap="square" lIns="158267" tIns="158267" rIns="158267" bIns="158267">
            <a:sp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2890078" y="3554249"/>
            <a:ext cx="15608232" cy="769233"/>
          </a:xfrm>
          <a:prstGeom prst="rect">
            <a:avLst/>
          </a:prstGeom>
        </p:spPr>
        <p:txBody>
          <a:bodyPr lIns="54681" tIns="27341" rIns="54681" bIns="27341">
            <a:normAutofit/>
          </a:bodyPr>
          <a:lstStyle>
            <a:lvl1pPr marL="0" indent="0" algn="ctr">
              <a:buFontTx/>
              <a:buNone/>
              <a:defRPr sz="43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2890078" y="2235565"/>
            <a:ext cx="15608232" cy="1318684"/>
          </a:xfrm>
          <a:prstGeom prst="rect">
            <a:avLst/>
          </a:prstGeom>
        </p:spPr>
        <p:txBody>
          <a:bodyPr lIns="54681" tIns="27341" rIns="54681" bIns="27341" anchor="t" anchorCtr="1">
            <a:normAutofit/>
          </a:bodyPr>
          <a:lstStyle>
            <a:lvl1pPr marL="0" indent="0" algn="ctr">
              <a:buFontTx/>
              <a:buNone/>
              <a:defRPr sz="6900">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2890078" y="348658"/>
            <a:ext cx="15608232" cy="1886907"/>
          </a:xfrm>
          <a:prstGeom prst="rect">
            <a:avLst/>
          </a:prstGeom>
        </p:spPr>
        <p:txBody>
          <a:bodyPr lIns="54681" tIns="27341" rIns="54681" bIns="27341" anchor="t" anchorCtr="1">
            <a:normAutofit/>
          </a:bodyPr>
          <a:lstStyle>
            <a:lvl1pPr marL="0" indent="0" algn="ctr">
              <a:buFontTx/>
              <a:buNone/>
              <a:defRPr sz="9900" b="1">
                <a:solidFill>
                  <a:schemeClr val="accent5">
                    <a:lumMod val="50000"/>
                  </a:schemeClr>
                </a:solidFill>
                <a:latin typeface="+mj-lt"/>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p>
        </p:txBody>
      </p:sp>
    </p:spTree>
    <p:extLst>
      <p:ext uri="{BB962C8B-B14F-4D97-AF65-F5344CB8AC3E}">
        <p14:creationId xmlns:p14="http://schemas.microsoft.com/office/powerpoint/2010/main" val="3014640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1.png"/><Relationship Id="rId7" Type="http://schemas.openxmlformats.org/officeDocument/2006/relationships/hyperlink" Target="https://www.posterpresentations.com/how-to-change-the-research-poster-template-colors.html" TargetMode="External"/><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png"/></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1988771644"/>
              </p:ext>
            </p:extLst>
          </p:nvPr>
        </p:nvGraphicFramePr>
        <p:xfrm>
          <a:off x="-8726467" y="34253"/>
          <a:ext cx="8117859" cy="30210616"/>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dirty="0"/>
                    </a:p>
                  </a:txBody>
                  <a:tcPr/>
                </a:tc>
                <a:extLst>
                  <a:ext uri="{0D108BD9-81ED-4DB2-BD59-A6C34878D82A}">
                    <a16:rowId xmlns:a16="http://schemas.microsoft.com/office/drawing/2014/main" val="10000"/>
                  </a:ext>
                </a:extLst>
              </a:tr>
              <a:tr h="359893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subtitle, text, tables, charts and photos. </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We provide a series of online tutorials that will guide you through the poster design process and answer your poster production questions. For complete template tutorials,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the  </a:t>
                      </a:r>
                      <a:r>
                        <a:rPr lang="en-US" sz="1800" i="0" dirty="0">
                          <a:solidFill>
                            <a:srgbClr val="FFC000"/>
                          </a:solidFill>
                          <a:latin typeface="Arial"/>
                          <a:cs typeface="Arial"/>
                        </a:rPr>
                        <a:t>HELP DESK</a:t>
                      </a:r>
                      <a:r>
                        <a:rPr lang="en-US" sz="1800" i="0" baseline="0" dirty="0">
                          <a:solidFill>
                            <a:srgbClr val="D9D9D9"/>
                          </a:solidFill>
                          <a:latin typeface="Arial"/>
                          <a:cs typeface="Arial"/>
                        </a:rPr>
                        <a:t> </a:t>
                      </a:r>
                      <a:r>
                        <a:rPr lang="en-US" sz="1800" i="0" dirty="0">
                          <a:solidFill>
                            <a:srgbClr val="D9D9D9"/>
                          </a:solidFill>
                          <a:latin typeface="Arial"/>
                          <a:cs typeface="Arial"/>
                        </a:rPr>
                        <a:t>tab.</a:t>
                      </a:r>
                    </a:p>
                    <a:p>
                      <a:pPr defTabSz="3765639"/>
                      <a:endParaRPr lang="en-US" sz="1800" i="0" dirty="0">
                        <a:solidFill>
                          <a:srgbClr val="D9D9D9"/>
                        </a:solidFill>
                        <a:latin typeface="Arial"/>
                        <a:cs typeface="Arial"/>
                      </a:endParaRPr>
                    </a:p>
                    <a:p>
                      <a:pPr defTabSz="3765639"/>
                      <a:r>
                        <a:rPr lang="en-US" sz="1800" i="0" dirty="0">
                          <a:solidFill>
                            <a:srgbClr val="D9D9D9"/>
                          </a:solidFill>
                          <a:latin typeface="Arial"/>
                          <a:cs typeface="Arial"/>
                        </a:rPr>
                        <a:t>To print your poster using our same-day professional printing service, go online to </a:t>
                      </a:r>
                      <a:r>
                        <a:rPr lang="en-US" sz="1800" i="0" dirty="0" err="1">
                          <a:solidFill>
                            <a:srgbClr val="FFC000"/>
                          </a:solidFill>
                          <a:latin typeface="Arial"/>
                          <a:cs typeface="Arial"/>
                        </a:rPr>
                        <a:t>PosterPresentations.com</a:t>
                      </a:r>
                      <a:r>
                        <a:rPr lang="en-US" sz="1800" i="0" dirty="0">
                          <a:solidFill>
                            <a:srgbClr val="D9D9D9"/>
                          </a:solidFill>
                          <a:latin typeface="Arial"/>
                          <a:cs typeface="Arial"/>
                        </a:rPr>
                        <a:t> and click on "</a:t>
                      </a:r>
                      <a:r>
                        <a:rPr lang="en-US" sz="1800" i="0" dirty="0">
                          <a:solidFill>
                            <a:srgbClr val="FFC000"/>
                          </a:solidFill>
                          <a:latin typeface="Arial"/>
                          <a:cs typeface="Arial"/>
                        </a:rPr>
                        <a:t>Order your poster</a:t>
                      </a:r>
                      <a:r>
                        <a:rPr lang="en-US" sz="1800" i="0" dirty="0">
                          <a:solidFill>
                            <a:srgbClr val="D9D9D9"/>
                          </a:solidFill>
                          <a:latin typeface="Arial"/>
                          <a:cs typeface="Arial"/>
                        </a:rPr>
                        <a:t>".</a:t>
                      </a:r>
                      <a:endParaRPr lang="en-US" sz="1800" b="1"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4292704">
                <a:tc>
                  <a:txBody>
                    <a:bodyPr/>
                    <a:lstStyle/>
                    <a:p>
                      <a:pPr algn="ctr"/>
                      <a:endParaRPr lang="en-US" sz="1800" dirty="0">
                        <a:solidFill>
                          <a:srgbClr val="1F3A4E"/>
                        </a:solidFill>
                      </a:endParaRPr>
                    </a:p>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r>
                        <a:rPr lang="en-US" sz="1800" dirty="0">
                          <a:solidFill>
                            <a:schemeClr val="bg1"/>
                          </a:solidFill>
                          <a:latin typeface="Arial" panose="020B0604020202020204" pitchFamily="34" charset="0"/>
                          <a:cs typeface="Arial" panose="020B0604020202020204" pitchFamily="34" charset="0"/>
                        </a:rPr>
                        <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994589">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r>
                        <a:rPr lang="en-US" sz="1800" b="0" baseline="0" dirty="0">
                          <a:solidFill>
                            <a:srgbClr val="FFC000"/>
                          </a:solidFill>
                          <a:latin typeface="Arial" panose="020B0604020202020204" pitchFamily="34" charset="0"/>
                          <a:cs typeface="Arial" panose="020B0604020202020204" pitchFamily="34" charset="0"/>
                        </a:rPr>
                        <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Abstract, Objectives, Methods, Results, etc.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r>
                        <a:rPr lang="en-US" sz="1800" b="0" baseline="0" dirty="0">
                          <a:solidFill>
                            <a:schemeClr val="bg1"/>
                          </a:solidFill>
                          <a:latin typeface="Arial" panose="020B0604020202020204" pitchFamily="34" charset="0"/>
                          <a:cs typeface="Arial" panose="020B0604020202020204" pitchFamily="34" charset="0"/>
                        </a:rPr>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2067811">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2914211395"/>
              </p:ext>
            </p:extLst>
          </p:nvPr>
        </p:nvGraphicFramePr>
        <p:xfrm>
          <a:off x="21937684" y="-142032"/>
          <a:ext cx="8060660" cy="30430194"/>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950236">
                  <a:extLst>
                    <a:ext uri="{9D8B030D-6E8A-4147-A177-3AD203B41FA5}">
                      <a16:colId xmlns:a16="http://schemas.microsoft.com/office/drawing/2014/main" val="764104496"/>
                    </a:ext>
                  </a:extLst>
                </a:gridCol>
                <a:gridCol w="3947443">
                  <a:extLst>
                    <a:ext uri="{9D8B030D-6E8A-4147-A177-3AD203B41FA5}">
                      <a16:colId xmlns:a16="http://schemas.microsoft.com/office/drawing/2014/main" val="4164475170"/>
                    </a:ext>
                  </a:extLst>
                </a:gridCol>
              </a:tblGrid>
              <a:tr h="1192134">
                <a:tc gridSpan="3">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1F3A4E"/>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endParaRPr lang="en-US" sz="3200" b="1" spc="600" dirty="0">
                        <a:solidFill>
                          <a:schemeClr val="bg1"/>
                        </a:solidFill>
                        <a:latin typeface="Trebuchet MS" pitchFamily="34" charset="0"/>
                      </a:endParaRPr>
                    </a:p>
                  </a:txBody>
                  <a:tcPr marL="182880" marT="137160">
                    <a:solidFill>
                      <a:srgbClr val="FFC000"/>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5727945">
                <a:tc gridSpan="3">
                  <a:txBody>
                    <a:bodyPr/>
                    <a:lstStyle/>
                    <a:p>
                      <a:pPr algn="l"/>
                      <a:r>
                        <a:rPr lang="en-US" sz="2000" b="1" baseline="0" dirty="0">
                          <a:solidFill>
                            <a:srgbClr val="FFC000"/>
                          </a:solidFill>
                          <a:latin typeface="Arial" panose="020B0604020202020204" pitchFamily="34" charset="0"/>
                          <a:cs typeface="Arial" panose="020B0604020202020204" pitchFamily="34" charset="0"/>
                        </a:rPr>
                        <a:t>How to change the template colors</a:t>
                      </a: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change the overall template color theme by clicking on the COLORS dropdown menu under the DESIGN tab. You can see a tutorial here: </a:t>
                      </a:r>
                      <a:r>
                        <a:rPr lang="en-US" sz="1800" dirty="0">
                          <a:solidFill>
                            <a:srgbClr val="FFC000"/>
                          </a:solidFill>
                          <a:hlinkClick r:id="rId7">
                            <a:extLst>
                              <a:ext uri="{A12FA001-AC4F-418D-AE19-62706E023703}">
                                <ahyp:hlinkClr xmlns:ahyp="http://schemas.microsoft.com/office/drawing/2018/hyperlinkcolor" xmlns="" val="tx"/>
                              </a:ext>
                            </a:extLst>
                          </a:hlinkClick>
                        </a:rPr>
                        <a:t>https://www.posterpresentations.com/how-to-change-the-research-poster-template-colors.html</a:t>
                      </a:r>
                      <a:endParaRPr lang="en-US" sz="1800" dirty="0">
                        <a:solidFill>
                          <a:srgbClr val="FFC000"/>
                        </a:solidFill>
                      </a:endParaRP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You can also manually change the color of individual elements by going to VIEW &gt; SLIDE MASTER. On the left side of your screen select the background master where you can change the template background, column sizes, etc. </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After you finish working on the SLIDE MASTER, it is important that you go to VIEW &gt; NORMAL to continue working on your poster. </a:t>
                      </a:r>
                    </a:p>
                  </a:txBody>
                  <a:tcPr marL="182880" marT="137160">
                    <a:solidFill>
                      <a:schemeClr val="tx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4259477">
                <a:tc gridSpan="3">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p>
                      <a:pPr marL="0" marR="0" indent="0" algn="l" defTabSz="3765366" rtl="0" eaLnBrk="1" fontAlgn="auto" latinLnBrk="0" hangingPunct="1">
                        <a:lnSpc>
                          <a:spcPct val="100000"/>
                        </a:lnSpc>
                        <a:spcBef>
                          <a:spcPts val="0"/>
                        </a:spcBef>
                        <a:spcAft>
                          <a:spcPts val="0"/>
                        </a:spcAft>
                        <a:buClrTx/>
                        <a:buSzTx/>
                        <a:buFontTx/>
                        <a:buNone/>
                        <a:tabLst/>
                        <a:defRPr/>
                      </a:pPr>
                      <a:r>
                        <a:rPr lang="en-US" sz="1800" dirty="0">
                          <a:solidFill>
                            <a:srgbClr val="D9D9D9"/>
                          </a:solidFill>
                          <a:latin typeface="Arial" panose="020B0604020202020204" pitchFamily="34" charset="0"/>
                          <a:cs typeface="Arial" panose="020B0604020202020204" pitchFamily="34" charset="0"/>
                        </a:rPr>
                        <a:t>You can see a tutorial here: </a:t>
                      </a:r>
                      <a:r>
                        <a:rPr lang="en-US" sz="1800" u="sng" dirty="0">
                          <a:solidFill>
                            <a:srgbClr val="FFC000"/>
                          </a:solidFill>
                          <a:latin typeface="Arial" panose="020B0604020202020204" pitchFamily="34" charset="0"/>
                          <a:cs typeface="Arial" panose="020B0604020202020204" pitchFamily="34" charset="0"/>
                        </a:rPr>
                        <a:t>https://</a:t>
                      </a:r>
                      <a:r>
                        <a:rPr lang="en-US" sz="1800" u="sng" dirty="0" err="1">
                          <a:solidFill>
                            <a:srgbClr val="FFC000"/>
                          </a:solidFill>
                          <a:latin typeface="Arial" panose="020B0604020202020204" pitchFamily="34" charset="0"/>
                          <a:cs typeface="Arial" panose="020B0604020202020204" pitchFamily="34" charset="0"/>
                        </a:rPr>
                        <a:t>www.posterpresentations.com</a:t>
                      </a:r>
                      <a:r>
                        <a:rPr lang="en-US" sz="1800" u="sng" dirty="0">
                          <a:solidFill>
                            <a:srgbClr val="FFC000"/>
                          </a:solidFill>
                          <a:latin typeface="Arial" panose="020B0604020202020204" pitchFamily="34" charset="0"/>
                          <a:cs typeface="Arial" panose="020B0604020202020204" pitchFamily="34" charset="0"/>
                        </a:rPr>
                        <a:t>/how-to-change-the-column-</a:t>
                      </a:r>
                      <a:r>
                        <a:rPr lang="en-US" sz="1800" u="sng" dirty="0" err="1">
                          <a:solidFill>
                            <a:srgbClr val="FFC000"/>
                          </a:solidFill>
                          <a:latin typeface="Arial" panose="020B0604020202020204" pitchFamily="34" charset="0"/>
                          <a:cs typeface="Arial" panose="020B0604020202020204" pitchFamily="34" charset="0"/>
                        </a:rPr>
                        <a:t>configuration.html</a:t>
                      </a:r>
                      <a:endParaRPr lang="en-US" sz="4400" u="sng" dirty="0">
                        <a:solidFill>
                          <a:srgbClr val="FFC000"/>
                        </a:solidFill>
                      </a:endParaRPr>
                    </a:p>
                  </a:txBody>
                  <a:tcPr marL="182880" marT="137160">
                    <a:solidFill>
                      <a:schemeClr val="tx1"/>
                    </a:solidFill>
                  </a:tcPr>
                </a:tc>
                <a:tc hMerge="1">
                  <a:txBody>
                    <a:bodyPr/>
                    <a:lstStyle/>
                    <a:p>
                      <a:endParaRPr lang="en-US"/>
                    </a:p>
                  </a:txBody>
                  <a:tcPr/>
                </a:tc>
                <a:tc hMerge="1">
                  <a:txBody>
                    <a:bodyPr/>
                    <a:lstStyle/>
                    <a:p>
                      <a:endParaRPr lang="en-US" dirty="0"/>
                    </a:p>
                  </a:txBody>
                  <a:tcPr marL="182880" marT="137160">
                    <a:solidFill>
                      <a:srgbClr val="010101"/>
                    </a:solidFill>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8">
                        <a:extLst>
                          <a:ext uri="{28A0092B-C50C-407E-A947-70E740481C1C}">
                            <a14:useLocalDpi xmlns:a14="http://schemas.microsoft.com/office/drawing/2010/main" val="0"/>
                          </a:ext>
                        </a:extLst>
                      </a:blip>
                      <a:srcRect/>
                      <a:stretch>
                        <a:fillRect/>
                      </a:stretch>
                    </a:blipFill>
                  </a:tcPr>
                </a:tc>
                <a:tc rowSpan="2"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rowSpan="2"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3200" b="1" noProof="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noProof="0">
                          <a:solidFill>
                            <a:srgbClr val="D9D9D9"/>
                          </a:solidFill>
                          <a:latin typeface="Arial" panose="020B0604020202020204" pitchFamily="34" charset="0"/>
                          <a:cs typeface="Arial" panose="020B0604020202020204" pitchFamily="34" charset="0"/>
                        </a:rPr>
                        <a:t>The Quick Start</a:t>
                      </a:r>
                      <a:r>
                        <a:rPr lang="en-US" sz="2800" baseline="0" noProof="0">
                          <a:solidFill>
                            <a:srgbClr val="D9D9D9"/>
                          </a:solidFill>
                          <a:latin typeface="Arial" panose="020B0604020202020204" pitchFamily="34" charset="0"/>
                          <a:cs typeface="Arial" panose="020B0604020202020204" pitchFamily="34" charset="0"/>
                        </a:rPr>
                        <a:t> Guides</a:t>
                      </a:r>
                      <a:r>
                        <a:rPr lang="en-US" sz="2800" noProof="0">
                          <a:solidFill>
                            <a:srgbClr val="D9D9D9"/>
                          </a:solidFill>
                          <a:latin typeface="Arial" panose="020B0604020202020204" pitchFamily="34" charset="0"/>
                          <a:cs typeface="Arial" panose="020B0604020202020204" pitchFamily="34" charset="0"/>
                        </a:rPr>
                        <a:t> </a:t>
                      </a:r>
                      <a:r>
                        <a:rPr lang="en-US" sz="2800" u="sng" noProof="0">
                          <a:solidFill>
                            <a:srgbClr val="D9D9D9"/>
                          </a:solidFill>
                          <a:latin typeface="Arial" panose="020B0604020202020204" pitchFamily="34" charset="0"/>
                          <a:cs typeface="Arial" panose="020B0604020202020204" pitchFamily="34" charset="0"/>
                        </a:rPr>
                        <a:t>are outside the template’s printable area</a:t>
                      </a:r>
                      <a:r>
                        <a:rPr lang="en-US" sz="2800" noProof="0">
                          <a:solidFill>
                            <a:srgbClr val="D9D9D9"/>
                          </a:solidFill>
                          <a:latin typeface="Arial" panose="020B0604020202020204" pitchFamily="34" charset="0"/>
                          <a:cs typeface="Arial" panose="020B0604020202020204" pitchFamily="34" charset="0"/>
                        </a:rPr>
                        <a:t> and they will not be on the printed poster</a:t>
                      </a:r>
                      <a:r>
                        <a:rPr lang="en-US" sz="2800" baseline="0" noProof="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2800" baseline="0" noProof="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2800" baseline="0" noProof="0">
                          <a:solidFill>
                            <a:srgbClr val="D9D9D9"/>
                          </a:solidFill>
                          <a:latin typeface="Arial" panose="020B0604020202020204" pitchFamily="34" charset="0"/>
                          <a:cs typeface="Arial" panose="020B0604020202020204" pitchFamily="34" charset="0"/>
                        </a:rPr>
                        <a:t>To hide the guides click on the </a:t>
                      </a:r>
                      <a:r>
                        <a:rPr lang="en-US" sz="2800" b="1" baseline="0" noProof="0">
                          <a:solidFill>
                            <a:srgbClr val="D9D9D9"/>
                          </a:solidFill>
                          <a:latin typeface="Arial" panose="020B0604020202020204" pitchFamily="34" charset="0"/>
                          <a:cs typeface="Arial" panose="020B0604020202020204" pitchFamily="34" charset="0"/>
                        </a:rPr>
                        <a:t>Home</a:t>
                      </a:r>
                      <a:r>
                        <a:rPr lang="en-US" sz="2800" baseline="0" noProof="0">
                          <a:solidFill>
                            <a:srgbClr val="D9D9D9"/>
                          </a:solidFill>
                          <a:latin typeface="Arial" panose="020B0604020202020204" pitchFamily="34" charset="0"/>
                          <a:cs typeface="Arial" panose="020B0604020202020204" pitchFamily="34" charset="0"/>
                        </a:rPr>
                        <a:t> tab (top of the screen) and then click on the </a:t>
                      </a:r>
                      <a:r>
                        <a:rPr lang="en-US" sz="2800" b="1"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 button below to see the available layouts. Choose the </a:t>
                      </a:r>
                      <a:r>
                        <a:rPr lang="en-US" sz="2800" b="1" baseline="0" noProof="0">
                          <a:solidFill>
                            <a:srgbClr val="D9D9D9"/>
                          </a:solidFill>
                          <a:latin typeface="Arial" panose="020B0604020202020204" pitchFamily="34" charset="0"/>
                          <a:cs typeface="Arial" panose="020B0604020202020204" pitchFamily="34" charset="0"/>
                        </a:rPr>
                        <a:t>Without Guides </a:t>
                      </a:r>
                      <a:r>
                        <a:rPr lang="en-US" sz="2800" b="0" baseline="0" noProof="0">
                          <a:solidFill>
                            <a:srgbClr val="D9D9D9"/>
                          </a:solidFill>
                          <a:latin typeface="Arial" panose="020B0604020202020204" pitchFamily="34" charset="0"/>
                          <a:cs typeface="Arial" panose="020B0604020202020204" pitchFamily="34" charset="0"/>
                        </a:rPr>
                        <a:t>layout</a:t>
                      </a:r>
                      <a:r>
                        <a:rPr lang="en-US" sz="2800" baseline="0" noProof="0">
                          <a:solidFill>
                            <a:srgbClr val="D9D9D9"/>
                          </a:solidFill>
                          <a:latin typeface="Arial" panose="020B0604020202020204" pitchFamily="34" charset="0"/>
                          <a:cs typeface="Arial" panose="020B0604020202020204" pitchFamily="34" charset="0"/>
                        </a:rPr>
                        <a:t>.</a:t>
                      </a: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5446460">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gridSpan="2"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hMerge="1" vMerge="1">
                  <a:txBody>
                    <a:bodyPr/>
                    <a:lstStyle/>
                    <a:p>
                      <a:endParaRPr lang="en-US"/>
                    </a:p>
                  </a:txBody>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gridSpan="2">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tc hMerge="1">
                  <a:txBody>
                    <a:bodyPr/>
                    <a:lstStyle/>
                    <a:p>
                      <a:pPr algn="ctr"/>
                      <a:r>
                        <a:rPr lang="en-US" sz="13800" b="1" dirty="0">
                          <a:solidFill>
                            <a:srgbClr val="D9D9D9"/>
                          </a:solidFill>
                          <a:latin typeface="Arial" panose="020B0604020202020204" pitchFamily="34" charset="0"/>
                          <a:cs typeface="Arial" panose="020B0604020202020204" pitchFamily="34" charset="0"/>
                        </a:rPr>
                        <a:t>F5</a:t>
                      </a:r>
                      <a:r>
                        <a:rPr lang="en-US" sz="2800" baseline="0" dirty="0">
                          <a:solidFill>
                            <a:srgbClr val="D9D9D9"/>
                          </a:solidFill>
                          <a:latin typeface="Arial" panose="020B0604020202020204" pitchFamily="34" charset="0"/>
                          <a:cs typeface="Arial" panose="020B0604020202020204" pitchFamily="34" charset="0"/>
                        </a:rPr>
                        <a:t> </a:t>
                      </a:r>
                      <a:endParaRPr lang="en-US" sz="6000" dirty="0"/>
                    </a:p>
                  </a:txBody>
                  <a:tcPr marL="182880" marT="137160" anchor="ctr">
                    <a:solidFill>
                      <a:schemeClr val="tx1">
                        <a:lumMod val="95000"/>
                        <a:lumOff val="5000"/>
                      </a:schemeClr>
                    </a:solidFill>
                  </a:tcPr>
                </a:tc>
                <a:extLst>
                  <a:ext uri="{0D108BD9-81ED-4DB2-BD59-A6C34878D82A}">
                    <a16:rowId xmlns:a16="http://schemas.microsoft.com/office/drawing/2014/main" val="10006"/>
                  </a:ext>
                </a:extLst>
              </a:tr>
              <a:tr h="5308827">
                <a:tc gridSpan="3">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How to 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When you are ready to have your poster printed go online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and click on the "</a:t>
                      </a:r>
                      <a:r>
                        <a:rPr lang="en-US" sz="1800" noProof="0" dirty="0">
                          <a:solidFill>
                            <a:srgbClr val="FFC000"/>
                          </a:solidFill>
                          <a:latin typeface="Arial"/>
                          <a:cs typeface="Arial"/>
                        </a:rPr>
                        <a:t>Order Your Poster</a:t>
                      </a:r>
                      <a:r>
                        <a:rPr lang="en-US" sz="1800" noProof="0" dirty="0">
                          <a:solidFill>
                            <a:srgbClr val="D9D9D9"/>
                          </a:solidFill>
                          <a:latin typeface="Arial"/>
                          <a:cs typeface="Arial"/>
                        </a:rPr>
                        <a:t>" button. You can have your poster printed on professional papers, fabric for easy traveling and a variety of other materials.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If you submit a PowerPoint document, you will be receiving a PDF proof for your approval prior to printing. If your order is placed and paid for before noon (Pacific time) Monday-Friday, your order will ship out that same day. FedEx Next day, Second day, Third day, and Free Ground services are offered. </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
                      </a:r>
                      <a:br>
                        <a:rPr lang="en-US" sz="1800" noProof="0" dirty="0">
                          <a:solidFill>
                            <a:srgbClr val="D9D9D9"/>
                          </a:solidFill>
                          <a:latin typeface="Arial"/>
                          <a:cs typeface="Arial"/>
                        </a:rPr>
                      </a:br>
                      <a:r>
                        <a:rPr lang="en-US" sz="1800" noProof="0" dirty="0">
                          <a:solidFill>
                            <a:srgbClr val="D9D9D9"/>
                          </a:solidFill>
                          <a:latin typeface="Arial"/>
                          <a:cs typeface="Arial"/>
                        </a:rPr>
                        <a:t>Go to </a:t>
                      </a:r>
                      <a:r>
                        <a:rPr lang="en-US" sz="1800" noProof="0" dirty="0" err="1">
                          <a:solidFill>
                            <a:srgbClr val="FFC000"/>
                          </a:solidFill>
                          <a:latin typeface="Arial"/>
                          <a:cs typeface="Arial"/>
                        </a:rPr>
                        <a:t>PosterPresentations.com</a:t>
                      </a:r>
                      <a:r>
                        <a:rPr lang="en-US" sz="1800" noProof="0" dirty="0">
                          <a:solidFill>
                            <a:srgbClr val="D9D9D9"/>
                          </a:solidFill>
                          <a:latin typeface="Arial"/>
                          <a:cs typeface="Arial"/>
                        </a:rPr>
                        <a:t> for more information.</a:t>
                      </a:r>
                    </a:p>
                  </a:txBody>
                  <a:tcPr marL="182880" marT="137160">
                    <a:solidFill>
                      <a:srgbClr val="010101"/>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1047130">
                <a:tc gridSpan="3">
                  <a:txBody>
                    <a:bodyPr/>
                    <a:lstStyle/>
                    <a:p>
                      <a:endParaRPr lang="en-US" sz="1800" dirty="0">
                        <a:solidFill>
                          <a:srgbClr val="1F3A4E"/>
                        </a:solidFill>
                      </a:endParaRPr>
                    </a:p>
                  </a:txBody>
                  <a:tcPr marL="182880" marT="137160">
                    <a:blipFill dpi="0" rotWithShape="1">
                      <a:blip r:embed="rId9">
                        <a:extLst>
                          <a:ext uri="{28A0092B-C50C-407E-A947-70E740481C1C}">
                            <a14:useLocalDpi xmlns:a14="http://schemas.microsoft.com/office/drawing/2010/main" val="0"/>
                          </a:ext>
                        </a:extLst>
                      </a:blip>
                      <a:srcRect/>
                      <a:stretch>
                        <a:fillRect/>
                      </a:stretch>
                    </a:blip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8"/>
                  </a:ext>
                </a:extLst>
              </a:tr>
              <a:tr h="1130052">
                <a:tc gridSpan="2">
                  <a:txBody>
                    <a:bodyPr/>
                    <a:lstStyle/>
                    <a:p>
                      <a:pPr>
                        <a:lnSpc>
                          <a:spcPts val="2600"/>
                        </a:lnSpc>
                      </a:pPr>
                      <a:r>
                        <a:rPr lang="en-US" sz="1800" dirty="0">
                          <a:solidFill>
                            <a:schemeClr val="bg1">
                              <a:lumMod val="85000"/>
                            </a:schemeClr>
                          </a:solidFill>
                          <a:latin typeface="Arial"/>
                          <a:cs typeface="Arial"/>
                        </a:rPr>
                        <a:t>© 2019</a:t>
                      </a:r>
                      <a:r>
                        <a:rPr lang="en-US" sz="1800" baseline="0" dirty="0">
                          <a:solidFill>
                            <a:schemeClr val="bg1">
                              <a:lumMod val="85000"/>
                            </a:schemeClr>
                          </a:solidFill>
                          <a:latin typeface="Arial"/>
                          <a:cs typeface="Arial"/>
                        </a:rPr>
                        <a:t> </a:t>
                      </a:r>
                      <a:r>
                        <a:rPr lang="en-US" sz="1800" dirty="0" err="1">
                          <a:solidFill>
                            <a:schemeClr val="bg1">
                              <a:lumMod val="85000"/>
                            </a:schemeClr>
                          </a:solidFill>
                          <a:latin typeface="Arial"/>
                          <a:cs typeface="Arial"/>
                        </a:rPr>
                        <a:t>PosterPresentations.com</a:t>
                      </a:r>
                      <a:r>
                        <a:rPr lang="en-US" sz="1800" dirty="0">
                          <a:solidFill>
                            <a:schemeClr val="bg1">
                              <a:lumMod val="85000"/>
                            </a:schemeClr>
                          </a:solidFill>
                          <a:latin typeface="Arial"/>
                          <a:cs typeface="Arial"/>
                        </a:rPr>
                        <a:t/>
                      </a:r>
                      <a:br>
                        <a:rPr lang="en-US" sz="1800" dirty="0">
                          <a:solidFill>
                            <a:schemeClr val="bg1">
                              <a:lumMod val="85000"/>
                            </a:schemeClr>
                          </a:solidFill>
                          <a:latin typeface="Arial"/>
                          <a:cs typeface="Arial"/>
                        </a:rPr>
                      </a:br>
                      <a:r>
                        <a:rPr lang="en-US" sz="1800" dirty="0">
                          <a:solidFill>
                            <a:schemeClr val="bg1">
                              <a:lumMod val="85000"/>
                            </a:schemeClr>
                          </a:solidFill>
                          <a:latin typeface="Arial"/>
                          <a:cs typeface="Arial"/>
                        </a:rPr>
                        <a:t>2117 Fourth Street ,</a:t>
                      </a:r>
                      <a:r>
                        <a:rPr lang="en-US" sz="1800" baseline="0" dirty="0">
                          <a:solidFill>
                            <a:schemeClr val="bg1">
                              <a:lumMod val="85000"/>
                            </a:schemeClr>
                          </a:solidFill>
                          <a:latin typeface="Arial"/>
                          <a:cs typeface="Arial"/>
                        </a:rPr>
                        <a:t> STE C        </a:t>
                      </a:r>
                    </a:p>
                    <a:p>
                      <a:pPr>
                        <a:lnSpc>
                          <a:spcPts val="2600"/>
                        </a:lnSpc>
                      </a:pPr>
                      <a:r>
                        <a:rPr lang="en-US" sz="1800" baseline="0" dirty="0">
                          <a:solidFill>
                            <a:schemeClr val="bg1">
                              <a:lumMod val="85000"/>
                            </a:schemeClr>
                          </a:solidFill>
                          <a:latin typeface="Arial"/>
                          <a:cs typeface="Arial"/>
                        </a:rPr>
                        <a:t>Berkeley CA 94710 USA</a:t>
                      </a:r>
                      <a:endParaRPr lang="en-US" sz="1800" dirty="0">
                        <a:solidFill>
                          <a:schemeClr val="bg1">
                            <a:lumMod val="85000"/>
                          </a:schemeClr>
                        </a:solidFill>
                        <a:latin typeface="Arial"/>
                        <a:cs typeface="Arial"/>
                      </a:endParaRPr>
                    </a:p>
                  </a:txBody>
                  <a:tcPr marL="182880" marT="137160">
                    <a:solidFill>
                      <a:srgbClr val="010101"/>
                    </a:solidFill>
                  </a:tcPr>
                </a:tc>
                <a:tc hMerge="1">
                  <a:txBody>
                    <a:bodyPr/>
                    <a:lstStyle/>
                    <a:p>
                      <a:pPr>
                        <a:lnSpc>
                          <a:spcPts val="2600"/>
                        </a:lnSpc>
                      </a:pPr>
                      <a:endParaRPr lang="en-US" sz="2400" dirty="0">
                        <a:solidFill>
                          <a:schemeClr val="bg1">
                            <a:lumMod val="85000"/>
                          </a:schemeClr>
                        </a:solidFill>
                        <a:latin typeface="Arial"/>
                        <a:cs typeface="Arial"/>
                      </a:endParaRPr>
                    </a:p>
                  </a:txBody>
                  <a:tcPr marL="182880" marT="137160">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1800" b="1" dirty="0">
                          <a:solidFill>
                            <a:srgbClr val="D0D0D0"/>
                          </a:solidFill>
                          <a:latin typeface="Arial"/>
                          <a:cs typeface="Arial"/>
                        </a:rPr>
                        <a:t>For complete tutorials</a:t>
                      </a:r>
                      <a:r>
                        <a:rPr lang="en-US" sz="1800" b="1" baseline="0" dirty="0">
                          <a:solidFill>
                            <a:srgbClr val="D0D0D0"/>
                          </a:solidFill>
                          <a:latin typeface="Arial"/>
                          <a:cs typeface="Arial"/>
                        </a:rPr>
                        <a:t> visit:</a:t>
                      </a:r>
                    </a:p>
                    <a:p>
                      <a:pPr marL="0" marR="0" indent="0" algn="l" defTabSz="4388900" rtl="0" eaLnBrk="1" fontAlgn="auto" latinLnBrk="0" hangingPunct="1">
                        <a:lnSpc>
                          <a:spcPct val="100000"/>
                        </a:lnSpc>
                        <a:spcBef>
                          <a:spcPts val="0"/>
                        </a:spcBef>
                        <a:spcAft>
                          <a:spcPts val="0"/>
                        </a:spcAft>
                        <a:buClrTx/>
                        <a:buSzTx/>
                        <a:buFontTx/>
                        <a:buNone/>
                        <a:tabLst/>
                        <a:defRPr/>
                      </a:pPr>
                      <a:r>
                        <a:rPr lang="en-US" sz="1400" b="1" dirty="0">
                          <a:solidFill>
                            <a:srgbClr val="FFC000"/>
                          </a:solidFill>
                          <a:latin typeface="Arial"/>
                          <a:cs typeface="Arial"/>
                        </a:rPr>
                        <a:t>https://</a:t>
                      </a:r>
                      <a:r>
                        <a:rPr lang="en-US" sz="1400" b="1" dirty="0" err="1">
                          <a:solidFill>
                            <a:srgbClr val="FFC000"/>
                          </a:solidFill>
                          <a:latin typeface="Arial"/>
                          <a:cs typeface="Arial"/>
                        </a:rPr>
                        <a:t>www.posterpresentations.com</a:t>
                      </a:r>
                      <a:r>
                        <a:rPr lang="en-US" sz="1400" b="1" dirty="0">
                          <a:solidFill>
                            <a:srgbClr val="FFC000"/>
                          </a:solidFill>
                          <a:latin typeface="Arial"/>
                          <a:cs typeface="Arial"/>
                        </a:rPr>
                        <a:t>/</a:t>
                      </a:r>
                      <a:r>
                        <a:rPr lang="en-US" sz="1400" b="1" dirty="0" err="1">
                          <a:solidFill>
                            <a:srgbClr val="FFC000"/>
                          </a:solidFill>
                          <a:latin typeface="Arial"/>
                          <a:cs typeface="Arial"/>
                        </a:rPr>
                        <a:t>helpdesk.html</a:t>
                      </a:r>
                      <a:endParaRPr lang="en-US" sz="9600" dirty="0"/>
                    </a:p>
                  </a:txBody>
                  <a:tcPr marL="182880" marT="137160">
                    <a:solidFill>
                      <a:srgbClr val="010101"/>
                    </a:solidFill>
                  </a:tcPr>
                </a:tc>
                <a:extLst>
                  <a:ext uri="{0D108BD9-81ED-4DB2-BD59-A6C34878D82A}">
                    <a16:rowId xmlns:a16="http://schemas.microsoft.com/office/drawing/2014/main" val="10009"/>
                  </a:ext>
                </a:extLst>
              </a:tr>
            </a:tbl>
          </a:graphicData>
        </a:graphic>
      </p:graphicFrame>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 name="Text Box 14"/>
          <p:cNvSpPr txBox="1">
            <a:spLocks noChangeArrowheads="1"/>
          </p:cNvSpPr>
          <p:nvPr/>
        </p:nvSpPr>
        <p:spPr bwMode="auto">
          <a:xfrm>
            <a:off x="1086753" y="29699043"/>
            <a:ext cx="1578661" cy="230633"/>
          </a:xfrm>
          <a:prstGeom prst="rect">
            <a:avLst/>
          </a:prstGeom>
          <a:noFill/>
          <a:ln w="9525">
            <a:noFill/>
            <a:miter lim="800000"/>
            <a:headEnd/>
            <a:tailEnd/>
          </a:ln>
          <a:effectLst/>
        </p:spPr>
        <p:txBody>
          <a:bodyPr wrap="square" lIns="63187" tIns="31588" rIns="63187" bIns="31588">
            <a:spAutoFit/>
          </a:bodyPr>
          <a:lstStyle/>
          <a:p>
            <a:pPr eaLnBrk="0" hangingPunct="0">
              <a:lnSpc>
                <a:spcPct val="65000"/>
              </a:lnSpc>
              <a:spcBef>
                <a:spcPct val="50000"/>
              </a:spcBef>
              <a:defRPr/>
            </a:pPr>
            <a:r>
              <a:rPr lang="en-US" sz="400" b="1" dirty="0">
                <a:solidFill>
                  <a:schemeClr val="bg1">
                    <a:lumMod val="75000"/>
                  </a:schemeClr>
                </a:solidFill>
                <a:latin typeface="Arial" charset="0"/>
              </a:rPr>
              <a:t>RESEARCH POSTER PRESENTATION DESIGN © 2019</a:t>
            </a:r>
          </a:p>
          <a:p>
            <a:pPr eaLnBrk="0" hangingPunct="0">
              <a:lnSpc>
                <a:spcPct val="65000"/>
              </a:lnSpc>
              <a:spcBef>
                <a:spcPct val="50000"/>
              </a:spcBef>
              <a:defRPr/>
            </a:pPr>
            <a:r>
              <a:rPr lang="en-US" sz="700" b="1" dirty="0">
                <a:solidFill>
                  <a:schemeClr val="bg1">
                    <a:lumMod val="75000"/>
                  </a:schemeClr>
                </a:solidFill>
                <a:latin typeface="Arial" charset="0"/>
              </a:rPr>
              <a:t>www.PosterPresentations.com</a:t>
            </a:r>
          </a:p>
        </p:txBody>
      </p:sp>
    </p:spTree>
    <p:extLst>
      <p:ext uri="{BB962C8B-B14F-4D97-AF65-F5344CB8AC3E}">
        <p14:creationId xmlns:p14="http://schemas.microsoft.com/office/powerpoint/2010/main" val="344882076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ntrepalavras.ufc.br/revista/index.php/Revista/article/view/1359" TargetMode="External"/><Relationship Id="rId3" Type="http://schemas.openxmlformats.org/officeDocument/2006/relationships/hyperlink" Target="mailto:yamilep@uclv.edu.cu" TargetMode="External"/><Relationship Id="rId7" Type="http://schemas.openxmlformats.org/officeDocument/2006/relationships/hyperlink" Target="http://www.entrepalavras.ufc.br/revista/index.php/Revista/issue/view/23"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https://www.academia.edu/" TargetMode="External"/><Relationship Id="rId5" Type="http://schemas.openxmlformats.org/officeDocument/2006/relationships/image" Target="../media/image8.jpeg"/><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 Placeholder 27">
            <a:extLst>
              <a:ext uri="{FF2B5EF4-FFF2-40B4-BE49-F238E27FC236}">
                <a16:creationId xmlns:a16="http://schemas.microsoft.com/office/drawing/2014/main" id="{3F0F9E90-FAA0-694D-A385-A29160674B09}"/>
              </a:ext>
            </a:extLst>
          </p:cNvPr>
          <p:cNvSpPr>
            <a:spLocks noGrp="1"/>
          </p:cNvSpPr>
          <p:nvPr>
            <p:ph type="body" sz="quarter" idx="10"/>
          </p:nvPr>
        </p:nvSpPr>
        <p:spPr>
          <a:xfrm>
            <a:off x="440616" y="5365572"/>
            <a:ext cx="10101856" cy="9236693"/>
          </a:xfrm>
        </p:spPr>
        <p:txBody>
          <a:bodyPr/>
          <a:lstStyle/>
          <a:p>
            <a:r>
              <a:rPr lang="es-ES" sz="2200" dirty="0"/>
              <a:t>La perspectiva contemporánea de los estudios sobre terminología inscritos en la teoría </a:t>
            </a:r>
            <a:r>
              <a:rPr lang="es-ES" sz="2200" dirty="0" smtClean="0"/>
              <a:t>comunicativa, </a:t>
            </a:r>
            <a:r>
              <a:rPr lang="es-ES" sz="2200" dirty="0"/>
              <a:t>ofrece especial atención a la variación sociolingüística. Esto ha significado una apertura de </a:t>
            </a:r>
            <a:r>
              <a:rPr lang="es-ES" sz="2200" dirty="0" smtClean="0"/>
              <a:t>los estudios del discurso especializado a múltiples </a:t>
            </a:r>
            <a:r>
              <a:rPr lang="es-ES" sz="2200" dirty="0"/>
              <a:t>áreas del saber y de actuación humana. </a:t>
            </a:r>
            <a:r>
              <a:rPr lang="es-ES" sz="2200" dirty="0" smtClean="0"/>
              <a:t>No </a:t>
            </a:r>
            <a:r>
              <a:rPr lang="es-ES" sz="2200" dirty="0"/>
              <a:t>hay desempeño profesional que no se distinga de otros por un vocabulario y por expresiones discursivas específicas, y que no merezca, por ende, devenir objeto de interés para los estudios terminológicos.</a:t>
            </a:r>
          </a:p>
          <a:p>
            <a:r>
              <a:rPr lang="es-ES" sz="2200" dirty="0"/>
              <a:t>Uno de los procedimientos gramaticales más usuales en la formación de los términos </a:t>
            </a:r>
            <a:r>
              <a:rPr lang="es-ES" sz="2200" dirty="0" err="1"/>
              <a:t>poliléxicos</a:t>
            </a:r>
            <a:r>
              <a:rPr lang="es-ES" sz="2200" dirty="0"/>
              <a:t> </a:t>
            </a:r>
            <a:r>
              <a:rPr lang="es-ES" sz="2200" dirty="0" smtClean="0"/>
              <a:t>es </a:t>
            </a:r>
            <a:r>
              <a:rPr lang="es-ES" sz="2200" dirty="0"/>
              <a:t>la </a:t>
            </a:r>
            <a:r>
              <a:rPr lang="es-ES" sz="2200" i="1" dirty="0"/>
              <a:t>composición</a:t>
            </a:r>
            <a:r>
              <a:rPr lang="es-ES" sz="2200" dirty="0"/>
              <a:t>, en especial, la de tipo </a:t>
            </a:r>
            <a:r>
              <a:rPr lang="es-ES" sz="2200" i="1" dirty="0"/>
              <a:t>nominal</a:t>
            </a:r>
            <a:r>
              <a:rPr lang="es-ES" sz="2200" dirty="0"/>
              <a:t>, socorrida en la denominación de realidades concernientes a un área de especialidad y, por tanto, muy pertinente en el estudio de áreas ocupacionales poco atendidas. Por esta razón es tomada en este trabajo como objeto de investigación</a:t>
            </a:r>
            <a:r>
              <a:rPr lang="es-ES" sz="2200" dirty="0" smtClean="0"/>
              <a:t>.</a:t>
            </a:r>
          </a:p>
          <a:p>
            <a:r>
              <a:rPr lang="es-ES" sz="2200" dirty="0" smtClean="0"/>
              <a:t>Entre las áreas ocupacionales más </a:t>
            </a:r>
            <a:r>
              <a:rPr lang="es-ES" sz="2200" dirty="0"/>
              <a:t>vinculadas a </a:t>
            </a:r>
            <a:r>
              <a:rPr lang="es-ES" sz="2200" dirty="0" smtClean="0"/>
              <a:t>la historia </a:t>
            </a:r>
            <a:r>
              <a:rPr lang="es-ES" sz="2200" dirty="0"/>
              <a:t>económica y sociocultural </a:t>
            </a:r>
            <a:r>
              <a:rPr lang="es-ES" sz="2200" dirty="0" smtClean="0"/>
              <a:t>cubana, aunque, </a:t>
            </a:r>
            <a:r>
              <a:rPr lang="es-ES" sz="2200" dirty="0"/>
              <a:t>contradictoriamente, habría permanecido sin atención en los estudios de la variante cubana del español </a:t>
            </a:r>
            <a:r>
              <a:rPr lang="es-ES" sz="2200" dirty="0" smtClean="0"/>
              <a:t>de no ser </a:t>
            </a:r>
            <a:r>
              <a:rPr lang="es-ES" sz="2200" dirty="0"/>
              <a:t>por el breve glosario que incluyó Fernando G. Campoamor en </a:t>
            </a:r>
            <a:r>
              <a:rPr lang="es-ES" sz="2200" i="1" dirty="0"/>
              <a:t>El hijo alegre de la caña de azúcar. Biografía del ron cubano</a:t>
            </a:r>
            <a:r>
              <a:rPr lang="es-ES" sz="2200" dirty="0"/>
              <a:t> (1981</a:t>
            </a:r>
            <a:r>
              <a:rPr lang="es-ES" sz="2200" dirty="0" smtClean="0"/>
              <a:t>), se encuentra la de la producción </a:t>
            </a:r>
            <a:r>
              <a:rPr lang="es-ES" sz="2200" dirty="0" err="1" smtClean="0"/>
              <a:t>ronera</a:t>
            </a:r>
            <a:r>
              <a:rPr lang="es-ES" sz="2200" dirty="0" smtClean="0"/>
              <a:t>. El creciente </a:t>
            </a:r>
            <a:r>
              <a:rPr lang="es-ES" sz="2200" dirty="0"/>
              <a:t>consumo de </a:t>
            </a:r>
            <a:r>
              <a:rPr lang="es-ES" sz="2200" dirty="0" smtClean="0"/>
              <a:t>esa bebida </a:t>
            </a:r>
            <a:r>
              <a:rPr lang="es-ES" sz="2200" dirty="0"/>
              <a:t>a lo largo de la formación de la nacionalidad; la inserción de </a:t>
            </a:r>
            <a:r>
              <a:rPr lang="es-ES" sz="2200" dirty="0" smtClean="0"/>
              <a:t>sus </a:t>
            </a:r>
            <a:r>
              <a:rPr lang="es-ES" sz="2200" dirty="0"/>
              <a:t>espacios fabriles y comerciales </a:t>
            </a:r>
            <a:r>
              <a:rPr lang="es-ES" sz="2200" dirty="0" smtClean="0"/>
              <a:t>en </a:t>
            </a:r>
            <a:r>
              <a:rPr lang="es-ES" sz="2200" dirty="0"/>
              <a:t>las comunidades y su valor como fuentes tradicionales de </a:t>
            </a:r>
            <a:r>
              <a:rPr lang="es-ES" sz="2200" dirty="0" smtClean="0"/>
              <a:t>empleo, como elemento simbólico en manifestaciones </a:t>
            </a:r>
            <a:r>
              <a:rPr lang="es-ES" sz="2200" dirty="0"/>
              <a:t>artísticas, religiosas, en la medicina tradicional y otras </a:t>
            </a:r>
            <a:r>
              <a:rPr lang="es-ES" sz="2200" dirty="0" smtClean="0"/>
              <a:t>esferas, </a:t>
            </a:r>
            <a:r>
              <a:rPr lang="es-ES" sz="2200" dirty="0"/>
              <a:t>determinaría la instalación de esta esfera de actuación en la memoria histórica </a:t>
            </a:r>
            <a:r>
              <a:rPr lang="es-ES" sz="2200" dirty="0" smtClean="0"/>
              <a:t>de la nación.  Sin embargo, su discurso especializado apenas comienza a estudiarse.</a:t>
            </a:r>
          </a:p>
          <a:p>
            <a:r>
              <a:rPr lang="es-ES" sz="2200" dirty="0"/>
              <a:t>Articulando entonces el objeto y el campo ya enunciados, </a:t>
            </a:r>
            <a:r>
              <a:rPr lang="es-ES" sz="2200" dirty="0" smtClean="0"/>
              <a:t>se </a:t>
            </a:r>
            <a:r>
              <a:rPr lang="es-ES" sz="2200" dirty="0"/>
              <a:t>propone como objetivo </a:t>
            </a:r>
            <a:r>
              <a:rPr lang="es-ES" sz="2200" i="1" dirty="0"/>
              <a:t>describir </a:t>
            </a:r>
            <a:r>
              <a:rPr lang="es-ES" sz="2200" i="1" dirty="0" smtClean="0"/>
              <a:t>morfosintáctica y semánticamente, los </a:t>
            </a:r>
            <a:r>
              <a:rPr lang="es-ES" sz="2200" i="1" dirty="0"/>
              <a:t>compuestos nominales empleados entre </a:t>
            </a:r>
            <a:r>
              <a:rPr lang="es-ES" sz="2200" i="1" dirty="0" smtClean="0"/>
              <a:t>los términos </a:t>
            </a:r>
            <a:r>
              <a:rPr lang="es-ES" sz="2200" i="1" dirty="0"/>
              <a:t>utilizados en textos científicos del dominio de la industria del ron cubano</a:t>
            </a:r>
            <a:r>
              <a:rPr lang="es-ES" sz="2200" dirty="0" smtClean="0"/>
              <a:t>.</a:t>
            </a:r>
            <a:endParaRPr lang="en-US" dirty="0"/>
          </a:p>
        </p:txBody>
      </p:sp>
      <p:sp>
        <p:nvSpPr>
          <p:cNvPr id="29" name="Text Placeholder 28">
            <a:extLst>
              <a:ext uri="{FF2B5EF4-FFF2-40B4-BE49-F238E27FC236}">
                <a16:creationId xmlns:a16="http://schemas.microsoft.com/office/drawing/2014/main" id="{FCB797DF-A438-244B-B34C-CCF348A4370E}"/>
              </a:ext>
            </a:extLst>
          </p:cNvPr>
          <p:cNvSpPr>
            <a:spLocks noGrp="1"/>
          </p:cNvSpPr>
          <p:nvPr>
            <p:ph type="body" sz="quarter" idx="11"/>
          </p:nvPr>
        </p:nvSpPr>
        <p:spPr/>
        <p:txBody>
          <a:bodyPr/>
          <a:lstStyle/>
          <a:p>
            <a:r>
              <a:rPr lang="en-US" dirty="0" smtClean="0"/>
              <a:t>1. INTRODUCCION </a:t>
            </a:r>
            <a:r>
              <a:rPr lang="en-US" dirty="0"/>
              <a:t>(OBJETIVOS)</a:t>
            </a:r>
          </a:p>
        </p:txBody>
      </p:sp>
      <p:sp>
        <p:nvSpPr>
          <p:cNvPr id="30" name="Text Placeholder 29">
            <a:extLst>
              <a:ext uri="{FF2B5EF4-FFF2-40B4-BE49-F238E27FC236}">
                <a16:creationId xmlns:a16="http://schemas.microsoft.com/office/drawing/2014/main" id="{F756C91F-A769-8746-9736-6A1E2B721D6B}"/>
              </a:ext>
            </a:extLst>
          </p:cNvPr>
          <p:cNvSpPr>
            <a:spLocks noGrp="1"/>
          </p:cNvSpPr>
          <p:nvPr>
            <p:ph type="body" sz="quarter" idx="20"/>
          </p:nvPr>
        </p:nvSpPr>
        <p:spPr>
          <a:xfrm>
            <a:off x="198594" y="14724213"/>
            <a:ext cx="10096349" cy="566030"/>
          </a:xfrm>
        </p:spPr>
        <p:txBody>
          <a:bodyPr/>
          <a:lstStyle/>
          <a:p>
            <a:r>
              <a:rPr lang="en-US" dirty="0"/>
              <a:t>2</a:t>
            </a:r>
            <a:r>
              <a:rPr lang="en-US" dirty="0" smtClean="0"/>
              <a:t>. METODOLOGIA</a:t>
            </a:r>
            <a:endParaRPr lang="en-US" dirty="0"/>
          </a:p>
        </p:txBody>
      </p:sp>
      <p:sp>
        <p:nvSpPr>
          <p:cNvPr id="31" name="Text Placeholder 30">
            <a:extLst>
              <a:ext uri="{FF2B5EF4-FFF2-40B4-BE49-F238E27FC236}">
                <a16:creationId xmlns:a16="http://schemas.microsoft.com/office/drawing/2014/main" id="{4D8E9A6E-E5FF-AB49-84AA-3A4E1523DDE0}"/>
              </a:ext>
            </a:extLst>
          </p:cNvPr>
          <p:cNvSpPr>
            <a:spLocks noGrp="1"/>
          </p:cNvSpPr>
          <p:nvPr>
            <p:ph type="body" sz="quarter" idx="25"/>
          </p:nvPr>
        </p:nvSpPr>
        <p:spPr/>
        <p:txBody>
          <a:bodyPr/>
          <a:lstStyle/>
          <a:p>
            <a:r>
              <a:rPr lang="en-US" dirty="0"/>
              <a:t>3</a:t>
            </a:r>
            <a:r>
              <a:rPr lang="en-US" dirty="0" smtClean="0"/>
              <a:t>. RESULTADOS </a:t>
            </a:r>
            <a:r>
              <a:rPr lang="en-US" dirty="0"/>
              <a:t>Y DISCUSION</a:t>
            </a:r>
          </a:p>
        </p:txBody>
      </p:sp>
      <p:sp>
        <p:nvSpPr>
          <p:cNvPr id="32" name="Text Placeholder 31">
            <a:extLst>
              <a:ext uri="{FF2B5EF4-FFF2-40B4-BE49-F238E27FC236}">
                <a16:creationId xmlns:a16="http://schemas.microsoft.com/office/drawing/2014/main" id="{F1CD45E0-BFBD-6449-A27A-446292982C7D}"/>
              </a:ext>
            </a:extLst>
          </p:cNvPr>
          <p:cNvSpPr>
            <a:spLocks noGrp="1"/>
          </p:cNvSpPr>
          <p:nvPr>
            <p:ph type="body" sz="quarter" idx="26"/>
          </p:nvPr>
        </p:nvSpPr>
        <p:spPr>
          <a:xfrm>
            <a:off x="10846594" y="5365570"/>
            <a:ext cx="10093752" cy="9531291"/>
          </a:xfrm>
        </p:spPr>
        <p:txBody>
          <a:bodyPr/>
          <a:lstStyle/>
          <a:p>
            <a:r>
              <a:rPr lang="es-ES" sz="2100" dirty="0" smtClean="0"/>
              <a:t>Se </a:t>
            </a:r>
            <a:r>
              <a:rPr lang="es-ES" sz="2100" dirty="0"/>
              <a:t>extrajeron 94 compuestos nominales </a:t>
            </a:r>
            <a:r>
              <a:rPr lang="es-ES" sz="2100" dirty="0" smtClean="0"/>
              <a:t>terminológicos </a:t>
            </a:r>
            <a:r>
              <a:rPr lang="es-ES" sz="2100" dirty="0" err="1" smtClean="0"/>
              <a:t>endocéntricos</a:t>
            </a:r>
            <a:r>
              <a:rPr lang="es-ES" sz="2100" dirty="0"/>
              <a:t>, </a:t>
            </a:r>
            <a:r>
              <a:rPr lang="es-ES" sz="2100" dirty="0" smtClean="0"/>
              <a:t>de interpretación atributiva, y valor </a:t>
            </a:r>
            <a:r>
              <a:rPr lang="es-ES" sz="2100" dirty="0" err="1" smtClean="0"/>
              <a:t>clasificativo</a:t>
            </a:r>
            <a:endParaRPr lang="es-ES" sz="2100" dirty="0" smtClean="0"/>
          </a:p>
          <a:p>
            <a:r>
              <a:rPr lang="es-ES" sz="2100" dirty="0" smtClean="0"/>
              <a:t>87 compuestos se componen por dos formantes, con una de las estructuras siguientes:</a:t>
            </a:r>
          </a:p>
          <a:p>
            <a:pPr marL="342900" lvl="0" indent="-342900">
              <a:buFont typeface="Arial" panose="020B0604020202020204" pitchFamily="34" charset="0"/>
              <a:buChar char="•"/>
            </a:pPr>
            <a:r>
              <a:rPr lang="es-US" sz="2100" dirty="0"/>
              <a:t>N+A (compuestos formados por el nombre núcleo y la </a:t>
            </a:r>
            <a:r>
              <a:rPr lang="es-US" sz="2100" dirty="0" err="1"/>
              <a:t>postmodificación</a:t>
            </a:r>
            <a:r>
              <a:rPr lang="es-US" sz="2100" dirty="0"/>
              <a:t> adjetival): </a:t>
            </a:r>
            <a:r>
              <a:rPr lang="es-US" sz="2100" i="1" dirty="0"/>
              <a:t>ron ligero</a:t>
            </a:r>
            <a:r>
              <a:rPr lang="es-US" sz="2100" dirty="0"/>
              <a:t>,</a:t>
            </a:r>
            <a:r>
              <a:rPr lang="es-US" sz="2100" i="1" dirty="0"/>
              <a:t> alcohol extrafino</a:t>
            </a:r>
            <a:r>
              <a:rPr lang="es-US" sz="2100" dirty="0"/>
              <a:t>, </a:t>
            </a:r>
            <a:r>
              <a:rPr lang="es-US" sz="2100" i="1" dirty="0"/>
              <a:t>perfil aromático</a:t>
            </a:r>
            <a:r>
              <a:rPr lang="es-US" sz="2100" dirty="0"/>
              <a:t>, </a:t>
            </a:r>
            <a:r>
              <a:rPr lang="es-US" sz="2100" i="1" dirty="0"/>
              <a:t>fermentación alcohólica</a:t>
            </a:r>
            <a:r>
              <a:rPr lang="es-US" sz="2100" dirty="0"/>
              <a:t>, </a:t>
            </a:r>
            <a:r>
              <a:rPr lang="es-US" sz="2100" i="1" dirty="0"/>
              <a:t>columna </a:t>
            </a:r>
            <a:r>
              <a:rPr lang="es-US" sz="2100" i="1" dirty="0" err="1"/>
              <a:t>desmelitezadora</a:t>
            </a:r>
            <a:endParaRPr lang="es-ES" sz="2100" dirty="0"/>
          </a:p>
          <a:p>
            <a:pPr marL="342900" lvl="0" indent="-342900">
              <a:buFont typeface="Arial" panose="020B0604020202020204" pitchFamily="34" charset="0"/>
              <a:buChar char="•"/>
            </a:pPr>
            <a:r>
              <a:rPr lang="es-US" sz="2100" dirty="0" err="1"/>
              <a:t>N+SPrep</a:t>
            </a:r>
            <a:r>
              <a:rPr lang="es-US" sz="2100" dirty="0"/>
              <a:t> (el sustantivo núcleo aparece modificado por un sintagma o grupo preposicional): </a:t>
            </a:r>
            <a:r>
              <a:rPr lang="es-US" sz="2100" i="1" dirty="0"/>
              <a:t>aguardiente de bodega</a:t>
            </a:r>
            <a:r>
              <a:rPr lang="es-US" sz="2100" dirty="0"/>
              <a:t>, </a:t>
            </a:r>
            <a:r>
              <a:rPr lang="es-US" sz="2100" i="1" dirty="0"/>
              <a:t>grado de añejamiento</a:t>
            </a:r>
            <a:r>
              <a:rPr lang="es-US" sz="2100" dirty="0"/>
              <a:t>, </a:t>
            </a:r>
            <a:r>
              <a:rPr lang="es-US" sz="2100" i="1" dirty="0"/>
              <a:t>corrección de color, línea de embotellado</a:t>
            </a:r>
            <a:endParaRPr lang="es-ES" sz="2100" dirty="0"/>
          </a:p>
          <a:p>
            <a:pPr marL="342900" lvl="0" indent="-342900">
              <a:buFont typeface="Arial" panose="020B0604020202020204" pitchFamily="34" charset="0"/>
              <a:buChar char="•"/>
            </a:pPr>
            <a:r>
              <a:rPr lang="es-ES" sz="2100" dirty="0"/>
              <a:t>N+N (cuando dos sustantivos forman el compuesto nominal): </a:t>
            </a:r>
            <a:r>
              <a:rPr lang="es-ES" sz="2100" i="1" dirty="0"/>
              <a:t>carta oro</a:t>
            </a:r>
            <a:r>
              <a:rPr lang="es-ES" sz="2100" dirty="0"/>
              <a:t>, </a:t>
            </a:r>
            <a:r>
              <a:rPr lang="es-ES" sz="2100" i="1" dirty="0"/>
              <a:t>alcohol flema</a:t>
            </a:r>
            <a:r>
              <a:rPr lang="es-ES" sz="2100" dirty="0"/>
              <a:t>,</a:t>
            </a:r>
            <a:r>
              <a:rPr lang="es-ES" sz="2100" i="1" dirty="0"/>
              <a:t> ron base</a:t>
            </a:r>
            <a:endParaRPr lang="es-ES" sz="2100" dirty="0"/>
          </a:p>
          <a:p>
            <a:pPr marL="342900" lvl="0" indent="-342900">
              <a:buFont typeface="Arial" panose="020B0604020202020204" pitchFamily="34" charset="0"/>
              <a:buChar char="•"/>
            </a:pPr>
            <a:r>
              <a:rPr lang="es-US" sz="2100" dirty="0"/>
              <a:t>N+P (el nombre núcleo es modificado por participio): </a:t>
            </a:r>
            <a:r>
              <a:rPr lang="es-US" sz="2100" i="1" dirty="0"/>
              <a:t>aguardiente añejado</a:t>
            </a:r>
            <a:r>
              <a:rPr lang="es-US" sz="2100" dirty="0"/>
              <a:t>, s</a:t>
            </a:r>
            <a:r>
              <a:rPr lang="es-US" sz="2100" i="1" dirty="0"/>
              <a:t>istema </a:t>
            </a:r>
            <a:r>
              <a:rPr lang="es-US" sz="2100" i="1" dirty="0" err="1"/>
              <a:t>paletizado</a:t>
            </a:r>
            <a:endParaRPr lang="es-ES" sz="2100" dirty="0"/>
          </a:p>
          <a:p>
            <a:endParaRPr lang="es-ES" sz="2100" dirty="0" smtClean="0"/>
          </a:p>
          <a:p>
            <a:r>
              <a:rPr lang="es-ES" sz="2100" dirty="0" smtClean="0"/>
              <a:t>En </a:t>
            </a:r>
            <a:r>
              <a:rPr lang="es-ES" sz="2100" dirty="0"/>
              <a:t>función del núcleo (tema), el modificador (rema) </a:t>
            </a:r>
            <a:r>
              <a:rPr lang="es-ES" sz="2100" dirty="0" smtClean="0"/>
              <a:t>expresa diversas </a:t>
            </a:r>
            <a:r>
              <a:rPr lang="es-ES" sz="2100" dirty="0"/>
              <a:t>nociones </a:t>
            </a:r>
            <a:r>
              <a:rPr lang="es-ES" sz="2100" dirty="0" smtClean="0"/>
              <a:t>semánticas:</a:t>
            </a:r>
            <a:endParaRPr lang="es-ES" sz="2100" dirty="0"/>
          </a:p>
          <a:p>
            <a:pPr marL="342900" lvl="0" indent="-342900">
              <a:buFont typeface="Arial" panose="020B0604020202020204" pitchFamily="34" charset="0"/>
              <a:buChar char="•"/>
            </a:pPr>
            <a:r>
              <a:rPr lang="es-ES" sz="2100" dirty="0"/>
              <a:t>propiedad del nuevo concepto (</a:t>
            </a:r>
            <a:r>
              <a:rPr lang="es-ES" sz="2100" i="1" dirty="0"/>
              <a:t>aguardiente fresco</a:t>
            </a:r>
            <a:r>
              <a:rPr lang="es-ES" sz="2100" dirty="0"/>
              <a:t>, </a:t>
            </a:r>
            <a:r>
              <a:rPr lang="es-ES" sz="2100" i="1" dirty="0"/>
              <a:t>aguardiente añejado, alcohol etílico destilado</a:t>
            </a:r>
            <a:r>
              <a:rPr lang="es-ES" sz="2100" dirty="0"/>
              <a:t>)</a:t>
            </a:r>
          </a:p>
          <a:p>
            <a:pPr marL="342900" lvl="0" indent="-342900">
              <a:buFont typeface="Arial" panose="020B0604020202020204" pitchFamily="34" charset="0"/>
              <a:buChar char="•"/>
            </a:pPr>
            <a:r>
              <a:rPr lang="es-ES" sz="2100" dirty="0"/>
              <a:t>producto (</a:t>
            </a:r>
            <a:r>
              <a:rPr lang="es-ES" sz="2100" i="1" dirty="0"/>
              <a:t>elaboración de sirope alcoholizado</a:t>
            </a:r>
            <a:r>
              <a:rPr lang="es-ES" sz="2100" dirty="0"/>
              <a:t>, </a:t>
            </a:r>
            <a:r>
              <a:rPr lang="es-ES" sz="2100" i="1" dirty="0"/>
              <a:t>elaboración de ron fresco</a:t>
            </a:r>
            <a:r>
              <a:rPr lang="es-ES" sz="2100" dirty="0"/>
              <a:t>)</a:t>
            </a:r>
          </a:p>
          <a:p>
            <a:pPr marL="342900" lvl="0" indent="-342900">
              <a:buFont typeface="Arial" panose="020B0604020202020204" pitchFamily="34" charset="0"/>
              <a:buChar char="•"/>
            </a:pPr>
            <a:r>
              <a:rPr lang="es-ES" sz="2100" dirty="0"/>
              <a:t>uso o función (</a:t>
            </a:r>
            <a:r>
              <a:rPr lang="es-ES" sz="2100" i="1" dirty="0"/>
              <a:t>nave de añejamiento</a:t>
            </a:r>
            <a:r>
              <a:rPr lang="es-ES" sz="2100" dirty="0"/>
              <a:t>, </a:t>
            </a:r>
            <a:r>
              <a:rPr lang="es-ES" sz="2100" i="1" dirty="0"/>
              <a:t>columna lavadora, columna </a:t>
            </a:r>
            <a:r>
              <a:rPr lang="es-ES" sz="2100" i="1" dirty="0" err="1"/>
              <a:t>rectificatriz</a:t>
            </a:r>
            <a:r>
              <a:rPr lang="es-ES" sz="2100" i="1" dirty="0"/>
              <a:t>, línea de embotellado, planta de destilación, máquina </a:t>
            </a:r>
            <a:r>
              <a:rPr lang="es-ES" sz="2100" i="1" dirty="0" err="1"/>
              <a:t>despaletizadora</a:t>
            </a:r>
            <a:r>
              <a:rPr lang="es-ES" sz="2100" i="1" dirty="0"/>
              <a:t> de botellas</a:t>
            </a:r>
            <a:r>
              <a:rPr lang="es-ES" sz="2100" dirty="0"/>
              <a:t>)</a:t>
            </a:r>
          </a:p>
          <a:p>
            <a:pPr marL="342900" lvl="0" indent="-342900">
              <a:buFont typeface="Arial" panose="020B0604020202020204" pitchFamily="34" charset="0"/>
              <a:buChar char="•"/>
            </a:pPr>
            <a:r>
              <a:rPr lang="es-ES" sz="2100" dirty="0"/>
              <a:t>pertenencia (</a:t>
            </a:r>
            <a:r>
              <a:rPr lang="es-ES" sz="2100" i="1" dirty="0"/>
              <a:t>sala de calderas</a:t>
            </a:r>
            <a:r>
              <a:rPr lang="es-ES" sz="2100" dirty="0"/>
              <a:t>)</a:t>
            </a:r>
          </a:p>
          <a:p>
            <a:pPr marL="342900" lvl="0" indent="-342900">
              <a:buFont typeface="Arial" panose="020B0604020202020204" pitchFamily="34" charset="0"/>
              <a:buChar char="•"/>
            </a:pPr>
            <a:r>
              <a:rPr lang="es-ES" sz="2100" dirty="0"/>
              <a:t>participante o instrumento (</a:t>
            </a:r>
            <a:r>
              <a:rPr lang="es-ES" sz="2100" i="1" dirty="0"/>
              <a:t>tratamiento con carbón del aguardiente añejado diluido</a:t>
            </a:r>
            <a:r>
              <a:rPr lang="es-ES" sz="2100" dirty="0"/>
              <a:t>)</a:t>
            </a:r>
          </a:p>
          <a:p>
            <a:pPr marL="342900" lvl="0" indent="-342900">
              <a:buFont typeface="Arial" panose="020B0604020202020204" pitchFamily="34" charset="0"/>
              <a:buChar char="•"/>
            </a:pPr>
            <a:r>
              <a:rPr lang="es-ES" sz="2100" dirty="0"/>
              <a:t>material (</a:t>
            </a:r>
            <a:r>
              <a:rPr lang="es-ES" sz="2100" i="1" dirty="0" err="1"/>
              <a:t>suavizamiento</a:t>
            </a:r>
            <a:r>
              <a:rPr lang="es-ES" sz="2100" i="1" dirty="0"/>
              <a:t> de rones</a:t>
            </a:r>
            <a:r>
              <a:rPr lang="es-ES" sz="2100" dirty="0"/>
              <a:t>, </a:t>
            </a:r>
            <a:r>
              <a:rPr lang="es-ES" sz="2100" i="1" dirty="0"/>
              <a:t>dilución de aguardientes añejados</a:t>
            </a:r>
            <a:r>
              <a:rPr lang="es-ES" sz="2100" dirty="0"/>
              <a:t>)</a:t>
            </a:r>
          </a:p>
          <a:p>
            <a:pPr marL="342900" lvl="0" indent="-342900">
              <a:buFont typeface="Arial" panose="020B0604020202020204" pitchFamily="34" charset="0"/>
              <a:buChar char="•"/>
            </a:pPr>
            <a:r>
              <a:rPr lang="es-ES" sz="2100" dirty="0"/>
              <a:t>origen (</a:t>
            </a:r>
            <a:r>
              <a:rPr lang="es-ES" sz="2100" i="1" dirty="0"/>
              <a:t>merma en añejamiento</a:t>
            </a:r>
            <a:r>
              <a:rPr lang="es-ES" sz="2100" dirty="0"/>
              <a:t>)</a:t>
            </a:r>
          </a:p>
          <a:p>
            <a:pPr marL="342900" lvl="0" indent="-342900">
              <a:buFont typeface="Arial" panose="020B0604020202020204" pitchFamily="34" charset="0"/>
              <a:buChar char="•"/>
            </a:pPr>
            <a:r>
              <a:rPr lang="es-ES" sz="2100" dirty="0"/>
              <a:t>locación (en /desde) (</a:t>
            </a:r>
            <a:r>
              <a:rPr lang="es-ES" sz="2100" i="1" dirty="0"/>
              <a:t>sistema de añejamiento de pipas en bodega</a:t>
            </a:r>
            <a:r>
              <a:rPr lang="es-ES" sz="2100" dirty="0"/>
              <a:t>, </a:t>
            </a:r>
            <a:r>
              <a:rPr lang="es-ES" sz="2100" i="1" dirty="0"/>
              <a:t>sistema de solera entre paños</a:t>
            </a:r>
            <a:r>
              <a:rPr lang="es-ES" sz="2100" dirty="0"/>
              <a:t>)</a:t>
            </a:r>
          </a:p>
          <a:p>
            <a:endParaRPr lang="en-US" sz="2100" dirty="0"/>
          </a:p>
        </p:txBody>
      </p:sp>
      <p:sp>
        <p:nvSpPr>
          <p:cNvPr id="33" name="Text Placeholder 32">
            <a:extLst>
              <a:ext uri="{FF2B5EF4-FFF2-40B4-BE49-F238E27FC236}">
                <a16:creationId xmlns:a16="http://schemas.microsoft.com/office/drawing/2014/main" id="{B987F76A-25E5-8F4D-A08D-EFFBEAFC4DDD}"/>
              </a:ext>
            </a:extLst>
          </p:cNvPr>
          <p:cNvSpPr>
            <a:spLocks noGrp="1"/>
          </p:cNvSpPr>
          <p:nvPr>
            <p:ph type="body" sz="quarter" idx="27"/>
          </p:nvPr>
        </p:nvSpPr>
        <p:spPr>
          <a:xfrm>
            <a:off x="10849368" y="15073200"/>
            <a:ext cx="10090978" cy="566030"/>
          </a:xfrm>
        </p:spPr>
        <p:txBody>
          <a:bodyPr/>
          <a:lstStyle/>
          <a:p>
            <a:r>
              <a:rPr lang="en-US" dirty="0" smtClean="0"/>
              <a:t>4. CONCLUSIONES</a:t>
            </a:r>
            <a:endParaRPr lang="en-US" dirty="0"/>
          </a:p>
        </p:txBody>
      </p:sp>
      <p:sp>
        <p:nvSpPr>
          <p:cNvPr id="34" name="Text Placeholder 33">
            <a:extLst>
              <a:ext uri="{FF2B5EF4-FFF2-40B4-BE49-F238E27FC236}">
                <a16:creationId xmlns:a16="http://schemas.microsoft.com/office/drawing/2014/main" id="{7D41EBDE-1609-3448-80A4-1C45137E7020}"/>
              </a:ext>
            </a:extLst>
          </p:cNvPr>
          <p:cNvSpPr>
            <a:spLocks noGrp="1"/>
          </p:cNvSpPr>
          <p:nvPr>
            <p:ph type="body" sz="quarter" idx="28"/>
          </p:nvPr>
        </p:nvSpPr>
        <p:spPr>
          <a:xfrm>
            <a:off x="10694194" y="15815568"/>
            <a:ext cx="10094847" cy="5305605"/>
          </a:xfrm>
        </p:spPr>
        <p:txBody>
          <a:bodyPr/>
          <a:lstStyle/>
          <a:p>
            <a:pPr marL="342900" lvl="0" indent="-342900">
              <a:buFont typeface="Arial" panose="020B0604020202020204" pitchFamily="34" charset="0"/>
              <a:buChar char="•"/>
            </a:pPr>
            <a:r>
              <a:rPr lang="es-ES" dirty="0"/>
              <a:t>Prevalencia de compuestos nominales </a:t>
            </a:r>
            <a:r>
              <a:rPr lang="es-ES" dirty="0" err="1"/>
              <a:t>endocéntricos</a:t>
            </a:r>
            <a:r>
              <a:rPr lang="es-ES" dirty="0"/>
              <a:t> y de dos formantes</a:t>
            </a:r>
          </a:p>
          <a:p>
            <a:pPr marL="342900" lvl="0" indent="-342900">
              <a:buFont typeface="Arial" panose="020B0604020202020204" pitchFamily="34" charset="0"/>
              <a:buChar char="•"/>
            </a:pPr>
            <a:r>
              <a:rPr lang="es-ES" dirty="0"/>
              <a:t>Aparición bidireccional de los procesos de </a:t>
            </a:r>
            <a:r>
              <a:rPr lang="es-ES" dirty="0" err="1"/>
              <a:t>recategorización</a:t>
            </a:r>
            <a:r>
              <a:rPr lang="es-ES" dirty="0"/>
              <a:t> entre adjetivos y sustantivos. </a:t>
            </a:r>
            <a:r>
              <a:rPr lang="es-ES" dirty="0" err="1"/>
              <a:t>Recategorización</a:t>
            </a:r>
            <a:r>
              <a:rPr lang="es-ES" dirty="0"/>
              <a:t> de participios</a:t>
            </a:r>
          </a:p>
          <a:p>
            <a:pPr marL="342900" lvl="0" indent="-342900">
              <a:buFont typeface="Arial" panose="020B0604020202020204" pitchFamily="34" charset="0"/>
              <a:buChar char="•"/>
            </a:pPr>
            <a:r>
              <a:rPr lang="es-ES" dirty="0"/>
              <a:t>Presencia constante de adjetivos y </a:t>
            </a:r>
            <a:r>
              <a:rPr lang="es-ES" dirty="0" err="1"/>
              <a:t>SPrep</a:t>
            </a:r>
            <a:r>
              <a:rPr lang="es-ES" dirty="0"/>
              <a:t> </a:t>
            </a:r>
            <a:r>
              <a:rPr lang="es-ES" dirty="0" err="1"/>
              <a:t>clasificativos</a:t>
            </a:r>
            <a:r>
              <a:rPr lang="es-ES" dirty="0"/>
              <a:t>, por lo que la predicación </a:t>
            </a:r>
            <a:r>
              <a:rPr lang="es-ES" dirty="0" smtClean="0"/>
              <a:t>implícita </a:t>
            </a:r>
            <a:r>
              <a:rPr lang="es-ES" dirty="0"/>
              <a:t>en el compuesto propicia, muchas veces, una interpretación atributiva</a:t>
            </a:r>
          </a:p>
          <a:p>
            <a:pPr marL="342900" lvl="0" indent="-342900">
              <a:buFont typeface="Arial" panose="020B0604020202020204" pitchFamily="34" charset="0"/>
              <a:buChar char="•"/>
            </a:pPr>
            <a:r>
              <a:rPr lang="es-ES" dirty="0"/>
              <a:t>no hay correspondencia entre la estructura del compuesto y las relaciones semánticas en su interior. </a:t>
            </a:r>
            <a:endParaRPr lang="es-ES" dirty="0" smtClean="0"/>
          </a:p>
          <a:p>
            <a:r>
              <a:rPr lang="es-ES" dirty="0" smtClean="0"/>
              <a:t>El </a:t>
            </a:r>
            <a:r>
              <a:rPr lang="es-ES" dirty="0"/>
              <a:t>estudio de los compuestos nominales puede favorecer, en mucho, el estudio del léxico especializado de la industria del ron cubano, en tanto estas construcciones son bastante frecuentes en la referencia a conceptos de esta área ocupacional. A pesar de utilizar un corpus poco extenso para la extracción terminológica, puesto que se trata aquí de presentar resultados parciales de una investigación compleja, aún en curso, fue posible extraer casi una centena de unidades y advertir especificidades sintácticas y semánticas de las voces. </a:t>
            </a:r>
          </a:p>
          <a:p>
            <a:pPr lvl="0"/>
            <a:endParaRPr lang="es-ES" dirty="0"/>
          </a:p>
          <a:p>
            <a:endParaRPr lang="en-US" dirty="0"/>
          </a:p>
        </p:txBody>
      </p:sp>
      <p:sp>
        <p:nvSpPr>
          <p:cNvPr id="35" name="Text Placeholder 34">
            <a:extLst>
              <a:ext uri="{FF2B5EF4-FFF2-40B4-BE49-F238E27FC236}">
                <a16:creationId xmlns:a16="http://schemas.microsoft.com/office/drawing/2014/main" id="{8DB05AB3-1F2A-F04C-AC72-20A73D4DAA6A}"/>
              </a:ext>
            </a:extLst>
          </p:cNvPr>
          <p:cNvSpPr>
            <a:spLocks noGrp="1"/>
          </p:cNvSpPr>
          <p:nvPr>
            <p:ph type="body" sz="quarter" idx="29"/>
          </p:nvPr>
        </p:nvSpPr>
        <p:spPr>
          <a:xfrm>
            <a:off x="11302462" y="26591818"/>
            <a:ext cx="9881138" cy="566030"/>
          </a:xfrm>
        </p:spPr>
        <p:txBody>
          <a:bodyPr/>
          <a:lstStyle/>
          <a:p>
            <a:r>
              <a:rPr lang="en-US" dirty="0"/>
              <a:t>AGRADECIMIENTOS Y CONTACTO</a:t>
            </a:r>
          </a:p>
        </p:txBody>
      </p:sp>
      <p:sp>
        <p:nvSpPr>
          <p:cNvPr id="36" name="Text Placeholder 35">
            <a:extLst>
              <a:ext uri="{FF2B5EF4-FFF2-40B4-BE49-F238E27FC236}">
                <a16:creationId xmlns:a16="http://schemas.microsoft.com/office/drawing/2014/main" id="{948B5F22-2ED2-E847-9BF3-82D22809A2DC}"/>
              </a:ext>
            </a:extLst>
          </p:cNvPr>
          <p:cNvSpPr>
            <a:spLocks noGrp="1"/>
          </p:cNvSpPr>
          <p:nvPr>
            <p:ph type="body" sz="quarter" idx="30"/>
          </p:nvPr>
        </p:nvSpPr>
        <p:spPr>
          <a:xfrm>
            <a:off x="11297410" y="27186410"/>
            <a:ext cx="9886190" cy="1366065"/>
          </a:xfrm>
        </p:spPr>
        <p:txBody>
          <a:bodyPr/>
          <a:lstStyle/>
          <a:p>
            <a:r>
              <a:rPr lang="en-US" dirty="0" smtClean="0">
                <a:hlinkClick r:id="rId3"/>
              </a:rPr>
              <a:t>yamilep@uclv.edu.cu</a:t>
            </a:r>
            <a:endParaRPr lang="en-US" dirty="0" smtClean="0"/>
          </a:p>
          <a:p>
            <a:r>
              <a:rPr lang="en-US" dirty="0" err="1" smtClean="0"/>
              <a:t>Departamento</a:t>
            </a:r>
            <a:r>
              <a:rPr lang="en-US" dirty="0" smtClean="0"/>
              <a:t> de </a:t>
            </a:r>
            <a:r>
              <a:rPr lang="en-US" dirty="0" err="1" smtClean="0"/>
              <a:t>Lingüística</a:t>
            </a:r>
            <a:r>
              <a:rPr lang="en-US" dirty="0" smtClean="0"/>
              <a:t> y </a:t>
            </a:r>
            <a:r>
              <a:rPr lang="en-US" dirty="0" err="1" smtClean="0"/>
              <a:t>Literatura</a:t>
            </a:r>
            <a:r>
              <a:rPr lang="en-US" dirty="0" smtClean="0"/>
              <a:t>, </a:t>
            </a:r>
            <a:r>
              <a:rPr lang="en-US" dirty="0" err="1" smtClean="0"/>
              <a:t>Facultad</a:t>
            </a:r>
            <a:r>
              <a:rPr lang="en-US" dirty="0" smtClean="0"/>
              <a:t> de </a:t>
            </a:r>
            <a:r>
              <a:rPr lang="en-US" dirty="0" err="1" smtClean="0"/>
              <a:t>Humanidades</a:t>
            </a:r>
            <a:r>
              <a:rPr lang="en-US" dirty="0" smtClean="0"/>
              <a:t>, UCLV</a:t>
            </a:r>
            <a:endParaRPr lang="en-US" dirty="0" smtClean="0"/>
          </a:p>
          <a:p>
            <a:r>
              <a:rPr lang="en-US" dirty="0" smtClean="0"/>
              <a:t>Proyecto: </a:t>
            </a:r>
            <a:r>
              <a:rPr lang="en-US" dirty="0" err="1" smtClean="0"/>
              <a:t>Procesos</a:t>
            </a:r>
            <a:r>
              <a:rPr lang="en-US" dirty="0" smtClean="0"/>
              <a:t> </a:t>
            </a:r>
            <a:r>
              <a:rPr lang="en-US" dirty="0" err="1" smtClean="0"/>
              <a:t>identitarios</a:t>
            </a:r>
            <a:r>
              <a:rPr lang="en-US" dirty="0" smtClean="0"/>
              <a:t> y </a:t>
            </a:r>
            <a:r>
              <a:rPr lang="en-US" dirty="0" err="1" smtClean="0"/>
              <a:t>acercamientos</a:t>
            </a:r>
            <a:r>
              <a:rPr lang="en-US" dirty="0" smtClean="0"/>
              <a:t> </a:t>
            </a:r>
            <a:r>
              <a:rPr lang="en-US" dirty="0" err="1" smtClean="0"/>
              <a:t>culturales</a:t>
            </a:r>
            <a:r>
              <a:rPr lang="en-US" dirty="0" smtClean="0"/>
              <a:t> (PSI 2020-05)</a:t>
            </a:r>
            <a:endParaRPr lang="en-US" dirty="0"/>
          </a:p>
        </p:txBody>
      </p:sp>
      <p:sp>
        <p:nvSpPr>
          <p:cNvPr id="37" name="Text Placeholder 36">
            <a:extLst>
              <a:ext uri="{FF2B5EF4-FFF2-40B4-BE49-F238E27FC236}">
                <a16:creationId xmlns:a16="http://schemas.microsoft.com/office/drawing/2014/main" id="{3B540C16-8ABD-8B40-A51F-D32095A92519}"/>
              </a:ext>
            </a:extLst>
          </p:cNvPr>
          <p:cNvSpPr>
            <a:spLocks noGrp="1"/>
          </p:cNvSpPr>
          <p:nvPr>
            <p:ph type="body" sz="quarter" idx="96"/>
          </p:nvPr>
        </p:nvSpPr>
        <p:spPr>
          <a:xfrm>
            <a:off x="344615" y="15711517"/>
            <a:ext cx="10102728" cy="5262517"/>
          </a:xfrm>
        </p:spPr>
        <p:txBody>
          <a:bodyPr/>
          <a:lstStyle/>
          <a:p>
            <a:r>
              <a:rPr lang="es-ES" sz="2200" dirty="0" smtClean="0"/>
              <a:t>Investigación </a:t>
            </a:r>
            <a:r>
              <a:rPr lang="es-ES" sz="2200" dirty="0"/>
              <a:t>cualitativa, </a:t>
            </a:r>
            <a:r>
              <a:rPr lang="es-ES" sz="2200" dirty="0" smtClean="0"/>
              <a:t>de enfoque descriptivo. </a:t>
            </a:r>
          </a:p>
          <a:p>
            <a:r>
              <a:rPr lang="es-ES" sz="2200" dirty="0" smtClean="0"/>
              <a:t>Alcance: sincrónico, inscrito en la producción </a:t>
            </a:r>
            <a:r>
              <a:rPr lang="es-ES" sz="2200" dirty="0"/>
              <a:t>lingüística de la región central, espacio desde donde se gestaron los textos utilizados como fuente para la extracción de los términos.</a:t>
            </a:r>
          </a:p>
          <a:p>
            <a:r>
              <a:rPr lang="es-ES" sz="2200" dirty="0" smtClean="0"/>
              <a:t>Fuentes directas: seis escritos, seleccionados según tres requisitos:</a:t>
            </a:r>
          </a:p>
          <a:p>
            <a:pPr marL="396000" indent="-342900">
              <a:buFont typeface="Arial" panose="020B0604020202020204" pitchFamily="34" charset="0"/>
              <a:buChar char="•"/>
            </a:pPr>
            <a:r>
              <a:rPr lang="es-ES" sz="2200" dirty="0" smtClean="0"/>
              <a:t>textos </a:t>
            </a:r>
            <a:r>
              <a:rPr lang="es-ES" sz="2200" dirty="0"/>
              <a:t>científicos (artículos científicos e informes de investigación);</a:t>
            </a:r>
          </a:p>
          <a:p>
            <a:pPr marL="396000" lvl="0" indent="-342900">
              <a:buFont typeface="Arial" panose="020B0604020202020204" pitchFamily="34" charset="0"/>
              <a:buChar char="•"/>
            </a:pPr>
            <a:r>
              <a:rPr lang="es-ES" sz="2200" dirty="0"/>
              <a:t>temáticamente relacionados con la industria del ron </a:t>
            </a:r>
            <a:r>
              <a:rPr lang="es-ES" sz="2200" dirty="0" smtClean="0"/>
              <a:t>cubano</a:t>
            </a:r>
          </a:p>
          <a:p>
            <a:pPr marL="396000" lvl="0" indent="-342900">
              <a:buFont typeface="Arial" panose="020B0604020202020204" pitchFamily="34" charset="0"/>
              <a:buChar char="•"/>
            </a:pPr>
            <a:r>
              <a:rPr lang="es-ES" sz="2200" dirty="0" smtClean="0"/>
              <a:t>geográficamente </a:t>
            </a:r>
            <a:r>
              <a:rPr lang="es-ES" sz="2200" dirty="0"/>
              <a:t>inscritos en la región central de </a:t>
            </a:r>
            <a:r>
              <a:rPr lang="es-ES" sz="2200" dirty="0" smtClean="0"/>
              <a:t>Cuba</a:t>
            </a:r>
            <a:endParaRPr lang="es-ES" sz="2200" dirty="0"/>
          </a:p>
          <a:p>
            <a:pPr marL="53100"/>
            <a:r>
              <a:rPr lang="es-ES" sz="2200" dirty="0" smtClean="0"/>
              <a:t>Métodos </a:t>
            </a:r>
            <a:r>
              <a:rPr lang="es-ES" sz="2200" dirty="0"/>
              <a:t>teóricos generales </a:t>
            </a:r>
            <a:r>
              <a:rPr lang="es-ES" sz="2200" dirty="0" smtClean="0"/>
              <a:t>(</a:t>
            </a:r>
            <a:r>
              <a:rPr lang="es-ES" sz="2200" dirty="0"/>
              <a:t>bibliográfico-documental, analítico-sintético e inductivo-deductivo, </a:t>
            </a:r>
            <a:r>
              <a:rPr lang="es-ES" sz="2200" dirty="0" smtClean="0"/>
              <a:t>principalmente) y especializados: análisis textual, análisis gramatical, análisis semántico.</a:t>
            </a:r>
          </a:p>
          <a:p>
            <a:pPr marL="53100"/>
            <a:endParaRPr lang="es-ES" sz="2200" dirty="0"/>
          </a:p>
          <a:p>
            <a:pPr marL="53100" lvl="0"/>
            <a:endParaRPr lang="es-ES" sz="2200" dirty="0" smtClean="0"/>
          </a:p>
        </p:txBody>
      </p:sp>
      <p:sp>
        <p:nvSpPr>
          <p:cNvPr id="38" name="Text Placeholder 37">
            <a:extLst>
              <a:ext uri="{FF2B5EF4-FFF2-40B4-BE49-F238E27FC236}">
                <a16:creationId xmlns:a16="http://schemas.microsoft.com/office/drawing/2014/main" id="{0F56D88A-4B12-0F47-8D8A-2F1828CAE02A}"/>
              </a:ext>
            </a:extLst>
          </p:cNvPr>
          <p:cNvSpPr>
            <a:spLocks noGrp="1"/>
          </p:cNvSpPr>
          <p:nvPr>
            <p:ph type="body" sz="quarter" idx="150"/>
          </p:nvPr>
        </p:nvSpPr>
        <p:spPr>
          <a:xfrm>
            <a:off x="2890078" y="3859049"/>
            <a:ext cx="15608232" cy="769233"/>
          </a:xfrm>
        </p:spPr>
        <p:txBody>
          <a:bodyPr/>
          <a:lstStyle/>
          <a:p>
            <a:r>
              <a:rPr lang="en-US" dirty="0" err="1" smtClean="0"/>
              <a:t>Yamilé</a:t>
            </a:r>
            <a:r>
              <a:rPr lang="en-US" dirty="0" smtClean="0"/>
              <a:t> Pérez </a:t>
            </a:r>
            <a:r>
              <a:rPr lang="en-US" dirty="0" err="1" smtClean="0"/>
              <a:t>García</a:t>
            </a:r>
            <a:endParaRPr lang="en-US" dirty="0"/>
          </a:p>
        </p:txBody>
      </p:sp>
      <p:sp>
        <p:nvSpPr>
          <p:cNvPr id="39" name="Text Placeholder 38">
            <a:extLst>
              <a:ext uri="{FF2B5EF4-FFF2-40B4-BE49-F238E27FC236}">
                <a16:creationId xmlns:a16="http://schemas.microsoft.com/office/drawing/2014/main" id="{6F9BAE11-25C3-0846-BD60-EDC70290B378}"/>
              </a:ext>
            </a:extLst>
          </p:cNvPr>
          <p:cNvSpPr>
            <a:spLocks noGrp="1"/>
          </p:cNvSpPr>
          <p:nvPr>
            <p:ph type="body" sz="quarter" idx="151"/>
          </p:nvPr>
        </p:nvSpPr>
        <p:spPr>
          <a:xfrm>
            <a:off x="2890078" y="2616565"/>
            <a:ext cx="15608232" cy="1318684"/>
          </a:xfrm>
        </p:spPr>
        <p:txBody>
          <a:bodyPr>
            <a:normAutofit fontScale="70000" lnSpcReduction="20000"/>
          </a:bodyPr>
          <a:lstStyle/>
          <a:p>
            <a:r>
              <a:rPr lang="es-ES" b="1" dirty="0"/>
              <a:t>Compuestos nominales en textos especializados sobre el dominio de la industria del ron en la región central de Cuba</a:t>
            </a:r>
            <a:endParaRPr lang="es-ES" dirty="0"/>
          </a:p>
        </p:txBody>
      </p:sp>
      <p:sp>
        <p:nvSpPr>
          <p:cNvPr id="40" name="Text Placeholder 39">
            <a:extLst>
              <a:ext uri="{FF2B5EF4-FFF2-40B4-BE49-F238E27FC236}">
                <a16:creationId xmlns:a16="http://schemas.microsoft.com/office/drawing/2014/main" id="{4E095D28-F987-E544-B047-DF5F82B6C3C9}"/>
              </a:ext>
            </a:extLst>
          </p:cNvPr>
          <p:cNvSpPr>
            <a:spLocks noGrp="1"/>
          </p:cNvSpPr>
          <p:nvPr>
            <p:ph type="body" sz="quarter" idx="153"/>
          </p:nvPr>
        </p:nvSpPr>
        <p:spPr>
          <a:xfrm>
            <a:off x="2515227" y="1333230"/>
            <a:ext cx="18047495" cy="1130935"/>
          </a:xfrm>
        </p:spPr>
        <p:txBody>
          <a:bodyPr>
            <a:normAutofit fontScale="40000" lnSpcReduction="20000"/>
          </a:bodyPr>
          <a:lstStyle/>
          <a:p>
            <a:r>
              <a:rPr lang="es-ES" dirty="0"/>
              <a:t>SIMPOSIO INTERNACIONAL “DESARROLLO HUMANO, EQUIDAD Y JUSTICIA SOCIAL”</a:t>
            </a:r>
            <a:endParaRPr lang="en-US" dirty="0"/>
          </a:p>
        </p:txBody>
      </p:sp>
      <p:grpSp>
        <p:nvGrpSpPr>
          <p:cNvPr id="15" name="Group 3">
            <a:extLst>
              <a:ext uri="{FF2B5EF4-FFF2-40B4-BE49-F238E27FC236}">
                <a16:creationId xmlns:a16="http://schemas.microsoft.com/office/drawing/2014/main" id="{EA0D8D45-809D-448B-8571-EBD19AB92D87}"/>
              </a:ext>
            </a:extLst>
          </p:cNvPr>
          <p:cNvGrpSpPr/>
          <p:nvPr/>
        </p:nvGrpSpPr>
        <p:grpSpPr>
          <a:xfrm>
            <a:off x="350994" y="1830771"/>
            <a:ext cx="1781122" cy="2903544"/>
            <a:chOff x="0" y="0"/>
            <a:chExt cx="2374829" cy="3871392"/>
          </a:xfrm>
        </p:grpSpPr>
        <p:pic>
          <p:nvPicPr>
            <p:cNvPr id="16" name="Picture 4">
              <a:extLst>
                <a:ext uri="{FF2B5EF4-FFF2-40B4-BE49-F238E27FC236}">
                  <a16:creationId xmlns:a16="http://schemas.microsoft.com/office/drawing/2014/main" id="{A1BB4E84-6C95-42E9-980E-D713A8ECE423}"/>
                </a:ext>
              </a:extLst>
            </p:cNvPr>
            <p:cNvPicPr>
              <a:picLocks noChangeAspect="1"/>
            </p:cNvPicPr>
            <p:nvPr/>
          </p:nvPicPr>
          <p:blipFill>
            <a:blip r:embed="rId4"/>
            <a:srcRect/>
            <a:stretch>
              <a:fillRect/>
            </a:stretch>
          </p:blipFill>
          <p:spPr>
            <a:xfrm>
              <a:off x="131292" y="0"/>
              <a:ext cx="2112245" cy="2702332"/>
            </a:xfrm>
            <a:prstGeom prst="rect">
              <a:avLst/>
            </a:prstGeom>
          </p:spPr>
        </p:pic>
        <p:sp>
          <p:nvSpPr>
            <p:cNvPr id="17" name="TextBox 5">
              <a:extLst>
                <a:ext uri="{FF2B5EF4-FFF2-40B4-BE49-F238E27FC236}">
                  <a16:creationId xmlns:a16="http://schemas.microsoft.com/office/drawing/2014/main" id="{BB558E9D-897A-4E90-A456-839BAA01DD1E}"/>
                </a:ext>
              </a:extLst>
            </p:cNvPr>
            <p:cNvSpPr txBox="1"/>
            <p:nvPr/>
          </p:nvSpPr>
          <p:spPr>
            <a:xfrm>
              <a:off x="89139" y="2501817"/>
              <a:ext cx="2196550" cy="790093"/>
            </a:xfrm>
            <a:prstGeom prst="rect">
              <a:avLst/>
            </a:prstGeom>
          </p:spPr>
          <p:txBody>
            <a:bodyPr lIns="0" tIns="0" rIns="0" bIns="0" rtlCol="0" anchor="t">
              <a:spAutoFit/>
            </a:bodyPr>
            <a:lstStyle/>
            <a:p>
              <a:pPr algn="ctr">
                <a:lnSpc>
                  <a:spcPts val="4918"/>
                </a:lnSpc>
              </a:pPr>
              <a:r>
                <a:rPr lang="en-US" sz="3513" spc="955">
                  <a:solidFill>
                    <a:srgbClr val="013399"/>
                  </a:solidFill>
                  <a:latin typeface="Code Pro Bold"/>
                </a:rPr>
                <a:t>2021</a:t>
              </a:r>
            </a:p>
          </p:txBody>
        </p:sp>
        <p:sp>
          <p:nvSpPr>
            <p:cNvPr id="18" name="TextBox 6">
              <a:extLst>
                <a:ext uri="{FF2B5EF4-FFF2-40B4-BE49-F238E27FC236}">
                  <a16:creationId xmlns:a16="http://schemas.microsoft.com/office/drawing/2014/main" id="{D6FB302A-4AEB-493F-B655-30CE7243C7D5}"/>
                </a:ext>
              </a:extLst>
            </p:cNvPr>
            <p:cNvSpPr txBox="1"/>
            <p:nvPr/>
          </p:nvSpPr>
          <p:spPr>
            <a:xfrm>
              <a:off x="0" y="3020830"/>
              <a:ext cx="2374829" cy="850562"/>
            </a:xfrm>
            <a:prstGeom prst="rect">
              <a:avLst/>
            </a:prstGeom>
          </p:spPr>
          <p:txBody>
            <a:bodyPr lIns="0" tIns="0" rIns="0" bIns="0" rtlCol="0" anchor="t">
              <a:spAutoFit/>
            </a:bodyPr>
            <a:lstStyle/>
            <a:p>
              <a:pPr algn="ctr">
                <a:lnSpc>
                  <a:spcPts val="4744"/>
                </a:lnSpc>
              </a:pPr>
              <a:r>
                <a:rPr lang="en-US" sz="3389" spc="921" dirty="0">
                  <a:solidFill>
                    <a:srgbClr val="013399"/>
                  </a:solidFill>
                  <a:latin typeface="Cooper Hewitt Bold"/>
                </a:rPr>
                <a:t>UCLV</a:t>
              </a:r>
            </a:p>
          </p:txBody>
        </p:sp>
      </p:grpSp>
      <p:pic>
        <p:nvPicPr>
          <p:cNvPr id="19" name="Picture 7">
            <a:extLst>
              <a:ext uri="{FF2B5EF4-FFF2-40B4-BE49-F238E27FC236}">
                <a16:creationId xmlns:a16="http://schemas.microsoft.com/office/drawing/2014/main" id="{95290901-B4D3-4064-85F4-DAE18FE7A3DA}"/>
              </a:ext>
            </a:extLst>
          </p:cNvPr>
          <p:cNvPicPr>
            <a:picLocks noChangeAspect="1"/>
          </p:cNvPicPr>
          <p:nvPr/>
        </p:nvPicPr>
        <p:blipFill>
          <a:blip r:embed="rId5"/>
          <a:srcRect/>
          <a:stretch>
            <a:fillRect/>
          </a:stretch>
        </p:blipFill>
        <p:spPr>
          <a:xfrm>
            <a:off x="0" y="0"/>
            <a:ext cx="21388388" cy="1199515"/>
          </a:xfrm>
          <a:prstGeom prst="rect">
            <a:avLst/>
          </a:prstGeom>
        </p:spPr>
      </p:pic>
      <p:pic>
        <p:nvPicPr>
          <p:cNvPr id="20" name="Picture 7">
            <a:extLst>
              <a:ext uri="{FF2B5EF4-FFF2-40B4-BE49-F238E27FC236}">
                <a16:creationId xmlns:a16="http://schemas.microsoft.com/office/drawing/2014/main" id="{2FFC4E95-5061-45A6-B719-057AACD396AA}"/>
              </a:ext>
            </a:extLst>
          </p:cNvPr>
          <p:cNvPicPr>
            <a:picLocks noChangeAspect="1"/>
          </p:cNvPicPr>
          <p:nvPr/>
        </p:nvPicPr>
        <p:blipFill>
          <a:blip r:embed="rId5"/>
          <a:srcRect/>
          <a:stretch>
            <a:fillRect/>
          </a:stretch>
        </p:blipFill>
        <p:spPr>
          <a:xfrm rot="10800000">
            <a:off x="0" y="28444442"/>
            <a:ext cx="21388388" cy="1819388"/>
          </a:xfrm>
          <a:prstGeom prst="rect">
            <a:avLst/>
          </a:prstGeom>
        </p:spPr>
      </p:pic>
      <p:sp>
        <p:nvSpPr>
          <p:cNvPr id="21" name="Text Placeholder 32">
            <a:extLst>
              <a:ext uri="{FF2B5EF4-FFF2-40B4-BE49-F238E27FC236}">
                <a16:creationId xmlns:a16="http://schemas.microsoft.com/office/drawing/2014/main" id="{A32D00C9-1922-491C-974A-562E5BAFB34D}"/>
              </a:ext>
            </a:extLst>
          </p:cNvPr>
          <p:cNvSpPr txBox="1">
            <a:spLocks/>
          </p:cNvSpPr>
          <p:nvPr/>
        </p:nvSpPr>
        <p:spPr>
          <a:xfrm>
            <a:off x="0" y="21892740"/>
            <a:ext cx="21183600" cy="558738"/>
          </a:xfrm>
          <a:prstGeom prst="rect">
            <a:avLst/>
          </a:prstGeom>
          <a:noFill/>
        </p:spPr>
        <p:txBody>
          <a:bodyPr wrap="square" lIns="63307" tIns="63307" rIns="63307" bIns="63307" anchor="ctr" anchorCtr="0">
            <a:spAutoFit/>
          </a:bodyPr>
          <a:lstStyle>
            <a:lvl1pPr marL="0" indent="0" algn="ctr" defTabSz="3038715" rtl="0" eaLnBrk="1" latinLnBrk="0" hangingPunct="1">
              <a:spcBef>
                <a:spcPct val="20000"/>
              </a:spcBef>
              <a:buFont typeface="Arial" pitchFamily="34" charset="0"/>
              <a:buNone/>
              <a:defRPr sz="2800" b="1" u="sng" kern="1200" baseline="0">
                <a:solidFill>
                  <a:schemeClr val="accent5">
                    <a:lumMod val="50000"/>
                  </a:schemeClr>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r>
              <a:rPr lang="en-US" dirty="0" smtClean="0"/>
              <a:t>5. REFERENCIAS </a:t>
            </a:r>
            <a:r>
              <a:rPr lang="en-US" dirty="0"/>
              <a:t>BIBLIOGRÁFICAS</a:t>
            </a:r>
          </a:p>
        </p:txBody>
      </p:sp>
      <p:sp>
        <p:nvSpPr>
          <p:cNvPr id="2" name="1 CuadroTexto"/>
          <p:cNvSpPr txBox="1"/>
          <p:nvPr/>
        </p:nvSpPr>
        <p:spPr>
          <a:xfrm>
            <a:off x="449463" y="22487714"/>
            <a:ext cx="20203365" cy="3785652"/>
          </a:xfrm>
          <a:prstGeom prst="rect">
            <a:avLst/>
          </a:prstGeom>
          <a:noFill/>
        </p:spPr>
        <p:txBody>
          <a:bodyPr wrap="square" rtlCol="0">
            <a:spAutoFit/>
          </a:bodyPr>
          <a:lstStyle/>
          <a:p>
            <a:r>
              <a:rPr lang="es-ES" sz="2000" cap="small" dirty="0"/>
              <a:t>Cabezas García</a:t>
            </a:r>
            <a:r>
              <a:rPr lang="es-ES" sz="2000" dirty="0"/>
              <a:t>, Melania (2019). Los compuestos nominales en terminología: formación, traducción y representación. [Tesis doctoral] Universidad de Granada.</a:t>
            </a:r>
          </a:p>
          <a:p>
            <a:r>
              <a:rPr lang="es-ES" sz="2000" cap="small" dirty="0"/>
              <a:t>Cabré</a:t>
            </a:r>
            <a:r>
              <a:rPr lang="es-ES" sz="2000" dirty="0"/>
              <a:t>, María Teresa; </a:t>
            </a:r>
            <a:r>
              <a:rPr lang="es-ES" sz="2000" cap="small" dirty="0" err="1"/>
              <a:t>Estopà</a:t>
            </a:r>
            <a:r>
              <a:rPr lang="es-ES" sz="2000" dirty="0"/>
              <a:t>, Rosa; y </a:t>
            </a:r>
            <a:r>
              <a:rPr lang="es-ES" sz="2000" cap="small" dirty="0"/>
              <a:t>Lorente</a:t>
            </a:r>
            <a:r>
              <a:rPr lang="es-ES" sz="2000" dirty="0"/>
              <a:t>, </a:t>
            </a:r>
            <a:r>
              <a:rPr lang="es-ES" sz="2000" dirty="0" err="1"/>
              <a:t>Mercè</a:t>
            </a:r>
            <a:r>
              <a:rPr lang="es-ES" sz="2000" dirty="0"/>
              <a:t> (1996): «Terminología y fraseología», V Simposio de Terminología Iberoamericana Ciudad de México, 3-8 de noviembre 1996.</a:t>
            </a:r>
          </a:p>
          <a:p>
            <a:r>
              <a:rPr lang="es-ES" sz="2000" cap="small" dirty="0"/>
              <a:t>Cabré</a:t>
            </a:r>
            <a:r>
              <a:rPr lang="es-ES" sz="2000" dirty="0"/>
              <a:t>, María Teresa; y </a:t>
            </a:r>
            <a:r>
              <a:rPr lang="es-ES" sz="2000" cap="small" dirty="0" err="1"/>
              <a:t>Estopà</a:t>
            </a:r>
            <a:r>
              <a:rPr lang="es-ES" sz="2000" dirty="0"/>
              <a:t>, Rosa (2005). Unidades de conocimiento especializado. Caracterización y tipología. </a:t>
            </a:r>
            <a:r>
              <a:rPr lang="es-ES" sz="2000" i="1" dirty="0" err="1"/>
              <a:t>Conexeiment</a:t>
            </a:r>
            <a:r>
              <a:rPr lang="es-ES" sz="2000" i="1" dirty="0"/>
              <a:t>, </a:t>
            </a:r>
            <a:r>
              <a:rPr lang="es-ES" sz="2000" i="1" dirty="0" err="1"/>
              <a:t>llenguatge</a:t>
            </a:r>
            <a:r>
              <a:rPr lang="es-ES" sz="2000" i="1" dirty="0"/>
              <a:t> i </a:t>
            </a:r>
            <a:r>
              <a:rPr lang="es-ES" sz="2000" i="1" dirty="0" err="1"/>
              <a:t>discurs</a:t>
            </a:r>
            <a:r>
              <a:rPr lang="es-ES" sz="2000" i="1" dirty="0"/>
              <a:t> </a:t>
            </a:r>
            <a:r>
              <a:rPr lang="es-ES" sz="2000" i="1" dirty="0" err="1"/>
              <a:t>especializat</a:t>
            </a:r>
            <a:r>
              <a:rPr lang="es-ES" sz="2000" dirty="0"/>
              <a:t>, 7 (63). </a:t>
            </a:r>
            <a:r>
              <a:rPr lang="es-ES" sz="2000" u="sng" dirty="0">
                <a:hlinkClick r:id="rId6"/>
              </a:rPr>
              <a:t>https://www.academia.edu</a:t>
            </a:r>
            <a:endParaRPr lang="es-ES" sz="2000" dirty="0"/>
          </a:p>
          <a:p>
            <a:r>
              <a:rPr lang="es-ES" sz="2000" cap="small" dirty="0" smtClean="0"/>
              <a:t>Campoamor</a:t>
            </a:r>
            <a:r>
              <a:rPr lang="es-ES" sz="2000" dirty="0" smtClean="0"/>
              <a:t>, Fernando G. (1981). </a:t>
            </a:r>
            <a:r>
              <a:rPr lang="es-ES" sz="2000" i="1" dirty="0" smtClean="0"/>
              <a:t>El hijo alegre de la caña de azúcar. Biografía del ron cubano</a:t>
            </a:r>
            <a:r>
              <a:rPr lang="es-ES" sz="2000" dirty="0" smtClean="0"/>
              <a:t>. Playa: Editorial Científico-técnica. </a:t>
            </a:r>
          </a:p>
          <a:p>
            <a:r>
              <a:rPr lang="es-ES" sz="2000" cap="small" dirty="0" smtClean="0"/>
              <a:t>Gama </a:t>
            </a:r>
            <a:r>
              <a:rPr lang="es-ES" sz="2000" cap="small" dirty="0"/>
              <a:t>García</a:t>
            </a:r>
            <a:r>
              <a:rPr lang="es-ES" sz="2000" dirty="0"/>
              <a:t>, Glenda (2018). La descripción comercial especializada de rones cubanos: análisis léxico-semántico y morfosintáctico de una muestra de </a:t>
            </a:r>
            <a:r>
              <a:rPr lang="es-ES" sz="2000" i="1" dirty="0" err="1"/>
              <a:t>Cubay</a:t>
            </a:r>
            <a:r>
              <a:rPr lang="es-ES" sz="2000" dirty="0"/>
              <a:t> y </a:t>
            </a:r>
            <a:r>
              <a:rPr lang="es-ES" sz="2000" i="1" dirty="0" err="1"/>
              <a:t>Havana</a:t>
            </a:r>
            <a:r>
              <a:rPr lang="es-ES" sz="2000" i="1" dirty="0"/>
              <a:t> Club</a:t>
            </a:r>
            <a:r>
              <a:rPr lang="es-ES" sz="2000" dirty="0"/>
              <a:t>. Trabajo de Diploma, UCLV.</a:t>
            </a:r>
          </a:p>
          <a:p>
            <a:r>
              <a:rPr lang="es-ES" sz="2000" cap="small" dirty="0" smtClean="0"/>
              <a:t>Pérez </a:t>
            </a:r>
            <a:r>
              <a:rPr lang="es-ES" sz="2000" cap="small" dirty="0"/>
              <a:t>García</a:t>
            </a:r>
            <a:r>
              <a:rPr lang="es-ES" sz="2000" dirty="0"/>
              <a:t>, </a:t>
            </a:r>
            <a:r>
              <a:rPr lang="es-ES" sz="2000" dirty="0" err="1"/>
              <a:t>Yamilé</a:t>
            </a:r>
            <a:r>
              <a:rPr lang="es-ES" sz="2000" dirty="0"/>
              <a:t> (2019). «“Aguardiente y destilaciones” en dos obras lexicográficas del español de Cuba», ponencia presentada en la Conferencia Internacional Lingüística 2019, Instituto de Literatura y Lingüística, La Habana.</a:t>
            </a:r>
          </a:p>
          <a:p>
            <a:r>
              <a:rPr lang="es-ES" sz="2000" cap="small" dirty="0" smtClean="0"/>
              <a:t>Pérez </a:t>
            </a:r>
            <a:r>
              <a:rPr lang="es-ES" sz="2000" cap="small" dirty="0"/>
              <a:t>García</a:t>
            </a:r>
            <a:r>
              <a:rPr lang="es-ES" sz="2000" dirty="0"/>
              <a:t>, </a:t>
            </a:r>
            <a:r>
              <a:rPr lang="es-ES" sz="2000" dirty="0" err="1"/>
              <a:t>Yamilé</a:t>
            </a:r>
            <a:r>
              <a:rPr lang="es-ES" sz="2000" dirty="0"/>
              <a:t> y </a:t>
            </a:r>
            <a:r>
              <a:rPr lang="es-ES" sz="2000" cap="small" dirty="0"/>
              <a:t>Gama García</a:t>
            </a:r>
            <a:r>
              <a:rPr lang="es-ES" sz="2000" dirty="0"/>
              <a:t>, Glenda (2019b). «Estrategias argumentativas en las notas de </a:t>
            </a:r>
            <a:r>
              <a:rPr lang="es-ES" sz="2000" dirty="0" err="1"/>
              <a:t>contratiqueta</a:t>
            </a:r>
            <a:r>
              <a:rPr lang="es-ES" sz="2000" dirty="0"/>
              <a:t> de productos de </a:t>
            </a:r>
            <a:r>
              <a:rPr lang="es-ES" sz="2000" dirty="0" err="1"/>
              <a:t>CubaRon</a:t>
            </a:r>
            <a:r>
              <a:rPr lang="es-ES" sz="2000" dirty="0"/>
              <a:t> S.A.», </a:t>
            </a:r>
            <a:r>
              <a:rPr lang="es-ES" sz="2000" i="1" dirty="0" err="1"/>
              <a:t>Entrepalavras</a:t>
            </a:r>
            <a:r>
              <a:rPr lang="es-ES" sz="2000" dirty="0"/>
              <a:t>. Revista de Lingüística, Fortaleza, v. 9, n. 1, p. 321-343, </a:t>
            </a:r>
            <a:r>
              <a:rPr lang="es-ES" sz="2000" dirty="0" err="1"/>
              <a:t>jan</a:t>
            </a:r>
            <a:r>
              <a:rPr lang="es-ES" sz="2000" dirty="0"/>
              <a:t>- abr/2019. </a:t>
            </a:r>
            <a:r>
              <a:rPr lang="es-ES" sz="2000" u="sng" dirty="0">
                <a:hlinkClick r:id="rId7"/>
              </a:rPr>
              <a:t>http://www.entrepalavras.ufc.br/revista/index.php/Revista/issue/view/23</a:t>
            </a:r>
            <a:r>
              <a:rPr lang="es-ES" sz="2000" dirty="0"/>
              <a:t>; </a:t>
            </a:r>
            <a:r>
              <a:rPr lang="es-ES" sz="2000" u="sng" dirty="0">
                <a:hlinkClick r:id="rId8"/>
              </a:rPr>
              <a:t>http://www.entrepalavras.ufc.br/revista/index.php/Revista/article/view/1359</a:t>
            </a:r>
            <a:r>
              <a:rPr lang="es-ES" sz="2000" dirty="0"/>
              <a:t> </a:t>
            </a:r>
          </a:p>
          <a:p>
            <a:r>
              <a:rPr lang="es-ES" sz="2000" cap="small" dirty="0" smtClean="0"/>
              <a:t>Valdés </a:t>
            </a:r>
            <a:r>
              <a:rPr lang="es-ES" sz="2000" cap="small" dirty="0"/>
              <a:t>Bernal</a:t>
            </a:r>
            <a:r>
              <a:rPr lang="es-ES" sz="2000" dirty="0"/>
              <a:t>, Sergio (2007). «La Sociedad Económica de Amigos del País y los primeros documentos sobre el español hablado en Cuba». </a:t>
            </a:r>
            <a:r>
              <a:rPr lang="es-ES" sz="2000" i="1" dirty="0"/>
              <a:t>Revista Bimestre Cubana</a:t>
            </a:r>
            <a:r>
              <a:rPr lang="es-ES" sz="2000" dirty="0"/>
              <a:t>, Vol. CII, Época III, </a:t>
            </a:r>
            <a:r>
              <a:rPr lang="es-ES" sz="2000" dirty="0" err="1"/>
              <a:t>n.</a:t>
            </a:r>
            <a:r>
              <a:rPr lang="es-ES" sz="2000" baseline="30000" dirty="0" err="1"/>
              <a:t>o</a:t>
            </a:r>
            <a:r>
              <a:rPr lang="es-ES" sz="2000" dirty="0"/>
              <a:t> 27, julio-diciembre, pp.58-88, La Habana.</a:t>
            </a:r>
          </a:p>
        </p:txBody>
      </p:sp>
    </p:spTree>
    <p:extLst>
      <p:ext uri="{BB962C8B-B14F-4D97-AF65-F5344CB8AC3E}">
        <p14:creationId xmlns:p14="http://schemas.microsoft.com/office/powerpoint/2010/main" val="3742088974"/>
      </p:ext>
    </p:extLst>
  </p:cSld>
  <p:clrMapOvr>
    <a:masterClrMapping/>
  </p:clrMapOvr>
  <p:timing>
    <p:tnLst>
      <p:par>
        <p:cTn id="1" dur="indefinite" restart="never" nodeType="tmRoot"/>
      </p:par>
    </p:tnLst>
  </p:timing>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Without Gu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PosterPresentations.com-100CMx140CM</Template>
  <TotalTime>1457</TotalTime>
  <Words>1217</Words>
  <Application>Microsoft Office PowerPoint</Application>
  <PresentationFormat>Personalizado</PresentationFormat>
  <Paragraphs>55</Paragraphs>
  <Slides>1</Slides>
  <Notes>1</Notes>
  <HiddenSlides>0</HiddenSlides>
  <MMClips>0</MMClips>
  <ScaleCrop>false</ScaleCrop>
  <HeadingPairs>
    <vt:vector size="6" baseType="variant">
      <vt:variant>
        <vt:lpstr>Fuentes usadas</vt:lpstr>
      </vt:variant>
      <vt:variant>
        <vt:i4>7</vt:i4>
      </vt:variant>
      <vt:variant>
        <vt:lpstr>Tema</vt:lpstr>
      </vt:variant>
      <vt:variant>
        <vt:i4>2</vt:i4>
      </vt:variant>
      <vt:variant>
        <vt:lpstr>Títulos de diapositiva</vt:lpstr>
      </vt:variant>
      <vt:variant>
        <vt:i4>1</vt:i4>
      </vt:variant>
    </vt:vector>
  </HeadingPairs>
  <TitlesOfParts>
    <vt:vector size="10" baseType="lpstr">
      <vt:lpstr>Arial</vt:lpstr>
      <vt:lpstr>Arial Black</vt:lpstr>
      <vt:lpstr>Calibri</vt:lpstr>
      <vt:lpstr>Code Pro Bold</vt:lpstr>
      <vt:lpstr>Cooper Hewitt Bold</vt:lpstr>
      <vt:lpstr>Times New Roman</vt:lpstr>
      <vt:lpstr>Trebuchet MS</vt:lpstr>
      <vt:lpstr>A1 Template</vt:lpstr>
      <vt:lpstr>Without Guides</vt:lpstr>
      <vt:lpstr>Presentación de PowerPoint</vt:lpstr>
    </vt:vector>
  </TitlesOfParts>
  <Manager>A. Kotoulas</Manager>
  <Company>Canterbury Media Services, Inc.</Company>
  <LinksUpToDate>false</LinksUpToDate>
  <SharedDoc>false</SharedDoc>
  <HyperlinkBase>https://www.posterpresentations.com/free-poster-templates.html</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A1 PowerPoint Presentation</dc:title>
  <dc:subject>Research poster presentation template</dc:subject>
  <dc:creator>PosterPresentations.com</dc:creator>
  <cp:keywords>A1 Powerpoint poster template, scientific poster template, research poster template</cp:keywords>
  <dc:description>This template is the property of PosterPresentations.com. You are free to modify and print the template as needed, as long as the PosterPresentations.com watermark at the bottom left of the page is visible. Call us if you need help with this poster template. 1-866-649-3004 (c)PosterPresentations.com</dc:description>
  <cp:lastModifiedBy>Yamile</cp:lastModifiedBy>
  <cp:revision>44</cp:revision>
  <dcterms:created xsi:type="dcterms:W3CDTF">2012-02-10T00:21:22Z</dcterms:created>
  <dcterms:modified xsi:type="dcterms:W3CDTF">2021-11-06T00:36:41Z</dcterms:modified>
  <cp:category>Research poster templates</cp:category>
</cp:coreProperties>
</file>