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48" d="100"/>
          <a:sy n="48" d="100"/>
        </p:scale>
        <p:origin x="-66" y="-5520"/>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03-Nov-21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03-Nov-21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xmlns=""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xmlns="" val="20000"/>
                    </a:ext>
                  </a:extLst>
                </a:gridCol>
                <a:gridCol w="4636986">
                  <a:extLst>
                    <a:ext uri="{9D8B030D-6E8A-4147-A177-3AD203B41FA5}">
                      <a16:colId xmlns:a16="http://schemas.microsoft.com/office/drawing/2014/main" xmlns=""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4" name="Table 3">
            <a:extLst>
              <a:ext uri="{FF2B5EF4-FFF2-40B4-BE49-F238E27FC236}">
                <a16:creationId xmlns:a16="http://schemas.microsoft.com/office/drawing/2014/main" xmlns=""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xmlns="" val="20000"/>
                    </a:ext>
                  </a:extLst>
                </a:gridCol>
                <a:gridCol w="950236">
                  <a:extLst>
                    <a:ext uri="{9D8B030D-6E8A-4147-A177-3AD203B41FA5}">
                      <a16:colId xmlns:a16="http://schemas.microsoft.com/office/drawing/2014/main" xmlns="" val="764104496"/>
                    </a:ext>
                  </a:extLst>
                </a:gridCol>
                <a:gridCol w="3947443">
                  <a:extLst>
                    <a:ext uri="{9D8B030D-6E8A-4147-A177-3AD203B41FA5}">
                      <a16:colId xmlns:a16="http://schemas.microsoft.com/office/drawing/2014/main" xmlns=""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iamelyspp@nauta.c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xmlns="" id="{3F0F9E90-FAA0-694D-A385-A29160674B09}"/>
              </a:ext>
            </a:extLst>
          </p:cNvPr>
          <p:cNvSpPr>
            <a:spLocks noGrp="1"/>
          </p:cNvSpPr>
          <p:nvPr>
            <p:ph type="body" sz="quarter" idx="10"/>
          </p:nvPr>
        </p:nvSpPr>
        <p:spPr>
          <a:xfrm>
            <a:off x="440616" y="5365571"/>
            <a:ext cx="10105194" cy="6782933"/>
          </a:xfrm>
        </p:spPr>
        <p:txBody>
          <a:bodyPr/>
          <a:lstStyle/>
          <a:p>
            <a:pPr algn="just"/>
            <a:r>
              <a:rPr lang="es-ES" sz="2800" dirty="0"/>
              <a:t>Con la consolidación del destino Cuba en el mercado internacional, el Ministerio de Turismo garantiza el proceso de preparación y capacitación del capital humano que sostendrá la calidad del servicio. Lógicamente, este proceso contempla la enseñanza de una lengua extranjera tan globalizada como el inglés. Consecuentemente, se subraya el papel de los docentes de inglés en el sistema de turismo, quienes influyen en el desarrollo del proceso de enseñanza-aprendizaje. Sin embargo, enseñar inglés con fines turísticos implica superar ciertos desafíos, vinculados no solo con la individualidad del estudiante o el contexto, sino también con el propio trabajo docente-metodológico. Entonces, se parte de principios planteados por la Educación Avanzada, teoría que contribuye al mejoramiento profesional y humano, con el </a:t>
            </a:r>
            <a:r>
              <a:rPr lang="es-ES" sz="2800" b="1" dirty="0"/>
              <a:t>objetivo </a:t>
            </a:r>
            <a:r>
              <a:rPr lang="es-ES" sz="2800" dirty="0"/>
              <a:t>de: caracterizar el desempeño profesional del docente de inglés con fines turísticos en Cuba.</a:t>
            </a:r>
            <a:endParaRPr lang="en-US" sz="2800" dirty="0"/>
          </a:p>
        </p:txBody>
      </p:sp>
      <p:sp>
        <p:nvSpPr>
          <p:cNvPr id="29" name="Text Placeholder 28">
            <a:extLst>
              <a:ext uri="{FF2B5EF4-FFF2-40B4-BE49-F238E27FC236}">
                <a16:creationId xmlns:a16="http://schemas.microsoft.com/office/drawing/2014/main" xmlns="" id="{FCB797DF-A438-244B-B34C-CCF348A4370E}"/>
              </a:ext>
            </a:extLst>
          </p:cNvPr>
          <p:cNvSpPr>
            <a:spLocks noGrp="1"/>
          </p:cNvSpPr>
          <p:nvPr>
            <p:ph type="body" sz="quarter" idx="11"/>
          </p:nvPr>
        </p:nvSpPr>
        <p:spPr/>
        <p:txBody>
          <a:bodyPr/>
          <a:lstStyle/>
          <a:p>
            <a:r>
              <a:rPr lang="en-US" dirty="0" smtClean="0"/>
              <a:t>1. INTRODUCCION </a:t>
            </a:r>
            <a:r>
              <a:rPr lang="en-US" dirty="0"/>
              <a:t>(OBJETIVOS)</a:t>
            </a:r>
          </a:p>
        </p:txBody>
      </p:sp>
      <p:sp>
        <p:nvSpPr>
          <p:cNvPr id="30" name="Text Placeholder 29">
            <a:extLst>
              <a:ext uri="{FF2B5EF4-FFF2-40B4-BE49-F238E27FC236}">
                <a16:creationId xmlns:a16="http://schemas.microsoft.com/office/drawing/2014/main" xmlns="" id="{F756C91F-A769-8746-9736-6A1E2B721D6B}"/>
              </a:ext>
            </a:extLst>
          </p:cNvPr>
          <p:cNvSpPr>
            <a:spLocks noGrp="1"/>
          </p:cNvSpPr>
          <p:nvPr>
            <p:ph type="body" sz="quarter" idx="20"/>
          </p:nvPr>
        </p:nvSpPr>
        <p:spPr/>
        <p:txBody>
          <a:bodyPr/>
          <a:lstStyle/>
          <a:p>
            <a:r>
              <a:rPr lang="en-US" dirty="0"/>
              <a:t>2</a:t>
            </a:r>
            <a:r>
              <a:rPr lang="en-US" dirty="0" smtClean="0"/>
              <a:t>. METODOLOGIA</a:t>
            </a:r>
            <a:endParaRPr lang="en-US" dirty="0"/>
          </a:p>
        </p:txBody>
      </p:sp>
      <p:sp>
        <p:nvSpPr>
          <p:cNvPr id="31" name="Text Placeholder 30">
            <a:extLst>
              <a:ext uri="{FF2B5EF4-FFF2-40B4-BE49-F238E27FC236}">
                <a16:creationId xmlns:a16="http://schemas.microsoft.com/office/drawing/2014/main" xmlns="" id="{4D8E9A6E-E5FF-AB49-84AA-3A4E1523DDE0}"/>
              </a:ext>
            </a:extLst>
          </p:cNvPr>
          <p:cNvSpPr>
            <a:spLocks noGrp="1"/>
          </p:cNvSpPr>
          <p:nvPr>
            <p:ph type="body" sz="quarter" idx="25"/>
          </p:nvPr>
        </p:nvSpPr>
        <p:spPr/>
        <p:txBody>
          <a:bodyPr/>
          <a:lstStyle/>
          <a:p>
            <a:r>
              <a:rPr lang="en-US" dirty="0"/>
              <a:t>3</a:t>
            </a:r>
            <a:r>
              <a:rPr lang="en-US" dirty="0" smtClean="0"/>
              <a:t>. RESULTADOS </a:t>
            </a:r>
            <a:r>
              <a:rPr lang="en-US" dirty="0"/>
              <a:t>Y DISCUSION</a:t>
            </a:r>
          </a:p>
        </p:txBody>
      </p:sp>
      <p:sp>
        <p:nvSpPr>
          <p:cNvPr id="32" name="Text Placeholder 31">
            <a:extLst>
              <a:ext uri="{FF2B5EF4-FFF2-40B4-BE49-F238E27FC236}">
                <a16:creationId xmlns:a16="http://schemas.microsoft.com/office/drawing/2014/main" xmlns="" id="{F1CD45E0-BFBD-6449-A27A-446292982C7D}"/>
              </a:ext>
            </a:extLst>
          </p:cNvPr>
          <p:cNvSpPr>
            <a:spLocks noGrp="1"/>
          </p:cNvSpPr>
          <p:nvPr>
            <p:ph type="body" sz="quarter" idx="26"/>
          </p:nvPr>
        </p:nvSpPr>
        <p:spPr>
          <a:xfrm>
            <a:off x="10846594" y="5365571"/>
            <a:ext cx="10093752" cy="8161772"/>
          </a:xfrm>
        </p:spPr>
        <p:txBody>
          <a:bodyPr/>
          <a:lstStyle/>
          <a:p>
            <a:pPr algn="just"/>
            <a:r>
              <a:rPr lang="es-ES" sz="2800" dirty="0" smtClean="0"/>
              <a:t>Propuesta de definición </a:t>
            </a:r>
            <a:r>
              <a:rPr lang="es-ES" sz="2800" dirty="0"/>
              <a:t>de </a:t>
            </a:r>
            <a:r>
              <a:rPr lang="es-ES" sz="2800" b="1" dirty="0"/>
              <a:t>desempeño profesional del docente de inglés con fines turísticos</a:t>
            </a:r>
            <a:r>
              <a:rPr lang="es-ES" sz="2800" dirty="0"/>
              <a:t>, sustentada en la Educación </a:t>
            </a:r>
            <a:r>
              <a:rPr lang="es-ES" sz="2800" dirty="0" smtClean="0"/>
              <a:t>Avanzada: proceso </a:t>
            </a:r>
            <a:r>
              <a:rPr lang="es-ES" sz="2800" dirty="0"/>
              <a:t>que conjuga la práctica educativa y pedagógica con las gestiones, acciones e investigaciones que emprende el profesor para, por ejemplo, activar efectivamente al alumno en el proceso de enseñanza-aprendizaje, mediante la motivación y la autonomía, a partir de, no solo lo que debe y sabe hacer, sino también del interés resultado del amor a la profesión y del compromiso social para el cumplimiento de los objetivos. </a:t>
            </a:r>
            <a:endParaRPr lang="es-ES" sz="2800" dirty="0" smtClean="0"/>
          </a:p>
          <a:p>
            <a:pPr algn="just"/>
            <a:r>
              <a:rPr lang="es-ES" sz="2800" dirty="0" smtClean="0"/>
              <a:t>Propuesta de un </a:t>
            </a:r>
            <a:r>
              <a:rPr lang="es-ES" sz="2800" b="1" dirty="0" smtClean="0"/>
              <a:t>sistema </a:t>
            </a:r>
            <a:r>
              <a:rPr lang="es-ES" sz="2800" b="1" dirty="0"/>
              <a:t>de competencias profesionales </a:t>
            </a:r>
            <a:r>
              <a:rPr lang="es-ES" sz="2800" dirty="0"/>
              <a:t>luego de valorar las regularidades y los objetivos teóricos-metodológicos de </a:t>
            </a:r>
            <a:r>
              <a:rPr lang="es-ES" sz="2800" dirty="0" smtClean="0"/>
              <a:t>la enseñanza del inglés con fines turísticos en </a:t>
            </a:r>
            <a:r>
              <a:rPr lang="es-ES" sz="2800" dirty="0"/>
              <a:t>el mundo y </a:t>
            </a:r>
            <a:r>
              <a:rPr lang="es-ES" sz="2800" dirty="0" smtClean="0"/>
              <a:t>Cuba:</a:t>
            </a:r>
          </a:p>
          <a:p>
            <a:pPr marL="457200" indent="-457200" algn="just">
              <a:buFont typeface="Arial" panose="020B0604020202020204" pitchFamily="34" charset="0"/>
              <a:buChar char="•"/>
            </a:pPr>
            <a:r>
              <a:rPr lang="es-ES" sz="2800" dirty="0" smtClean="0"/>
              <a:t>Competencia comunicativa-metodológica</a:t>
            </a:r>
          </a:p>
          <a:p>
            <a:pPr marL="457200" indent="-457200" algn="just">
              <a:buFont typeface="Arial" panose="020B0604020202020204" pitchFamily="34" charset="0"/>
              <a:buChar char="•"/>
            </a:pPr>
            <a:r>
              <a:rPr lang="es-ES" sz="2800" dirty="0" smtClean="0"/>
              <a:t>Competencia didáctica-intercultural</a:t>
            </a:r>
          </a:p>
          <a:p>
            <a:pPr marL="457200" indent="-457200" algn="just">
              <a:buFont typeface="Arial" panose="020B0604020202020204" pitchFamily="34" charset="0"/>
              <a:buChar char="•"/>
            </a:pPr>
            <a:r>
              <a:rPr lang="es-ES" sz="2800" dirty="0" smtClean="0"/>
              <a:t>Competencia entendimiento individual-institucional y social</a:t>
            </a:r>
          </a:p>
          <a:p>
            <a:pPr marL="457200" indent="-457200" algn="just">
              <a:buFont typeface="Arial" panose="020B0604020202020204" pitchFamily="34" charset="0"/>
              <a:buChar char="•"/>
            </a:pPr>
            <a:r>
              <a:rPr lang="es-ES" sz="2800" dirty="0" smtClean="0"/>
              <a:t>Competencia auto-aprendizaje-investigativo</a:t>
            </a:r>
          </a:p>
          <a:p>
            <a:pPr marL="457200" indent="-457200" algn="just">
              <a:buFont typeface="Arial" panose="020B0604020202020204" pitchFamily="34" charset="0"/>
              <a:buChar char="•"/>
            </a:pPr>
            <a:r>
              <a:rPr lang="es-ES" sz="2800" dirty="0" smtClean="0"/>
              <a:t>Competencia TIC </a:t>
            </a:r>
          </a:p>
        </p:txBody>
      </p:sp>
      <p:sp>
        <p:nvSpPr>
          <p:cNvPr id="33" name="Text Placeholder 32">
            <a:extLst>
              <a:ext uri="{FF2B5EF4-FFF2-40B4-BE49-F238E27FC236}">
                <a16:creationId xmlns:a16="http://schemas.microsoft.com/office/drawing/2014/main" xmlns="" id="{B987F76A-25E5-8F4D-A08D-EFFBEAFC4DDD}"/>
              </a:ext>
            </a:extLst>
          </p:cNvPr>
          <p:cNvSpPr>
            <a:spLocks noGrp="1"/>
          </p:cNvSpPr>
          <p:nvPr>
            <p:ph type="body" sz="quarter" idx="27"/>
          </p:nvPr>
        </p:nvSpPr>
        <p:spPr>
          <a:xfrm>
            <a:off x="10698063" y="13819587"/>
            <a:ext cx="10090978" cy="566030"/>
          </a:xfrm>
        </p:spPr>
        <p:txBody>
          <a:bodyPr/>
          <a:lstStyle/>
          <a:p>
            <a:r>
              <a:rPr lang="en-US" dirty="0" smtClean="0"/>
              <a:t>4. CONCLUSIONES</a:t>
            </a:r>
            <a:endParaRPr lang="en-US" dirty="0"/>
          </a:p>
        </p:txBody>
      </p:sp>
      <p:sp>
        <p:nvSpPr>
          <p:cNvPr id="34" name="Text Placeholder 33">
            <a:extLst>
              <a:ext uri="{FF2B5EF4-FFF2-40B4-BE49-F238E27FC236}">
                <a16:creationId xmlns:a16="http://schemas.microsoft.com/office/drawing/2014/main" xmlns="" id="{7D41EBDE-1609-3448-80A4-1C45137E7020}"/>
              </a:ext>
            </a:extLst>
          </p:cNvPr>
          <p:cNvSpPr>
            <a:spLocks noGrp="1"/>
          </p:cNvSpPr>
          <p:nvPr>
            <p:ph type="body" sz="quarter" idx="28"/>
          </p:nvPr>
        </p:nvSpPr>
        <p:spPr>
          <a:xfrm>
            <a:off x="10591800" y="14414179"/>
            <a:ext cx="10094847" cy="2043174"/>
          </a:xfrm>
        </p:spPr>
        <p:txBody>
          <a:bodyPr/>
          <a:lstStyle/>
          <a:p>
            <a:pPr algn="just"/>
            <a:r>
              <a:rPr lang="es-ES" sz="2800" dirty="0"/>
              <a:t>Se integraron conceptos fundamentales </a:t>
            </a:r>
            <a:r>
              <a:rPr lang="es-ES" sz="2800" dirty="0" smtClean="0"/>
              <a:t>y se </a:t>
            </a:r>
            <a:r>
              <a:rPr lang="es-ES" sz="2800" dirty="0"/>
              <a:t>destacaron </a:t>
            </a:r>
            <a:r>
              <a:rPr lang="es-ES" sz="2800" dirty="0" smtClean="0"/>
              <a:t>retos en el desempeño profesional de estos docentes, </a:t>
            </a:r>
            <a:r>
              <a:rPr lang="es-ES" sz="2800" dirty="0"/>
              <a:t>allanando el camino hacia el diseño de nuevas acciones de superación que contribuyan </a:t>
            </a:r>
            <a:r>
              <a:rPr lang="es-ES" sz="2800" dirty="0" smtClean="0"/>
              <a:t>a su </a:t>
            </a:r>
            <a:r>
              <a:rPr lang="es-ES" sz="2800" dirty="0"/>
              <a:t>mejoramiento profesional y </a:t>
            </a:r>
            <a:r>
              <a:rPr lang="es-ES" sz="2800" dirty="0" smtClean="0"/>
              <a:t>humano.</a:t>
            </a:r>
            <a:endParaRPr lang="en-US" sz="2800" dirty="0"/>
          </a:p>
        </p:txBody>
      </p:sp>
      <p:sp>
        <p:nvSpPr>
          <p:cNvPr id="35" name="Text Placeholder 34">
            <a:extLst>
              <a:ext uri="{FF2B5EF4-FFF2-40B4-BE49-F238E27FC236}">
                <a16:creationId xmlns:a16="http://schemas.microsoft.com/office/drawing/2014/main" xmlns="" id="{8DB05AB3-1F2A-F04C-AC72-20A73D4DAA6A}"/>
              </a:ext>
            </a:extLst>
          </p:cNvPr>
          <p:cNvSpPr>
            <a:spLocks noGrp="1"/>
          </p:cNvSpPr>
          <p:nvPr>
            <p:ph type="body" sz="quarter" idx="29"/>
          </p:nvPr>
        </p:nvSpPr>
        <p:spPr>
          <a:xfrm>
            <a:off x="11302462" y="26591818"/>
            <a:ext cx="9881138" cy="566030"/>
          </a:xfrm>
        </p:spPr>
        <p:txBody>
          <a:bodyPr/>
          <a:lstStyle/>
          <a:p>
            <a:r>
              <a:rPr lang="en-US" dirty="0"/>
              <a:t>AGRADECIMIENTOS Y CONTACTO</a:t>
            </a:r>
          </a:p>
        </p:txBody>
      </p:sp>
      <p:sp>
        <p:nvSpPr>
          <p:cNvPr id="36" name="Text Placeholder 35">
            <a:extLst>
              <a:ext uri="{FF2B5EF4-FFF2-40B4-BE49-F238E27FC236}">
                <a16:creationId xmlns:a16="http://schemas.microsoft.com/office/drawing/2014/main" xmlns="" id="{948B5F22-2ED2-E847-9BF3-82D22809A2DC}"/>
              </a:ext>
            </a:extLst>
          </p:cNvPr>
          <p:cNvSpPr>
            <a:spLocks noGrp="1"/>
          </p:cNvSpPr>
          <p:nvPr>
            <p:ph type="body" sz="quarter" idx="30"/>
          </p:nvPr>
        </p:nvSpPr>
        <p:spPr>
          <a:xfrm>
            <a:off x="11297410" y="27186410"/>
            <a:ext cx="9886190" cy="1132155"/>
          </a:xfrm>
        </p:spPr>
        <p:txBody>
          <a:bodyPr/>
          <a:lstStyle/>
          <a:p>
            <a:r>
              <a:rPr lang="es-ES" sz="2400" dirty="0"/>
              <a:t>Departamento de Idiomas de la Escuela Ramal del Ministerio de Turismo. </a:t>
            </a:r>
            <a:endParaRPr lang="es-ES" sz="2400" dirty="0" smtClean="0"/>
          </a:p>
          <a:p>
            <a:r>
              <a:rPr lang="es-ES" sz="2400" dirty="0" smtClean="0"/>
              <a:t>Correo</a:t>
            </a:r>
            <a:r>
              <a:rPr lang="es-ES" sz="2400" dirty="0"/>
              <a:t>: </a:t>
            </a:r>
            <a:r>
              <a:rPr lang="es-ES" sz="2400" dirty="0" smtClean="0">
                <a:hlinkClick r:id="rId3"/>
              </a:rPr>
              <a:t>diamelyspp@nauta.cu</a:t>
            </a:r>
            <a:r>
              <a:rPr lang="es-ES" sz="2400" dirty="0" smtClean="0"/>
              <a:t> </a:t>
            </a:r>
            <a:endParaRPr lang="en-US" sz="2400" dirty="0"/>
          </a:p>
        </p:txBody>
      </p:sp>
      <p:sp>
        <p:nvSpPr>
          <p:cNvPr id="37" name="Text Placeholder 36">
            <a:extLst>
              <a:ext uri="{FF2B5EF4-FFF2-40B4-BE49-F238E27FC236}">
                <a16:creationId xmlns:a16="http://schemas.microsoft.com/office/drawing/2014/main" xmlns="" id="{3B540C16-8ABD-8B40-A51F-D32095A92519}"/>
              </a:ext>
            </a:extLst>
          </p:cNvPr>
          <p:cNvSpPr>
            <a:spLocks noGrp="1"/>
          </p:cNvSpPr>
          <p:nvPr>
            <p:ph type="body" sz="quarter" idx="96"/>
          </p:nvPr>
        </p:nvSpPr>
        <p:spPr>
          <a:xfrm>
            <a:off x="440616" y="13633726"/>
            <a:ext cx="10102728" cy="4973207"/>
          </a:xfrm>
        </p:spPr>
        <p:txBody>
          <a:bodyPr/>
          <a:lstStyle/>
          <a:p>
            <a:pPr algn="just"/>
            <a:r>
              <a:rPr lang="es-ES" sz="2800" dirty="0"/>
              <a:t>Se emplearon los siguientes métodos teóricos:</a:t>
            </a:r>
          </a:p>
          <a:p>
            <a:pPr algn="just"/>
            <a:r>
              <a:rPr lang="es-ES" sz="2800" u="sng" dirty="0"/>
              <a:t>Histórico-lógico:</a:t>
            </a:r>
            <a:r>
              <a:rPr lang="es-ES" sz="2800" dirty="0"/>
              <a:t> para profundizar en la evolución y desarrollo del desempeño profesional del docente desde la Educación Avanzada.</a:t>
            </a:r>
          </a:p>
          <a:p>
            <a:pPr algn="just"/>
            <a:r>
              <a:rPr lang="es-ES" sz="2800" u="sng" dirty="0"/>
              <a:t>Sistematización:</a:t>
            </a:r>
            <a:r>
              <a:rPr lang="es-ES" sz="2800" dirty="0"/>
              <a:t> para constatar la relación entre los referentes y facilitar la determinación de las regularidades del desempeño profesional del docente del inglés con fines turísticos.</a:t>
            </a:r>
          </a:p>
          <a:p>
            <a:pPr algn="just"/>
            <a:r>
              <a:rPr lang="es-ES" sz="2800" u="sng" dirty="0" smtClean="0"/>
              <a:t>Analítico-sintético:</a:t>
            </a:r>
            <a:r>
              <a:rPr lang="es-ES" sz="2800" dirty="0" smtClean="0"/>
              <a:t> para </a:t>
            </a:r>
            <a:r>
              <a:rPr lang="es-ES" sz="2800" dirty="0"/>
              <a:t>la búsqueda y re-elaboración de definiciones.</a:t>
            </a:r>
          </a:p>
          <a:p>
            <a:pPr algn="just"/>
            <a:r>
              <a:rPr lang="es-ES" sz="2800" u="sng" dirty="0"/>
              <a:t>Análisis documental</a:t>
            </a:r>
            <a:r>
              <a:rPr lang="es-ES" sz="2800" dirty="0"/>
              <a:t>: para obtener información necesaria sobre documentos normativos y resoluciones.</a:t>
            </a:r>
            <a:endParaRPr lang="en-US" sz="2800" dirty="0"/>
          </a:p>
        </p:txBody>
      </p:sp>
      <p:sp>
        <p:nvSpPr>
          <p:cNvPr id="38" name="Text Placeholder 37">
            <a:extLst>
              <a:ext uri="{FF2B5EF4-FFF2-40B4-BE49-F238E27FC236}">
                <a16:creationId xmlns:a16="http://schemas.microsoft.com/office/drawing/2014/main" xmlns="" id="{0F56D88A-4B12-0F47-8D8A-2F1828CAE02A}"/>
              </a:ext>
            </a:extLst>
          </p:cNvPr>
          <p:cNvSpPr>
            <a:spLocks noGrp="1"/>
          </p:cNvSpPr>
          <p:nvPr>
            <p:ph type="body" sz="quarter" idx="150"/>
          </p:nvPr>
        </p:nvSpPr>
        <p:spPr>
          <a:xfrm>
            <a:off x="2890078" y="3859049"/>
            <a:ext cx="15608232" cy="769233"/>
          </a:xfrm>
        </p:spPr>
        <p:txBody>
          <a:bodyPr/>
          <a:lstStyle/>
          <a:p>
            <a:r>
              <a:rPr lang="en-US" dirty="0"/>
              <a:t>Lic. Diamelys Perdomo Pérez</a:t>
            </a:r>
            <a:endParaRPr lang="en-US" dirty="0"/>
          </a:p>
        </p:txBody>
      </p:sp>
      <p:sp>
        <p:nvSpPr>
          <p:cNvPr id="39" name="Text Placeholder 38">
            <a:extLst>
              <a:ext uri="{FF2B5EF4-FFF2-40B4-BE49-F238E27FC236}">
                <a16:creationId xmlns:a16="http://schemas.microsoft.com/office/drawing/2014/main" xmlns="" id="{6F9BAE11-25C3-0846-BD60-EDC70290B378}"/>
              </a:ext>
            </a:extLst>
          </p:cNvPr>
          <p:cNvSpPr>
            <a:spLocks noGrp="1"/>
          </p:cNvSpPr>
          <p:nvPr>
            <p:ph type="body" sz="quarter" idx="151"/>
          </p:nvPr>
        </p:nvSpPr>
        <p:spPr>
          <a:xfrm>
            <a:off x="2890078" y="2616565"/>
            <a:ext cx="15608232" cy="1318684"/>
          </a:xfrm>
        </p:spPr>
        <p:txBody>
          <a:bodyPr>
            <a:normAutofit fontScale="70000" lnSpcReduction="20000"/>
          </a:bodyPr>
          <a:lstStyle/>
          <a:p>
            <a:r>
              <a:rPr lang="es-ES" dirty="0"/>
              <a:t>EL DESEMPEÑO PROFESIONAL DEL DOCENTE DE INGLÉS CON FINES TURÍSTICOS DESDE LA EDUCACIÓN AVANZADA</a:t>
            </a:r>
            <a:endParaRPr lang="en-US" dirty="0"/>
          </a:p>
        </p:txBody>
      </p:sp>
      <p:sp>
        <p:nvSpPr>
          <p:cNvPr id="40" name="Text Placeholder 39">
            <a:extLst>
              <a:ext uri="{FF2B5EF4-FFF2-40B4-BE49-F238E27FC236}">
                <a16:creationId xmlns:a16="http://schemas.microsoft.com/office/drawing/2014/main" xmlns="" id="{4E095D28-F987-E544-B047-DF5F82B6C3C9}"/>
              </a:ext>
            </a:extLst>
          </p:cNvPr>
          <p:cNvSpPr>
            <a:spLocks noGrp="1"/>
          </p:cNvSpPr>
          <p:nvPr>
            <p:ph type="body" sz="quarter" idx="153"/>
          </p:nvPr>
        </p:nvSpPr>
        <p:spPr>
          <a:xfrm>
            <a:off x="2890078" y="1333230"/>
            <a:ext cx="15608232" cy="1130935"/>
          </a:xfrm>
        </p:spPr>
        <p:txBody>
          <a:bodyPr>
            <a:normAutofit fontScale="40000" lnSpcReduction="20000"/>
          </a:bodyPr>
          <a:lstStyle/>
          <a:p>
            <a:r>
              <a:rPr lang="es-ES" dirty="0"/>
              <a:t>I SIMPOSIO INTERNACIONAL DE DESARROLLO HUMANO, EQUIDAD Y JUSTICIA SOCIAL</a:t>
            </a:r>
            <a:endParaRPr lang="en-US" dirty="0"/>
          </a:p>
        </p:txBody>
      </p:sp>
      <p:grpSp>
        <p:nvGrpSpPr>
          <p:cNvPr id="15" name="Group 3">
            <a:extLst>
              <a:ext uri="{FF2B5EF4-FFF2-40B4-BE49-F238E27FC236}">
                <a16:creationId xmlns:a16="http://schemas.microsoft.com/office/drawing/2014/main" xmlns=""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a16="http://schemas.microsoft.com/office/drawing/2014/main" xmlns="" id="{A1BB4E84-6C95-42E9-980E-D713A8ECE423}"/>
                </a:ext>
              </a:extLst>
            </p:cNvPr>
            <p:cNvPicPr>
              <a:picLocks noChangeAspect="1"/>
            </p:cNvPicPr>
            <p:nvPr/>
          </p:nvPicPr>
          <p:blipFill>
            <a:blip r:embed="rId4"/>
            <a:srcRect/>
            <a:stretch>
              <a:fillRect/>
            </a:stretch>
          </p:blipFill>
          <p:spPr>
            <a:xfrm>
              <a:off x="131292" y="0"/>
              <a:ext cx="2112245" cy="2702332"/>
            </a:xfrm>
            <a:prstGeom prst="rect">
              <a:avLst/>
            </a:prstGeom>
          </p:spPr>
        </p:pic>
        <p:sp>
          <p:nvSpPr>
            <p:cNvPr id="17" name="TextBox 5">
              <a:extLst>
                <a:ext uri="{FF2B5EF4-FFF2-40B4-BE49-F238E27FC236}">
                  <a16:creationId xmlns:a16="http://schemas.microsoft.com/office/drawing/2014/main" xmlns=""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a16="http://schemas.microsoft.com/office/drawing/2014/main" xmlns=""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a16="http://schemas.microsoft.com/office/drawing/2014/main" xmlns="" id="{95290901-B4D3-4064-85F4-DAE18FE7A3DA}"/>
              </a:ext>
            </a:extLst>
          </p:cNvPr>
          <p:cNvPicPr>
            <a:picLocks noChangeAspect="1"/>
          </p:cNvPicPr>
          <p:nvPr/>
        </p:nvPicPr>
        <p:blipFill>
          <a:blip r:embed="rId5"/>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xmlns="" id="{2FFC4E95-5061-45A6-B719-057AACD396AA}"/>
              </a:ext>
            </a:extLst>
          </p:cNvPr>
          <p:cNvPicPr>
            <a:picLocks noChangeAspect="1"/>
          </p:cNvPicPr>
          <p:nvPr/>
        </p:nvPicPr>
        <p:blipFill>
          <a:blip r:embed="rId5"/>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xmlns="" id="{A32D00C9-1922-491C-974A-562E5BAFB34D}"/>
              </a:ext>
            </a:extLst>
          </p:cNvPr>
          <p:cNvSpPr txBox="1">
            <a:spLocks/>
          </p:cNvSpPr>
          <p:nvPr/>
        </p:nvSpPr>
        <p:spPr>
          <a:xfrm>
            <a:off x="-243254" y="19216624"/>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a:t>
            </a:r>
            <a:r>
              <a:rPr lang="en-US" dirty="0"/>
              <a:t>BIBLIOGRÁFICAS</a:t>
            </a:r>
          </a:p>
        </p:txBody>
      </p:sp>
      <p:sp>
        <p:nvSpPr>
          <p:cNvPr id="2" name="1 CuadroTexto"/>
          <p:cNvSpPr txBox="1"/>
          <p:nvPr/>
        </p:nvSpPr>
        <p:spPr>
          <a:xfrm>
            <a:off x="596380" y="20253749"/>
            <a:ext cx="20203365" cy="6555641"/>
          </a:xfrm>
          <a:prstGeom prst="rect">
            <a:avLst/>
          </a:prstGeom>
          <a:noFill/>
        </p:spPr>
        <p:txBody>
          <a:bodyPr wrap="square" rtlCol="0">
            <a:spAutoFit/>
          </a:bodyPr>
          <a:lstStyle/>
          <a:p>
            <a:r>
              <a:rPr lang="es-ES" sz="2000" dirty="0" smtClean="0">
                <a:solidFill>
                  <a:schemeClr val="accent1">
                    <a:lumMod val="50000"/>
                  </a:schemeClr>
                </a:solidFill>
                <a:latin typeface="Times New Roman" panose="02020603050405020304" pitchFamily="18" charset="0"/>
                <a:cs typeface="Times New Roman" panose="02020603050405020304" pitchFamily="18" charset="0"/>
              </a:rPr>
              <a:t>Añorga </a:t>
            </a:r>
            <a:r>
              <a:rPr lang="es-ES" sz="2000" dirty="0">
                <a:solidFill>
                  <a:schemeClr val="accent1">
                    <a:lumMod val="50000"/>
                  </a:schemeClr>
                </a:solidFill>
                <a:latin typeface="Times New Roman" panose="02020603050405020304" pitchFamily="18" charset="0"/>
                <a:cs typeface="Times New Roman" panose="02020603050405020304" pitchFamily="18" charset="0"/>
              </a:rPr>
              <a:t>Morales, J. Proceso de mejoramiento profesional y humano. Universidad de Ciencias Pedagógicas. La Habana; 2006.</a:t>
            </a:r>
          </a:p>
          <a:p>
            <a:r>
              <a:rPr lang="es-ES" sz="2000" dirty="0" smtClean="0">
                <a:solidFill>
                  <a:schemeClr val="accent1">
                    <a:lumMod val="50000"/>
                  </a:schemeClr>
                </a:solidFill>
                <a:latin typeface="Times New Roman" panose="02020603050405020304" pitchFamily="18" charset="0"/>
                <a:cs typeface="Times New Roman" panose="02020603050405020304" pitchFamily="18" charset="0"/>
              </a:rPr>
              <a:t>Ministerio </a:t>
            </a:r>
            <a:r>
              <a:rPr lang="es-ES" sz="2000" dirty="0">
                <a:solidFill>
                  <a:schemeClr val="accent1">
                    <a:lumMod val="50000"/>
                  </a:schemeClr>
                </a:solidFill>
                <a:latin typeface="Times New Roman" panose="02020603050405020304" pitchFamily="18" charset="0"/>
                <a:cs typeface="Times New Roman" panose="02020603050405020304" pitchFamily="18" charset="0"/>
              </a:rPr>
              <a:t>de Turismo. Resolución No. 21. La Habana; 2015.</a:t>
            </a:r>
          </a:p>
          <a:p>
            <a:r>
              <a:rPr lang="es-ES" sz="2000" dirty="0" smtClean="0">
                <a:solidFill>
                  <a:schemeClr val="accent1">
                    <a:lumMod val="50000"/>
                  </a:schemeClr>
                </a:solidFill>
                <a:latin typeface="Times New Roman" panose="02020603050405020304" pitchFamily="18" charset="0"/>
                <a:cs typeface="Times New Roman" panose="02020603050405020304" pitchFamily="18" charset="0"/>
              </a:rPr>
              <a:t>Ministerio </a:t>
            </a:r>
            <a:r>
              <a:rPr lang="es-ES" sz="2000" dirty="0">
                <a:solidFill>
                  <a:schemeClr val="accent1">
                    <a:lumMod val="50000"/>
                  </a:schemeClr>
                </a:solidFill>
                <a:latin typeface="Times New Roman" panose="02020603050405020304" pitchFamily="18" charset="0"/>
                <a:cs typeface="Times New Roman" panose="02020603050405020304" pitchFamily="18" charset="0"/>
              </a:rPr>
              <a:t>de Turismo. Resolución No. 9. La Habana; 2015.</a:t>
            </a:r>
          </a:p>
          <a:p>
            <a:r>
              <a:rPr lang="es-ES" sz="2000" dirty="0">
                <a:solidFill>
                  <a:schemeClr val="accent1">
                    <a:lumMod val="50000"/>
                  </a:schemeClr>
                </a:solidFill>
                <a:latin typeface="Times New Roman" panose="02020603050405020304" pitchFamily="18" charset="0"/>
                <a:cs typeface="Times New Roman" panose="02020603050405020304" pitchFamily="18" charset="0"/>
              </a:rPr>
              <a:t>A</a:t>
            </a:r>
            <a:r>
              <a:rPr lang="es-ES" sz="2000" dirty="0" smtClean="0">
                <a:solidFill>
                  <a:schemeClr val="accent1">
                    <a:lumMod val="50000"/>
                  </a:schemeClr>
                </a:solidFill>
                <a:latin typeface="Times New Roman" panose="02020603050405020304" pitchFamily="18" charset="0"/>
                <a:cs typeface="Times New Roman" panose="02020603050405020304" pitchFamily="18" charset="0"/>
              </a:rPr>
              <a:t>ñorga </a:t>
            </a:r>
            <a:r>
              <a:rPr lang="es-ES" sz="2000" dirty="0">
                <a:solidFill>
                  <a:schemeClr val="accent1">
                    <a:lumMod val="50000"/>
                  </a:schemeClr>
                </a:solidFill>
                <a:latin typeface="Times New Roman" panose="02020603050405020304" pitchFamily="18" charset="0"/>
                <a:cs typeface="Times New Roman" panose="02020603050405020304" pitchFamily="18" charset="0"/>
              </a:rPr>
              <a:t>Morales, J. Desde la utopía a la realidad, algunos mitos y fantasías, al cabo de 35 años de la Educación Avanzada. Universidad de Ciencias Pedagógicas. La Habana; 2017.</a:t>
            </a:r>
          </a:p>
          <a:p>
            <a:r>
              <a:rPr lang="es-ES" sz="2000" dirty="0" smtClean="0">
                <a:solidFill>
                  <a:schemeClr val="accent1">
                    <a:lumMod val="50000"/>
                  </a:schemeClr>
                </a:solidFill>
                <a:latin typeface="Times New Roman" panose="02020603050405020304" pitchFamily="18" charset="0"/>
                <a:cs typeface="Times New Roman" panose="02020603050405020304" pitchFamily="18" charset="0"/>
              </a:rPr>
              <a:t>Añorga </a:t>
            </a:r>
            <a:r>
              <a:rPr lang="es-ES" sz="2000" dirty="0">
                <a:solidFill>
                  <a:schemeClr val="accent1">
                    <a:lumMod val="50000"/>
                  </a:schemeClr>
                </a:solidFill>
                <a:latin typeface="Times New Roman" panose="02020603050405020304" pitchFamily="18" charset="0"/>
                <a:cs typeface="Times New Roman" panose="02020603050405020304" pitchFamily="18" charset="0"/>
              </a:rPr>
              <a:t>Morales, J. Las competencias desde la teoría de la Educación Avanzada. Universidad de Ciencias Pedagógicas. La Habana; 2015.</a:t>
            </a:r>
          </a:p>
          <a:p>
            <a:r>
              <a:rPr lang="es-ES" sz="2000" dirty="0" smtClean="0">
                <a:solidFill>
                  <a:schemeClr val="accent1">
                    <a:lumMod val="50000"/>
                  </a:schemeClr>
                </a:solidFill>
                <a:latin typeface="Times New Roman" panose="02020603050405020304" pitchFamily="18" charset="0"/>
                <a:cs typeface="Times New Roman" panose="02020603050405020304" pitchFamily="18" charset="0"/>
              </a:rPr>
              <a:t>Chirino </a:t>
            </a:r>
            <a:r>
              <a:rPr lang="es-ES" sz="2000" dirty="0">
                <a:solidFill>
                  <a:schemeClr val="accent1">
                    <a:lumMod val="50000"/>
                  </a:schemeClr>
                </a:solidFill>
                <a:latin typeface="Times New Roman" panose="02020603050405020304" pitchFamily="18" charset="0"/>
                <a:cs typeface="Times New Roman" panose="02020603050405020304" pitchFamily="18" charset="0"/>
              </a:rPr>
              <a:t>Ramos, Pérez Álvarez F. Informe de Resultado de Investigación. Caracterización del desempeño profesional del docente de preuniversitario. 2007. Disponible en: www.revtecnologia.sld.cu/index.php/tec/rt/printerFriendly/36/117</a:t>
            </a:r>
          </a:p>
          <a:p>
            <a:r>
              <a:rPr lang="es-ES" sz="2000" dirty="0" smtClean="0">
                <a:solidFill>
                  <a:schemeClr val="accent1">
                    <a:lumMod val="50000"/>
                  </a:schemeClr>
                </a:solidFill>
                <a:latin typeface="Times New Roman" panose="02020603050405020304" pitchFamily="18" charset="0"/>
                <a:cs typeface="Times New Roman" panose="02020603050405020304" pitchFamily="18" charset="0"/>
              </a:rPr>
              <a:t>Addine</a:t>
            </a:r>
            <a:r>
              <a:rPr lang="es-ES" sz="2000" dirty="0">
                <a:solidFill>
                  <a:schemeClr val="accent1">
                    <a:lumMod val="50000"/>
                  </a:schemeClr>
                </a:solidFill>
                <a:latin typeface="Times New Roman" panose="02020603050405020304" pitchFamily="18" charset="0"/>
                <a:cs typeface="Times New Roman" panose="02020603050405020304" pitchFamily="18" charset="0"/>
              </a:rPr>
              <a:t>, F. La profesionalización del maestro desde sus funciones fundamentales. Algunos aportes para su comprensión. La Habana: Ciencia y Técnica; 2003.</a:t>
            </a:r>
          </a:p>
          <a:p>
            <a:r>
              <a:rPr lang="es-ES" sz="2000" dirty="0" smtClean="0">
                <a:solidFill>
                  <a:schemeClr val="accent1">
                    <a:lumMod val="50000"/>
                  </a:schemeClr>
                </a:solidFill>
                <a:latin typeface="Times New Roman" panose="02020603050405020304" pitchFamily="18" charset="0"/>
                <a:cs typeface="Times New Roman" panose="02020603050405020304" pitchFamily="18" charset="0"/>
              </a:rPr>
              <a:t>Di </a:t>
            </a:r>
            <a:r>
              <a:rPr lang="es-ES" sz="2000" dirty="0">
                <a:solidFill>
                  <a:schemeClr val="accent1">
                    <a:lumMod val="50000"/>
                  </a:schemeClr>
                </a:solidFill>
                <a:latin typeface="Times New Roman" panose="02020603050405020304" pitchFamily="18" charset="0"/>
                <a:cs typeface="Times New Roman" panose="02020603050405020304" pitchFamily="18" charset="0"/>
              </a:rPr>
              <a:t>Vora, Mercedes. El desempeño del maestro y su evaluación. La Habana: Editorial Pueblo y Educación; 2004.</a:t>
            </a:r>
          </a:p>
          <a:p>
            <a:r>
              <a:rPr lang="es-ES" sz="2000" dirty="0" smtClean="0">
                <a:solidFill>
                  <a:schemeClr val="accent1">
                    <a:lumMod val="50000"/>
                  </a:schemeClr>
                </a:solidFill>
                <a:latin typeface="Times New Roman" panose="02020603050405020304" pitchFamily="18" charset="0"/>
                <a:cs typeface="Times New Roman" panose="02020603050405020304" pitchFamily="18" charset="0"/>
              </a:rPr>
              <a:t>Villamizar</a:t>
            </a:r>
            <a:r>
              <a:rPr lang="es-ES" sz="2000" dirty="0">
                <a:solidFill>
                  <a:schemeClr val="accent1">
                    <a:lumMod val="50000"/>
                  </a:schemeClr>
                </a:solidFill>
                <a:latin typeface="Times New Roman" panose="02020603050405020304" pitchFamily="18" charset="0"/>
                <a:cs typeface="Times New Roman" panose="02020603050405020304" pitchFamily="18" charset="0"/>
              </a:rPr>
              <a:t>, S. Referentes históricos del desempeño profesional. Caso de estudio de los maestros que enseñan en la educación básica primaria en Colombia. Revista Universidad y Sociedad. 2015; 91-96.</a:t>
            </a:r>
          </a:p>
          <a:p>
            <a:r>
              <a:rPr lang="es-ES" sz="2000" dirty="0" smtClean="0">
                <a:solidFill>
                  <a:schemeClr val="accent1">
                    <a:lumMod val="50000"/>
                  </a:schemeClr>
                </a:solidFill>
                <a:latin typeface="Times New Roman" panose="02020603050405020304" pitchFamily="18" charset="0"/>
                <a:cs typeface="Times New Roman" panose="02020603050405020304" pitchFamily="18" charset="0"/>
              </a:rPr>
              <a:t>Puig </a:t>
            </a:r>
            <a:r>
              <a:rPr lang="es-ES" sz="2000" dirty="0">
                <a:solidFill>
                  <a:schemeClr val="accent1">
                    <a:lumMod val="50000"/>
                  </a:schemeClr>
                </a:solidFill>
                <a:latin typeface="Times New Roman" panose="02020603050405020304" pitchFamily="18" charset="0"/>
                <a:cs typeface="Times New Roman" panose="02020603050405020304" pitchFamily="18" charset="0"/>
              </a:rPr>
              <a:t>Delgado, M. Consideraciones sobre el desempeño profesional del profesor. Revista Cubana de Enfermería. 2016; 433-441.</a:t>
            </a:r>
          </a:p>
          <a:p>
            <a:r>
              <a:rPr lang="es-ES" sz="2000" dirty="0" smtClean="0">
                <a:solidFill>
                  <a:schemeClr val="accent1">
                    <a:lumMod val="50000"/>
                  </a:schemeClr>
                </a:solidFill>
                <a:latin typeface="Times New Roman" panose="02020603050405020304" pitchFamily="18" charset="0"/>
                <a:cs typeface="Times New Roman" panose="02020603050405020304" pitchFamily="18" charset="0"/>
              </a:rPr>
              <a:t>Páez </a:t>
            </a:r>
            <a:r>
              <a:rPr lang="es-ES" sz="2000" dirty="0">
                <a:solidFill>
                  <a:schemeClr val="accent1">
                    <a:lumMod val="50000"/>
                  </a:schemeClr>
                </a:solidFill>
                <a:latin typeface="Times New Roman" panose="02020603050405020304" pitchFamily="18" charset="0"/>
                <a:cs typeface="Times New Roman" panose="02020603050405020304" pitchFamily="18" charset="0"/>
              </a:rPr>
              <a:t>Pérez, V. El profesor de idiomas: sus cualidades y competencias. Revista Comunicación. 2001.</a:t>
            </a:r>
          </a:p>
          <a:p>
            <a:r>
              <a:rPr lang="es-ES" sz="2000" dirty="0" smtClean="0">
                <a:solidFill>
                  <a:schemeClr val="accent1">
                    <a:lumMod val="50000"/>
                  </a:schemeClr>
                </a:solidFill>
                <a:latin typeface="Times New Roman" panose="02020603050405020304" pitchFamily="18" charset="0"/>
                <a:cs typeface="Times New Roman" panose="02020603050405020304" pitchFamily="18" charset="0"/>
              </a:rPr>
              <a:t>Acosta </a:t>
            </a:r>
            <a:r>
              <a:rPr lang="es-ES" sz="2000" dirty="0">
                <a:solidFill>
                  <a:schemeClr val="accent1">
                    <a:lumMod val="50000"/>
                  </a:schemeClr>
                </a:solidFill>
                <a:latin typeface="Times New Roman" panose="02020603050405020304" pitchFamily="18" charset="0"/>
                <a:cs typeface="Times New Roman" panose="02020603050405020304" pitchFamily="18" charset="0"/>
              </a:rPr>
              <a:t>Coutín, G. El enfoque comunicativo y el desempeño profesional del profesor de inglés en formación. </a:t>
            </a:r>
            <a:r>
              <a:rPr lang="es-ES" sz="2000" dirty="0" err="1">
                <a:solidFill>
                  <a:schemeClr val="accent1">
                    <a:lumMod val="50000"/>
                  </a:schemeClr>
                </a:solidFill>
                <a:latin typeface="Times New Roman" panose="02020603050405020304" pitchFamily="18" charset="0"/>
                <a:cs typeface="Times New Roman" panose="02020603050405020304" pitchFamily="18" charset="0"/>
              </a:rPr>
              <a:t>EduSol</a:t>
            </a:r>
            <a:r>
              <a:rPr lang="es-ES" sz="2000" dirty="0">
                <a:solidFill>
                  <a:schemeClr val="accent1">
                    <a:lumMod val="50000"/>
                  </a:schemeClr>
                </a:solidFill>
                <a:latin typeface="Times New Roman" panose="02020603050405020304" pitchFamily="18" charset="0"/>
                <a:cs typeface="Times New Roman" panose="02020603050405020304" pitchFamily="18" charset="0"/>
              </a:rPr>
              <a:t>. 2007; 15-27.</a:t>
            </a:r>
          </a:p>
          <a:p>
            <a:r>
              <a:rPr lang="es-ES" sz="2000" dirty="0" smtClean="0">
                <a:solidFill>
                  <a:schemeClr val="accent1">
                    <a:lumMod val="50000"/>
                  </a:schemeClr>
                </a:solidFill>
                <a:latin typeface="Times New Roman" panose="02020603050405020304" pitchFamily="18" charset="0"/>
                <a:cs typeface="Times New Roman" panose="02020603050405020304" pitchFamily="18" charset="0"/>
              </a:rPr>
              <a:t>Estrada</a:t>
            </a:r>
            <a:r>
              <a:rPr lang="es-ES" sz="2000" dirty="0">
                <a:solidFill>
                  <a:schemeClr val="accent1">
                    <a:lumMod val="50000"/>
                  </a:schemeClr>
                </a:solidFill>
                <a:latin typeface="Times New Roman" panose="02020603050405020304" pitchFamily="18" charset="0"/>
                <a:cs typeface="Times New Roman" panose="02020603050405020304" pitchFamily="18" charset="0"/>
              </a:rPr>
              <a:t>, L. La evaluación de las competencias generales en el desarrollo profesional de los docentes de lenguas extranjeras. </a:t>
            </a:r>
            <a:r>
              <a:rPr lang="es-ES" sz="2000" dirty="0" err="1">
                <a:solidFill>
                  <a:schemeClr val="accent1">
                    <a:lumMod val="50000"/>
                  </a:schemeClr>
                </a:solidFill>
                <a:latin typeface="Times New Roman" panose="02020603050405020304" pitchFamily="18" charset="0"/>
                <a:cs typeface="Times New Roman" panose="02020603050405020304" pitchFamily="18" charset="0"/>
              </a:rPr>
              <a:t>Íkala</a:t>
            </a:r>
            <a:r>
              <a:rPr lang="es-ES" sz="2000" dirty="0">
                <a:solidFill>
                  <a:schemeClr val="accent1">
                    <a:lumMod val="50000"/>
                  </a:schemeClr>
                </a:solidFill>
                <a:latin typeface="Times New Roman" panose="02020603050405020304" pitchFamily="18" charset="0"/>
                <a:cs typeface="Times New Roman" panose="02020603050405020304" pitchFamily="18" charset="0"/>
              </a:rPr>
              <a:t>. 2009; 153-180.</a:t>
            </a:r>
          </a:p>
          <a:p>
            <a:r>
              <a:rPr lang="es-ES" sz="2000" dirty="0" smtClean="0">
                <a:solidFill>
                  <a:schemeClr val="accent1">
                    <a:lumMod val="50000"/>
                  </a:schemeClr>
                </a:solidFill>
                <a:latin typeface="Times New Roman" panose="02020603050405020304" pitchFamily="18" charset="0"/>
                <a:cs typeface="Times New Roman" panose="02020603050405020304" pitchFamily="18" charset="0"/>
              </a:rPr>
              <a:t>Cárdenas</a:t>
            </a:r>
            <a:r>
              <a:rPr lang="es-ES" sz="2000" dirty="0">
                <a:solidFill>
                  <a:schemeClr val="accent1">
                    <a:lumMod val="50000"/>
                  </a:schemeClr>
                </a:solidFill>
                <a:latin typeface="Times New Roman" panose="02020603050405020304" pitchFamily="18" charset="0"/>
                <a:cs typeface="Times New Roman" panose="02020603050405020304" pitchFamily="18" charset="0"/>
              </a:rPr>
              <a:t>, M. El desarrollo profesional de los docentes de inglés en ejercicio: algunas consideraciones conceptuales para Colombia. Folios. 2010; </a:t>
            </a:r>
            <a:r>
              <a:rPr lang="es-ES" sz="2000" dirty="0" smtClean="0">
                <a:solidFill>
                  <a:schemeClr val="accent1">
                    <a:lumMod val="50000"/>
                  </a:schemeClr>
                </a:solidFill>
                <a:latin typeface="Times New Roman" panose="02020603050405020304" pitchFamily="18" charset="0"/>
                <a:cs typeface="Times New Roman" panose="02020603050405020304" pitchFamily="18" charset="0"/>
              </a:rPr>
              <a:t>49-68.</a:t>
            </a:r>
          </a:p>
          <a:p>
            <a:r>
              <a:rPr lang="es-ES" sz="2000" dirty="0" smtClean="0">
                <a:solidFill>
                  <a:schemeClr val="accent1">
                    <a:lumMod val="50000"/>
                  </a:schemeClr>
                </a:solidFill>
                <a:latin typeface="Times New Roman" panose="02020603050405020304" pitchFamily="18" charset="0"/>
                <a:cs typeface="Times New Roman" panose="02020603050405020304" pitchFamily="18" charset="0"/>
              </a:rPr>
              <a:t>James</a:t>
            </a:r>
            <a:r>
              <a:rPr lang="es-ES" sz="2000" dirty="0">
                <a:solidFill>
                  <a:schemeClr val="accent1">
                    <a:lumMod val="50000"/>
                  </a:schemeClr>
                </a:solidFill>
                <a:latin typeface="Times New Roman" panose="02020603050405020304" pitchFamily="18" charset="0"/>
                <a:cs typeface="Times New Roman" panose="02020603050405020304" pitchFamily="18" charset="0"/>
              </a:rPr>
              <a:t>, P. </a:t>
            </a:r>
            <a:r>
              <a:rPr lang="es-ES" sz="2000" dirty="0" err="1">
                <a:solidFill>
                  <a:schemeClr val="accent1">
                    <a:lumMod val="50000"/>
                  </a:schemeClr>
                </a:solidFill>
                <a:latin typeface="Times New Roman" panose="02020603050405020304" pitchFamily="18" charset="0"/>
                <a:cs typeface="Times New Roman" panose="02020603050405020304" pitchFamily="18" charset="0"/>
              </a:rPr>
              <a:t>Teachers</a:t>
            </a:r>
            <a:r>
              <a:rPr lang="es-ES" sz="2000" dirty="0">
                <a:solidFill>
                  <a:schemeClr val="accent1">
                    <a:lumMod val="50000"/>
                  </a:schemeClr>
                </a:solidFill>
                <a:latin typeface="Times New Roman" panose="02020603050405020304" pitchFamily="18" charset="0"/>
                <a:cs typeface="Times New Roman" panose="02020603050405020304" pitchFamily="18" charset="0"/>
              </a:rPr>
              <a:t> in </a:t>
            </a:r>
            <a:r>
              <a:rPr lang="es-ES" sz="2000" dirty="0" err="1">
                <a:solidFill>
                  <a:schemeClr val="accent1">
                    <a:lumMod val="50000"/>
                  </a:schemeClr>
                </a:solidFill>
                <a:latin typeface="Times New Roman" panose="02020603050405020304" pitchFamily="18" charset="0"/>
                <a:cs typeface="Times New Roman" panose="02020603050405020304" pitchFamily="18" charset="0"/>
              </a:rPr>
              <a:t>action</a:t>
            </a:r>
            <a:r>
              <a:rPr lang="es-ES" sz="2000" dirty="0">
                <a:solidFill>
                  <a:schemeClr val="accent1">
                    <a:lumMod val="50000"/>
                  </a:schemeClr>
                </a:solidFill>
                <a:latin typeface="Times New Roman" panose="02020603050405020304" pitchFamily="18" charset="0"/>
                <a:cs typeface="Times New Roman" panose="02020603050405020304" pitchFamily="18" charset="0"/>
              </a:rPr>
              <a:t>: </a:t>
            </a:r>
            <a:r>
              <a:rPr lang="es-ES" sz="2000" dirty="0" err="1">
                <a:solidFill>
                  <a:schemeClr val="accent1">
                    <a:lumMod val="50000"/>
                  </a:schemeClr>
                </a:solidFill>
                <a:latin typeface="Times New Roman" panose="02020603050405020304" pitchFamily="18" charset="0"/>
                <a:cs typeface="Times New Roman" panose="02020603050405020304" pitchFamily="18" charset="0"/>
              </a:rPr>
              <a:t>Tasks</a:t>
            </a:r>
            <a:r>
              <a:rPr lang="es-ES" sz="2000" dirty="0">
                <a:solidFill>
                  <a:schemeClr val="accent1">
                    <a:lumMod val="50000"/>
                  </a:schemeClr>
                </a:solidFill>
                <a:latin typeface="Times New Roman" panose="02020603050405020304" pitchFamily="18" charset="0"/>
                <a:cs typeface="Times New Roman" panose="02020603050405020304" pitchFamily="18" charset="0"/>
              </a:rPr>
              <a:t> </a:t>
            </a:r>
            <a:r>
              <a:rPr lang="es-ES" sz="2000" dirty="0" err="1">
                <a:solidFill>
                  <a:schemeClr val="accent1">
                    <a:lumMod val="50000"/>
                  </a:schemeClr>
                </a:solidFill>
                <a:latin typeface="Times New Roman" panose="02020603050405020304" pitchFamily="18" charset="0"/>
                <a:cs typeface="Times New Roman" panose="02020603050405020304" pitchFamily="18" charset="0"/>
              </a:rPr>
              <a:t>for</a:t>
            </a:r>
            <a:r>
              <a:rPr lang="es-ES" sz="2000" dirty="0">
                <a:solidFill>
                  <a:schemeClr val="accent1">
                    <a:lumMod val="50000"/>
                  </a:schemeClr>
                </a:solidFill>
                <a:latin typeface="Times New Roman" panose="02020603050405020304" pitchFamily="18" charset="0"/>
                <a:cs typeface="Times New Roman" panose="02020603050405020304" pitchFamily="18" charset="0"/>
              </a:rPr>
              <a:t> in-</a:t>
            </a:r>
            <a:r>
              <a:rPr lang="es-ES" sz="2000" dirty="0" err="1">
                <a:solidFill>
                  <a:schemeClr val="accent1">
                    <a:lumMod val="50000"/>
                  </a:schemeClr>
                </a:solidFill>
                <a:latin typeface="Times New Roman" panose="02020603050405020304" pitchFamily="18" charset="0"/>
                <a:cs typeface="Times New Roman" panose="02020603050405020304" pitchFamily="18" charset="0"/>
              </a:rPr>
              <a:t>service</a:t>
            </a:r>
            <a:r>
              <a:rPr lang="es-ES" sz="2000" dirty="0">
                <a:solidFill>
                  <a:schemeClr val="accent1">
                    <a:lumMod val="50000"/>
                  </a:schemeClr>
                </a:solidFill>
                <a:latin typeface="Times New Roman" panose="02020603050405020304" pitchFamily="18" charset="0"/>
                <a:cs typeface="Times New Roman" panose="02020603050405020304" pitchFamily="18" charset="0"/>
              </a:rPr>
              <a:t> </a:t>
            </a:r>
            <a:r>
              <a:rPr lang="es-ES" sz="2000" dirty="0" err="1">
                <a:solidFill>
                  <a:schemeClr val="accent1">
                    <a:lumMod val="50000"/>
                  </a:schemeClr>
                </a:solidFill>
                <a:latin typeface="Times New Roman" panose="02020603050405020304" pitchFamily="18" charset="0"/>
                <a:cs typeface="Times New Roman" panose="02020603050405020304" pitchFamily="18" charset="0"/>
              </a:rPr>
              <a:t>language</a:t>
            </a:r>
            <a:r>
              <a:rPr lang="es-ES" sz="2000" dirty="0">
                <a:solidFill>
                  <a:schemeClr val="accent1">
                    <a:lumMod val="50000"/>
                  </a:schemeClr>
                </a:solidFill>
                <a:latin typeface="Times New Roman" panose="02020603050405020304" pitchFamily="18" charset="0"/>
                <a:cs typeface="Times New Roman" panose="02020603050405020304" pitchFamily="18" charset="0"/>
              </a:rPr>
              <a:t> </a:t>
            </a:r>
            <a:r>
              <a:rPr lang="es-ES" sz="2000" dirty="0" err="1">
                <a:solidFill>
                  <a:schemeClr val="accent1">
                    <a:lumMod val="50000"/>
                  </a:schemeClr>
                </a:solidFill>
                <a:latin typeface="Times New Roman" panose="02020603050405020304" pitchFamily="18" charset="0"/>
                <a:cs typeface="Times New Roman" panose="02020603050405020304" pitchFamily="18" charset="0"/>
              </a:rPr>
              <a:t>teacher</a:t>
            </a:r>
            <a:r>
              <a:rPr lang="es-ES" sz="2000" dirty="0">
                <a:solidFill>
                  <a:schemeClr val="accent1">
                    <a:lumMod val="50000"/>
                  </a:schemeClr>
                </a:solidFill>
                <a:latin typeface="Times New Roman" panose="02020603050405020304" pitchFamily="18" charset="0"/>
                <a:cs typeface="Times New Roman" panose="02020603050405020304" pitchFamily="18" charset="0"/>
              </a:rPr>
              <a:t> </a:t>
            </a:r>
            <a:r>
              <a:rPr lang="es-ES" sz="2000" dirty="0" err="1">
                <a:solidFill>
                  <a:schemeClr val="accent1">
                    <a:lumMod val="50000"/>
                  </a:schemeClr>
                </a:solidFill>
                <a:latin typeface="Times New Roman" panose="02020603050405020304" pitchFamily="18" charset="0"/>
                <a:cs typeface="Times New Roman" panose="02020603050405020304" pitchFamily="18" charset="0"/>
              </a:rPr>
              <a:t>education</a:t>
            </a:r>
            <a:r>
              <a:rPr lang="es-ES" sz="2000" dirty="0">
                <a:solidFill>
                  <a:schemeClr val="accent1">
                    <a:lumMod val="50000"/>
                  </a:schemeClr>
                </a:solidFill>
                <a:latin typeface="Times New Roman" panose="02020603050405020304" pitchFamily="18" charset="0"/>
                <a:cs typeface="Times New Roman" panose="02020603050405020304" pitchFamily="18" charset="0"/>
              </a:rPr>
              <a:t> and </a:t>
            </a:r>
            <a:r>
              <a:rPr lang="es-ES" sz="2000" dirty="0" err="1">
                <a:solidFill>
                  <a:schemeClr val="accent1">
                    <a:lumMod val="50000"/>
                  </a:schemeClr>
                </a:solidFill>
                <a:latin typeface="Times New Roman" panose="02020603050405020304" pitchFamily="18" charset="0"/>
                <a:cs typeface="Times New Roman" panose="02020603050405020304" pitchFamily="18" charset="0"/>
              </a:rPr>
              <a:t>development</a:t>
            </a:r>
            <a:r>
              <a:rPr lang="es-ES" sz="2000" dirty="0">
                <a:solidFill>
                  <a:schemeClr val="accent1">
                    <a:lumMod val="50000"/>
                  </a:schemeClr>
                </a:solidFill>
                <a:latin typeface="Times New Roman" panose="02020603050405020304" pitchFamily="18" charset="0"/>
                <a:cs typeface="Times New Roman" panose="02020603050405020304" pitchFamily="18" charset="0"/>
              </a:rPr>
              <a:t>. Cambridge: Cambridge </a:t>
            </a:r>
            <a:r>
              <a:rPr lang="es-ES" sz="2000" dirty="0" err="1">
                <a:solidFill>
                  <a:schemeClr val="accent1">
                    <a:lumMod val="50000"/>
                  </a:schemeClr>
                </a:solidFill>
                <a:latin typeface="Times New Roman" panose="02020603050405020304" pitchFamily="18" charset="0"/>
                <a:cs typeface="Times New Roman" panose="02020603050405020304" pitchFamily="18" charset="0"/>
              </a:rPr>
              <a:t>University</a:t>
            </a:r>
            <a:r>
              <a:rPr lang="es-ES" sz="2000" dirty="0">
                <a:solidFill>
                  <a:schemeClr val="accent1">
                    <a:lumMod val="50000"/>
                  </a:schemeClr>
                </a:solidFill>
                <a:latin typeface="Times New Roman" panose="02020603050405020304" pitchFamily="18" charset="0"/>
                <a:cs typeface="Times New Roman" panose="02020603050405020304" pitchFamily="18" charset="0"/>
              </a:rPr>
              <a:t> </a:t>
            </a:r>
            <a:r>
              <a:rPr lang="es-ES" sz="2000" dirty="0" err="1">
                <a:solidFill>
                  <a:schemeClr val="accent1">
                    <a:lumMod val="50000"/>
                  </a:schemeClr>
                </a:solidFill>
                <a:latin typeface="Times New Roman" panose="02020603050405020304" pitchFamily="18" charset="0"/>
                <a:cs typeface="Times New Roman" panose="02020603050405020304" pitchFamily="18" charset="0"/>
              </a:rPr>
              <a:t>Press</a:t>
            </a:r>
            <a:r>
              <a:rPr lang="es-ES" sz="2000" dirty="0">
                <a:solidFill>
                  <a:schemeClr val="accent1">
                    <a:lumMod val="50000"/>
                  </a:schemeClr>
                </a:solidFill>
                <a:latin typeface="Times New Roman" panose="02020603050405020304" pitchFamily="18" charset="0"/>
                <a:cs typeface="Times New Roman" panose="02020603050405020304" pitchFamily="18" charset="0"/>
              </a:rPr>
              <a:t>; 2001.</a:t>
            </a:r>
          </a:p>
          <a:p>
            <a:r>
              <a:rPr lang="es-ES" sz="2000" dirty="0" smtClean="0">
                <a:solidFill>
                  <a:schemeClr val="accent1">
                    <a:lumMod val="50000"/>
                  </a:schemeClr>
                </a:solidFill>
                <a:latin typeface="Times New Roman" panose="02020603050405020304" pitchFamily="18" charset="0"/>
                <a:cs typeface="Times New Roman" panose="02020603050405020304" pitchFamily="18" charset="0"/>
              </a:rPr>
              <a:t>Richard </a:t>
            </a:r>
            <a:r>
              <a:rPr lang="es-ES" sz="2000" dirty="0">
                <a:solidFill>
                  <a:schemeClr val="accent1">
                    <a:lumMod val="50000"/>
                  </a:schemeClr>
                </a:solidFill>
                <a:latin typeface="Times New Roman" panose="02020603050405020304" pitchFamily="18" charset="0"/>
                <a:cs typeface="Times New Roman" panose="02020603050405020304" pitchFamily="18" charset="0"/>
              </a:rPr>
              <a:t>&amp; Farrel. Professional </a:t>
            </a:r>
            <a:r>
              <a:rPr lang="es-ES" sz="2000" dirty="0" err="1">
                <a:solidFill>
                  <a:schemeClr val="accent1">
                    <a:lumMod val="50000"/>
                  </a:schemeClr>
                </a:solidFill>
                <a:latin typeface="Times New Roman" panose="02020603050405020304" pitchFamily="18" charset="0"/>
                <a:cs typeface="Times New Roman" panose="02020603050405020304" pitchFamily="18" charset="0"/>
              </a:rPr>
              <a:t>development</a:t>
            </a:r>
            <a:r>
              <a:rPr lang="es-ES" sz="2000" dirty="0">
                <a:solidFill>
                  <a:schemeClr val="accent1">
                    <a:lumMod val="50000"/>
                  </a:schemeClr>
                </a:solidFill>
                <a:latin typeface="Times New Roman" panose="02020603050405020304" pitchFamily="18" charset="0"/>
                <a:cs typeface="Times New Roman" panose="02020603050405020304" pitchFamily="18" charset="0"/>
              </a:rPr>
              <a:t> </a:t>
            </a:r>
            <a:r>
              <a:rPr lang="es-ES" sz="2000" dirty="0" err="1">
                <a:solidFill>
                  <a:schemeClr val="accent1">
                    <a:lumMod val="50000"/>
                  </a:schemeClr>
                </a:solidFill>
                <a:latin typeface="Times New Roman" panose="02020603050405020304" pitchFamily="18" charset="0"/>
                <a:cs typeface="Times New Roman" panose="02020603050405020304" pitchFamily="18" charset="0"/>
              </a:rPr>
              <a:t>for</a:t>
            </a:r>
            <a:r>
              <a:rPr lang="es-ES" sz="2000" dirty="0">
                <a:solidFill>
                  <a:schemeClr val="accent1">
                    <a:lumMod val="50000"/>
                  </a:schemeClr>
                </a:solidFill>
                <a:latin typeface="Times New Roman" panose="02020603050405020304" pitchFamily="18" charset="0"/>
                <a:cs typeface="Times New Roman" panose="02020603050405020304" pitchFamily="18" charset="0"/>
              </a:rPr>
              <a:t> </a:t>
            </a:r>
            <a:r>
              <a:rPr lang="es-ES" sz="2000" dirty="0" err="1">
                <a:solidFill>
                  <a:schemeClr val="accent1">
                    <a:lumMod val="50000"/>
                  </a:schemeClr>
                </a:solidFill>
                <a:latin typeface="Times New Roman" panose="02020603050405020304" pitchFamily="18" charset="0"/>
                <a:cs typeface="Times New Roman" panose="02020603050405020304" pitchFamily="18" charset="0"/>
              </a:rPr>
              <a:t>language</a:t>
            </a:r>
            <a:r>
              <a:rPr lang="es-ES" sz="2000" dirty="0">
                <a:solidFill>
                  <a:schemeClr val="accent1">
                    <a:lumMod val="50000"/>
                  </a:schemeClr>
                </a:solidFill>
                <a:latin typeface="Times New Roman" panose="02020603050405020304" pitchFamily="18" charset="0"/>
                <a:cs typeface="Times New Roman" panose="02020603050405020304" pitchFamily="18" charset="0"/>
              </a:rPr>
              <a:t> </a:t>
            </a:r>
            <a:r>
              <a:rPr lang="es-ES" sz="2000" dirty="0" err="1">
                <a:solidFill>
                  <a:schemeClr val="accent1">
                    <a:lumMod val="50000"/>
                  </a:schemeClr>
                </a:solidFill>
                <a:latin typeface="Times New Roman" panose="02020603050405020304" pitchFamily="18" charset="0"/>
                <a:cs typeface="Times New Roman" panose="02020603050405020304" pitchFamily="18" charset="0"/>
              </a:rPr>
              <a:t>teachers</a:t>
            </a:r>
            <a:r>
              <a:rPr lang="es-ES" sz="2000" dirty="0">
                <a:solidFill>
                  <a:schemeClr val="accent1">
                    <a:lumMod val="50000"/>
                  </a:schemeClr>
                </a:solidFill>
                <a:latin typeface="Times New Roman" panose="02020603050405020304" pitchFamily="18" charset="0"/>
                <a:cs typeface="Times New Roman" panose="02020603050405020304" pitchFamily="18" charset="0"/>
              </a:rPr>
              <a:t>. Cambridge: Cambridge </a:t>
            </a:r>
            <a:r>
              <a:rPr lang="es-ES" sz="2000" dirty="0" err="1">
                <a:solidFill>
                  <a:schemeClr val="accent1">
                    <a:lumMod val="50000"/>
                  </a:schemeClr>
                </a:solidFill>
                <a:latin typeface="Times New Roman" panose="02020603050405020304" pitchFamily="18" charset="0"/>
                <a:cs typeface="Times New Roman" panose="02020603050405020304" pitchFamily="18" charset="0"/>
              </a:rPr>
              <a:t>University</a:t>
            </a:r>
            <a:r>
              <a:rPr lang="es-ES" sz="2000" dirty="0">
                <a:solidFill>
                  <a:schemeClr val="accent1">
                    <a:lumMod val="50000"/>
                  </a:schemeClr>
                </a:solidFill>
                <a:latin typeface="Times New Roman" panose="02020603050405020304" pitchFamily="18" charset="0"/>
                <a:cs typeface="Times New Roman" panose="02020603050405020304" pitchFamily="18" charset="0"/>
              </a:rPr>
              <a:t> </a:t>
            </a:r>
            <a:r>
              <a:rPr lang="es-ES" sz="2000" dirty="0" err="1">
                <a:solidFill>
                  <a:schemeClr val="accent1">
                    <a:lumMod val="50000"/>
                  </a:schemeClr>
                </a:solidFill>
                <a:latin typeface="Times New Roman" panose="02020603050405020304" pitchFamily="18" charset="0"/>
                <a:cs typeface="Times New Roman" panose="02020603050405020304" pitchFamily="18" charset="0"/>
              </a:rPr>
              <a:t>Press</a:t>
            </a:r>
            <a:r>
              <a:rPr lang="es-ES" sz="2000" dirty="0">
                <a:solidFill>
                  <a:schemeClr val="accent1">
                    <a:lumMod val="50000"/>
                  </a:schemeClr>
                </a:solidFill>
                <a:latin typeface="Times New Roman" panose="02020603050405020304" pitchFamily="18" charset="0"/>
                <a:cs typeface="Times New Roman" panose="02020603050405020304" pitchFamily="18" charset="0"/>
              </a:rPr>
              <a:t>; 2005.</a:t>
            </a:r>
          </a:p>
          <a:p>
            <a:r>
              <a:rPr lang="es-ES" sz="2000" dirty="0" smtClean="0">
                <a:solidFill>
                  <a:schemeClr val="accent1">
                    <a:lumMod val="50000"/>
                  </a:schemeClr>
                </a:solidFill>
                <a:latin typeface="Times New Roman" panose="02020603050405020304" pitchFamily="18" charset="0"/>
                <a:cs typeface="Times New Roman" panose="02020603050405020304" pitchFamily="18" charset="0"/>
              </a:rPr>
              <a:t>Martínez</a:t>
            </a:r>
            <a:r>
              <a:rPr lang="es-ES" sz="2000" dirty="0">
                <a:solidFill>
                  <a:schemeClr val="accent1">
                    <a:lumMod val="50000"/>
                  </a:schemeClr>
                </a:solidFill>
                <a:latin typeface="Times New Roman" panose="02020603050405020304" pitchFamily="18" charset="0"/>
                <a:cs typeface="Times New Roman" panose="02020603050405020304" pitchFamily="18" charset="0"/>
              </a:rPr>
              <a:t>, R. Competencias TIC de los docentes de las escuelas de Hotelería y Turismo cubanas. Revista Universidad y Sociedad. 2016; 63-69.</a:t>
            </a:r>
          </a:p>
          <a:p>
            <a:r>
              <a:rPr lang="es-ES" sz="2000" dirty="0" smtClean="0">
                <a:solidFill>
                  <a:schemeClr val="accent1">
                    <a:lumMod val="50000"/>
                  </a:schemeClr>
                </a:solidFill>
                <a:latin typeface="Times New Roman" panose="02020603050405020304" pitchFamily="18" charset="0"/>
                <a:cs typeface="Times New Roman" panose="02020603050405020304" pitchFamily="18" charset="0"/>
              </a:rPr>
              <a:t>Varela </a:t>
            </a:r>
            <a:r>
              <a:rPr lang="es-ES" sz="2000" dirty="0">
                <a:solidFill>
                  <a:schemeClr val="accent1">
                    <a:lumMod val="50000"/>
                  </a:schemeClr>
                </a:solidFill>
                <a:latin typeface="Times New Roman" panose="02020603050405020304" pitchFamily="18" charset="0"/>
                <a:cs typeface="Times New Roman" panose="02020603050405020304" pitchFamily="18" charset="0"/>
              </a:rPr>
              <a:t>Méndez, R. Hacia una caracterización del inglés para Fines Específicos (Turismo). Didáctica (Lengua y Literatura). 2007; 19: 327-345.</a:t>
            </a:r>
          </a:p>
          <a:p>
            <a:r>
              <a:rPr lang="es-ES" sz="2000" dirty="0" smtClean="0">
                <a:solidFill>
                  <a:schemeClr val="accent1">
                    <a:lumMod val="50000"/>
                  </a:schemeClr>
                </a:solidFill>
                <a:latin typeface="Times New Roman" panose="02020603050405020304" pitchFamily="18" charset="0"/>
                <a:cs typeface="Times New Roman" panose="02020603050405020304" pitchFamily="18" charset="0"/>
              </a:rPr>
              <a:t>Hutchinson </a:t>
            </a:r>
            <a:r>
              <a:rPr lang="es-ES" sz="2000" dirty="0">
                <a:solidFill>
                  <a:schemeClr val="accent1">
                    <a:lumMod val="50000"/>
                  </a:schemeClr>
                </a:solidFill>
                <a:latin typeface="Times New Roman" panose="02020603050405020304" pitchFamily="18" charset="0"/>
                <a:cs typeface="Times New Roman" panose="02020603050405020304" pitchFamily="18" charset="0"/>
              </a:rPr>
              <a:t>&amp; Waters. English </a:t>
            </a:r>
            <a:r>
              <a:rPr lang="es-ES" sz="2000" dirty="0" err="1">
                <a:solidFill>
                  <a:schemeClr val="accent1">
                    <a:lumMod val="50000"/>
                  </a:schemeClr>
                </a:solidFill>
                <a:latin typeface="Times New Roman" panose="02020603050405020304" pitchFamily="18" charset="0"/>
                <a:cs typeface="Times New Roman" panose="02020603050405020304" pitchFamily="18" charset="0"/>
              </a:rPr>
              <a:t>for</a:t>
            </a:r>
            <a:r>
              <a:rPr lang="es-ES" sz="2000" dirty="0">
                <a:solidFill>
                  <a:schemeClr val="accent1">
                    <a:lumMod val="50000"/>
                  </a:schemeClr>
                </a:solidFill>
                <a:latin typeface="Times New Roman" panose="02020603050405020304" pitchFamily="18" charset="0"/>
                <a:cs typeface="Times New Roman" panose="02020603050405020304" pitchFamily="18" charset="0"/>
              </a:rPr>
              <a:t> </a:t>
            </a:r>
            <a:r>
              <a:rPr lang="es-ES" sz="2000" dirty="0" err="1">
                <a:solidFill>
                  <a:schemeClr val="accent1">
                    <a:lumMod val="50000"/>
                  </a:schemeClr>
                </a:solidFill>
                <a:latin typeface="Times New Roman" panose="02020603050405020304" pitchFamily="18" charset="0"/>
                <a:cs typeface="Times New Roman" panose="02020603050405020304" pitchFamily="18" charset="0"/>
              </a:rPr>
              <a:t>specific</a:t>
            </a:r>
            <a:r>
              <a:rPr lang="es-ES" sz="2000" dirty="0">
                <a:solidFill>
                  <a:schemeClr val="accent1">
                    <a:lumMod val="50000"/>
                  </a:schemeClr>
                </a:solidFill>
                <a:latin typeface="Times New Roman" panose="02020603050405020304" pitchFamily="18" charset="0"/>
                <a:cs typeface="Times New Roman" panose="02020603050405020304" pitchFamily="18" charset="0"/>
              </a:rPr>
              <a:t> </a:t>
            </a:r>
            <a:r>
              <a:rPr lang="es-ES" sz="2000" dirty="0" err="1">
                <a:solidFill>
                  <a:schemeClr val="accent1">
                    <a:lumMod val="50000"/>
                  </a:schemeClr>
                </a:solidFill>
                <a:latin typeface="Times New Roman" panose="02020603050405020304" pitchFamily="18" charset="0"/>
                <a:cs typeface="Times New Roman" panose="02020603050405020304" pitchFamily="18" charset="0"/>
              </a:rPr>
              <a:t>purposes</a:t>
            </a:r>
            <a:r>
              <a:rPr lang="es-ES" sz="2000" dirty="0">
                <a:solidFill>
                  <a:schemeClr val="accent1">
                    <a:lumMod val="50000"/>
                  </a:schemeClr>
                </a:solidFill>
                <a:latin typeface="Times New Roman" panose="02020603050405020304" pitchFamily="18" charset="0"/>
                <a:cs typeface="Times New Roman" panose="02020603050405020304" pitchFamily="18" charset="0"/>
              </a:rPr>
              <a:t>. Cambridge </a:t>
            </a:r>
            <a:r>
              <a:rPr lang="es-ES" sz="2000" dirty="0" err="1">
                <a:solidFill>
                  <a:schemeClr val="accent1">
                    <a:lumMod val="50000"/>
                  </a:schemeClr>
                </a:solidFill>
                <a:latin typeface="Times New Roman" panose="02020603050405020304" pitchFamily="18" charset="0"/>
                <a:cs typeface="Times New Roman" panose="02020603050405020304" pitchFamily="18" charset="0"/>
              </a:rPr>
              <a:t>Language</a:t>
            </a:r>
            <a:r>
              <a:rPr lang="es-ES" sz="2000" dirty="0">
                <a:solidFill>
                  <a:schemeClr val="accent1">
                    <a:lumMod val="50000"/>
                  </a:schemeClr>
                </a:solidFill>
                <a:latin typeface="Times New Roman" panose="02020603050405020304" pitchFamily="18" charset="0"/>
                <a:cs typeface="Times New Roman" panose="02020603050405020304" pitchFamily="18" charset="0"/>
              </a:rPr>
              <a:t> </a:t>
            </a:r>
            <a:r>
              <a:rPr lang="es-ES" sz="2000" dirty="0" err="1">
                <a:solidFill>
                  <a:schemeClr val="accent1">
                    <a:lumMod val="50000"/>
                  </a:schemeClr>
                </a:solidFill>
                <a:latin typeface="Times New Roman" panose="02020603050405020304" pitchFamily="18" charset="0"/>
                <a:cs typeface="Times New Roman" panose="02020603050405020304" pitchFamily="18" charset="0"/>
              </a:rPr>
              <a:t>Teaching</a:t>
            </a:r>
            <a:r>
              <a:rPr lang="es-ES" sz="2000" dirty="0">
                <a:solidFill>
                  <a:schemeClr val="accent1">
                    <a:lumMod val="50000"/>
                  </a:schemeClr>
                </a:solidFill>
                <a:latin typeface="Times New Roman" panose="02020603050405020304" pitchFamily="18" charset="0"/>
                <a:cs typeface="Times New Roman" panose="02020603050405020304" pitchFamily="18" charset="0"/>
              </a:rPr>
              <a:t> Library. Cambridge; 1987</a:t>
            </a:r>
            <a:endParaRPr lang="es-DO" sz="20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1468</TotalTime>
  <Words>933</Words>
  <Application>Microsoft Office PowerPoint</Application>
  <PresentationFormat>Personalizado</PresentationFormat>
  <Paragraphs>47</Paragraphs>
  <Slides>1</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vt:i4>
      </vt:variant>
    </vt:vector>
  </HeadingPairs>
  <TitlesOfParts>
    <vt:vector size="10" baseType="lpstr">
      <vt:lpstr>Arial</vt:lpstr>
      <vt:lpstr>Arial Black</vt:lpstr>
      <vt:lpstr>Calibri</vt:lpstr>
      <vt:lpstr>Code Pro Bold</vt:lpstr>
      <vt:lpstr>Cooper Hewitt Bold</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Diamelys</cp:lastModifiedBy>
  <cp:revision>44</cp:revision>
  <dcterms:created xsi:type="dcterms:W3CDTF">2012-02-10T00:21:22Z</dcterms:created>
  <dcterms:modified xsi:type="dcterms:W3CDTF">2021-11-03T16:02:49Z</dcterms:modified>
  <cp:category>Research poster templates</cp:category>
</cp:coreProperties>
</file>