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 id="2147483660" r:id="rId2"/>
  </p:sldMasterIdLst>
  <p:notesMasterIdLst>
    <p:notesMasterId r:id="rId4"/>
  </p:notesMasterIdLst>
  <p:handoutMasterIdLst>
    <p:handoutMasterId r:id="rId5"/>
  </p:handoutMasterIdLst>
  <p:sldIdLst>
    <p:sldId id="257" r:id="rId3"/>
  </p:sldIdLst>
  <p:sldSz cx="21388388" cy="30275213"/>
  <p:notesSz cx="6858000" cy="9144000"/>
  <p:defaultText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defaultTextStyle>
  <p:extLst>
    <p:ext uri="{EFAFB233-063F-42B5-8137-9DF3F51BA10A}">
      <p15:sldGuideLst xmlns:p15="http://schemas.microsoft.com/office/powerpoint/2012/main">
        <p15:guide id="2" orient="horz" pos="265">
          <p15:clr>
            <a:srgbClr val="A4A3A4"/>
          </p15:clr>
        </p15:guide>
        <p15:guide id="3" orient="horz" pos="18541">
          <p15:clr>
            <a:srgbClr val="A4A3A4"/>
          </p15:clr>
        </p15:guide>
        <p15:guide id="5" pos="1319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KOTOULAS" initials="AK" lastIdx="2" clrIdx="0"/>
  <p:cmAuthor id="1" name="A.KOTOULAS" initials="HELP" lastIdx="1" clrIdx="1"/>
  <p:cmAuthor id="2" name="A.KOTOULAS" initials="HELP - " lastIdx="1" clrIdx="2"/>
  <p:cmAuthor id="3" name="PosterPresentations.com - 510.649.3001" initials="HELP - " lastIdx="1"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F5FA"/>
    <a:srgbClr val="CDD2DE"/>
    <a:srgbClr val="E3E9E5"/>
    <a:srgbClr val="EAEAEA"/>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689" autoAdjust="0"/>
    <p:restoredTop sz="94777" autoAdjust="0"/>
  </p:normalViewPr>
  <p:slideViewPr>
    <p:cSldViewPr snapToGrid="0" snapToObjects="1" showGuides="1">
      <p:cViewPr>
        <p:scale>
          <a:sx n="48" d="100"/>
          <a:sy n="48" d="100"/>
        </p:scale>
        <p:origin x="-66" y="-5520"/>
      </p:cViewPr>
      <p:guideLst>
        <p:guide orient="horz" pos="265"/>
        <p:guide orient="horz" pos="18541"/>
        <p:guide pos="1319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showGuides="1">
      <p:cViewPr varScale="1">
        <p:scale>
          <a:sx n="83" d="100"/>
          <a:sy n="83" d="100"/>
        </p:scale>
        <p:origin x="-2730" y="-8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commentAuthors" Target="commentAuthors.xml"/><Relationship Id="rId5" Type="http://schemas.openxmlformats.org/officeDocument/2006/relationships/handoutMaster" Target="handoutMasters/handoutMaster1.xml"/><Relationship Id="rId10" Type="http://schemas.openxmlformats.org/officeDocument/2006/relationships/tableStyles" Target="tableStyles.xml"/><Relationship Id="rId4" Type="http://schemas.openxmlformats.org/officeDocument/2006/relationships/notesMaster" Target="notesMasters/notesMaster1.xml"/><Relationship Id="rId9"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158C5BC-9A70-462C-B28D-9600239EAC64}" type="datetimeFigureOut">
              <a:rPr lang="en-US" smtClean="0"/>
              <a:pPr/>
              <a:t>03-Nov-21</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9C131B7-05CA-4AEE-9267-6D0ED4DC84F3}" type="slidenum">
              <a:rPr lang="en-US" smtClean="0"/>
              <a:pPr/>
              <a:t>‹Nº›</a:t>
            </a:fld>
            <a:endParaRPr lang="en-US"/>
          </a:p>
        </p:txBody>
      </p:sp>
    </p:spTree>
    <p:extLst>
      <p:ext uri="{BB962C8B-B14F-4D97-AF65-F5344CB8AC3E}">
        <p14:creationId xmlns:p14="http://schemas.microsoft.com/office/powerpoint/2010/main" val="26391135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6CC2317-6751-4CD4-9995-8782DD78E936}" type="datetimeFigureOut">
              <a:rPr lang="en-US" smtClean="0"/>
              <a:pPr/>
              <a:t>03-Nov-21</a:t>
            </a:fld>
            <a:endParaRPr lang="en-US" dirty="0"/>
          </a:p>
        </p:txBody>
      </p:sp>
      <p:sp>
        <p:nvSpPr>
          <p:cNvPr id="4" name="Slide Image Placeholder 3"/>
          <p:cNvSpPr>
            <a:spLocks noGrp="1" noRot="1" noChangeAspect="1"/>
          </p:cNvSpPr>
          <p:nvPr>
            <p:ph type="sldImg" idx="2"/>
          </p:nvPr>
        </p:nvSpPr>
        <p:spPr>
          <a:xfrm>
            <a:off x="2217738" y="685800"/>
            <a:ext cx="2422525"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6A1A87D-CAF7-4BDC-A0D3-C0DBEDE81619}" type="slidenum">
              <a:rPr lang="en-US" smtClean="0"/>
              <a:pPr/>
              <a:t>‹Nº›</a:t>
            </a:fld>
            <a:endParaRPr lang="en-US" dirty="0"/>
          </a:p>
        </p:txBody>
      </p:sp>
    </p:spTree>
    <p:extLst>
      <p:ext uri="{BB962C8B-B14F-4D97-AF65-F5344CB8AC3E}">
        <p14:creationId xmlns:p14="http://schemas.microsoft.com/office/powerpoint/2010/main" val="3109100856"/>
      </p:ext>
    </p:extLst>
  </p:cSld>
  <p:clrMap bg1="lt1" tx1="dk1" bg2="lt2" tx2="dk2" accent1="accent1" accent2="accent2" accent3="accent3" accent4="accent4" accent5="accent5" accent6="accent6" hlink="hlink" folHlink="folHlink"/>
  <p:notesStyle>
    <a:lvl1pPr marL="0" algn="l" defTabSz="3038715" rtl="0" eaLnBrk="1" latinLnBrk="0" hangingPunct="1">
      <a:defRPr sz="4100" kern="1200">
        <a:solidFill>
          <a:schemeClr val="tx1"/>
        </a:solidFill>
        <a:latin typeface="+mn-lt"/>
        <a:ea typeface="+mn-ea"/>
        <a:cs typeface="+mn-cs"/>
      </a:defRPr>
    </a:lvl1pPr>
    <a:lvl2pPr marL="1519358" algn="l" defTabSz="3038715" rtl="0" eaLnBrk="1" latinLnBrk="0" hangingPunct="1">
      <a:defRPr sz="4100" kern="1200">
        <a:solidFill>
          <a:schemeClr val="tx1"/>
        </a:solidFill>
        <a:latin typeface="+mn-lt"/>
        <a:ea typeface="+mn-ea"/>
        <a:cs typeface="+mn-cs"/>
      </a:defRPr>
    </a:lvl2pPr>
    <a:lvl3pPr marL="3038715" algn="l" defTabSz="3038715" rtl="0" eaLnBrk="1" latinLnBrk="0" hangingPunct="1">
      <a:defRPr sz="4100" kern="1200">
        <a:solidFill>
          <a:schemeClr val="tx1"/>
        </a:solidFill>
        <a:latin typeface="+mn-lt"/>
        <a:ea typeface="+mn-ea"/>
        <a:cs typeface="+mn-cs"/>
      </a:defRPr>
    </a:lvl3pPr>
    <a:lvl4pPr marL="4558071" algn="l" defTabSz="3038715" rtl="0" eaLnBrk="1" latinLnBrk="0" hangingPunct="1">
      <a:defRPr sz="4100" kern="1200">
        <a:solidFill>
          <a:schemeClr val="tx1"/>
        </a:solidFill>
        <a:latin typeface="+mn-lt"/>
        <a:ea typeface="+mn-ea"/>
        <a:cs typeface="+mn-cs"/>
      </a:defRPr>
    </a:lvl4pPr>
    <a:lvl5pPr marL="6077429" algn="l" defTabSz="3038715" rtl="0" eaLnBrk="1" latinLnBrk="0" hangingPunct="1">
      <a:defRPr sz="4100" kern="1200">
        <a:solidFill>
          <a:schemeClr val="tx1"/>
        </a:solidFill>
        <a:latin typeface="+mn-lt"/>
        <a:ea typeface="+mn-ea"/>
        <a:cs typeface="+mn-cs"/>
      </a:defRPr>
    </a:lvl5pPr>
    <a:lvl6pPr marL="7596786" algn="l" defTabSz="3038715" rtl="0" eaLnBrk="1" latinLnBrk="0" hangingPunct="1">
      <a:defRPr sz="4100" kern="1200">
        <a:solidFill>
          <a:schemeClr val="tx1"/>
        </a:solidFill>
        <a:latin typeface="+mn-lt"/>
        <a:ea typeface="+mn-ea"/>
        <a:cs typeface="+mn-cs"/>
      </a:defRPr>
    </a:lvl6pPr>
    <a:lvl7pPr marL="9116145" algn="l" defTabSz="3038715" rtl="0" eaLnBrk="1" latinLnBrk="0" hangingPunct="1">
      <a:defRPr sz="4100" kern="1200">
        <a:solidFill>
          <a:schemeClr val="tx1"/>
        </a:solidFill>
        <a:latin typeface="+mn-lt"/>
        <a:ea typeface="+mn-ea"/>
        <a:cs typeface="+mn-cs"/>
      </a:defRPr>
    </a:lvl7pPr>
    <a:lvl8pPr marL="10635501" algn="l" defTabSz="3038715" rtl="0" eaLnBrk="1" latinLnBrk="0" hangingPunct="1">
      <a:defRPr sz="4100" kern="1200">
        <a:solidFill>
          <a:schemeClr val="tx1"/>
        </a:solidFill>
        <a:latin typeface="+mn-lt"/>
        <a:ea typeface="+mn-ea"/>
        <a:cs typeface="+mn-cs"/>
      </a:defRPr>
    </a:lvl8pPr>
    <a:lvl9pPr marL="12154859" algn="l" defTabSz="3038715" rtl="0" eaLnBrk="1" latinLnBrk="0" hangingPunct="1">
      <a:defRPr sz="41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6A1A87D-CAF7-4BDC-A0D3-C0DBEDE81619}" type="slidenum">
              <a:rPr lang="en-US" smtClean="0"/>
              <a:pPr/>
              <a:t>1</a:t>
            </a:fld>
            <a:endParaRPr lang="en-US" dirty="0"/>
          </a:p>
        </p:txBody>
      </p:sp>
    </p:spTree>
    <p:extLst>
      <p:ext uri="{BB962C8B-B14F-4D97-AF65-F5344CB8AC3E}">
        <p14:creationId xmlns:p14="http://schemas.microsoft.com/office/powerpoint/2010/main" val="31834620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A1 Template">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440616" y="5365571"/>
            <a:ext cx="10101856"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 name="Text Placeholder 5"/>
          <p:cNvSpPr>
            <a:spLocks noGrp="1"/>
          </p:cNvSpPr>
          <p:nvPr>
            <p:ph type="body" sz="quarter" idx="11" hasCustomPrompt="1"/>
          </p:nvPr>
        </p:nvSpPr>
        <p:spPr>
          <a:xfrm>
            <a:off x="449463" y="4842926"/>
            <a:ext cx="1009388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INTRODUCTION or ABSTRACT</a:t>
            </a:r>
          </a:p>
        </p:txBody>
      </p:sp>
      <p:sp>
        <p:nvSpPr>
          <p:cNvPr id="20" name="Text Placeholder 5"/>
          <p:cNvSpPr>
            <a:spLocks noGrp="1"/>
          </p:cNvSpPr>
          <p:nvPr>
            <p:ph type="body" sz="quarter" idx="20" hasCustomPrompt="1"/>
          </p:nvPr>
        </p:nvSpPr>
        <p:spPr>
          <a:xfrm>
            <a:off x="449461" y="13071318"/>
            <a:ext cx="10096349"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OBJECTIVES</a:t>
            </a:r>
          </a:p>
        </p:txBody>
      </p:sp>
      <p:sp>
        <p:nvSpPr>
          <p:cNvPr id="25" name="Text Placeholder 5"/>
          <p:cNvSpPr>
            <a:spLocks noGrp="1"/>
          </p:cNvSpPr>
          <p:nvPr>
            <p:ph type="body" sz="quarter" idx="25" hasCustomPrompt="1"/>
          </p:nvPr>
        </p:nvSpPr>
        <p:spPr>
          <a:xfrm>
            <a:off x="10846594" y="4842926"/>
            <a:ext cx="1009375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CONCLUSIONS</a:t>
            </a:r>
          </a:p>
        </p:txBody>
      </p:sp>
      <p:sp>
        <p:nvSpPr>
          <p:cNvPr id="26" name="Text Placeholder 3"/>
          <p:cNvSpPr>
            <a:spLocks noGrp="1"/>
          </p:cNvSpPr>
          <p:nvPr>
            <p:ph type="body" sz="quarter" idx="26" hasCustomPrompt="1"/>
          </p:nvPr>
        </p:nvSpPr>
        <p:spPr>
          <a:xfrm>
            <a:off x="10846594" y="5365571"/>
            <a:ext cx="10093752"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7" name="Text Placeholder 5"/>
          <p:cNvSpPr>
            <a:spLocks noGrp="1"/>
          </p:cNvSpPr>
          <p:nvPr>
            <p:ph type="body" sz="quarter" idx="27" hasCustomPrompt="1"/>
          </p:nvPr>
        </p:nvSpPr>
        <p:spPr>
          <a:xfrm>
            <a:off x="10846595" y="13087287"/>
            <a:ext cx="10090978"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REFERENCES</a:t>
            </a:r>
          </a:p>
        </p:txBody>
      </p:sp>
      <p:sp>
        <p:nvSpPr>
          <p:cNvPr id="28" name="Text Placeholder 3"/>
          <p:cNvSpPr>
            <a:spLocks noGrp="1"/>
          </p:cNvSpPr>
          <p:nvPr>
            <p:ph type="body" sz="quarter" idx="28" hasCustomPrompt="1"/>
          </p:nvPr>
        </p:nvSpPr>
        <p:spPr>
          <a:xfrm>
            <a:off x="10842726" y="13648379"/>
            <a:ext cx="10094847"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9" name="Text Placeholder 5"/>
          <p:cNvSpPr>
            <a:spLocks noGrp="1"/>
          </p:cNvSpPr>
          <p:nvPr>
            <p:ph type="body" sz="quarter" idx="29" hasCustomPrompt="1"/>
          </p:nvPr>
        </p:nvSpPr>
        <p:spPr>
          <a:xfrm>
            <a:off x="10854419" y="23617471"/>
            <a:ext cx="10085926"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ACKNOWLEDGEMENTS or  CONTACT</a:t>
            </a:r>
          </a:p>
        </p:txBody>
      </p:sp>
      <p:sp>
        <p:nvSpPr>
          <p:cNvPr id="30" name="Text Placeholder 3"/>
          <p:cNvSpPr>
            <a:spLocks noGrp="1"/>
          </p:cNvSpPr>
          <p:nvPr>
            <p:ph type="body" sz="quarter" idx="30" hasCustomPrompt="1"/>
          </p:nvPr>
        </p:nvSpPr>
        <p:spPr>
          <a:xfrm>
            <a:off x="10846595" y="24192709"/>
            <a:ext cx="1009097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0" name="Text Placeholder 3"/>
          <p:cNvSpPr>
            <a:spLocks noGrp="1"/>
          </p:cNvSpPr>
          <p:nvPr>
            <p:ph type="body" sz="quarter" idx="96" hasCustomPrompt="1"/>
          </p:nvPr>
        </p:nvSpPr>
        <p:spPr>
          <a:xfrm>
            <a:off x="440616" y="13633726"/>
            <a:ext cx="1010272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76" name="Text Placeholder 76"/>
          <p:cNvSpPr>
            <a:spLocks noGrp="1"/>
          </p:cNvSpPr>
          <p:nvPr>
            <p:ph type="body" sz="quarter" idx="150" hasCustomPrompt="1"/>
          </p:nvPr>
        </p:nvSpPr>
        <p:spPr>
          <a:xfrm>
            <a:off x="2890078" y="3554249"/>
            <a:ext cx="15608232" cy="769233"/>
          </a:xfrm>
          <a:prstGeom prst="rect">
            <a:avLst/>
          </a:prstGeom>
        </p:spPr>
        <p:txBody>
          <a:bodyPr lIns="54681" tIns="27341" rIns="54681" bIns="27341">
            <a:normAutofit/>
          </a:bodyPr>
          <a:lstStyle>
            <a:lvl1pPr marL="0" indent="0" algn="ctr">
              <a:buFontTx/>
              <a:buNone/>
              <a:defRPr sz="43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affiliations</a:t>
            </a:r>
          </a:p>
        </p:txBody>
      </p:sp>
      <p:sp>
        <p:nvSpPr>
          <p:cNvPr id="79" name="Text Placeholder 76"/>
          <p:cNvSpPr>
            <a:spLocks noGrp="1"/>
          </p:cNvSpPr>
          <p:nvPr>
            <p:ph type="body" sz="quarter" idx="151" hasCustomPrompt="1"/>
          </p:nvPr>
        </p:nvSpPr>
        <p:spPr>
          <a:xfrm>
            <a:off x="2890078" y="2235565"/>
            <a:ext cx="15608232" cy="1318684"/>
          </a:xfrm>
          <a:prstGeom prst="rect">
            <a:avLst/>
          </a:prstGeom>
        </p:spPr>
        <p:txBody>
          <a:bodyPr lIns="54681" tIns="27341" rIns="54681" bIns="27341" anchor="t" anchorCtr="1">
            <a:normAutofit/>
          </a:bodyPr>
          <a:lstStyle>
            <a:lvl1pPr marL="0" indent="0" algn="ctr">
              <a:buFontTx/>
              <a:buNone/>
              <a:defRPr sz="69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authors</a:t>
            </a:r>
          </a:p>
        </p:txBody>
      </p:sp>
      <p:sp>
        <p:nvSpPr>
          <p:cNvPr id="80" name="Text Placeholder 76"/>
          <p:cNvSpPr>
            <a:spLocks noGrp="1"/>
          </p:cNvSpPr>
          <p:nvPr>
            <p:ph type="body" sz="quarter" idx="153" hasCustomPrompt="1"/>
          </p:nvPr>
        </p:nvSpPr>
        <p:spPr>
          <a:xfrm>
            <a:off x="2890078" y="348658"/>
            <a:ext cx="15608232" cy="1886907"/>
          </a:xfrm>
          <a:prstGeom prst="rect">
            <a:avLst/>
          </a:prstGeom>
        </p:spPr>
        <p:txBody>
          <a:bodyPr lIns="54681" tIns="27341" rIns="54681" bIns="27341" anchor="t" anchorCtr="1">
            <a:normAutofit/>
          </a:bodyPr>
          <a:lstStyle>
            <a:lvl1pPr marL="0" indent="0" algn="ctr">
              <a:buFontTx/>
              <a:buNone/>
              <a:defRPr sz="9900" b="1">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title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Without Guides">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440616" y="5365571"/>
            <a:ext cx="10101856"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 name="Text Placeholder 5"/>
          <p:cNvSpPr>
            <a:spLocks noGrp="1"/>
          </p:cNvSpPr>
          <p:nvPr>
            <p:ph type="body" sz="quarter" idx="11" hasCustomPrompt="1"/>
          </p:nvPr>
        </p:nvSpPr>
        <p:spPr>
          <a:xfrm>
            <a:off x="449463" y="4842926"/>
            <a:ext cx="1009388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INTRODUCTION or ABSTRACT</a:t>
            </a:r>
          </a:p>
        </p:txBody>
      </p:sp>
      <p:sp>
        <p:nvSpPr>
          <p:cNvPr id="20" name="Text Placeholder 5"/>
          <p:cNvSpPr>
            <a:spLocks noGrp="1"/>
          </p:cNvSpPr>
          <p:nvPr>
            <p:ph type="body" sz="quarter" idx="20" hasCustomPrompt="1"/>
          </p:nvPr>
        </p:nvSpPr>
        <p:spPr>
          <a:xfrm>
            <a:off x="449461" y="13071318"/>
            <a:ext cx="10096349"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OBJECTIVES</a:t>
            </a:r>
          </a:p>
        </p:txBody>
      </p:sp>
      <p:sp>
        <p:nvSpPr>
          <p:cNvPr id="25" name="Text Placeholder 5"/>
          <p:cNvSpPr>
            <a:spLocks noGrp="1"/>
          </p:cNvSpPr>
          <p:nvPr>
            <p:ph type="body" sz="quarter" idx="25" hasCustomPrompt="1"/>
          </p:nvPr>
        </p:nvSpPr>
        <p:spPr>
          <a:xfrm>
            <a:off x="10846594" y="4842926"/>
            <a:ext cx="1009375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CONCLUSIONS</a:t>
            </a:r>
          </a:p>
        </p:txBody>
      </p:sp>
      <p:sp>
        <p:nvSpPr>
          <p:cNvPr id="26" name="Text Placeholder 3"/>
          <p:cNvSpPr>
            <a:spLocks noGrp="1"/>
          </p:cNvSpPr>
          <p:nvPr>
            <p:ph type="body" sz="quarter" idx="26" hasCustomPrompt="1"/>
          </p:nvPr>
        </p:nvSpPr>
        <p:spPr>
          <a:xfrm>
            <a:off x="10846594" y="5365571"/>
            <a:ext cx="10093752"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7" name="Text Placeholder 5"/>
          <p:cNvSpPr>
            <a:spLocks noGrp="1"/>
          </p:cNvSpPr>
          <p:nvPr>
            <p:ph type="body" sz="quarter" idx="27" hasCustomPrompt="1"/>
          </p:nvPr>
        </p:nvSpPr>
        <p:spPr>
          <a:xfrm>
            <a:off x="10846595" y="13087287"/>
            <a:ext cx="10090978"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REFERENCES</a:t>
            </a:r>
          </a:p>
        </p:txBody>
      </p:sp>
      <p:sp>
        <p:nvSpPr>
          <p:cNvPr id="28" name="Text Placeholder 3"/>
          <p:cNvSpPr>
            <a:spLocks noGrp="1"/>
          </p:cNvSpPr>
          <p:nvPr>
            <p:ph type="body" sz="quarter" idx="28" hasCustomPrompt="1"/>
          </p:nvPr>
        </p:nvSpPr>
        <p:spPr>
          <a:xfrm>
            <a:off x="10842726" y="13648379"/>
            <a:ext cx="10094847"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9" name="Text Placeholder 5"/>
          <p:cNvSpPr>
            <a:spLocks noGrp="1"/>
          </p:cNvSpPr>
          <p:nvPr>
            <p:ph type="body" sz="quarter" idx="29" hasCustomPrompt="1"/>
          </p:nvPr>
        </p:nvSpPr>
        <p:spPr>
          <a:xfrm>
            <a:off x="10854419" y="23617471"/>
            <a:ext cx="10085926"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ACKNOWLEDGEMENTS or  CONTACT</a:t>
            </a:r>
          </a:p>
        </p:txBody>
      </p:sp>
      <p:sp>
        <p:nvSpPr>
          <p:cNvPr id="30" name="Text Placeholder 3"/>
          <p:cNvSpPr>
            <a:spLocks noGrp="1"/>
          </p:cNvSpPr>
          <p:nvPr>
            <p:ph type="body" sz="quarter" idx="30" hasCustomPrompt="1"/>
          </p:nvPr>
        </p:nvSpPr>
        <p:spPr>
          <a:xfrm>
            <a:off x="10846595" y="24192709"/>
            <a:ext cx="1009097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0" name="Text Placeholder 3"/>
          <p:cNvSpPr>
            <a:spLocks noGrp="1"/>
          </p:cNvSpPr>
          <p:nvPr>
            <p:ph type="body" sz="quarter" idx="96" hasCustomPrompt="1"/>
          </p:nvPr>
        </p:nvSpPr>
        <p:spPr>
          <a:xfrm>
            <a:off x="440616" y="13633726"/>
            <a:ext cx="1010272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76" name="Text Placeholder 76"/>
          <p:cNvSpPr>
            <a:spLocks noGrp="1"/>
          </p:cNvSpPr>
          <p:nvPr>
            <p:ph type="body" sz="quarter" idx="150" hasCustomPrompt="1"/>
          </p:nvPr>
        </p:nvSpPr>
        <p:spPr>
          <a:xfrm>
            <a:off x="2890078" y="3554249"/>
            <a:ext cx="15608232" cy="769233"/>
          </a:xfrm>
          <a:prstGeom prst="rect">
            <a:avLst/>
          </a:prstGeom>
        </p:spPr>
        <p:txBody>
          <a:bodyPr lIns="54681" tIns="27341" rIns="54681" bIns="27341">
            <a:normAutofit/>
          </a:bodyPr>
          <a:lstStyle>
            <a:lvl1pPr marL="0" indent="0" algn="ctr">
              <a:buFontTx/>
              <a:buNone/>
              <a:defRPr sz="43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affiliations</a:t>
            </a:r>
          </a:p>
        </p:txBody>
      </p:sp>
      <p:sp>
        <p:nvSpPr>
          <p:cNvPr id="79" name="Text Placeholder 76"/>
          <p:cNvSpPr>
            <a:spLocks noGrp="1"/>
          </p:cNvSpPr>
          <p:nvPr>
            <p:ph type="body" sz="quarter" idx="151" hasCustomPrompt="1"/>
          </p:nvPr>
        </p:nvSpPr>
        <p:spPr>
          <a:xfrm>
            <a:off x="2890078" y="2235565"/>
            <a:ext cx="15608232" cy="1318684"/>
          </a:xfrm>
          <a:prstGeom prst="rect">
            <a:avLst/>
          </a:prstGeom>
        </p:spPr>
        <p:txBody>
          <a:bodyPr lIns="54681" tIns="27341" rIns="54681" bIns="27341" anchor="t" anchorCtr="1">
            <a:normAutofit/>
          </a:bodyPr>
          <a:lstStyle>
            <a:lvl1pPr marL="0" indent="0" algn="ctr">
              <a:buFontTx/>
              <a:buNone/>
              <a:defRPr sz="69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authors</a:t>
            </a:r>
          </a:p>
        </p:txBody>
      </p:sp>
      <p:sp>
        <p:nvSpPr>
          <p:cNvPr id="80" name="Text Placeholder 76"/>
          <p:cNvSpPr>
            <a:spLocks noGrp="1"/>
          </p:cNvSpPr>
          <p:nvPr>
            <p:ph type="body" sz="quarter" idx="153" hasCustomPrompt="1"/>
          </p:nvPr>
        </p:nvSpPr>
        <p:spPr>
          <a:xfrm>
            <a:off x="2890078" y="348658"/>
            <a:ext cx="15608232" cy="1886907"/>
          </a:xfrm>
          <a:prstGeom prst="rect">
            <a:avLst/>
          </a:prstGeom>
        </p:spPr>
        <p:txBody>
          <a:bodyPr lIns="54681" tIns="27341" rIns="54681" bIns="27341" anchor="t" anchorCtr="1">
            <a:normAutofit/>
          </a:bodyPr>
          <a:lstStyle>
            <a:lvl1pPr marL="0" indent="0" algn="ctr">
              <a:buFontTx/>
              <a:buNone/>
              <a:defRPr sz="9900" b="1">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title</a:t>
            </a:r>
          </a:p>
        </p:txBody>
      </p:sp>
    </p:spTree>
    <p:extLst>
      <p:ext uri="{BB962C8B-B14F-4D97-AF65-F5344CB8AC3E}">
        <p14:creationId xmlns:p14="http://schemas.microsoft.com/office/powerpoint/2010/main" val="30146401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png"/><Relationship Id="rId7" Type="http://schemas.openxmlformats.org/officeDocument/2006/relationships/hyperlink" Target="https://www.posterpresentations.com/how-to-change-the-research-poster-template-colors.html" TargetMode="External"/><Relationship Id="rId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6.png"/></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 name="Text Box 14"/>
          <p:cNvSpPr txBox="1">
            <a:spLocks noChangeArrowheads="1"/>
          </p:cNvSpPr>
          <p:nvPr/>
        </p:nvSpPr>
        <p:spPr bwMode="auto">
          <a:xfrm>
            <a:off x="1086753" y="29699043"/>
            <a:ext cx="1578661" cy="230633"/>
          </a:xfrm>
          <a:prstGeom prst="rect">
            <a:avLst/>
          </a:prstGeom>
          <a:noFill/>
          <a:ln w="9525">
            <a:noFill/>
            <a:miter lim="800000"/>
            <a:headEnd/>
            <a:tailEnd/>
          </a:ln>
          <a:effectLst/>
        </p:spPr>
        <p:txBody>
          <a:bodyPr wrap="square" lIns="63187" tIns="31588" rIns="63187" bIns="31588">
            <a:spAutoFit/>
          </a:bodyPr>
          <a:lstStyle/>
          <a:p>
            <a:pPr eaLnBrk="0" hangingPunct="0">
              <a:lnSpc>
                <a:spcPct val="65000"/>
              </a:lnSpc>
              <a:spcBef>
                <a:spcPct val="50000"/>
              </a:spcBef>
              <a:defRPr/>
            </a:pPr>
            <a:r>
              <a:rPr lang="en-US" sz="400" b="1" dirty="0">
                <a:solidFill>
                  <a:schemeClr val="bg1">
                    <a:lumMod val="75000"/>
                  </a:schemeClr>
                </a:solidFill>
                <a:latin typeface="Arial" charset="0"/>
              </a:rPr>
              <a:t>RESEARCH POSTER PRESENTATION DESIGN © 2019</a:t>
            </a:r>
          </a:p>
          <a:p>
            <a:pPr eaLnBrk="0" hangingPunct="0">
              <a:lnSpc>
                <a:spcPct val="65000"/>
              </a:lnSpc>
              <a:spcBef>
                <a:spcPct val="50000"/>
              </a:spcBef>
              <a:defRPr/>
            </a:pPr>
            <a:r>
              <a:rPr lang="en-US" sz="700" b="1" dirty="0">
                <a:solidFill>
                  <a:schemeClr val="bg1">
                    <a:lumMod val="75000"/>
                  </a:schemeClr>
                </a:solidFill>
                <a:latin typeface="Arial" charset="0"/>
              </a:rPr>
              <a:t>www.PosterPresentations.com</a:t>
            </a:r>
          </a:p>
        </p:txBody>
      </p:sp>
      <p:graphicFrame>
        <p:nvGraphicFramePr>
          <p:cNvPr id="3" name="Table 2">
            <a:extLst>
              <a:ext uri="{FF2B5EF4-FFF2-40B4-BE49-F238E27FC236}">
                <a16:creationId xmlns:a16="http://schemas.microsoft.com/office/drawing/2014/main" xmlns="" id="{C74784A8-6F25-7449-9CCF-614BC1946BC7}"/>
              </a:ext>
            </a:extLst>
          </p:cNvPr>
          <p:cNvGraphicFramePr>
            <a:graphicFrameLocks noGrp="1"/>
          </p:cNvGraphicFramePr>
          <p:nvPr userDrawn="1">
            <p:extLst>
              <p:ext uri="{D42A27DB-BD31-4B8C-83A1-F6EECF244321}">
                <p14:modId xmlns:p14="http://schemas.microsoft.com/office/powerpoint/2010/main" val="1988771644"/>
              </p:ext>
            </p:extLst>
          </p:nvPr>
        </p:nvGraphicFramePr>
        <p:xfrm>
          <a:off x="-8726467" y="34253"/>
          <a:ext cx="8117859" cy="30210616"/>
        </p:xfrm>
        <a:graphic>
          <a:graphicData uri="http://schemas.openxmlformats.org/drawingml/2006/table">
            <a:tbl>
              <a:tblPr firstRow="1" bandRow="1">
                <a:tableStyleId>{5C22544A-7EE6-4342-B048-85BDC9FD1C3A}</a:tableStyleId>
              </a:tblPr>
              <a:tblGrid>
                <a:gridCol w="3480873">
                  <a:extLst>
                    <a:ext uri="{9D8B030D-6E8A-4147-A177-3AD203B41FA5}">
                      <a16:colId xmlns:a16="http://schemas.microsoft.com/office/drawing/2014/main" xmlns="" val="20000"/>
                    </a:ext>
                  </a:extLst>
                </a:gridCol>
                <a:gridCol w="4636986">
                  <a:extLst>
                    <a:ext uri="{9D8B030D-6E8A-4147-A177-3AD203B41FA5}">
                      <a16:colId xmlns:a16="http://schemas.microsoft.com/office/drawing/2014/main" xmlns="" val="20001"/>
                    </a:ext>
                  </a:extLst>
                </a:gridCol>
              </a:tblGrid>
              <a:tr h="1170739">
                <a:tc gridSpan="2">
                  <a:txBody>
                    <a:bodyPr/>
                    <a:lstStyle/>
                    <a:p>
                      <a:pPr marL="0" marR="0" indent="0" algn="ctr" defTabSz="4388900" rtl="0" eaLnBrk="1" fontAlgn="auto" latinLnBrk="0" hangingPunct="1">
                        <a:lnSpc>
                          <a:spcPct val="100000"/>
                        </a:lnSpc>
                        <a:spcBef>
                          <a:spcPts val="0"/>
                        </a:spcBef>
                        <a:spcAft>
                          <a:spcPts val="0"/>
                        </a:spcAft>
                        <a:buClrTx/>
                        <a:buSzTx/>
                        <a:buFontTx/>
                        <a:buNone/>
                        <a:tabLst/>
                        <a:defRPr/>
                      </a:pPr>
                      <a:r>
                        <a:rPr lang="en-US" sz="3200" b="0" spc="600" dirty="0">
                          <a:solidFill>
                            <a:srgbClr val="1F3A4E"/>
                          </a:solidFill>
                          <a:latin typeface="Arial Black" panose="020B0A04020102020204" pitchFamily="34" charset="0"/>
                        </a:rPr>
                        <a:t>QUICK START GUIDE</a:t>
                      </a:r>
                      <a:br>
                        <a:rPr lang="en-US" sz="3200" b="0" spc="600" dirty="0">
                          <a:solidFill>
                            <a:srgbClr val="1F3A4E"/>
                          </a:solidFill>
                          <a:latin typeface="Arial Black" panose="020B0A04020102020204" pitchFamily="34" charset="0"/>
                        </a:rPr>
                      </a:br>
                      <a:r>
                        <a:rPr lang="en-US" sz="2400" b="1" spc="0" dirty="0">
                          <a:solidFill>
                            <a:srgbClr val="FF0000"/>
                          </a:solidFill>
                          <a:latin typeface="Trebuchet MS" pitchFamily="34" charset="0"/>
                        </a:rPr>
                        <a:t>(THIS SIDEBAR WILL NOT PRINT)</a:t>
                      </a:r>
                      <a:endParaRPr lang="en-US" sz="3200" b="1" spc="600" dirty="0">
                        <a:solidFill>
                          <a:schemeClr val="bg1"/>
                        </a:solidFill>
                        <a:latin typeface="Trebuchet MS" pitchFamily="34" charset="0"/>
                      </a:endParaRPr>
                    </a:p>
                  </a:txBody>
                  <a:tcPr marL="182880" marT="137160">
                    <a:solidFill>
                      <a:srgbClr val="FFC000"/>
                    </a:solidFill>
                  </a:tcPr>
                </a:tc>
                <a:tc hMerge="1">
                  <a:txBody>
                    <a:bodyPr/>
                    <a:lstStyle/>
                    <a:p>
                      <a:endParaRPr lang="en-US" dirty="0"/>
                    </a:p>
                  </a:txBody>
                  <a:tcPr/>
                </a:tc>
                <a:extLst>
                  <a:ext uri="{0D108BD9-81ED-4DB2-BD59-A6C34878D82A}">
                    <a16:rowId xmlns:a16="http://schemas.microsoft.com/office/drawing/2014/main" xmlns="" val="10000"/>
                  </a:ext>
                </a:extLst>
              </a:tr>
              <a:tr h="3598933">
                <a:tc gridSpan="2">
                  <a:txBody>
                    <a:bodyPr/>
                    <a:lstStyle/>
                    <a:p>
                      <a:pPr defTabSz="3765639"/>
                      <a:r>
                        <a:rPr lang="en-US" sz="1800" i="0" dirty="0">
                          <a:solidFill>
                            <a:srgbClr val="D9D9D9"/>
                          </a:solidFill>
                          <a:latin typeface="Arial"/>
                          <a:cs typeface="Arial"/>
                        </a:rPr>
                        <a:t>This PowerPoint template produces a </a:t>
                      </a:r>
                      <a:r>
                        <a:rPr lang="en-US" sz="1800" i="0" dirty="0">
                          <a:solidFill>
                            <a:srgbClr val="FFC000"/>
                          </a:solidFill>
                          <a:latin typeface="Arial"/>
                          <a:cs typeface="Arial"/>
                        </a:rPr>
                        <a:t>A1 </a:t>
                      </a:r>
                      <a:r>
                        <a:rPr lang="en-US" sz="1800" i="0" dirty="0">
                          <a:solidFill>
                            <a:srgbClr val="D9D9D9"/>
                          </a:solidFill>
                          <a:latin typeface="Arial"/>
                          <a:cs typeface="Arial"/>
                        </a:rPr>
                        <a:t>presentation poster. You can use it to create your research poster by placing your title, subtitle, text, tables, charts and photos. </a:t>
                      </a:r>
                    </a:p>
                    <a:p>
                      <a:pPr defTabSz="3765639"/>
                      <a:endParaRPr lang="en-US" sz="1800" i="0" dirty="0">
                        <a:solidFill>
                          <a:srgbClr val="D9D9D9"/>
                        </a:solidFill>
                        <a:latin typeface="Arial"/>
                        <a:cs typeface="Arial"/>
                      </a:endParaRPr>
                    </a:p>
                    <a:p>
                      <a:pPr defTabSz="3765639"/>
                      <a:r>
                        <a:rPr lang="en-US" sz="1800" i="0" dirty="0">
                          <a:solidFill>
                            <a:srgbClr val="D9D9D9"/>
                          </a:solidFill>
                          <a:latin typeface="Arial"/>
                          <a:cs typeface="Arial"/>
                        </a:rPr>
                        <a:t>We provide a series of online tutorials that will guide you through the poster design process and answer your poster production questions. For complete template tutorials, go online to </a:t>
                      </a:r>
                      <a:r>
                        <a:rPr lang="en-US" sz="1800" i="0" dirty="0" err="1">
                          <a:solidFill>
                            <a:srgbClr val="FFC000"/>
                          </a:solidFill>
                          <a:latin typeface="Arial"/>
                          <a:cs typeface="Arial"/>
                        </a:rPr>
                        <a:t>PosterPresentations.com</a:t>
                      </a:r>
                      <a:r>
                        <a:rPr lang="en-US" sz="1800" i="0" dirty="0">
                          <a:solidFill>
                            <a:srgbClr val="D9D9D9"/>
                          </a:solidFill>
                          <a:latin typeface="Arial"/>
                          <a:cs typeface="Arial"/>
                        </a:rPr>
                        <a:t> and click on the  </a:t>
                      </a:r>
                      <a:r>
                        <a:rPr lang="en-US" sz="1800" i="0" dirty="0">
                          <a:solidFill>
                            <a:srgbClr val="FFC000"/>
                          </a:solidFill>
                          <a:latin typeface="Arial"/>
                          <a:cs typeface="Arial"/>
                        </a:rPr>
                        <a:t>HELP DESK</a:t>
                      </a:r>
                      <a:r>
                        <a:rPr lang="en-US" sz="1800" i="0" baseline="0" dirty="0">
                          <a:solidFill>
                            <a:srgbClr val="D9D9D9"/>
                          </a:solidFill>
                          <a:latin typeface="Arial"/>
                          <a:cs typeface="Arial"/>
                        </a:rPr>
                        <a:t> </a:t>
                      </a:r>
                      <a:r>
                        <a:rPr lang="en-US" sz="1800" i="0" dirty="0">
                          <a:solidFill>
                            <a:srgbClr val="D9D9D9"/>
                          </a:solidFill>
                          <a:latin typeface="Arial"/>
                          <a:cs typeface="Arial"/>
                        </a:rPr>
                        <a:t>tab.</a:t>
                      </a:r>
                    </a:p>
                    <a:p>
                      <a:pPr defTabSz="3765639"/>
                      <a:endParaRPr lang="en-US" sz="1800" i="0" dirty="0">
                        <a:solidFill>
                          <a:srgbClr val="D9D9D9"/>
                        </a:solidFill>
                        <a:latin typeface="Arial"/>
                        <a:cs typeface="Arial"/>
                      </a:endParaRPr>
                    </a:p>
                    <a:p>
                      <a:pPr defTabSz="3765639"/>
                      <a:r>
                        <a:rPr lang="en-US" sz="1800" i="0" dirty="0">
                          <a:solidFill>
                            <a:srgbClr val="D9D9D9"/>
                          </a:solidFill>
                          <a:latin typeface="Arial"/>
                          <a:cs typeface="Arial"/>
                        </a:rPr>
                        <a:t>To print your poster using our same-day professional printing service, go online to </a:t>
                      </a:r>
                      <a:r>
                        <a:rPr lang="en-US" sz="1800" i="0" dirty="0" err="1">
                          <a:solidFill>
                            <a:srgbClr val="FFC000"/>
                          </a:solidFill>
                          <a:latin typeface="Arial"/>
                          <a:cs typeface="Arial"/>
                        </a:rPr>
                        <a:t>PosterPresentations.com</a:t>
                      </a:r>
                      <a:r>
                        <a:rPr lang="en-US" sz="1800" i="0" dirty="0">
                          <a:solidFill>
                            <a:srgbClr val="D9D9D9"/>
                          </a:solidFill>
                          <a:latin typeface="Arial"/>
                          <a:cs typeface="Arial"/>
                        </a:rPr>
                        <a:t> and click on "</a:t>
                      </a:r>
                      <a:r>
                        <a:rPr lang="en-US" sz="1800" i="0" dirty="0">
                          <a:solidFill>
                            <a:srgbClr val="FFC000"/>
                          </a:solidFill>
                          <a:latin typeface="Arial"/>
                          <a:cs typeface="Arial"/>
                        </a:rPr>
                        <a:t>Order your poster</a:t>
                      </a:r>
                      <a:r>
                        <a:rPr lang="en-US" sz="1800" i="0" dirty="0">
                          <a:solidFill>
                            <a:srgbClr val="D9D9D9"/>
                          </a:solidFill>
                          <a:latin typeface="Arial"/>
                          <a:cs typeface="Arial"/>
                        </a:rPr>
                        <a:t>".</a:t>
                      </a:r>
                      <a:endParaRPr lang="en-US" sz="1800" b="1" dirty="0">
                        <a:solidFill>
                          <a:srgbClr val="D9D9D9"/>
                        </a:solidFill>
                        <a:latin typeface="Arial"/>
                        <a:cs typeface="Arial"/>
                      </a:endParaRPr>
                    </a:p>
                  </a:txBody>
                  <a:tcPr marL="182880" marT="137160">
                    <a:solidFill>
                      <a:srgbClr val="010101"/>
                    </a:solidFill>
                  </a:tcPr>
                </a:tc>
                <a:tc hMerge="1">
                  <a:txBody>
                    <a:bodyPr/>
                    <a:lstStyle/>
                    <a:p>
                      <a:pPr marL="0" indent="0" algn="l" defTabSz="114300"/>
                      <a:endParaRPr lang="en-US" sz="2400" b="0" baseline="0" dirty="0">
                        <a:solidFill>
                          <a:srgbClr val="FFC000"/>
                        </a:solidFill>
                        <a:latin typeface="Arial" panose="020B0604020202020204" pitchFamily="34" charset="0"/>
                        <a:cs typeface="Arial" panose="020B0604020202020204" pitchFamily="34" charset="0"/>
                      </a:endParaRPr>
                    </a:p>
                  </a:txBody>
                  <a:tcPr>
                    <a:solidFill>
                      <a:schemeClr val="tx1">
                        <a:lumMod val="95000"/>
                        <a:lumOff val="5000"/>
                      </a:schemeClr>
                    </a:solidFill>
                  </a:tcPr>
                </a:tc>
                <a:extLst>
                  <a:ext uri="{0D108BD9-81ED-4DB2-BD59-A6C34878D82A}">
                    <a16:rowId xmlns:a16="http://schemas.microsoft.com/office/drawing/2014/main" xmlns="" val="677555919"/>
                  </a:ext>
                </a:extLst>
              </a:tr>
              <a:tr h="4292704">
                <a:tc>
                  <a:txBody>
                    <a:bodyPr/>
                    <a:lstStyle/>
                    <a:p>
                      <a:pPr algn="ctr"/>
                      <a:endParaRPr lang="en-US" sz="1800" dirty="0">
                        <a:solidFill>
                          <a:srgbClr val="1F3A4E"/>
                        </a:solidFill>
                      </a:endParaRPr>
                    </a:p>
                    <a:p>
                      <a:pPr algn="ctr"/>
                      <a:endParaRPr lang="en-US" sz="1800" dirty="0">
                        <a:solidFill>
                          <a:srgbClr val="1F3A4E"/>
                        </a:solidFill>
                      </a:endParaRPr>
                    </a:p>
                    <a:p>
                      <a:pPr algn="ctr"/>
                      <a:r>
                        <a:rPr lang="en-US" sz="1800" dirty="0">
                          <a:solidFill>
                            <a:schemeClr val="bg1"/>
                          </a:solidFill>
                          <a:latin typeface="Arial" panose="020B0604020202020204" pitchFamily="34" charset="0"/>
                          <a:cs typeface="Arial" panose="020B0604020202020204" pitchFamily="34" charset="0"/>
                        </a:rPr>
                        <a:t>This is a poster template for a </a:t>
                      </a:r>
                      <a:br>
                        <a:rPr lang="en-US" sz="1800" dirty="0">
                          <a:solidFill>
                            <a:schemeClr val="bg1"/>
                          </a:solidFill>
                          <a:latin typeface="Arial" panose="020B0604020202020204" pitchFamily="34" charset="0"/>
                          <a:cs typeface="Arial" panose="020B0604020202020204" pitchFamily="34" charset="0"/>
                        </a:rPr>
                      </a:br>
                      <a:r>
                        <a:rPr lang="en-US" sz="3200" b="1" dirty="0">
                          <a:solidFill>
                            <a:srgbClr val="FFC000"/>
                          </a:solidFill>
                          <a:latin typeface="Arial" panose="020B0604020202020204" pitchFamily="34" charset="0"/>
                          <a:cs typeface="Arial" panose="020B0604020202020204" pitchFamily="34" charset="0"/>
                        </a:rPr>
                        <a:t>A1</a:t>
                      </a:r>
                    </a:p>
                    <a:p>
                      <a:pPr marL="0" marR="0" indent="0" algn="ctr" defTabSz="3802180" rtl="0" eaLnBrk="1" fontAlgn="auto" latinLnBrk="0" hangingPunct="1">
                        <a:lnSpc>
                          <a:spcPct val="100000"/>
                        </a:lnSpc>
                        <a:spcBef>
                          <a:spcPts val="0"/>
                        </a:spcBef>
                        <a:spcAft>
                          <a:spcPts val="0"/>
                        </a:spcAft>
                        <a:buClrTx/>
                        <a:buSzTx/>
                        <a:buFontTx/>
                        <a:buNone/>
                        <a:tabLst/>
                        <a:defRPr/>
                      </a:pPr>
                      <a:r>
                        <a:rPr lang="en-US" sz="1800" dirty="0">
                          <a:solidFill>
                            <a:srgbClr val="FFC000"/>
                          </a:solidFill>
                          <a:latin typeface="Arial" panose="020B0604020202020204" pitchFamily="34" charset="0"/>
                          <a:cs typeface="Arial" panose="020B0604020202020204" pitchFamily="34" charset="0"/>
                        </a:rPr>
                        <a:t>594mm x 841mm</a:t>
                      </a:r>
                    </a:p>
                    <a:p>
                      <a:pPr marL="0" marR="0" indent="0" algn="ctr" defTabSz="3802180" rtl="0" eaLnBrk="1" fontAlgn="auto" latinLnBrk="0" hangingPunct="1">
                        <a:lnSpc>
                          <a:spcPct val="100000"/>
                        </a:lnSpc>
                        <a:spcBef>
                          <a:spcPts val="0"/>
                        </a:spcBef>
                        <a:spcAft>
                          <a:spcPts val="0"/>
                        </a:spcAft>
                        <a:buClrTx/>
                        <a:buSzTx/>
                        <a:buFontTx/>
                        <a:buNone/>
                        <a:tabLst/>
                        <a:defRPr/>
                      </a:pPr>
                      <a:r>
                        <a:rPr lang="en-US" sz="1800" dirty="0">
                          <a:solidFill>
                            <a:srgbClr val="FFC000"/>
                          </a:solidFill>
                          <a:latin typeface="Arial" panose="020B0604020202020204" pitchFamily="34" charset="0"/>
                          <a:cs typeface="Arial" panose="020B0604020202020204" pitchFamily="34" charset="0"/>
                        </a:rPr>
                        <a:t>23.39 inches x 33.11 inches</a:t>
                      </a:r>
                      <a:r>
                        <a:rPr lang="en-US" sz="1800" dirty="0">
                          <a:solidFill>
                            <a:schemeClr val="bg1"/>
                          </a:solidFill>
                          <a:latin typeface="Arial" panose="020B0604020202020204" pitchFamily="34" charset="0"/>
                          <a:cs typeface="Arial" panose="020B0604020202020204" pitchFamily="34" charset="0"/>
                        </a:rPr>
                        <a:t/>
                      </a:r>
                      <a:br>
                        <a:rPr lang="en-US" sz="1800" dirty="0">
                          <a:solidFill>
                            <a:schemeClr val="bg1"/>
                          </a:solidFill>
                          <a:latin typeface="Arial" panose="020B0604020202020204" pitchFamily="34" charset="0"/>
                          <a:cs typeface="Arial" panose="020B0604020202020204" pitchFamily="34" charset="0"/>
                        </a:rPr>
                      </a:br>
                      <a:r>
                        <a:rPr lang="en-US" sz="1800" dirty="0">
                          <a:solidFill>
                            <a:schemeClr val="bg1"/>
                          </a:solidFill>
                          <a:latin typeface="Arial" panose="020B0604020202020204" pitchFamily="34" charset="0"/>
                          <a:cs typeface="Arial" panose="020B0604020202020204" pitchFamily="34" charset="0"/>
                        </a:rPr>
                        <a:t>research presentation poster</a:t>
                      </a:r>
                    </a:p>
                    <a:p>
                      <a:endParaRPr lang="en-US" sz="1800" dirty="0">
                        <a:solidFill>
                          <a:srgbClr val="1F3A4E"/>
                        </a:solidFill>
                      </a:endParaRPr>
                    </a:p>
                  </a:txBody>
                  <a:tcPr>
                    <a:solidFill>
                      <a:srgbClr val="010101"/>
                    </a:solidFill>
                  </a:tcPr>
                </a:tc>
                <a:tc>
                  <a:txBody>
                    <a:bodyPr/>
                    <a:lstStyle/>
                    <a:p>
                      <a:pPr marL="0" marR="0" indent="0" algn="l" defTabSz="4388900" rtl="0" eaLnBrk="1" fontAlgn="auto" latinLnBrk="0" hangingPunct="1">
                        <a:lnSpc>
                          <a:spcPct val="100000"/>
                        </a:lnSpc>
                        <a:spcBef>
                          <a:spcPts val="0"/>
                        </a:spcBef>
                        <a:spcAft>
                          <a:spcPts val="0"/>
                        </a:spcAft>
                        <a:buClrTx/>
                        <a:buSzTx/>
                        <a:buFontTx/>
                        <a:buNone/>
                        <a:tabLst/>
                        <a:defRPr/>
                      </a:pPr>
                      <a:r>
                        <a:rPr lang="en-US" sz="2000" b="1" baseline="0" dirty="0">
                          <a:solidFill>
                            <a:srgbClr val="FFC000"/>
                          </a:solidFill>
                          <a:latin typeface="Arial" panose="020B0604020202020204" pitchFamily="34" charset="0"/>
                          <a:cs typeface="Arial" panose="020B0604020202020204" pitchFamily="34" charset="0"/>
                        </a:rPr>
                        <a:t>Important: Check the template size</a:t>
                      </a:r>
                      <a:r>
                        <a:rPr lang="en-US" sz="1800" b="0" baseline="0" dirty="0">
                          <a:solidFill>
                            <a:srgbClr val="FFC000"/>
                          </a:solidFill>
                          <a:latin typeface="Arial" panose="020B0604020202020204" pitchFamily="34" charset="0"/>
                          <a:cs typeface="Arial" panose="020B0604020202020204" pitchFamily="34" charset="0"/>
                        </a:rPr>
                        <a:t/>
                      </a:r>
                      <a:br>
                        <a:rPr lang="en-US" sz="1800" b="0" baseline="0" dirty="0">
                          <a:solidFill>
                            <a:srgbClr val="FFC000"/>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Before you start working on your poster and to avoid printing problems check that you have downloaded and that you are using the correct size template for your poster presentation.</a:t>
                      </a:r>
                      <a:br>
                        <a:rPr lang="en-US" sz="1800" b="0" baseline="0" dirty="0">
                          <a:solidFill>
                            <a:srgbClr val="D9D9D9"/>
                          </a:solidFill>
                          <a:latin typeface="Arial" panose="020B0604020202020204" pitchFamily="34" charset="0"/>
                          <a:cs typeface="Arial" panose="020B0604020202020204" pitchFamily="34" charset="0"/>
                        </a:rPr>
                      </a:br>
                      <a:endParaRPr lang="en-US" sz="1800" b="0" baseline="0" dirty="0">
                        <a:solidFill>
                          <a:srgbClr val="FFC000"/>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xmlns="" val="10008"/>
                  </a:ext>
                </a:extLst>
              </a:tr>
              <a:tr h="3340698">
                <a:tc>
                  <a:txBody>
                    <a:bodyPr/>
                    <a:lstStyle/>
                    <a:p>
                      <a:endParaRPr lang="en-US" sz="1800" dirty="0">
                        <a:solidFill>
                          <a:srgbClr val="1F3A4E"/>
                        </a:solidFill>
                      </a:endParaRPr>
                    </a:p>
                  </a:txBody>
                  <a:tcPr>
                    <a:blipFill rotWithShape="1">
                      <a:blip r:embed="rId3"/>
                      <a:stretch>
                        <a:fillRect/>
                      </a:stretch>
                    </a:blipFill>
                  </a:tcPr>
                </a:tc>
                <a:tc>
                  <a:txBody>
                    <a:bodyPr/>
                    <a:lstStyle/>
                    <a:p>
                      <a:pPr algn="l"/>
                      <a:r>
                        <a:rPr lang="en-US" sz="2000" b="1" baseline="0" dirty="0">
                          <a:solidFill>
                            <a:srgbClr val="FFC000"/>
                          </a:solidFill>
                          <a:latin typeface="Arial" panose="020B0604020202020204" pitchFamily="34" charset="0"/>
                          <a:cs typeface="Arial" panose="020B0604020202020204" pitchFamily="34" charset="0"/>
                        </a:rPr>
                        <a:t>How to </a:t>
                      </a:r>
                      <a:r>
                        <a:rPr lang="en-US" sz="3600" b="1" baseline="0" dirty="0">
                          <a:solidFill>
                            <a:srgbClr val="FFC000"/>
                          </a:solidFill>
                          <a:latin typeface="Arial" panose="020B0604020202020204" pitchFamily="34" charset="0"/>
                          <a:cs typeface="Arial" panose="020B0604020202020204" pitchFamily="34" charset="0"/>
                        </a:rPr>
                        <a:t>Zoom in </a:t>
                      </a:r>
                      <a:r>
                        <a:rPr lang="en-US" sz="2000" b="1" baseline="0" dirty="0">
                          <a:solidFill>
                            <a:srgbClr val="FFC000"/>
                          </a:solidFill>
                          <a:latin typeface="Arial" panose="020B0604020202020204" pitchFamily="34" charset="0"/>
                          <a:cs typeface="Arial" panose="020B0604020202020204" pitchFamily="34" charset="0"/>
                        </a:rPr>
                        <a:t>and </a:t>
                      </a:r>
                      <a:r>
                        <a:rPr lang="en-US" sz="1600" b="1" baseline="0" dirty="0">
                          <a:solidFill>
                            <a:srgbClr val="FFC000"/>
                          </a:solidFill>
                          <a:latin typeface="Arial" panose="020B0604020202020204" pitchFamily="34" charset="0"/>
                          <a:cs typeface="Arial" panose="020B0604020202020204" pitchFamily="34" charset="0"/>
                        </a:rPr>
                        <a:t>out</a:t>
                      </a:r>
                      <a:endParaRPr lang="en-US" sz="2000" b="1" baseline="0" dirty="0">
                        <a:solidFill>
                          <a:srgbClr val="FFC000"/>
                        </a:solidFill>
                        <a:latin typeface="Arial" panose="020B0604020202020204" pitchFamily="34" charset="0"/>
                        <a:cs typeface="Arial" panose="020B0604020202020204" pitchFamily="34" charset="0"/>
                      </a:endParaRPr>
                    </a:p>
                    <a:p>
                      <a:pPr algn="l"/>
                      <a:r>
                        <a:rPr lang="en-US" sz="1800" b="0" baseline="0" dirty="0">
                          <a:solidFill>
                            <a:srgbClr val="D9D9D9"/>
                          </a:solidFill>
                          <a:latin typeface="Arial" panose="020B0604020202020204" pitchFamily="34" charset="0"/>
                          <a:cs typeface="Arial" panose="020B0604020202020204" pitchFamily="34" charset="0"/>
                        </a:rPr>
                        <a:t>Use the PowerPoint zoom tool to adjust the screen magnification to view comfortably. PowerPoint provides 2 ways to zoom: </a:t>
                      </a:r>
                      <a:br>
                        <a:rPr lang="en-US" sz="1800" b="0" baseline="0" dirty="0">
                          <a:solidFill>
                            <a:srgbClr val="D9D9D9"/>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1. </a:t>
                      </a:r>
                      <a:r>
                        <a:rPr lang="en-US" sz="1800" b="0" baseline="0" dirty="0">
                          <a:solidFill>
                            <a:srgbClr val="D9D9D9"/>
                          </a:solidFill>
                          <a:latin typeface="Arial" panose="020B0604020202020204" pitchFamily="34" charset="0"/>
                          <a:cs typeface="Arial" panose="020B0604020202020204" pitchFamily="34" charset="0"/>
                        </a:rPr>
                        <a:t>On the top menu bar click on the VIEW tab and then click on ZOOM. Choose the zoom percentage that works best for you. </a:t>
                      </a:r>
                      <a:br>
                        <a:rPr lang="en-US" sz="1800" b="0" baseline="0" dirty="0">
                          <a:solidFill>
                            <a:srgbClr val="D9D9D9"/>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2. </a:t>
                      </a:r>
                      <a:r>
                        <a:rPr lang="en-US" sz="1800" b="0" baseline="0" dirty="0">
                          <a:solidFill>
                            <a:srgbClr val="D9D9D9"/>
                          </a:solidFill>
                          <a:latin typeface="Arial" panose="020B0604020202020204" pitchFamily="34" charset="0"/>
                          <a:cs typeface="Arial" panose="020B0604020202020204" pitchFamily="34" charset="0"/>
                        </a:rPr>
                        <a:t>For better zoom flexibility, use the zoom slider at the bottom right of the window.</a:t>
                      </a:r>
                    </a:p>
                  </a:txBody>
                  <a:tcPr marL="182880" marT="137160">
                    <a:solidFill>
                      <a:srgbClr val="010101"/>
                    </a:solidFill>
                  </a:tcPr>
                </a:tc>
                <a:extLst>
                  <a:ext uri="{0D108BD9-81ED-4DB2-BD59-A6C34878D82A}">
                    <a16:rowId xmlns:a16="http://schemas.microsoft.com/office/drawing/2014/main" xmlns="" val="10001"/>
                  </a:ext>
                </a:extLst>
              </a:tr>
              <a:tr h="1994589">
                <a:tc gridSpan="2">
                  <a:txBody>
                    <a:bodyPr/>
                    <a:lstStyle/>
                    <a:p>
                      <a:pPr marL="0" marR="0" lvl="0" indent="0" algn="l" defTabSz="4388900" rtl="0" eaLnBrk="1" fontAlgn="auto" latinLnBrk="0" hangingPunct="1">
                        <a:lnSpc>
                          <a:spcPct val="100000"/>
                        </a:lnSpc>
                        <a:spcBef>
                          <a:spcPts val="0"/>
                        </a:spcBef>
                        <a:spcAft>
                          <a:spcPts val="0"/>
                        </a:spcAft>
                        <a:buClrTx/>
                        <a:buSzTx/>
                        <a:buFontTx/>
                        <a:buNone/>
                        <a:tabLst/>
                        <a:defRPr/>
                      </a:pPr>
                      <a:r>
                        <a:rPr lang="en-US" sz="2000" b="1" baseline="0" dirty="0">
                          <a:solidFill>
                            <a:srgbClr val="FFC000"/>
                          </a:solidFill>
                          <a:latin typeface="Arial" panose="020B0604020202020204" pitchFamily="34" charset="0"/>
                          <a:cs typeface="Arial" panose="020B0604020202020204" pitchFamily="34" charset="0"/>
                        </a:rPr>
                        <a:t>Ruler and Guides</a:t>
                      </a:r>
                      <a:r>
                        <a:rPr lang="en-US" sz="1800" b="0" baseline="0" dirty="0">
                          <a:solidFill>
                            <a:srgbClr val="FFC000"/>
                          </a:solidFill>
                          <a:latin typeface="Arial" panose="020B0604020202020204" pitchFamily="34" charset="0"/>
                          <a:cs typeface="Arial" panose="020B0604020202020204" pitchFamily="34" charset="0"/>
                        </a:rPr>
                        <a:t/>
                      </a:r>
                      <a:br>
                        <a:rPr lang="en-US" sz="1800" b="0" baseline="0" dirty="0">
                          <a:solidFill>
                            <a:srgbClr val="FFC000"/>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The dotted lines on his poster template are guides.  The horizontal and vertical guides will help you align your poster elements accurately. Text boxes and other elements will ”snap” to the guides and stay within the boundaries of the columns. To hide the guides go to VIEW and uncheck the Guides box.</a:t>
                      </a:r>
                    </a:p>
                  </a:txBody>
                  <a:tcPr>
                    <a:solidFill>
                      <a:srgbClr val="010101"/>
                    </a:solidFill>
                  </a:tcPr>
                </a:tc>
                <a:tc hMerge="1">
                  <a:txBody>
                    <a:bodyPr/>
                    <a:lstStyle/>
                    <a:p>
                      <a:endParaRPr lang="en-US" sz="2400" b="0" baseline="0" dirty="0">
                        <a:solidFill>
                          <a:schemeClr val="bg1"/>
                        </a:solidFill>
                        <a:latin typeface="Arial" panose="020B0604020202020204" pitchFamily="34" charset="0"/>
                        <a:cs typeface="Arial" panose="020B0604020202020204" pitchFamily="34" charset="0"/>
                      </a:endParaRPr>
                    </a:p>
                  </a:txBody>
                  <a:tcPr marL="182880" marT="137160">
                    <a:solidFill>
                      <a:schemeClr val="tx1">
                        <a:lumMod val="95000"/>
                        <a:lumOff val="5000"/>
                      </a:schemeClr>
                    </a:solidFill>
                  </a:tcPr>
                </a:tc>
                <a:extLst>
                  <a:ext uri="{0D108BD9-81ED-4DB2-BD59-A6C34878D82A}">
                    <a16:rowId xmlns:a16="http://schemas.microsoft.com/office/drawing/2014/main" xmlns="" val="10002"/>
                  </a:ext>
                </a:extLst>
              </a:tr>
              <a:tr h="3945819">
                <a:tc>
                  <a:txBody>
                    <a:bodyPr/>
                    <a:lstStyle/>
                    <a:p>
                      <a:endParaRPr lang="en-US" sz="1800" dirty="0">
                        <a:solidFill>
                          <a:srgbClr val="1F3A4E"/>
                        </a:solidFill>
                      </a:endParaRPr>
                    </a:p>
                  </a:txBody>
                  <a:tcPr>
                    <a:blipFill rotWithShape="1">
                      <a:blip r:embed="rId4"/>
                      <a:stretch>
                        <a:fillRect/>
                      </a:stretch>
                    </a:blipFill>
                  </a:tcPr>
                </a:tc>
                <a:tc>
                  <a:txBody>
                    <a:bodyPr/>
                    <a:lstStyle/>
                    <a:p>
                      <a:pPr marL="0" lvl="1" indent="0" algn="l" defTabSz="114300"/>
                      <a:r>
                        <a:rPr lang="en-US" sz="2000" b="1" baseline="0" dirty="0">
                          <a:solidFill>
                            <a:srgbClr val="FFC000"/>
                          </a:solidFill>
                          <a:latin typeface="Arial" panose="020B0604020202020204" pitchFamily="34" charset="0"/>
                          <a:cs typeface="Arial" panose="020B0604020202020204" pitchFamily="34" charset="0"/>
                        </a:rPr>
                        <a:t>Headers and text containers</a:t>
                      </a:r>
                      <a:r>
                        <a:rPr lang="en-US" sz="1800" b="0" baseline="0" dirty="0">
                          <a:solidFill>
                            <a:schemeClr val="bg1"/>
                          </a:solidFill>
                          <a:latin typeface="Arial" panose="020B0604020202020204" pitchFamily="34" charset="0"/>
                          <a:cs typeface="Arial" panose="020B0604020202020204" pitchFamily="34" charset="0"/>
                        </a:rPr>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Included in this template are commonly used section headers such as Abstract, Objectives, Methods, Results, etc. </a:t>
                      </a:r>
                      <a:r>
                        <a:rPr lang="en-US" sz="1800" b="0" baseline="0" dirty="0">
                          <a:solidFill>
                            <a:schemeClr val="bg1"/>
                          </a:solidFill>
                          <a:latin typeface="Arial" panose="020B0604020202020204" pitchFamily="34" charset="0"/>
                          <a:cs typeface="Arial" panose="020B0604020202020204" pitchFamily="34" charset="0"/>
                        </a:rPr>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Click inside a section header to add its text. </a:t>
                      </a:r>
                      <a:r>
                        <a:rPr lang="en-US" sz="1800" b="0" baseline="0" dirty="0">
                          <a:solidFill>
                            <a:schemeClr val="bg1"/>
                          </a:solidFill>
                          <a:latin typeface="Arial" panose="020B0604020202020204" pitchFamily="34" charset="0"/>
                          <a:cs typeface="Arial" panose="020B0604020202020204" pitchFamily="34" charset="0"/>
                        </a:rPr>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To add another header, click on edge of the section box so that it is outlined. Copy and paste it. </a:t>
                      </a:r>
                      <a:r>
                        <a:rPr lang="en-US" sz="1800" b="0" baseline="0" dirty="0">
                          <a:solidFill>
                            <a:schemeClr val="bg1"/>
                          </a:solidFill>
                          <a:latin typeface="Arial" panose="020B0604020202020204" pitchFamily="34" charset="0"/>
                          <a:cs typeface="Arial" panose="020B0604020202020204" pitchFamily="34" charset="0"/>
                        </a:rPr>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To increase its size, click on the white circles and expand to the the desired size.</a:t>
                      </a:r>
                    </a:p>
                  </a:txBody>
                  <a:tcPr marL="182880" marT="137160">
                    <a:solidFill>
                      <a:srgbClr val="010101"/>
                    </a:solidFill>
                  </a:tcPr>
                </a:tc>
                <a:extLst>
                  <a:ext uri="{0D108BD9-81ED-4DB2-BD59-A6C34878D82A}">
                    <a16:rowId xmlns:a16="http://schemas.microsoft.com/office/drawing/2014/main" xmlns="" val="10003"/>
                  </a:ext>
                </a:extLst>
              </a:tr>
              <a:tr h="3208687">
                <a:tc gridSpan="2">
                  <a:txBody>
                    <a:bodyPr/>
                    <a:lstStyle/>
                    <a:p>
                      <a:r>
                        <a:rPr lang="en-US" sz="2000" b="1" dirty="0">
                          <a:solidFill>
                            <a:srgbClr val="FFC000"/>
                          </a:solidFill>
                          <a:latin typeface="Arial" panose="020B0604020202020204" pitchFamily="34" charset="0"/>
                          <a:cs typeface="Arial" panose="020B0604020202020204" pitchFamily="34" charset="0"/>
                        </a:rPr>
                        <a:t>Adding content to the poster</a:t>
                      </a:r>
                    </a:p>
                    <a:p>
                      <a:r>
                        <a:rPr lang="en-US" sz="1800" baseline="0" dirty="0">
                          <a:solidFill>
                            <a:srgbClr val="D9D9D9"/>
                          </a:solidFill>
                          <a:latin typeface="Arial" panose="020B0604020202020204" pitchFamily="34" charset="0"/>
                          <a:cs typeface="Arial" panose="020B0604020202020204" pitchFamily="34" charset="0"/>
                        </a:rPr>
                        <a:t>Start by adding your text to each section without spending too much time with formatting. Use the default font size even if your text extends beyond the bottom of the poster. Continue until you have added all your content including text, graphics, photos, etc. Once you finish adding your content you can go back and format your text as needed.</a:t>
                      </a:r>
                    </a:p>
                    <a:p>
                      <a:pPr marL="342900" indent="-342900">
                        <a:buFontTx/>
                        <a:buChar char="-"/>
                      </a:pPr>
                      <a:r>
                        <a:rPr lang="en-US" sz="1800" baseline="0" dirty="0">
                          <a:solidFill>
                            <a:srgbClr val="D9D9D9"/>
                          </a:solidFill>
                          <a:latin typeface="Arial" panose="020B0604020202020204" pitchFamily="34" charset="0"/>
                          <a:cs typeface="Arial" panose="020B0604020202020204" pitchFamily="34" charset="0"/>
                        </a:rPr>
                        <a:t>If you run out of room, try to reduce the size of your fonts and/or the size of your graphics. If there is a lot of empty space try to increase your font sizes and the size of your graphics. The font used for references can be smaller.</a:t>
                      </a:r>
                      <a:endParaRPr lang="en-US" sz="1800" dirty="0">
                        <a:solidFill>
                          <a:srgbClr val="D9D9D9"/>
                        </a:solidFill>
                        <a:latin typeface="Arial" panose="020B0604020202020204" pitchFamily="34" charset="0"/>
                        <a:cs typeface="Arial" panose="020B0604020202020204" pitchFamily="34" charset="0"/>
                      </a:endParaRPr>
                    </a:p>
                  </a:txBody>
                  <a:tcPr>
                    <a:solidFill>
                      <a:srgbClr val="010101"/>
                    </a:solidFill>
                  </a:tcPr>
                </a:tc>
                <a:tc hMerge="1">
                  <a:txBody>
                    <a:bodyPr/>
                    <a:lstStyle/>
                    <a:p>
                      <a:endParaRPr lang="en-US" sz="2400" dirty="0">
                        <a:solidFill>
                          <a:schemeClr val="bg1"/>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xmlns="" val="10004"/>
                  </a:ext>
                </a:extLst>
              </a:tr>
              <a:tr h="2124673">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panose="020B0604020202020204" pitchFamily="34" charset="0"/>
                          <a:cs typeface="Arial" panose="020B0604020202020204" pitchFamily="34" charset="0"/>
                        </a:rPr>
                        <a:t>Photos</a:t>
                      </a:r>
                    </a:p>
                    <a:p>
                      <a:pPr marL="0" marR="0" lvl="0" indent="0" algn="l" defTabSz="9779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D9D9D9"/>
                          </a:solidFill>
                          <a:effectLst/>
                          <a:uLnTx/>
                          <a:uFillTx/>
                          <a:latin typeface="Arial"/>
                          <a:ea typeface="+mn-ea"/>
                          <a:cs typeface="Arial"/>
                        </a:rPr>
                        <a:t>You can add photos by dragging and dropping from your desktop, copy and paste, or by going to INSERT &gt; PICTURES. Resize images proportionally by holding down the SHIFT key and dragging one of the white corner handles (dots). For a professional-looking poster, do not distort your images by stretching them disproportionally.</a:t>
                      </a:r>
                    </a:p>
                  </a:txBody>
                  <a:tcPr marL="182880" marT="137160">
                    <a:solidFill>
                      <a:srgbClr val="010101"/>
                    </a:solidFill>
                  </a:tcPr>
                </a:tc>
                <a:tc h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200" noProof="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xmlns="" val="10005"/>
                  </a:ext>
                </a:extLst>
              </a:tr>
              <a:tr h="1868684">
                <a:tc gridSpan="2">
                  <a:txBody>
                    <a:bodyPr/>
                    <a:lstStyle/>
                    <a:p>
                      <a:endParaRPr lang="en-US" sz="1800" dirty="0">
                        <a:solidFill>
                          <a:schemeClr val="bg1"/>
                        </a:solidFill>
                        <a:latin typeface="Arial" panose="020B0604020202020204" pitchFamily="34" charset="0"/>
                        <a:cs typeface="Arial" panose="020B0604020202020204" pitchFamily="34" charset="0"/>
                      </a:endParaRPr>
                    </a:p>
                  </a:txBody>
                  <a:tcPr marL="182880" marT="137160">
                    <a:blipFill rotWithShape="1">
                      <a:blip r:embed="rId5"/>
                      <a:stretch>
                        <a:fillRect/>
                      </a:stretch>
                    </a:blipFill>
                  </a:tcPr>
                </a:tc>
                <a:tc hMerge="1">
                  <a:txBody>
                    <a:bodyPr/>
                    <a:lstStyle/>
                    <a:p>
                      <a:endParaRPr lang="en-US" sz="2400" dirty="0">
                        <a:solidFill>
                          <a:srgbClr val="1F3A4E"/>
                        </a:solidFill>
                      </a:endParaRPr>
                    </a:p>
                  </a:txBody>
                  <a:tcPr/>
                </a:tc>
                <a:extLst>
                  <a:ext uri="{0D108BD9-81ED-4DB2-BD59-A6C34878D82A}">
                    <a16:rowId xmlns:a16="http://schemas.microsoft.com/office/drawing/2014/main" xmlns="" val="10006"/>
                  </a:ext>
                </a:extLst>
              </a:tr>
              <a:tr h="2067811">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a:cs typeface="Arial"/>
                        </a:rPr>
                        <a:t>Quality check your graphics</a:t>
                      </a:r>
                    </a:p>
                    <a:p>
                      <a:pPr marL="0" marR="0" lvl="0" indent="0" algn="l" defTabSz="1518341"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Zoom in and look at your images at 100%-200% magnification. If they look clear, they will print well. </a:t>
                      </a:r>
                    </a:p>
                  </a:txBody>
                  <a:tcPr marL="182880" marT="137160">
                    <a:solidFill>
                      <a:srgbClr val="010101"/>
                    </a:solidFill>
                  </a:tcPr>
                </a:tc>
                <a:tc hMerge="1">
                  <a:txBody>
                    <a:bodyPr/>
                    <a:lstStyle/>
                    <a:p>
                      <a:endParaRPr lang="en-US" sz="2400" dirty="0">
                        <a:solidFill>
                          <a:srgbClr val="1F3A4E"/>
                        </a:solidFill>
                      </a:endParaRPr>
                    </a:p>
                  </a:txBody>
                  <a:tcPr>
                    <a:solidFill>
                      <a:schemeClr val="tx1">
                        <a:lumMod val="95000"/>
                        <a:lumOff val="5000"/>
                      </a:schemeClr>
                    </a:solidFill>
                  </a:tcPr>
                </a:tc>
                <a:extLst>
                  <a:ext uri="{0D108BD9-81ED-4DB2-BD59-A6C34878D82A}">
                    <a16:rowId xmlns:a16="http://schemas.microsoft.com/office/drawing/2014/main" xmlns="" val="10007"/>
                  </a:ext>
                </a:extLst>
              </a:tr>
              <a:tr h="2597279">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1800" noProof="0" dirty="0">
                        <a:solidFill>
                          <a:schemeClr val="bg1"/>
                        </a:solidFill>
                        <a:latin typeface="Arial"/>
                        <a:cs typeface="Arial"/>
                      </a:endParaRPr>
                    </a:p>
                  </a:txBody>
                  <a:tcPr marL="182880" marT="137160">
                    <a:blipFill rotWithShape="1">
                      <a:blip r:embed="rId6"/>
                      <a:stretch>
                        <a:fillRect/>
                      </a:stretch>
                    </a:blipFill>
                  </a:tcPr>
                </a:tc>
                <a:tc hMerge="1">
                  <a:txBody>
                    <a:bodyPr/>
                    <a:lstStyle/>
                    <a:p>
                      <a:endParaRPr lang="en-US"/>
                    </a:p>
                  </a:txBody>
                  <a:tcPr/>
                </a:tc>
                <a:extLst>
                  <a:ext uri="{0D108BD9-81ED-4DB2-BD59-A6C34878D82A}">
                    <a16:rowId xmlns:a16="http://schemas.microsoft.com/office/drawing/2014/main" xmlns="" val="10010"/>
                  </a:ext>
                </a:extLst>
              </a:tr>
            </a:tbl>
          </a:graphicData>
        </a:graphic>
      </p:graphicFrame>
      <p:graphicFrame>
        <p:nvGraphicFramePr>
          <p:cNvPr id="4" name="Table 3">
            <a:extLst>
              <a:ext uri="{FF2B5EF4-FFF2-40B4-BE49-F238E27FC236}">
                <a16:creationId xmlns:a16="http://schemas.microsoft.com/office/drawing/2014/main" xmlns="" id="{70EF0DC5-0CE8-8B48-8495-AC770E4326B0}"/>
              </a:ext>
            </a:extLst>
          </p:cNvPr>
          <p:cNvGraphicFramePr>
            <a:graphicFrameLocks noGrp="1"/>
          </p:cNvGraphicFramePr>
          <p:nvPr userDrawn="1">
            <p:extLst>
              <p:ext uri="{D42A27DB-BD31-4B8C-83A1-F6EECF244321}">
                <p14:modId xmlns:p14="http://schemas.microsoft.com/office/powerpoint/2010/main" val="2914211395"/>
              </p:ext>
            </p:extLst>
          </p:nvPr>
        </p:nvGraphicFramePr>
        <p:xfrm>
          <a:off x="21937684" y="-142032"/>
          <a:ext cx="8060660" cy="30460674"/>
        </p:xfrm>
        <a:graphic>
          <a:graphicData uri="http://schemas.openxmlformats.org/drawingml/2006/table">
            <a:tbl>
              <a:tblPr firstRow="1" bandRow="1">
                <a:tableStyleId>{5C22544A-7EE6-4342-B048-85BDC9FD1C3A}</a:tableStyleId>
              </a:tblPr>
              <a:tblGrid>
                <a:gridCol w="3162981">
                  <a:extLst>
                    <a:ext uri="{9D8B030D-6E8A-4147-A177-3AD203B41FA5}">
                      <a16:colId xmlns:a16="http://schemas.microsoft.com/office/drawing/2014/main" xmlns="" val="20000"/>
                    </a:ext>
                  </a:extLst>
                </a:gridCol>
                <a:gridCol w="950236">
                  <a:extLst>
                    <a:ext uri="{9D8B030D-6E8A-4147-A177-3AD203B41FA5}">
                      <a16:colId xmlns:a16="http://schemas.microsoft.com/office/drawing/2014/main" xmlns="" val="764104496"/>
                    </a:ext>
                  </a:extLst>
                </a:gridCol>
                <a:gridCol w="3947443">
                  <a:extLst>
                    <a:ext uri="{9D8B030D-6E8A-4147-A177-3AD203B41FA5}">
                      <a16:colId xmlns:a16="http://schemas.microsoft.com/office/drawing/2014/main" xmlns="" val="4164475170"/>
                    </a:ext>
                  </a:extLst>
                </a:gridCol>
              </a:tblGrid>
              <a:tr h="1192134">
                <a:tc gridSpan="3">
                  <a:txBody>
                    <a:bodyPr/>
                    <a:lstStyle/>
                    <a:p>
                      <a:pPr marL="0" marR="0" indent="0" algn="ctr" defTabSz="4388900" rtl="0" eaLnBrk="1" fontAlgn="auto" latinLnBrk="0" hangingPunct="1">
                        <a:lnSpc>
                          <a:spcPct val="100000"/>
                        </a:lnSpc>
                        <a:spcBef>
                          <a:spcPts val="0"/>
                        </a:spcBef>
                        <a:spcAft>
                          <a:spcPts val="0"/>
                        </a:spcAft>
                        <a:buClrTx/>
                        <a:buSzTx/>
                        <a:buFontTx/>
                        <a:buNone/>
                        <a:tabLst/>
                        <a:defRPr/>
                      </a:pPr>
                      <a:r>
                        <a:rPr lang="en-US" sz="3200" b="0" spc="600" dirty="0">
                          <a:solidFill>
                            <a:srgbClr val="1F3A4E"/>
                          </a:solidFill>
                          <a:latin typeface="Arial Black" panose="020B0A04020102020204" pitchFamily="34" charset="0"/>
                        </a:rPr>
                        <a:t>QUICK START GUIDE</a:t>
                      </a:r>
                      <a:br>
                        <a:rPr lang="en-US" sz="3200" b="0" spc="600" dirty="0">
                          <a:solidFill>
                            <a:srgbClr val="1F3A4E"/>
                          </a:solidFill>
                          <a:latin typeface="Arial Black" panose="020B0A04020102020204" pitchFamily="34" charset="0"/>
                        </a:rPr>
                      </a:br>
                      <a:r>
                        <a:rPr lang="en-US" sz="2400" b="1" spc="0" dirty="0">
                          <a:solidFill>
                            <a:srgbClr val="FF0000"/>
                          </a:solidFill>
                          <a:latin typeface="Trebuchet MS" pitchFamily="34" charset="0"/>
                        </a:rPr>
                        <a:t>(THIS SIDEBAR WILL NOT PRINT)</a:t>
                      </a:r>
                      <a:endParaRPr lang="en-US" sz="3200" b="1" spc="600" dirty="0">
                        <a:solidFill>
                          <a:schemeClr val="bg1"/>
                        </a:solidFill>
                        <a:latin typeface="Trebuchet MS" pitchFamily="34" charset="0"/>
                      </a:endParaRPr>
                    </a:p>
                  </a:txBody>
                  <a:tcPr marL="182880" marT="137160">
                    <a:solidFill>
                      <a:srgbClr val="FFC000"/>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10000"/>
                  </a:ext>
                </a:extLst>
              </a:tr>
              <a:tr h="5727945">
                <a:tc gridSpan="3">
                  <a:txBody>
                    <a:bodyPr/>
                    <a:lstStyle/>
                    <a:p>
                      <a:pPr algn="l"/>
                      <a:r>
                        <a:rPr lang="en-US" sz="2000" b="1" baseline="0" dirty="0">
                          <a:solidFill>
                            <a:srgbClr val="FFC000"/>
                          </a:solidFill>
                          <a:latin typeface="Arial" panose="020B0604020202020204" pitchFamily="34" charset="0"/>
                          <a:cs typeface="Arial" panose="020B0604020202020204" pitchFamily="34" charset="0"/>
                        </a:rPr>
                        <a:t>How to change the template colors</a:t>
                      </a:r>
                    </a:p>
                    <a:p>
                      <a:pPr marL="0" indent="0" algn="l" defTabSz="114300"/>
                      <a:r>
                        <a:rPr lang="en-US" sz="1800" b="0" baseline="0" dirty="0">
                          <a:solidFill>
                            <a:srgbClr val="D9D9D9"/>
                          </a:solidFill>
                          <a:latin typeface="Arial" panose="020B0604020202020204" pitchFamily="34" charset="0"/>
                          <a:cs typeface="Arial" panose="020B0604020202020204" pitchFamily="34" charset="0"/>
                        </a:rPr>
                        <a:t>You can change the overall template color theme by clicking on the COLORS dropdown menu under the DESIGN tab. You can see a tutorial here: </a:t>
                      </a:r>
                      <a:r>
                        <a:rPr lang="en-US" sz="1800" dirty="0">
                          <a:solidFill>
                            <a:srgbClr val="FFC000"/>
                          </a:solidFill>
                          <a:hlinkClick r:id="rId7">
                            <a:extLst>
                              <a:ext uri="{A12FA001-AC4F-418D-AE19-62706E023703}">
                                <ahyp:hlinkClr xmlns:ahyp="http://schemas.microsoft.com/office/drawing/2018/hyperlinkcolor" xmlns="" val="tx"/>
                              </a:ext>
                            </a:extLst>
                          </a:hlinkClick>
                        </a:rPr>
                        <a:t>https://www.posterpresentations.com/how-to-change-the-research-poster-template-colors.html</a:t>
                      </a:r>
                      <a:endParaRPr lang="en-US" sz="1800" dirty="0">
                        <a:solidFill>
                          <a:srgbClr val="FFC000"/>
                        </a:solidFill>
                      </a:endParaRPr>
                    </a:p>
                    <a:p>
                      <a:pPr marL="0" indent="0" algn="l" defTabSz="114300"/>
                      <a:endParaRPr lang="en-US" sz="1800" b="0" baseline="0" dirty="0">
                        <a:solidFill>
                          <a:srgbClr val="D9D9D9"/>
                        </a:solidFill>
                        <a:latin typeface="Arial" panose="020B0604020202020204" pitchFamily="34" charset="0"/>
                        <a:cs typeface="Arial" panose="020B0604020202020204" pitchFamily="34" charset="0"/>
                      </a:endParaRPr>
                    </a:p>
                    <a:p>
                      <a:pPr marL="0" indent="0" algn="l" defTabSz="114300"/>
                      <a:r>
                        <a:rPr lang="en-US" sz="1800" b="0" baseline="0" dirty="0">
                          <a:solidFill>
                            <a:srgbClr val="D9D9D9"/>
                          </a:solidFill>
                          <a:latin typeface="Arial" panose="020B0604020202020204" pitchFamily="34" charset="0"/>
                          <a:cs typeface="Arial" panose="020B0604020202020204" pitchFamily="34" charset="0"/>
                        </a:rPr>
                        <a:t>You can also manually change the color of individual elements by going to VIEW &gt; SLIDE MASTER. On the left side of your screen select the background master where you can change the template background, column sizes, etc. </a:t>
                      </a:r>
                    </a:p>
                    <a:p>
                      <a:pPr marL="0" indent="0" algn="l" defTabSz="114300"/>
                      <a:endParaRPr lang="en-US" sz="1800" b="0" baseline="0" dirty="0">
                        <a:solidFill>
                          <a:srgbClr val="D9D9D9"/>
                        </a:solidFill>
                        <a:latin typeface="Arial" panose="020B0604020202020204" pitchFamily="34" charset="0"/>
                        <a:cs typeface="Arial" panose="020B0604020202020204" pitchFamily="34" charset="0"/>
                      </a:endParaRPr>
                    </a:p>
                    <a:p>
                      <a:pPr marL="0" indent="0" algn="l" defTabSz="114300"/>
                      <a:r>
                        <a:rPr lang="en-US" sz="1800" b="0" baseline="0" dirty="0">
                          <a:solidFill>
                            <a:srgbClr val="D9D9D9"/>
                          </a:solidFill>
                          <a:latin typeface="Arial" panose="020B0604020202020204" pitchFamily="34" charset="0"/>
                          <a:cs typeface="Arial" panose="020B0604020202020204" pitchFamily="34" charset="0"/>
                        </a:rPr>
                        <a:t>After you finish working on the SLIDE MASTER, it is important that you go to VIEW &gt; NORMAL to continue working on your poster. </a:t>
                      </a:r>
                    </a:p>
                  </a:txBody>
                  <a:tcPr marL="182880" marT="137160">
                    <a:solidFill>
                      <a:schemeClr val="tx1"/>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10001"/>
                  </a:ext>
                </a:extLst>
              </a:tr>
              <a:tr h="4259477">
                <a:tc gridSpan="3">
                  <a:txBody>
                    <a:bodyPr/>
                    <a:lstStyle/>
                    <a:p>
                      <a:r>
                        <a:rPr lang="en-US" sz="2000" b="1" dirty="0">
                          <a:solidFill>
                            <a:srgbClr val="FFC000"/>
                          </a:solidFill>
                          <a:latin typeface="Arial" panose="020B0604020202020204" pitchFamily="34" charset="0"/>
                          <a:cs typeface="Arial" panose="020B0604020202020204" pitchFamily="34" charset="0"/>
                        </a:rPr>
                        <a:t>How to change the column layout configuration</a:t>
                      </a:r>
                    </a:p>
                    <a:p>
                      <a:r>
                        <a:rPr lang="en-US" sz="1800" dirty="0">
                          <a:solidFill>
                            <a:srgbClr val="D9D9D9"/>
                          </a:solidFill>
                          <a:latin typeface="Arial" panose="020B0604020202020204" pitchFamily="34" charset="0"/>
                          <a:cs typeface="Arial" panose="020B0604020202020204" pitchFamily="34" charset="0"/>
                        </a:rPr>
                        <a:t>You can manually change the configuration on the columns by going to VIEW &gt; SLIDE MASTER. You can delete columns, resize them or modify them as needed for your layout. </a:t>
                      </a:r>
                    </a:p>
                    <a:p>
                      <a:pPr marL="0" marR="0" indent="0" algn="l" defTabSz="3765366" rtl="0" eaLnBrk="1" fontAlgn="auto" latinLnBrk="0" hangingPunct="1">
                        <a:lnSpc>
                          <a:spcPct val="100000"/>
                        </a:lnSpc>
                        <a:spcBef>
                          <a:spcPts val="0"/>
                        </a:spcBef>
                        <a:spcAft>
                          <a:spcPts val="0"/>
                        </a:spcAft>
                        <a:buClrTx/>
                        <a:buSzTx/>
                        <a:buFontTx/>
                        <a:buNone/>
                        <a:tabLst/>
                        <a:defRPr/>
                      </a:pPr>
                      <a:r>
                        <a:rPr lang="en-US" sz="1800" dirty="0">
                          <a:solidFill>
                            <a:srgbClr val="D9D9D9"/>
                          </a:solidFill>
                          <a:latin typeface="Arial" panose="020B0604020202020204" pitchFamily="34" charset="0"/>
                          <a:cs typeface="Arial" panose="020B0604020202020204" pitchFamily="34" charset="0"/>
                        </a:rPr>
                        <a:t>You can see a tutorial here: </a:t>
                      </a:r>
                      <a:r>
                        <a:rPr lang="en-US" sz="1800" u="sng" dirty="0">
                          <a:solidFill>
                            <a:srgbClr val="FFC000"/>
                          </a:solidFill>
                          <a:latin typeface="Arial" panose="020B0604020202020204" pitchFamily="34" charset="0"/>
                          <a:cs typeface="Arial" panose="020B0604020202020204" pitchFamily="34" charset="0"/>
                        </a:rPr>
                        <a:t>https://</a:t>
                      </a:r>
                      <a:r>
                        <a:rPr lang="en-US" sz="1800" u="sng" dirty="0" err="1">
                          <a:solidFill>
                            <a:srgbClr val="FFC000"/>
                          </a:solidFill>
                          <a:latin typeface="Arial" panose="020B0604020202020204" pitchFamily="34" charset="0"/>
                          <a:cs typeface="Arial" panose="020B0604020202020204" pitchFamily="34" charset="0"/>
                        </a:rPr>
                        <a:t>www.posterpresentations.com</a:t>
                      </a:r>
                      <a:r>
                        <a:rPr lang="en-US" sz="1800" u="sng" dirty="0">
                          <a:solidFill>
                            <a:srgbClr val="FFC000"/>
                          </a:solidFill>
                          <a:latin typeface="Arial" panose="020B0604020202020204" pitchFamily="34" charset="0"/>
                          <a:cs typeface="Arial" panose="020B0604020202020204" pitchFamily="34" charset="0"/>
                        </a:rPr>
                        <a:t>/how-to-change-the-column-</a:t>
                      </a:r>
                      <a:r>
                        <a:rPr lang="en-US" sz="1800" u="sng" dirty="0" err="1">
                          <a:solidFill>
                            <a:srgbClr val="FFC000"/>
                          </a:solidFill>
                          <a:latin typeface="Arial" panose="020B0604020202020204" pitchFamily="34" charset="0"/>
                          <a:cs typeface="Arial" panose="020B0604020202020204" pitchFamily="34" charset="0"/>
                        </a:rPr>
                        <a:t>configuration.html</a:t>
                      </a:r>
                      <a:endParaRPr lang="en-US" sz="4400" u="sng" dirty="0">
                        <a:solidFill>
                          <a:srgbClr val="FFC000"/>
                        </a:solidFill>
                      </a:endParaRPr>
                    </a:p>
                  </a:txBody>
                  <a:tcPr marL="182880" marT="137160">
                    <a:solidFill>
                      <a:schemeClr val="tx1"/>
                    </a:solidFill>
                  </a:tcPr>
                </a:tc>
                <a:tc hMerge="1">
                  <a:txBody>
                    <a:bodyPr/>
                    <a:lstStyle/>
                    <a:p>
                      <a:endParaRPr lang="en-US"/>
                    </a:p>
                  </a:txBody>
                  <a:tcPr/>
                </a:tc>
                <a:tc hMerge="1">
                  <a:txBody>
                    <a:bodyPr/>
                    <a:lstStyle/>
                    <a:p>
                      <a:endParaRPr lang="en-US" dirty="0"/>
                    </a:p>
                  </a:txBody>
                  <a:tcPr marL="182880" marT="137160">
                    <a:solidFill>
                      <a:srgbClr val="010101"/>
                    </a:solidFill>
                  </a:tcPr>
                </a:tc>
                <a:extLst>
                  <a:ext uri="{0D108BD9-81ED-4DB2-BD59-A6C34878D82A}">
                    <a16:rowId xmlns:a16="http://schemas.microsoft.com/office/drawing/2014/main" xmlns="" val="10004"/>
                  </a:ext>
                </a:extLst>
              </a:tr>
              <a:tr h="1678544">
                <a:tc>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000" noProof="0" dirty="0">
                        <a:solidFill>
                          <a:srgbClr val="D9D9D9"/>
                        </a:solidFill>
                        <a:latin typeface="Arial" panose="020B0604020202020204" pitchFamily="34" charset="0"/>
                        <a:cs typeface="Arial" panose="020B0604020202020204" pitchFamily="34" charset="0"/>
                      </a:endParaRPr>
                    </a:p>
                  </a:txBody>
                  <a:tcPr marL="182880" marT="137160">
                    <a:blipFill dpi="0" rotWithShape="1">
                      <a:blip r:embed="rId8">
                        <a:extLst>
                          <a:ext uri="{28A0092B-C50C-407E-A947-70E740481C1C}">
                            <a14:useLocalDpi xmlns:a14="http://schemas.microsoft.com/office/drawing/2010/main" val="0"/>
                          </a:ext>
                        </a:extLst>
                      </a:blip>
                      <a:srcRect/>
                      <a:stretch>
                        <a:fillRect/>
                      </a:stretch>
                    </a:blipFill>
                  </a:tcPr>
                </a:tc>
                <a:tc rowSpan="2"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panose="020B0604020202020204" pitchFamily="34" charset="0"/>
                          <a:cs typeface="Arial" panose="020B0604020202020204" pitchFamily="34" charset="0"/>
                        </a:rPr>
                        <a:t>How to hide the QUICK START GUIDE bars from the sides of the template</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panose="020B0604020202020204" pitchFamily="34" charset="0"/>
                          <a:cs typeface="Arial" panose="020B0604020202020204" pitchFamily="34" charset="0"/>
                        </a:rPr>
                        <a:t>The Quick Start</a:t>
                      </a:r>
                      <a:r>
                        <a:rPr lang="en-US" sz="1800" baseline="0" noProof="0" dirty="0">
                          <a:solidFill>
                            <a:srgbClr val="D9D9D9"/>
                          </a:solidFill>
                          <a:latin typeface="Arial" panose="020B0604020202020204" pitchFamily="34" charset="0"/>
                          <a:cs typeface="Arial" panose="020B0604020202020204" pitchFamily="34" charset="0"/>
                        </a:rPr>
                        <a:t> Guides</a:t>
                      </a:r>
                      <a:r>
                        <a:rPr lang="en-US" sz="1800" noProof="0" dirty="0">
                          <a:solidFill>
                            <a:srgbClr val="D9D9D9"/>
                          </a:solidFill>
                          <a:latin typeface="Arial" panose="020B0604020202020204" pitchFamily="34" charset="0"/>
                          <a:cs typeface="Arial" panose="020B0604020202020204" pitchFamily="34" charset="0"/>
                        </a:rPr>
                        <a:t> </a:t>
                      </a:r>
                      <a:r>
                        <a:rPr lang="en-US" sz="1800" u="sng" noProof="0" dirty="0">
                          <a:solidFill>
                            <a:srgbClr val="D9D9D9"/>
                          </a:solidFill>
                          <a:latin typeface="Arial" panose="020B0604020202020204" pitchFamily="34" charset="0"/>
                          <a:cs typeface="Arial" panose="020B0604020202020204" pitchFamily="34" charset="0"/>
                        </a:rPr>
                        <a:t>are outside the template’s printable area</a:t>
                      </a:r>
                      <a:r>
                        <a:rPr lang="en-US" sz="1800" noProof="0" dirty="0">
                          <a:solidFill>
                            <a:srgbClr val="D9D9D9"/>
                          </a:solidFill>
                          <a:latin typeface="Arial" panose="020B0604020202020204" pitchFamily="34" charset="0"/>
                          <a:cs typeface="Arial" panose="020B0604020202020204" pitchFamily="34" charset="0"/>
                        </a:rPr>
                        <a:t> and they will not be on the printed poster</a:t>
                      </a:r>
                      <a:r>
                        <a:rPr lang="en-US" sz="1800" baseline="0" noProof="0" dirty="0">
                          <a:solidFill>
                            <a:srgbClr val="D9D9D9"/>
                          </a:solidFill>
                          <a:latin typeface="Arial" panose="020B0604020202020204" pitchFamily="34" charset="0"/>
                          <a:cs typeface="Arial" panose="020B0604020202020204" pitchFamily="34" charset="0"/>
                        </a:rPr>
                        <a:t>. </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1800" baseline="0" noProof="0" dirty="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baseline="0" noProof="0" dirty="0">
                          <a:solidFill>
                            <a:srgbClr val="D9D9D9"/>
                          </a:solidFill>
                          <a:latin typeface="Arial" panose="020B0604020202020204" pitchFamily="34" charset="0"/>
                          <a:cs typeface="Arial" panose="020B0604020202020204" pitchFamily="34" charset="0"/>
                        </a:rPr>
                        <a:t>If you create a PDF file from your template, the guides will not be included.</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1800" baseline="0" noProof="0" dirty="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baseline="0" noProof="0" dirty="0">
                          <a:solidFill>
                            <a:srgbClr val="D9D9D9"/>
                          </a:solidFill>
                          <a:latin typeface="Arial" panose="020B0604020202020204" pitchFamily="34" charset="0"/>
                          <a:cs typeface="Arial" panose="020B0604020202020204" pitchFamily="34" charset="0"/>
                        </a:rPr>
                        <a:t>To hide the guides click on the </a:t>
                      </a:r>
                      <a:r>
                        <a:rPr lang="en-US" sz="1800" b="1" baseline="0" noProof="0" dirty="0">
                          <a:solidFill>
                            <a:srgbClr val="D9D9D9"/>
                          </a:solidFill>
                          <a:latin typeface="Arial" panose="020B0604020202020204" pitchFamily="34" charset="0"/>
                          <a:cs typeface="Arial" panose="020B0604020202020204" pitchFamily="34" charset="0"/>
                        </a:rPr>
                        <a:t>Home</a:t>
                      </a:r>
                      <a:r>
                        <a:rPr lang="en-US" sz="1800" baseline="0" noProof="0" dirty="0">
                          <a:solidFill>
                            <a:srgbClr val="D9D9D9"/>
                          </a:solidFill>
                          <a:latin typeface="Arial" panose="020B0604020202020204" pitchFamily="34" charset="0"/>
                          <a:cs typeface="Arial" panose="020B0604020202020204" pitchFamily="34" charset="0"/>
                        </a:rPr>
                        <a:t> tab (top of the screen) and then click on the </a:t>
                      </a:r>
                      <a:r>
                        <a:rPr lang="en-US" sz="1800" b="1" baseline="0" noProof="0" dirty="0">
                          <a:solidFill>
                            <a:srgbClr val="D9D9D9"/>
                          </a:solidFill>
                          <a:latin typeface="Arial" panose="020B0604020202020204" pitchFamily="34" charset="0"/>
                          <a:cs typeface="Arial" panose="020B0604020202020204" pitchFamily="34" charset="0"/>
                        </a:rPr>
                        <a:t>Layout</a:t>
                      </a:r>
                      <a:r>
                        <a:rPr lang="en-US" sz="1800" baseline="0" noProof="0" dirty="0">
                          <a:solidFill>
                            <a:srgbClr val="D9D9D9"/>
                          </a:solidFill>
                          <a:latin typeface="Arial" panose="020B0604020202020204" pitchFamily="34" charset="0"/>
                          <a:cs typeface="Arial" panose="020B0604020202020204" pitchFamily="34" charset="0"/>
                        </a:rPr>
                        <a:t> button below to see the available layouts. Choose the </a:t>
                      </a:r>
                      <a:r>
                        <a:rPr lang="en-US" sz="1800" b="1" baseline="0" noProof="0" dirty="0">
                          <a:solidFill>
                            <a:srgbClr val="D9D9D9"/>
                          </a:solidFill>
                          <a:latin typeface="Arial" panose="020B0604020202020204" pitchFamily="34" charset="0"/>
                          <a:cs typeface="Arial" panose="020B0604020202020204" pitchFamily="34" charset="0"/>
                        </a:rPr>
                        <a:t>Without Guides </a:t>
                      </a:r>
                      <a:r>
                        <a:rPr lang="en-US" sz="1800" b="0" baseline="0" noProof="0" dirty="0">
                          <a:solidFill>
                            <a:srgbClr val="D9D9D9"/>
                          </a:solidFill>
                          <a:latin typeface="Arial" panose="020B0604020202020204" pitchFamily="34" charset="0"/>
                          <a:cs typeface="Arial" panose="020B0604020202020204" pitchFamily="34" charset="0"/>
                        </a:rPr>
                        <a:t>layout</a:t>
                      </a:r>
                      <a:r>
                        <a:rPr lang="en-US" sz="1800" baseline="0" noProof="0" dirty="0">
                          <a:solidFill>
                            <a:srgbClr val="D9D9D9"/>
                          </a:solidFill>
                          <a:latin typeface="Arial" panose="020B0604020202020204" pitchFamily="34" charset="0"/>
                          <a:cs typeface="Arial" panose="020B0604020202020204" pitchFamily="34" charset="0"/>
                        </a:rPr>
                        <a:t>.</a:t>
                      </a:r>
                      <a:endParaRPr lang="en-US" sz="1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c rowSpan="2" h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3200" b="1" noProof="0">
                          <a:solidFill>
                            <a:srgbClr val="FFC000"/>
                          </a:solidFill>
                          <a:latin typeface="Arial" panose="020B0604020202020204" pitchFamily="34" charset="0"/>
                          <a:cs typeface="Arial" panose="020B0604020202020204" pitchFamily="34" charset="0"/>
                        </a:rPr>
                        <a:t>How to hide the QUICK START GUIDE bars from the sides of the template</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2800" noProof="0">
                          <a:solidFill>
                            <a:srgbClr val="D9D9D9"/>
                          </a:solidFill>
                          <a:latin typeface="Arial" panose="020B0604020202020204" pitchFamily="34" charset="0"/>
                          <a:cs typeface="Arial" panose="020B0604020202020204" pitchFamily="34" charset="0"/>
                        </a:rPr>
                        <a:t>The Quick Start</a:t>
                      </a:r>
                      <a:r>
                        <a:rPr lang="en-US" sz="2800" baseline="0" noProof="0">
                          <a:solidFill>
                            <a:srgbClr val="D9D9D9"/>
                          </a:solidFill>
                          <a:latin typeface="Arial" panose="020B0604020202020204" pitchFamily="34" charset="0"/>
                          <a:cs typeface="Arial" panose="020B0604020202020204" pitchFamily="34" charset="0"/>
                        </a:rPr>
                        <a:t> Guides</a:t>
                      </a:r>
                      <a:r>
                        <a:rPr lang="en-US" sz="2800" noProof="0">
                          <a:solidFill>
                            <a:srgbClr val="D9D9D9"/>
                          </a:solidFill>
                          <a:latin typeface="Arial" panose="020B0604020202020204" pitchFamily="34" charset="0"/>
                          <a:cs typeface="Arial" panose="020B0604020202020204" pitchFamily="34" charset="0"/>
                        </a:rPr>
                        <a:t> </a:t>
                      </a:r>
                      <a:r>
                        <a:rPr lang="en-US" sz="2800" u="sng" noProof="0">
                          <a:solidFill>
                            <a:srgbClr val="D9D9D9"/>
                          </a:solidFill>
                          <a:latin typeface="Arial" panose="020B0604020202020204" pitchFamily="34" charset="0"/>
                          <a:cs typeface="Arial" panose="020B0604020202020204" pitchFamily="34" charset="0"/>
                        </a:rPr>
                        <a:t>are outside the template’s printable area</a:t>
                      </a:r>
                      <a:r>
                        <a:rPr lang="en-US" sz="2800" noProof="0">
                          <a:solidFill>
                            <a:srgbClr val="D9D9D9"/>
                          </a:solidFill>
                          <a:latin typeface="Arial" panose="020B0604020202020204" pitchFamily="34" charset="0"/>
                          <a:cs typeface="Arial" panose="020B0604020202020204" pitchFamily="34" charset="0"/>
                        </a:rPr>
                        <a:t> and they will not be on the printed poster</a:t>
                      </a:r>
                      <a:r>
                        <a:rPr lang="en-US" sz="2800" baseline="0" noProof="0">
                          <a:solidFill>
                            <a:srgbClr val="D9D9D9"/>
                          </a:solidFill>
                          <a:latin typeface="Arial" panose="020B0604020202020204" pitchFamily="34" charset="0"/>
                          <a:cs typeface="Arial" panose="020B0604020202020204" pitchFamily="34" charset="0"/>
                        </a:rPr>
                        <a:t>. </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2800" baseline="0" noProof="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2800" baseline="0" noProof="0">
                          <a:solidFill>
                            <a:srgbClr val="D9D9D9"/>
                          </a:solidFill>
                          <a:latin typeface="Arial" panose="020B0604020202020204" pitchFamily="34" charset="0"/>
                          <a:cs typeface="Arial" panose="020B0604020202020204" pitchFamily="34" charset="0"/>
                        </a:rPr>
                        <a:t>If you create a PDF file from your template, the guides will not be included.</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2800" baseline="0" noProof="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2800" baseline="0" noProof="0">
                          <a:solidFill>
                            <a:srgbClr val="D9D9D9"/>
                          </a:solidFill>
                          <a:latin typeface="Arial" panose="020B0604020202020204" pitchFamily="34" charset="0"/>
                          <a:cs typeface="Arial" panose="020B0604020202020204" pitchFamily="34" charset="0"/>
                        </a:rPr>
                        <a:t>To hide the guides click on the </a:t>
                      </a:r>
                      <a:r>
                        <a:rPr lang="en-US" sz="2800" b="1" baseline="0" noProof="0">
                          <a:solidFill>
                            <a:srgbClr val="D9D9D9"/>
                          </a:solidFill>
                          <a:latin typeface="Arial" panose="020B0604020202020204" pitchFamily="34" charset="0"/>
                          <a:cs typeface="Arial" panose="020B0604020202020204" pitchFamily="34" charset="0"/>
                        </a:rPr>
                        <a:t>Home</a:t>
                      </a:r>
                      <a:r>
                        <a:rPr lang="en-US" sz="2800" baseline="0" noProof="0">
                          <a:solidFill>
                            <a:srgbClr val="D9D9D9"/>
                          </a:solidFill>
                          <a:latin typeface="Arial" panose="020B0604020202020204" pitchFamily="34" charset="0"/>
                          <a:cs typeface="Arial" panose="020B0604020202020204" pitchFamily="34" charset="0"/>
                        </a:rPr>
                        <a:t> tab (top of the screen) and then click on the </a:t>
                      </a:r>
                      <a:r>
                        <a:rPr lang="en-US" sz="2800" b="1" baseline="0" noProof="0">
                          <a:solidFill>
                            <a:srgbClr val="D9D9D9"/>
                          </a:solidFill>
                          <a:latin typeface="Arial" panose="020B0604020202020204" pitchFamily="34" charset="0"/>
                          <a:cs typeface="Arial" panose="020B0604020202020204" pitchFamily="34" charset="0"/>
                        </a:rPr>
                        <a:t>Layout</a:t>
                      </a:r>
                      <a:r>
                        <a:rPr lang="en-US" sz="2800" baseline="0" noProof="0">
                          <a:solidFill>
                            <a:srgbClr val="D9D9D9"/>
                          </a:solidFill>
                          <a:latin typeface="Arial" panose="020B0604020202020204" pitchFamily="34" charset="0"/>
                          <a:cs typeface="Arial" panose="020B0604020202020204" pitchFamily="34" charset="0"/>
                        </a:rPr>
                        <a:t> button below to see the available layouts. Choose the </a:t>
                      </a:r>
                      <a:r>
                        <a:rPr lang="en-US" sz="2800" b="1" baseline="0" noProof="0">
                          <a:solidFill>
                            <a:srgbClr val="D9D9D9"/>
                          </a:solidFill>
                          <a:latin typeface="Arial" panose="020B0604020202020204" pitchFamily="34" charset="0"/>
                          <a:cs typeface="Arial" panose="020B0604020202020204" pitchFamily="34" charset="0"/>
                        </a:rPr>
                        <a:t>Without Guides </a:t>
                      </a:r>
                      <a:r>
                        <a:rPr lang="en-US" sz="2800" b="0" baseline="0" noProof="0">
                          <a:solidFill>
                            <a:srgbClr val="D9D9D9"/>
                          </a:solidFill>
                          <a:latin typeface="Arial" panose="020B0604020202020204" pitchFamily="34" charset="0"/>
                          <a:cs typeface="Arial" panose="020B0604020202020204" pitchFamily="34" charset="0"/>
                        </a:rPr>
                        <a:t>layout</a:t>
                      </a:r>
                      <a:r>
                        <a:rPr lang="en-US" sz="2800" baseline="0" noProof="0">
                          <a:solidFill>
                            <a:srgbClr val="D9D9D9"/>
                          </a:solidFill>
                          <a:latin typeface="Arial" panose="020B0604020202020204" pitchFamily="34" charset="0"/>
                          <a:cs typeface="Arial" panose="020B0604020202020204" pitchFamily="34" charset="0"/>
                        </a:rPr>
                        <a:t>.</a:t>
                      </a:r>
                      <a:endParaRPr lang="en-US" sz="2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xmlns="" val="10005"/>
                  </a:ext>
                </a:extLst>
              </a:tr>
              <a:tr h="5446460">
                <a:tc>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0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c gridSpan="2" v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c hMerge="1" vMerge="1">
                  <a:txBody>
                    <a:bodyPr/>
                    <a:lstStyle/>
                    <a:p>
                      <a:endParaRPr lang="en-US"/>
                    </a:p>
                  </a:txBody>
                  <a:tcPr/>
                </a:tc>
                <a:extLst>
                  <a:ext uri="{0D108BD9-81ED-4DB2-BD59-A6C34878D82A}">
                    <a16:rowId xmlns:a16="http://schemas.microsoft.com/office/drawing/2014/main" xmlns="" val="1766341567"/>
                  </a:ext>
                </a:extLst>
              </a:tr>
              <a:tr h="4626677">
                <a:tc>
                  <a:txBody>
                    <a:bodyPr/>
                    <a:lstStyle/>
                    <a:p>
                      <a:pPr rtl="0"/>
                      <a:r>
                        <a:rPr lang="en-US" sz="2400" b="1" dirty="0">
                          <a:solidFill>
                            <a:srgbClr val="FFC000"/>
                          </a:solidFill>
                          <a:latin typeface="Arial" panose="020B0604020202020204" pitchFamily="34" charset="0"/>
                          <a:cs typeface="Arial" panose="020B0604020202020204" pitchFamily="34" charset="0"/>
                        </a:rPr>
                        <a:t>How to</a:t>
                      </a:r>
                      <a:r>
                        <a:rPr lang="en-US" sz="2400" b="1" baseline="0" dirty="0">
                          <a:solidFill>
                            <a:srgbClr val="FFC000"/>
                          </a:solidFill>
                          <a:latin typeface="Arial" panose="020B0604020202020204" pitchFamily="34" charset="0"/>
                          <a:cs typeface="Arial" panose="020B0604020202020204" pitchFamily="34" charset="0"/>
                        </a:rPr>
                        <a:t> preview your poster prior to printing</a:t>
                      </a:r>
                      <a:endParaRPr lang="en-US" sz="2400" b="1" dirty="0">
                        <a:solidFill>
                          <a:srgbClr val="FFC000"/>
                        </a:solidFill>
                        <a:latin typeface="Arial" panose="020B0604020202020204" pitchFamily="34" charset="0"/>
                        <a:cs typeface="Arial" panose="020B0604020202020204" pitchFamily="34" charset="0"/>
                      </a:endParaRPr>
                    </a:p>
                    <a:p>
                      <a:pPr rtl="0"/>
                      <a:r>
                        <a:rPr lang="en-US" sz="2000" dirty="0">
                          <a:solidFill>
                            <a:srgbClr val="D9D9D9"/>
                          </a:solidFill>
                          <a:latin typeface="Arial" panose="020B0604020202020204" pitchFamily="34" charset="0"/>
                          <a:cs typeface="Arial" panose="020B0604020202020204" pitchFamily="34" charset="0"/>
                        </a:rPr>
                        <a:t>You can preview your poster at any time by pressing the </a:t>
                      </a:r>
                      <a:r>
                        <a:rPr lang="en-US" sz="2000" dirty="0">
                          <a:solidFill>
                            <a:srgbClr val="FFC000"/>
                          </a:solidFill>
                          <a:latin typeface="Arial" panose="020B0604020202020204" pitchFamily="34" charset="0"/>
                          <a:cs typeface="Arial" panose="020B0604020202020204" pitchFamily="34" charset="0"/>
                        </a:rPr>
                        <a:t>F5 key</a:t>
                      </a:r>
                      <a:r>
                        <a:rPr lang="en-US" sz="2000" dirty="0">
                          <a:solidFill>
                            <a:srgbClr val="D9D9D9"/>
                          </a:solidFill>
                          <a:latin typeface="Arial" panose="020B0604020202020204" pitchFamily="34" charset="0"/>
                          <a:cs typeface="Arial" panose="020B0604020202020204" pitchFamily="34" charset="0"/>
                        </a:rPr>
                        <a:t> on your keyboard. You will see on the screen what's on your poster and how it should look when printed. Press the </a:t>
                      </a:r>
                      <a:r>
                        <a:rPr lang="en-US" sz="2000" dirty="0">
                          <a:solidFill>
                            <a:srgbClr val="FFC000"/>
                          </a:solidFill>
                          <a:latin typeface="Arial" panose="020B0604020202020204" pitchFamily="34" charset="0"/>
                          <a:cs typeface="Arial" panose="020B0604020202020204" pitchFamily="34" charset="0"/>
                        </a:rPr>
                        <a:t>ESC key </a:t>
                      </a:r>
                      <a:r>
                        <a:rPr lang="en-US" sz="2000" dirty="0">
                          <a:solidFill>
                            <a:srgbClr val="D9D9D9"/>
                          </a:solidFill>
                          <a:latin typeface="Arial" panose="020B0604020202020204" pitchFamily="34" charset="0"/>
                          <a:cs typeface="Arial" panose="020B0604020202020204" pitchFamily="34" charset="0"/>
                        </a:rPr>
                        <a:t>to exit Preview.</a:t>
                      </a:r>
                    </a:p>
                  </a:txBody>
                  <a:tcPr marL="182880" marT="137160">
                    <a:solidFill>
                      <a:srgbClr val="010101"/>
                    </a:solidFill>
                  </a:tcPr>
                </a:tc>
                <a:tc gridSpan="2">
                  <a:txBody>
                    <a:bodyPr/>
                    <a:lstStyle/>
                    <a:p>
                      <a:pPr rtl="0"/>
                      <a:r>
                        <a:rPr lang="en-US" sz="8800" b="1" dirty="0">
                          <a:solidFill>
                            <a:srgbClr val="D9D9D9"/>
                          </a:solidFill>
                          <a:latin typeface="Arial" panose="020B0604020202020204" pitchFamily="34" charset="0"/>
                          <a:cs typeface="Arial" panose="020B0604020202020204" pitchFamily="34" charset="0"/>
                        </a:rPr>
                        <a:t>F5</a:t>
                      </a:r>
                      <a:r>
                        <a:rPr lang="en-US" sz="1800" baseline="0" dirty="0">
                          <a:solidFill>
                            <a:srgbClr val="D9D9D9"/>
                          </a:solidFill>
                          <a:latin typeface="Arial" panose="020B0604020202020204" pitchFamily="34" charset="0"/>
                          <a:cs typeface="Arial" panose="020B0604020202020204" pitchFamily="34" charset="0"/>
                        </a:rPr>
                        <a:t> </a:t>
                      </a:r>
                      <a:endParaRPr lang="en-US" sz="1800" dirty="0">
                        <a:solidFill>
                          <a:srgbClr val="D9D9D9"/>
                        </a:solidFill>
                        <a:latin typeface="Arial" panose="020B0604020202020204" pitchFamily="34" charset="0"/>
                        <a:cs typeface="Arial" panose="020B0604020202020204" pitchFamily="34" charset="0"/>
                      </a:endParaRPr>
                    </a:p>
                  </a:txBody>
                  <a:tcPr marL="182880" marT="137160">
                    <a:solidFill>
                      <a:schemeClr val="tx1">
                        <a:lumMod val="95000"/>
                        <a:lumOff val="5000"/>
                      </a:schemeClr>
                    </a:solidFill>
                  </a:tcPr>
                </a:tc>
                <a:tc hMerge="1">
                  <a:txBody>
                    <a:bodyPr/>
                    <a:lstStyle/>
                    <a:p>
                      <a:pPr algn="ctr"/>
                      <a:r>
                        <a:rPr lang="en-US" sz="13800" b="1" dirty="0">
                          <a:solidFill>
                            <a:srgbClr val="D9D9D9"/>
                          </a:solidFill>
                          <a:latin typeface="Arial" panose="020B0604020202020204" pitchFamily="34" charset="0"/>
                          <a:cs typeface="Arial" panose="020B0604020202020204" pitchFamily="34" charset="0"/>
                        </a:rPr>
                        <a:t>F5</a:t>
                      </a:r>
                      <a:r>
                        <a:rPr lang="en-US" sz="2800" baseline="0" dirty="0">
                          <a:solidFill>
                            <a:srgbClr val="D9D9D9"/>
                          </a:solidFill>
                          <a:latin typeface="Arial" panose="020B0604020202020204" pitchFamily="34" charset="0"/>
                          <a:cs typeface="Arial" panose="020B0604020202020204" pitchFamily="34" charset="0"/>
                        </a:rPr>
                        <a:t> </a:t>
                      </a:r>
                      <a:endParaRPr lang="en-US" sz="6000" dirty="0"/>
                    </a:p>
                  </a:txBody>
                  <a:tcPr marL="182880" marT="137160" anchor="ctr">
                    <a:solidFill>
                      <a:schemeClr val="tx1">
                        <a:lumMod val="95000"/>
                        <a:lumOff val="5000"/>
                      </a:schemeClr>
                    </a:solidFill>
                  </a:tcPr>
                </a:tc>
                <a:extLst>
                  <a:ext uri="{0D108BD9-81ED-4DB2-BD59-A6C34878D82A}">
                    <a16:rowId xmlns:a16="http://schemas.microsoft.com/office/drawing/2014/main" xmlns="" val="10006"/>
                  </a:ext>
                </a:extLst>
              </a:tr>
              <a:tr h="5308827">
                <a:tc gridSpan="3">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a:cs typeface="Arial"/>
                        </a:rPr>
                        <a:t>How to print your poster</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When you are ready to have your poster printed go online to </a:t>
                      </a:r>
                      <a:r>
                        <a:rPr lang="en-US" sz="1800" noProof="0" dirty="0" err="1">
                          <a:solidFill>
                            <a:srgbClr val="FFC000"/>
                          </a:solidFill>
                          <a:latin typeface="Arial"/>
                          <a:cs typeface="Arial"/>
                        </a:rPr>
                        <a:t>PosterPresentations.com</a:t>
                      </a:r>
                      <a:r>
                        <a:rPr lang="en-US" sz="1800" noProof="0" dirty="0">
                          <a:solidFill>
                            <a:srgbClr val="D9D9D9"/>
                          </a:solidFill>
                          <a:latin typeface="Arial"/>
                          <a:cs typeface="Arial"/>
                        </a:rPr>
                        <a:t> and click on the "</a:t>
                      </a:r>
                      <a:r>
                        <a:rPr lang="en-US" sz="1800" noProof="0" dirty="0">
                          <a:solidFill>
                            <a:srgbClr val="FFC000"/>
                          </a:solidFill>
                          <a:latin typeface="Arial"/>
                          <a:cs typeface="Arial"/>
                        </a:rPr>
                        <a:t>Order Your Poster</a:t>
                      </a:r>
                      <a:r>
                        <a:rPr lang="en-US" sz="1800" noProof="0" dirty="0">
                          <a:solidFill>
                            <a:srgbClr val="D9D9D9"/>
                          </a:solidFill>
                          <a:latin typeface="Arial"/>
                          <a:cs typeface="Arial"/>
                        </a:rPr>
                        <a:t>" button. You can have your poster printed on professional papers, fabric for easy traveling and a variety of other materials. </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If you submit a PowerPoint document, you will be receiving a PDF proof for your approval prior to printing. If your order is placed and paid for before noon (Pacific time) Monday-Friday, your order will ship out that same day. FedEx Next day, Second day, Third day, and Free Ground services are offered. </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
                      </a:r>
                      <a:br>
                        <a:rPr lang="en-US" sz="1800" noProof="0" dirty="0">
                          <a:solidFill>
                            <a:srgbClr val="D9D9D9"/>
                          </a:solidFill>
                          <a:latin typeface="Arial"/>
                          <a:cs typeface="Arial"/>
                        </a:rPr>
                      </a:br>
                      <a:r>
                        <a:rPr lang="en-US" sz="1800" noProof="0" dirty="0">
                          <a:solidFill>
                            <a:srgbClr val="D9D9D9"/>
                          </a:solidFill>
                          <a:latin typeface="Arial"/>
                          <a:cs typeface="Arial"/>
                        </a:rPr>
                        <a:t>Go to </a:t>
                      </a:r>
                      <a:r>
                        <a:rPr lang="en-US" sz="1800" noProof="0" dirty="0" err="1">
                          <a:solidFill>
                            <a:srgbClr val="FFC000"/>
                          </a:solidFill>
                          <a:latin typeface="Arial"/>
                          <a:cs typeface="Arial"/>
                        </a:rPr>
                        <a:t>PosterPresentations.com</a:t>
                      </a:r>
                      <a:r>
                        <a:rPr lang="en-US" sz="1800" noProof="0" dirty="0">
                          <a:solidFill>
                            <a:srgbClr val="D9D9D9"/>
                          </a:solidFill>
                          <a:latin typeface="Arial"/>
                          <a:cs typeface="Arial"/>
                        </a:rPr>
                        <a:t> for more information.</a:t>
                      </a:r>
                    </a:p>
                  </a:txBody>
                  <a:tcPr marL="182880" marT="137160">
                    <a:solidFill>
                      <a:srgbClr val="010101"/>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10007"/>
                  </a:ext>
                </a:extLst>
              </a:tr>
              <a:tr h="1047130">
                <a:tc gridSpan="3">
                  <a:txBody>
                    <a:bodyPr/>
                    <a:lstStyle/>
                    <a:p>
                      <a:endParaRPr lang="en-US" sz="1800" dirty="0">
                        <a:solidFill>
                          <a:srgbClr val="1F3A4E"/>
                        </a:solidFill>
                      </a:endParaRPr>
                    </a:p>
                  </a:txBody>
                  <a:tcPr marL="182880" marT="137160">
                    <a:blipFill dpi="0" rotWithShape="1">
                      <a:blip r:embed="rId9">
                        <a:extLst>
                          <a:ext uri="{28A0092B-C50C-407E-A947-70E740481C1C}">
                            <a14:useLocalDpi xmlns:a14="http://schemas.microsoft.com/office/drawing/2010/main" val="0"/>
                          </a:ext>
                        </a:extLst>
                      </a:blip>
                      <a:srcRect/>
                      <a:stretch>
                        <a:fillRect/>
                      </a:stretch>
                    </a:blip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10008"/>
                  </a:ext>
                </a:extLst>
              </a:tr>
              <a:tr h="1130052">
                <a:tc gridSpan="2">
                  <a:txBody>
                    <a:bodyPr/>
                    <a:lstStyle/>
                    <a:p>
                      <a:pPr>
                        <a:lnSpc>
                          <a:spcPts val="2600"/>
                        </a:lnSpc>
                      </a:pPr>
                      <a:r>
                        <a:rPr lang="en-US" sz="1800" dirty="0">
                          <a:solidFill>
                            <a:schemeClr val="bg1">
                              <a:lumMod val="85000"/>
                            </a:schemeClr>
                          </a:solidFill>
                          <a:latin typeface="Arial"/>
                          <a:cs typeface="Arial"/>
                        </a:rPr>
                        <a:t>© 2019</a:t>
                      </a:r>
                      <a:r>
                        <a:rPr lang="en-US" sz="1800" baseline="0" dirty="0">
                          <a:solidFill>
                            <a:schemeClr val="bg1">
                              <a:lumMod val="85000"/>
                            </a:schemeClr>
                          </a:solidFill>
                          <a:latin typeface="Arial"/>
                          <a:cs typeface="Arial"/>
                        </a:rPr>
                        <a:t> </a:t>
                      </a:r>
                      <a:r>
                        <a:rPr lang="en-US" sz="1800" dirty="0" err="1">
                          <a:solidFill>
                            <a:schemeClr val="bg1">
                              <a:lumMod val="85000"/>
                            </a:schemeClr>
                          </a:solidFill>
                          <a:latin typeface="Arial"/>
                          <a:cs typeface="Arial"/>
                        </a:rPr>
                        <a:t>PosterPresentations.com</a:t>
                      </a:r>
                      <a:r>
                        <a:rPr lang="en-US" sz="1800" dirty="0">
                          <a:solidFill>
                            <a:schemeClr val="bg1">
                              <a:lumMod val="85000"/>
                            </a:schemeClr>
                          </a:solidFill>
                          <a:latin typeface="Arial"/>
                          <a:cs typeface="Arial"/>
                        </a:rPr>
                        <a:t/>
                      </a:r>
                      <a:br>
                        <a:rPr lang="en-US" sz="1800" dirty="0">
                          <a:solidFill>
                            <a:schemeClr val="bg1">
                              <a:lumMod val="85000"/>
                            </a:schemeClr>
                          </a:solidFill>
                          <a:latin typeface="Arial"/>
                          <a:cs typeface="Arial"/>
                        </a:rPr>
                      </a:br>
                      <a:r>
                        <a:rPr lang="en-US" sz="1800" dirty="0">
                          <a:solidFill>
                            <a:schemeClr val="bg1">
                              <a:lumMod val="85000"/>
                            </a:schemeClr>
                          </a:solidFill>
                          <a:latin typeface="Arial"/>
                          <a:cs typeface="Arial"/>
                        </a:rPr>
                        <a:t>2117 Fourth Street ,</a:t>
                      </a:r>
                      <a:r>
                        <a:rPr lang="en-US" sz="1800" baseline="0" dirty="0">
                          <a:solidFill>
                            <a:schemeClr val="bg1">
                              <a:lumMod val="85000"/>
                            </a:schemeClr>
                          </a:solidFill>
                          <a:latin typeface="Arial"/>
                          <a:cs typeface="Arial"/>
                        </a:rPr>
                        <a:t> STE C        </a:t>
                      </a:r>
                    </a:p>
                    <a:p>
                      <a:pPr>
                        <a:lnSpc>
                          <a:spcPts val="2600"/>
                        </a:lnSpc>
                      </a:pPr>
                      <a:r>
                        <a:rPr lang="en-US" sz="1800" baseline="0" dirty="0">
                          <a:solidFill>
                            <a:schemeClr val="bg1">
                              <a:lumMod val="85000"/>
                            </a:schemeClr>
                          </a:solidFill>
                          <a:latin typeface="Arial"/>
                          <a:cs typeface="Arial"/>
                        </a:rPr>
                        <a:t>Berkeley CA 94710 USA</a:t>
                      </a:r>
                      <a:endParaRPr lang="en-US" sz="1800" dirty="0">
                        <a:solidFill>
                          <a:schemeClr val="bg1">
                            <a:lumMod val="85000"/>
                          </a:schemeClr>
                        </a:solidFill>
                        <a:latin typeface="Arial"/>
                        <a:cs typeface="Arial"/>
                      </a:endParaRPr>
                    </a:p>
                  </a:txBody>
                  <a:tcPr marL="182880" marT="137160">
                    <a:solidFill>
                      <a:srgbClr val="010101"/>
                    </a:solidFill>
                  </a:tcPr>
                </a:tc>
                <a:tc hMerge="1">
                  <a:txBody>
                    <a:bodyPr/>
                    <a:lstStyle/>
                    <a:p>
                      <a:pPr>
                        <a:lnSpc>
                          <a:spcPts val="2600"/>
                        </a:lnSpc>
                      </a:pPr>
                      <a:endParaRPr lang="en-US" sz="2400" dirty="0">
                        <a:solidFill>
                          <a:schemeClr val="bg1">
                            <a:lumMod val="85000"/>
                          </a:schemeClr>
                        </a:solidFill>
                        <a:latin typeface="Arial"/>
                        <a:cs typeface="Arial"/>
                      </a:endParaRPr>
                    </a:p>
                  </a:txBody>
                  <a:tcPr marL="182880" marT="137160">
                    <a:solidFill>
                      <a:srgbClr val="010101"/>
                    </a:solidFill>
                  </a:tcPr>
                </a:tc>
                <a:tc>
                  <a:txBody>
                    <a:bodyPr/>
                    <a:lstStyle/>
                    <a:p>
                      <a:pPr marL="0" marR="0" indent="0" algn="l" defTabSz="4388900" rtl="0" eaLnBrk="1" fontAlgn="auto" latinLnBrk="0" hangingPunct="1">
                        <a:lnSpc>
                          <a:spcPct val="100000"/>
                        </a:lnSpc>
                        <a:spcBef>
                          <a:spcPts val="0"/>
                        </a:spcBef>
                        <a:spcAft>
                          <a:spcPts val="0"/>
                        </a:spcAft>
                        <a:buClrTx/>
                        <a:buSzTx/>
                        <a:buFontTx/>
                        <a:buNone/>
                        <a:tabLst/>
                        <a:defRPr/>
                      </a:pPr>
                      <a:r>
                        <a:rPr lang="en-US" sz="1800" b="1" dirty="0">
                          <a:solidFill>
                            <a:srgbClr val="D0D0D0"/>
                          </a:solidFill>
                          <a:latin typeface="Arial"/>
                          <a:cs typeface="Arial"/>
                        </a:rPr>
                        <a:t>For complete tutorials</a:t>
                      </a:r>
                      <a:r>
                        <a:rPr lang="en-US" sz="1800" b="1" baseline="0" dirty="0">
                          <a:solidFill>
                            <a:srgbClr val="D0D0D0"/>
                          </a:solidFill>
                          <a:latin typeface="Arial"/>
                          <a:cs typeface="Arial"/>
                        </a:rPr>
                        <a:t> visit:</a:t>
                      </a:r>
                    </a:p>
                    <a:p>
                      <a:pPr marL="0" marR="0" indent="0" algn="l" defTabSz="4388900" rtl="0" eaLnBrk="1" fontAlgn="auto" latinLnBrk="0" hangingPunct="1">
                        <a:lnSpc>
                          <a:spcPct val="100000"/>
                        </a:lnSpc>
                        <a:spcBef>
                          <a:spcPts val="0"/>
                        </a:spcBef>
                        <a:spcAft>
                          <a:spcPts val="0"/>
                        </a:spcAft>
                        <a:buClrTx/>
                        <a:buSzTx/>
                        <a:buFontTx/>
                        <a:buNone/>
                        <a:tabLst/>
                        <a:defRPr/>
                      </a:pPr>
                      <a:r>
                        <a:rPr lang="en-US" sz="1400" b="1" dirty="0">
                          <a:solidFill>
                            <a:srgbClr val="FFC000"/>
                          </a:solidFill>
                          <a:latin typeface="Arial"/>
                          <a:cs typeface="Arial"/>
                        </a:rPr>
                        <a:t>https://</a:t>
                      </a:r>
                      <a:r>
                        <a:rPr lang="en-US" sz="1400" b="1" dirty="0" err="1">
                          <a:solidFill>
                            <a:srgbClr val="FFC000"/>
                          </a:solidFill>
                          <a:latin typeface="Arial"/>
                          <a:cs typeface="Arial"/>
                        </a:rPr>
                        <a:t>www.posterpresentations.com</a:t>
                      </a:r>
                      <a:r>
                        <a:rPr lang="en-US" sz="1400" b="1" dirty="0">
                          <a:solidFill>
                            <a:srgbClr val="FFC000"/>
                          </a:solidFill>
                          <a:latin typeface="Arial"/>
                          <a:cs typeface="Arial"/>
                        </a:rPr>
                        <a:t>/</a:t>
                      </a:r>
                      <a:r>
                        <a:rPr lang="en-US" sz="1400" b="1" dirty="0" err="1">
                          <a:solidFill>
                            <a:srgbClr val="FFC000"/>
                          </a:solidFill>
                          <a:latin typeface="Arial"/>
                          <a:cs typeface="Arial"/>
                        </a:rPr>
                        <a:t>helpdesk.html</a:t>
                      </a:r>
                      <a:endParaRPr lang="en-US" sz="9600" dirty="0"/>
                    </a:p>
                  </a:txBody>
                  <a:tcPr marL="182880" marT="137160">
                    <a:solidFill>
                      <a:srgbClr val="010101"/>
                    </a:solidFill>
                  </a:tcPr>
                </a:tc>
                <a:extLst>
                  <a:ext uri="{0D108BD9-81ED-4DB2-BD59-A6C34878D82A}">
                    <a16:rowId xmlns:a16="http://schemas.microsoft.com/office/drawing/2014/main" xmlns="" val="10009"/>
                  </a:ext>
                </a:extLst>
              </a:tr>
            </a:tbl>
          </a:graphicData>
        </a:graphic>
      </p:graphicFrame>
    </p:spTree>
  </p:cSld>
  <p:clrMap bg1="lt1" tx1="dk1" bg2="lt2" tx2="dk2" accent1="accent1" accent2="accent2" accent3="accent3" accent4="accent4" accent5="accent5" accent6="accent6" hlink="hlink" folHlink="folHlink"/>
  <p:sldLayoutIdLst>
    <p:sldLayoutId id="2147483659" r:id="rId1"/>
  </p:sldLayoutIdLst>
  <p:txStyles>
    <p:titleStyle>
      <a:lvl1pPr algn="ctr" defTabSz="3038715" rtl="0" eaLnBrk="1" latinLnBrk="0" hangingPunct="1">
        <a:spcBef>
          <a:spcPct val="0"/>
        </a:spcBef>
        <a:buNone/>
        <a:defRPr sz="6000" kern="1200">
          <a:solidFill>
            <a:schemeClr val="bg1"/>
          </a:solidFill>
          <a:latin typeface="Trebuchet MS" pitchFamily="34" charset="0"/>
          <a:ea typeface="+mj-ea"/>
          <a:cs typeface="+mj-cs"/>
        </a:defRPr>
      </a:lvl1pPr>
    </p:titleStyle>
    <p:bodyStyle>
      <a:lvl1pPr marL="1139518" indent="-1139518" algn="l" defTabSz="3038715" rtl="0" eaLnBrk="1" latinLnBrk="0" hangingPunct="1">
        <a:spcBef>
          <a:spcPct val="20000"/>
        </a:spcBef>
        <a:buFont typeface="Arial" pitchFamily="34" charset="0"/>
        <a:buChar char="•"/>
        <a:defRPr sz="10600" kern="1200">
          <a:solidFill>
            <a:schemeClr val="tx1"/>
          </a:solidFill>
          <a:latin typeface="+mn-lt"/>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p:bodyStyle>
    <p:other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 name="Text Box 14"/>
          <p:cNvSpPr txBox="1">
            <a:spLocks noChangeArrowheads="1"/>
          </p:cNvSpPr>
          <p:nvPr/>
        </p:nvSpPr>
        <p:spPr bwMode="auto">
          <a:xfrm>
            <a:off x="1086753" y="29699043"/>
            <a:ext cx="1578661" cy="230633"/>
          </a:xfrm>
          <a:prstGeom prst="rect">
            <a:avLst/>
          </a:prstGeom>
          <a:noFill/>
          <a:ln w="9525">
            <a:noFill/>
            <a:miter lim="800000"/>
            <a:headEnd/>
            <a:tailEnd/>
          </a:ln>
          <a:effectLst/>
        </p:spPr>
        <p:txBody>
          <a:bodyPr wrap="square" lIns="63187" tIns="31588" rIns="63187" bIns="31588">
            <a:spAutoFit/>
          </a:bodyPr>
          <a:lstStyle/>
          <a:p>
            <a:pPr eaLnBrk="0" hangingPunct="0">
              <a:lnSpc>
                <a:spcPct val="65000"/>
              </a:lnSpc>
              <a:spcBef>
                <a:spcPct val="50000"/>
              </a:spcBef>
              <a:defRPr/>
            </a:pPr>
            <a:r>
              <a:rPr lang="en-US" sz="400" b="1" dirty="0">
                <a:solidFill>
                  <a:schemeClr val="bg1">
                    <a:lumMod val="75000"/>
                  </a:schemeClr>
                </a:solidFill>
                <a:latin typeface="Arial" charset="0"/>
              </a:rPr>
              <a:t>RESEARCH POSTER PRESENTATION DESIGN © 2019</a:t>
            </a:r>
          </a:p>
          <a:p>
            <a:pPr eaLnBrk="0" hangingPunct="0">
              <a:lnSpc>
                <a:spcPct val="65000"/>
              </a:lnSpc>
              <a:spcBef>
                <a:spcPct val="50000"/>
              </a:spcBef>
              <a:defRPr/>
            </a:pPr>
            <a:r>
              <a:rPr lang="en-US" sz="700" b="1" dirty="0">
                <a:solidFill>
                  <a:schemeClr val="bg1">
                    <a:lumMod val="75000"/>
                  </a:schemeClr>
                </a:solidFill>
                <a:latin typeface="Arial" charset="0"/>
              </a:rPr>
              <a:t>www.PosterPresentations.com</a:t>
            </a:r>
          </a:p>
        </p:txBody>
      </p:sp>
    </p:spTree>
    <p:extLst>
      <p:ext uri="{BB962C8B-B14F-4D97-AF65-F5344CB8AC3E}">
        <p14:creationId xmlns:p14="http://schemas.microsoft.com/office/powerpoint/2010/main" val="3448820764"/>
      </p:ext>
    </p:extLst>
  </p:cSld>
  <p:clrMap bg1="lt1" tx1="dk1" bg2="lt2" tx2="dk2" accent1="accent1" accent2="accent2" accent3="accent3" accent4="accent4" accent5="accent5" accent6="accent6" hlink="hlink" folHlink="folHlink"/>
  <p:sldLayoutIdLst>
    <p:sldLayoutId id="2147483661" r:id="rId1"/>
  </p:sldLayoutIdLst>
  <p:txStyles>
    <p:titleStyle>
      <a:lvl1pPr algn="ctr" defTabSz="3038715" rtl="0" eaLnBrk="1" latinLnBrk="0" hangingPunct="1">
        <a:spcBef>
          <a:spcPct val="0"/>
        </a:spcBef>
        <a:buNone/>
        <a:defRPr sz="6000" kern="1200">
          <a:solidFill>
            <a:schemeClr val="bg1"/>
          </a:solidFill>
          <a:latin typeface="Trebuchet MS" pitchFamily="34" charset="0"/>
          <a:ea typeface="+mj-ea"/>
          <a:cs typeface="+mj-cs"/>
        </a:defRPr>
      </a:lvl1pPr>
    </p:titleStyle>
    <p:bodyStyle>
      <a:lvl1pPr marL="1139518" indent="-1139518" algn="l" defTabSz="3038715" rtl="0" eaLnBrk="1" latinLnBrk="0" hangingPunct="1">
        <a:spcBef>
          <a:spcPct val="20000"/>
        </a:spcBef>
        <a:buFont typeface="Arial" pitchFamily="34" charset="0"/>
        <a:buChar char="•"/>
        <a:defRPr sz="10600" kern="1200">
          <a:solidFill>
            <a:schemeClr val="tx1"/>
          </a:solidFill>
          <a:latin typeface="+mn-lt"/>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p:bodyStyle>
    <p:other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diamelyspp@nauta.cu"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8.jpeg"/><Relationship Id="rId4" Type="http://schemas.openxmlformats.org/officeDocument/2006/relationships/image" Target="../media/image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 Placeholder 27">
            <a:extLst>
              <a:ext uri="{FF2B5EF4-FFF2-40B4-BE49-F238E27FC236}">
                <a16:creationId xmlns:a16="http://schemas.microsoft.com/office/drawing/2014/main" xmlns="" id="{3F0F9E90-FAA0-694D-A385-A29160674B09}"/>
              </a:ext>
            </a:extLst>
          </p:cNvPr>
          <p:cNvSpPr>
            <a:spLocks noGrp="1"/>
          </p:cNvSpPr>
          <p:nvPr>
            <p:ph type="body" sz="quarter" idx="10"/>
          </p:nvPr>
        </p:nvSpPr>
        <p:spPr>
          <a:xfrm>
            <a:off x="440616" y="5365571"/>
            <a:ext cx="10105194" cy="6782933"/>
          </a:xfrm>
        </p:spPr>
        <p:txBody>
          <a:bodyPr/>
          <a:lstStyle/>
          <a:p>
            <a:pPr algn="just"/>
            <a:r>
              <a:rPr lang="es-ES" sz="2800" dirty="0"/>
              <a:t>Con la consolidación del destino Cuba en el mercado internacional, el Ministerio de Turismo garantiza el proceso de preparación y capacitación del capital humano que sostendrá la calidad del servicio. Lógicamente, este proceso contempla la enseñanza de una lengua extranjera tan globalizada como el inglés. Consecuentemente, se subraya el papel de los docentes de inglés en el sistema de turismo, quienes influyen en el desarrollo del proceso de enseñanza-aprendizaje. Sin embargo, enseñar inglés con fines turísticos implica superar ciertos desafíos, vinculados no solo con la individualidad del estudiante o el contexto, sino también con el propio trabajo docente-metodológico. Entonces, se parte de principios planteados por la Educación Avanzada, teoría que contribuye al mejoramiento profesional y humano, con el </a:t>
            </a:r>
            <a:r>
              <a:rPr lang="es-ES" sz="2800" b="1" dirty="0"/>
              <a:t>objetivo </a:t>
            </a:r>
            <a:r>
              <a:rPr lang="es-ES" sz="2800" dirty="0"/>
              <a:t>de: caracterizar el desempeño profesional del docente de inglés con fines turísticos en Cuba.</a:t>
            </a:r>
            <a:endParaRPr lang="en-US" sz="2800" dirty="0"/>
          </a:p>
        </p:txBody>
      </p:sp>
      <p:sp>
        <p:nvSpPr>
          <p:cNvPr id="29" name="Text Placeholder 28">
            <a:extLst>
              <a:ext uri="{FF2B5EF4-FFF2-40B4-BE49-F238E27FC236}">
                <a16:creationId xmlns:a16="http://schemas.microsoft.com/office/drawing/2014/main" xmlns="" id="{FCB797DF-A438-244B-B34C-CCF348A4370E}"/>
              </a:ext>
            </a:extLst>
          </p:cNvPr>
          <p:cNvSpPr>
            <a:spLocks noGrp="1"/>
          </p:cNvSpPr>
          <p:nvPr>
            <p:ph type="body" sz="quarter" idx="11"/>
          </p:nvPr>
        </p:nvSpPr>
        <p:spPr/>
        <p:txBody>
          <a:bodyPr/>
          <a:lstStyle/>
          <a:p>
            <a:r>
              <a:rPr lang="en-US" dirty="0" smtClean="0"/>
              <a:t>1. INTRODUCCION </a:t>
            </a:r>
            <a:r>
              <a:rPr lang="en-US" dirty="0"/>
              <a:t>(OBJETIVOS)</a:t>
            </a:r>
          </a:p>
        </p:txBody>
      </p:sp>
      <p:sp>
        <p:nvSpPr>
          <p:cNvPr id="30" name="Text Placeholder 29">
            <a:extLst>
              <a:ext uri="{FF2B5EF4-FFF2-40B4-BE49-F238E27FC236}">
                <a16:creationId xmlns:a16="http://schemas.microsoft.com/office/drawing/2014/main" xmlns="" id="{F756C91F-A769-8746-9736-6A1E2B721D6B}"/>
              </a:ext>
            </a:extLst>
          </p:cNvPr>
          <p:cNvSpPr>
            <a:spLocks noGrp="1"/>
          </p:cNvSpPr>
          <p:nvPr>
            <p:ph type="body" sz="quarter" idx="20"/>
          </p:nvPr>
        </p:nvSpPr>
        <p:spPr/>
        <p:txBody>
          <a:bodyPr/>
          <a:lstStyle/>
          <a:p>
            <a:r>
              <a:rPr lang="en-US" dirty="0"/>
              <a:t>2</a:t>
            </a:r>
            <a:r>
              <a:rPr lang="en-US" dirty="0" smtClean="0"/>
              <a:t>. METODOLOGIA</a:t>
            </a:r>
            <a:endParaRPr lang="en-US" dirty="0"/>
          </a:p>
        </p:txBody>
      </p:sp>
      <p:sp>
        <p:nvSpPr>
          <p:cNvPr id="31" name="Text Placeholder 30">
            <a:extLst>
              <a:ext uri="{FF2B5EF4-FFF2-40B4-BE49-F238E27FC236}">
                <a16:creationId xmlns:a16="http://schemas.microsoft.com/office/drawing/2014/main" xmlns="" id="{4D8E9A6E-E5FF-AB49-84AA-3A4E1523DDE0}"/>
              </a:ext>
            </a:extLst>
          </p:cNvPr>
          <p:cNvSpPr>
            <a:spLocks noGrp="1"/>
          </p:cNvSpPr>
          <p:nvPr>
            <p:ph type="body" sz="quarter" idx="25"/>
          </p:nvPr>
        </p:nvSpPr>
        <p:spPr/>
        <p:txBody>
          <a:bodyPr/>
          <a:lstStyle/>
          <a:p>
            <a:r>
              <a:rPr lang="en-US" dirty="0"/>
              <a:t>3</a:t>
            </a:r>
            <a:r>
              <a:rPr lang="en-US" dirty="0" smtClean="0"/>
              <a:t>. RESULTADOS </a:t>
            </a:r>
            <a:r>
              <a:rPr lang="en-US" dirty="0"/>
              <a:t>Y DISCUSION</a:t>
            </a:r>
          </a:p>
        </p:txBody>
      </p:sp>
      <p:sp>
        <p:nvSpPr>
          <p:cNvPr id="32" name="Text Placeholder 31">
            <a:extLst>
              <a:ext uri="{FF2B5EF4-FFF2-40B4-BE49-F238E27FC236}">
                <a16:creationId xmlns:a16="http://schemas.microsoft.com/office/drawing/2014/main" xmlns="" id="{F1CD45E0-BFBD-6449-A27A-446292982C7D}"/>
              </a:ext>
            </a:extLst>
          </p:cNvPr>
          <p:cNvSpPr>
            <a:spLocks noGrp="1"/>
          </p:cNvSpPr>
          <p:nvPr>
            <p:ph type="body" sz="quarter" idx="26"/>
          </p:nvPr>
        </p:nvSpPr>
        <p:spPr>
          <a:xfrm>
            <a:off x="10846594" y="5365571"/>
            <a:ext cx="10093752" cy="8161772"/>
          </a:xfrm>
        </p:spPr>
        <p:txBody>
          <a:bodyPr/>
          <a:lstStyle/>
          <a:p>
            <a:pPr algn="just"/>
            <a:r>
              <a:rPr lang="es-ES" sz="2800" dirty="0" smtClean="0"/>
              <a:t>Propuesta de definición </a:t>
            </a:r>
            <a:r>
              <a:rPr lang="es-ES" sz="2800" dirty="0"/>
              <a:t>de </a:t>
            </a:r>
            <a:r>
              <a:rPr lang="es-ES" sz="2800" b="1" dirty="0"/>
              <a:t>desempeño profesional del docente de inglés con fines turísticos</a:t>
            </a:r>
            <a:r>
              <a:rPr lang="es-ES" sz="2800" dirty="0"/>
              <a:t>, sustentada en la Educación </a:t>
            </a:r>
            <a:r>
              <a:rPr lang="es-ES" sz="2800" dirty="0" smtClean="0"/>
              <a:t>Avanzada: proceso </a:t>
            </a:r>
            <a:r>
              <a:rPr lang="es-ES" sz="2800" dirty="0"/>
              <a:t>que conjuga la práctica educativa y pedagógica con las gestiones, acciones e investigaciones que emprende el profesor para, por ejemplo, activar efectivamente al alumno en el proceso de enseñanza-aprendizaje, mediante la motivación y la autonomía, a partir de, no solo lo que debe y sabe hacer, sino también del interés resultado del amor a la profesión y del compromiso social para el cumplimiento de los objetivos. </a:t>
            </a:r>
            <a:endParaRPr lang="es-ES" sz="2800" dirty="0" smtClean="0"/>
          </a:p>
          <a:p>
            <a:pPr algn="just"/>
            <a:r>
              <a:rPr lang="es-ES" sz="2800" dirty="0" smtClean="0"/>
              <a:t>Propuesta de un </a:t>
            </a:r>
            <a:r>
              <a:rPr lang="es-ES" sz="2800" b="1" dirty="0" smtClean="0"/>
              <a:t>sistema </a:t>
            </a:r>
            <a:r>
              <a:rPr lang="es-ES" sz="2800" b="1" dirty="0"/>
              <a:t>de competencias profesionales </a:t>
            </a:r>
            <a:r>
              <a:rPr lang="es-ES" sz="2800" dirty="0"/>
              <a:t>luego de valorar las regularidades y los objetivos teóricos-metodológicos de </a:t>
            </a:r>
            <a:r>
              <a:rPr lang="es-ES" sz="2800" dirty="0" smtClean="0"/>
              <a:t>la enseñanza del inglés con fines turísticos en </a:t>
            </a:r>
            <a:r>
              <a:rPr lang="es-ES" sz="2800" dirty="0"/>
              <a:t>el mundo y </a:t>
            </a:r>
            <a:r>
              <a:rPr lang="es-ES" sz="2800" dirty="0" smtClean="0"/>
              <a:t>Cuba:</a:t>
            </a:r>
          </a:p>
          <a:p>
            <a:pPr marL="457200" indent="-457200" algn="just">
              <a:buFont typeface="Arial" panose="020B0604020202020204" pitchFamily="34" charset="0"/>
              <a:buChar char="•"/>
            </a:pPr>
            <a:r>
              <a:rPr lang="es-ES" sz="2800" dirty="0" smtClean="0"/>
              <a:t>Competencia comunicativa-metodológica</a:t>
            </a:r>
          </a:p>
          <a:p>
            <a:pPr marL="457200" indent="-457200" algn="just">
              <a:buFont typeface="Arial" panose="020B0604020202020204" pitchFamily="34" charset="0"/>
              <a:buChar char="•"/>
            </a:pPr>
            <a:r>
              <a:rPr lang="es-ES" sz="2800" dirty="0" smtClean="0"/>
              <a:t>Competencia didáctica-intercultural</a:t>
            </a:r>
          </a:p>
          <a:p>
            <a:pPr marL="457200" indent="-457200" algn="just">
              <a:buFont typeface="Arial" panose="020B0604020202020204" pitchFamily="34" charset="0"/>
              <a:buChar char="•"/>
            </a:pPr>
            <a:r>
              <a:rPr lang="es-ES" sz="2800" dirty="0" smtClean="0"/>
              <a:t>Competencia entendimiento individual-institucional y social</a:t>
            </a:r>
          </a:p>
          <a:p>
            <a:pPr marL="457200" indent="-457200" algn="just">
              <a:buFont typeface="Arial" panose="020B0604020202020204" pitchFamily="34" charset="0"/>
              <a:buChar char="•"/>
            </a:pPr>
            <a:r>
              <a:rPr lang="es-ES" sz="2800" dirty="0" smtClean="0"/>
              <a:t>Competencia auto-aprendizaje-investigativo</a:t>
            </a:r>
          </a:p>
          <a:p>
            <a:pPr marL="457200" indent="-457200" algn="just">
              <a:buFont typeface="Arial" panose="020B0604020202020204" pitchFamily="34" charset="0"/>
              <a:buChar char="•"/>
            </a:pPr>
            <a:r>
              <a:rPr lang="es-ES" sz="2800" dirty="0" smtClean="0"/>
              <a:t>Competencia TIC </a:t>
            </a:r>
          </a:p>
        </p:txBody>
      </p:sp>
      <p:sp>
        <p:nvSpPr>
          <p:cNvPr id="33" name="Text Placeholder 32">
            <a:extLst>
              <a:ext uri="{FF2B5EF4-FFF2-40B4-BE49-F238E27FC236}">
                <a16:creationId xmlns:a16="http://schemas.microsoft.com/office/drawing/2014/main" xmlns="" id="{B987F76A-25E5-8F4D-A08D-EFFBEAFC4DDD}"/>
              </a:ext>
            </a:extLst>
          </p:cNvPr>
          <p:cNvSpPr>
            <a:spLocks noGrp="1"/>
          </p:cNvSpPr>
          <p:nvPr>
            <p:ph type="body" sz="quarter" idx="27"/>
          </p:nvPr>
        </p:nvSpPr>
        <p:spPr>
          <a:xfrm>
            <a:off x="10698063" y="13819587"/>
            <a:ext cx="10090978" cy="566030"/>
          </a:xfrm>
        </p:spPr>
        <p:txBody>
          <a:bodyPr/>
          <a:lstStyle/>
          <a:p>
            <a:r>
              <a:rPr lang="en-US" dirty="0" smtClean="0"/>
              <a:t>4. CONCLUSIONES</a:t>
            </a:r>
            <a:endParaRPr lang="en-US" dirty="0"/>
          </a:p>
        </p:txBody>
      </p:sp>
      <p:sp>
        <p:nvSpPr>
          <p:cNvPr id="34" name="Text Placeholder 33">
            <a:extLst>
              <a:ext uri="{FF2B5EF4-FFF2-40B4-BE49-F238E27FC236}">
                <a16:creationId xmlns:a16="http://schemas.microsoft.com/office/drawing/2014/main" xmlns="" id="{7D41EBDE-1609-3448-80A4-1C45137E7020}"/>
              </a:ext>
            </a:extLst>
          </p:cNvPr>
          <p:cNvSpPr>
            <a:spLocks noGrp="1"/>
          </p:cNvSpPr>
          <p:nvPr>
            <p:ph type="body" sz="quarter" idx="28"/>
          </p:nvPr>
        </p:nvSpPr>
        <p:spPr>
          <a:xfrm>
            <a:off x="10591800" y="14414179"/>
            <a:ext cx="10094847" cy="2043174"/>
          </a:xfrm>
        </p:spPr>
        <p:txBody>
          <a:bodyPr/>
          <a:lstStyle/>
          <a:p>
            <a:pPr algn="just"/>
            <a:r>
              <a:rPr lang="es-ES" sz="2800" dirty="0"/>
              <a:t>Se integraron conceptos fundamentales </a:t>
            </a:r>
            <a:r>
              <a:rPr lang="es-ES" sz="2800" dirty="0" smtClean="0"/>
              <a:t>y se </a:t>
            </a:r>
            <a:r>
              <a:rPr lang="es-ES" sz="2800" dirty="0"/>
              <a:t>destacaron </a:t>
            </a:r>
            <a:r>
              <a:rPr lang="es-ES" sz="2800" dirty="0" smtClean="0"/>
              <a:t>retos en el desempeño profesional de estos docentes, </a:t>
            </a:r>
            <a:r>
              <a:rPr lang="es-ES" sz="2800" dirty="0"/>
              <a:t>allanando el camino hacia el diseño de nuevas acciones de superación que contribuyan </a:t>
            </a:r>
            <a:r>
              <a:rPr lang="es-ES" sz="2800" dirty="0" smtClean="0"/>
              <a:t>a su </a:t>
            </a:r>
            <a:r>
              <a:rPr lang="es-ES" sz="2800" dirty="0"/>
              <a:t>mejoramiento profesional y </a:t>
            </a:r>
            <a:r>
              <a:rPr lang="es-ES" sz="2800" dirty="0" smtClean="0"/>
              <a:t>humano.</a:t>
            </a:r>
            <a:endParaRPr lang="en-US" sz="2800" dirty="0"/>
          </a:p>
        </p:txBody>
      </p:sp>
      <p:sp>
        <p:nvSpPr>
          <p:cNvPr id="35" name="Text Placeholder 34">
            <a:extLst>
              <a:ext uri="{FF2B5EF4-FFF2-40B4-BE49-F238E27FC236}">
                <a16:creationId xmlns:a16="http://schemas.microsoft.com/office/drawing/2014/main" xmlns="" id="{8DB05AB3-1F2A-F04C-AC72-20A73D4DAA6A}"/>
              </a:ext>
            </a:extLst>
          </p:cNvPr>
          <p:cNvSpPr>
            <a:spLocks noGrp="1"/>
          </p:cNvSpPr>
          <p:nvPr>
            <p:ph type="body" sz="quarter" idx="29"/>
          </p:nvPr>
        </p:nvSpPr>
        <p:spPr>
          <a:xfrm>
            <a:off x="11302462" y="26591818"/>
            <a:ext cx="9881138" cy="566030"/>
          </a:xfrm>
        </p:spPr>
        <p:txBody>
          <a:bodyPr/>
          <a:lstStyle/>
          <a:p>
            <a:r>
              <a:rPr lang="en-US" dirty="0"/>
              <a:t>AGRADECIMIENTOS Y CONTACTO</a:t>
            </a:r>
          </a:p>
        </p:txBody>
      </p:sp>
      <p:sp>
        <p:nvSpPr>
          <p:cNvPr id="36" name="Text Placeholder 35">
            <a:extLst>
              <a:ext uri="{FF2B5EF4-FFF2-40B4-BE49-F238E27FC236}">
                <a16:creationId xmlns:a16="http://schemas.microsoft.com/office/drawing/2014/main" xmlns="" id="{948B5F22-2ED2-E847-9BF3-82D22809A2DC}"/>
              </a:ext>
            </a:extLst>
          </p:cNvPr>
          <p:cNvSpPr>
            <a:spLocks noGrp="1"/>
          </p:cNvSpPr>
          <p:nvPr>
            <p:ph type="body" sz="quarter" idx="30"/>
          </p:nvPr>
        </p:nvSpPr>
        <p:spPr>
          <a:xfrm>
            <a:off x="11297410" y="27186410"/>
            <a:ext cx="9886190" cy="1132155"/>
          </a:xfrm>
        </p:spPr>
        <p:txBody>
          <a:bodyPr/>
          <a:lstStyle/>
          <a:p>
            <a:r>
              <a:rPr lang="es-ES" sz="2400" dirty="0"/>
              <a:t>Departamento de Idiomas de la Escuela Ramal del Ministerio de Turismo. </a:t>
            </a:r>
            <a:endParaRPr lang="es-ES" sz="2400" dirty="0" smtClean="0"/>
          </a:p>
          <a:p>
            <a:r>
              <a:rPr lang="es-ES" sz="2400" dirty="0" smtClean="0"/>
              <a:t>Correo</a:t>
            </a:r>
            <a:r>
              <a:rPr lang="es-ES" sz="2400" dirty="0"/>
              <a:t>: </a:t>
            </a:r>
            <a:r>
              <a:rPr lang="es-ES" sz="2400" dirty="0" smtClean="0">
                <a:hlinkClick r:id="rId3"/>
              </a:rPr>
              <a:t>diamelyspp@nauta.cu</a:t>
            </a:r>
            <a:r>
              <a:rPr lang="es-ES" sz="2400" dirty="0" smtClean="0"/>
              <a:t> </a:t>
            </a:r>
            <a:endParaRPr lang="en-US" sz="2400" dirty="0"/>
          </a:p>
        </p:txBody>
      </p:sp>
      <p:sp>
        <p:nvSpPr>
          <p:cNvPr id="37" name="Text Placeholder 36">
            <a:extLst>
              <a:ext uri="{FF2B5EF4-FFF2-40B4-BE49-F238E27FC236}">
                <a16:creationId xmlns:a16="http://schemas.microsoft.com/office/drawing/2014/main" xmlns="" id="{3B540C16-8ABD-8B40-A51F-D32095A92519}"/>
              </a:ext>
            </a:extLst>
          </p:cNvPr>
          <p:cNvSpPr>
            <a:spLocks noGrp="1"/>
          </p:cNvSpPr>
          <p:nvPr>
            <p:ph type="body" sz="quarter" idx="96"/>
          </p:nvPr>
        </p:nvSpPr>
        <p:spPr>
          <a:xfrm>
            <a:off x="440616" y="13633726"/>
            <a:ext cx="10102728" cy="4973207"/>
          </a:xfrm>
        </p:spPr>
        <p:txBody>
          <a:bodyPr/>
          <a:lstStyle/>
          <a:p>
            <a:pPr algn="just"/>
            <a:r>
              <a:rPr lang="es-ES" sz="2800" dirty="0"/>
              <a:t>Se emplearon los siguientes métodos teóricos:</a:t>
            </a:r>
          </a:p>
          <a:p>
            <a:pPr algn="just"/>
            <a:r>
              <a:rPr lang="es-ES" sz="2800" u="sng" dirty="0"/>
              <a:t>Histórico-lógico:</a:t>
            </a:r>
            <a:r>
              <a:rPr lang="es-ES" sz="2800" dirty="0"/>
              <a:t> para profundizar en la evolución y desarrollo del desempeño profesional del docente desde la Educación Avanzada.</a:t>
            </a:r>
          </a:p>
          <a:p>
            <a:pPr algn="just"/>
            <a:r>
              <a:rPr lang="es-ES" sz="2800" u="sng" dirty="0"/>
              <a:t>Sistematización:</a:t>
            </a:r>
            <a:r>
              <a:rPr lang="es-ES" sz="2800" dirty="0"/>
              <a:t> para constatar la relación entre los referentes y facilitar la determinación de las regularidades del desempeño profesional del docente del inglés con fines turísticos.</a:t>
            </a:r>
          </a:p>
          <a:p>
            <a:pPr algn="just"/>
            <a:r>
              <a:rPr lang="es-ES" sz="2800" u="sng" dirty="0" smtClean="0"/>
              <a:t>Analítico-sintético:</a:t>
            </a:r>
            <a:r>
              <a:rPr lang="es-ES" sz="2800" dirty="0" smtClean="0"/>
              <a:t> para </a:t>
            </a:r>
            <a:r>
              <a:rPr lang="es-ES" sz="2800" dirty="0"/>
              <a:t>la búsqueda y re-elaboración de definiciones.</a:t>
            </a:r>
          </a:p>
          <a:p>
            <a:pPr algn="just"/>
            <a:r>
              <a:rPr lang="es-ES" sz="2800" u="sng" dirty="0"/>
              <a:t>Análisis documental</a:t>
            </a:r>
            <a:r>
              <a:rPr lang="es-ES" sz="2800" dirty="0"/>
              <a:t>: para obtener información necesaria sobre documentos normativos y resoluciones.</a:t>
            </a:r>
            <a:endParaRPr lang="en-US" sz="2800" dirty="0"/>
          </a:p>
        </p:txBody>
      </p:sp>
      <p:sp>
        <p:nvSpPr>
          <p:cNvPr id="38" name="Text Placeholder 37">
            <a:extLst>
              <a:ext uri="{FF2B5EF4-FFF2-40B4-BE49-F238E27FC236}">
                <a16:creationId xmlns:a16="http://schemas.microsoft.com/office/drawing/2014/main" xmlns="" id="{0F56D88A-4B12-0F47-8D8A-2F1828CAE02A}"/>
              </a:ext>
            </a:extLst>
          </p:cNvPr>
          <p:cNvSpPr>
            <a:spLocks noGrp="1"/>
          </p:cNvSpPr>
          <p:nvPr>
            <p:ph type="body" sz="quarter" idx="150"/>
          </p:nvPr>
        </p:nvSpPr>
        <p:spPr>
          <a:xfrm>
            <a:off x="2890078" y="3859049"/>
            <a:ext cx="15608232" cy="769233"/>
          </a:xfrm>
        </p:spPr>
        <p:txBody>
          <a:bodyPr/>
          <a:lstStyle/>
          <a:p>
            <a:r>
              <a:rPr lang="en-US" dirty="0"/>
              <a:t>Lic. Diamelys Perdomo Pérez</a:t>
            </a:r>
            <a:endParaRPr lang="en-US" dirty="0"/>
          </a:p>
        </p:txBody>
      </p:sp>
      <p:sp>
        <p:nvSpPr>
          <p:cNvPr id="39" name="Text Placeholder 38">
            <a:extLst>
              <a:ext uri="{FF2B5EF4-FFF2-40B4-BE49-F238E27FC236}">
                <a16:creationId xmlns:a16="http://schemas.microsoft.com/office/drawing/2014/main" xmlns="" id="{6F9BAE11-25C3-0846-BD60-EDC70290B378}"/>
              </a:ext>
            </a:extLst>
          </p:cNvPr>
          <p:cNvSpPr>
            <a:spLocks noGrp="1"/>
          </p:cNvSpPr>
          <p:nvPr>
            <p:ph type="body" sz="quarter" idx="151"/>
          </p:nvPr>
        </p:nvSpPr>
        <p:spPr>
          <a:xfrm>
            <a:off x="2890078" y="2616565"/>
            <a:ext cx="15608232" cy="1318684"/>
          </a:xfrm>
        </p:spPr>
        <p:txBody>
          <a:bodyPr>
            <a:normAutofit fontScale="70000" lnSpcReduction="20000"/>
          </a:bodyPr>
          <a:lstStyle/>
          <a:p>
            <a:r>
              <a:rPr lang="es-ES" dirty="0"/>
              <a:t>EL DESEMPEÑO PROFESIONAL DEL DOCENTE DE INGLÉS CON FINES TURÍSTICOS DESDE LA EDUCACIÓN AVANZADA</a:t>
            </a:r>
            <a:endParaRPr lang="en-US" dirty="0"/>
          </a:p>
        </p:txBody>
      </p:sp>
      <p:sp>
        <p:nvSpPr>
          <p:cNvPr id="40" name="Text Placeholder 39">
            <a:extLst>
              <a:ext uri="{FF2B5EF4-FFF2-40B4-BE49-F238E27FC236}">
                <a16:creationId xmlns:a16="http://schemas.microsoft.com/office/drawing/2014/main" xmlns="" id="{4E095D28-F987-E544-B047-DF5F82B6C3C9}"/>
              </a:ext>
            </a:extLst>
          </p:cNvPr>
          <p:cNvSpPr>
            <a:spLocks noGrp="1"/>
          </p:cNvSpPr>
          <p:nvPr>
            <p:ph type="body" sz="quarter" idx="153"/>
          </p:nvPr>
        </p:nvSpPr>
        <p:spPr>
          <a:xfrm>
            <a:off x="2890078" y="1333230"/>
            <a:ext cx="15608232" cy="1130935"/>
          </a:xfrm>
        </p:spPr>
        <p:txBody>
          <a:bodyPr>
            <a:normAutofit fontScale="40000" lnSpcReduction="20000"/>
          </a:bodyPr>
          <a:lstStyle/>
          <a:p>
            <a:r>
              <a:rPr lang="es-ES" dirty="0"/>
              <a:t>I SIMPOSIO INTERNACIONAL DE DESARROLLO HUMANO, EQUIDAD Y JUSTICIA SOCIAL</a:t>
            </a:r>
            <a:endParaRPr lang="en-US" dirty="0"/>
          </a:p>
        </p:txBody>
      </p:sp>
      <p:grpSp>
        <p:nvGrpSpPr>
          <p:cNvPr id="15" name="Group 3">
            <a:extLst>
              <a:ext uri="{FF2B5EF4-FFF2-40B4-BE49-F238E27FC236}">
                <a16:creationId xmlns:a16="http://schemas.microsoft.com/office/drawing/2014/main" xmlns="" id="{EA0D8D45-809D-448B-8571-EBD19AB92D87}"/>
              </a:ext>
            </a:extLst>
          </p:cNvPr>
          <p:cNvGrpSpPr/>
          <p:nvPr/>
        </p:nvGrpSpPr>
        <p:grpSpPr>
          <a:xfrm>
            <a:off x="350994" y="1830771"/>
            <a:ext cx="1781122" cy="2903544"/>
            <a:chOff x="0" y="0"/>
            <a:chExt cx="2374829" cy="3871392"/>
          </a:xfrm>
        </p:grpSpPr>
        <p:pic>
          <p:nvPicPr>
            <p:cNvPr id="16" name="Picture 4">
              <a:extLst>
                <a:ext uri="{FF2B5EF4-FFF2-40B4-BE49-F238E27FC236}">
                  <a16:creationId xmlns:a16="http://schemas.microsoft.com/office/drawing/2014/main" xmlns="" id="{A1BB4E84-6C95-42E9-980E-D713A8ECE423}"/>
                </a:ext>
              </a:extLst>
            </p:cNvPr>
            <p:cNvPicPr>
              <a:picLocks noChangeAspect="1"/>
            </p:cNvPicPr>
            <p:nvPr/>
          </p:nvPicPr>
          <p:blipFill>
            <a:blip r:embed="rId4"/>
            <a:srcRect/>
            <a:stretch>
              <a:fillRect/>
            </a:stretch>
          </p:blipFill>
          <p:spPr>
            <a:xfrm>
              <a:off x="131292" y="0"/>
              <a:ext cx="2112245" cy="2702332"/>
            </a:xfrm>
            <a:prstGeom prst="rect">
              <a:avLst/>
            </a:prstGeom>
          </p:spPr>
        </p:pic>
        <p:sp>
          <p:nvSpPr>
            <p:cNvPr id="17" name="TextBox 5">
              <a:extLst>
                <a:ext uri="{FF2B5EF4-FFF2-40B4-BE49-F238E27FC236}">
                  <a16:creationId xmlns:a16="http://schemas.microsoft.com/office/drawing/2014/main" xmlns="" id="{BB558E9D-897A-4E90-A456-839BAA01DD1E}"/>
                </a:ext>
              </a:extLst>
            </p:cNvPr>
            <p:cNvSpPr txBox="1"/>
            <p:nvPr/>
          </p:nvSpPr>
          <p:spPr>
            <a:xfrm>
              <a:off x="89139" y="2501817"/>
              <a:ext cx="2196550" cy="790093"/>
            </a:xfrm>
            <a:prstGeom prst="rect">
              <a:avLst/>
            </a:prstGeom>
          </p:spPr>
          <p:txBody>
            <a:bodyPr lIns="0" tIns="0" rIns="0" bIns="0" rtlCol="0" anchor="t">
              <a:spAutoFit/>
            </a:bodyPr>
            <a:lstStyle/>
            <a:p>
              <a:pPr algn="ctr">
                <a:lnSpc>
                  <a:spcPts val="4918"/>
                </a:lnSpc>
              </a:pPr>
              <a:r>
                <a:rPr lang="en-US" sz="3513" spc="955">
                  <a:solidFill>
                    <a:srgbClr val="013399"/>
                  </a:solidFill>
                  <a:latin typeface="Code Pro Bold"/>
                </a:rPr>
                <a:t>2021</a:t>
              </a:r>
            </a:p>
          </p:txBody>
        </p:sp>
        <p:sp>
          <p:nvSpPr>
            <p:cNvPr id="18" name="TextBox 6">
              <a:extLst>
                <a:ext uri="{FF2B5EF4-FFF2-40B4-BE49-F238E27FC236}">
                  <a16:creationId xmlns:a16="http://schemas.microsoft.com/office/drawing/2014/main" xmlns="" id="{D6FB302A-4AEB-493F-B655-30CE7243C7D5}"/>
                </a:ext>
              </a:extLst>
            </p:cNvPr>
            <p:cNvSpPr txBox="1"/>
            <p:nvPr/>
          </p:nvSpPr>
          <p:spPr>
            <a:xfrm>
              <a:off x="0" y="3020830"/>
              <a:ext cx="2374829" cy="850562"/>
            </a:xfrm>
            <a:prstGeom prst="rect">
              <a:avLst/>
            </a:prstGeom>
          </p:spPr>
          <p:txBody>
            <a:bodyPr lIns="0" tIns="0" rIns="0" bIns="0" rtlCol="0" anchor="t">
              <a:spAutoFit/>
            </a:bodyPr>
            <a:lstStyle/>
            <a:p>
              <a:pPr algn="ctr">
                <a:lnSpc>
                  <a:spcPts val="4744"/>
                </a:lnSpc>
              </a:pPr>
              <a:r>
                <a:rPr lang="en-US" sz="3389" spc="921" dirty="0">
                  <a:solidFill>
                    <a:srgbClr val="013399"/>
                  </a:solidFill>
                  <a:latin typeface="Cooper Hewitt Bold"/>
                </a:rPr>
                <a:t>UCLV</a:t>
              </a:r>
            </a:p>
          </p:txBody>
        </p:sp>
      </p:grpSp>
      <p:pic>
        <p:nvPicPr>
          <p:cNvPr id="19" name="Picture 7">
            <a:extLst>
              <a:ext uri="{FF2B5EF4-FFF2-40B4-BE49-F238E27FC236}">
                <a16:creationId xmlns:a16="http://schemas.microsoft.com/office/drawing/2014/main" xmlns="" id="{95290901-B4D3-4064-85F4-DAE18FE7A3DA}"/>
              </a:ext>
            </a:extLst>
          </p:cNvPr>
          <p:cNvPicPr>
            <a:picLocks noChangeAspect="1"/>
          </p:cNvPicPr>
          <p:nvPr/>
        </p:nvPicPr>
        <p:blipFill>
          <a:blip r:embed="rId5"/>
          <a:srcRect/>
          <a:stretch>
            <a:fillRect/>
          </a:stretch>
        </p:blipFill>
        <p:spPr>
          <a:xfrm>
            <a:off x="0" y="0"/>
            <a:ext cx="21388388" cy="1199515"/>
          </a:xfrm>
          <a:prstGeom prst="rect">
            <a:avLst/>
          </a:prstGeom>
        </p:spPr>
      </p:pic>
      <p:pic>
        <p:nvPicPr>
          <p:cNvPr id="20" name="Picture 7">
            <a:extLst>
              <a:ext uri="{FF2B5EF4-FFF2-40B4-BE49-F238E27FC236}">
                <a16:creationId xmlns:a16="http://schemas.microsoft.com/office/drawing/2014/main" xmlns="" id="{2FFC4E95-5061-45A6-B719-057AACD396AA}"/>
              </a:ext>
            </a:extLst>
          </p:cNvPr>
          <p:cNvPicPr>
            <a:picLocks noChangeAspect="1"/>
          </p:cNvPicPr>
          <p:nvPr/>
        </p:nvPicPr>
        <p:blipFill>
          <a:blip r:embed="rId5"/>
          <a:srcRect/>
          <a:stretch>
            <a:fillRect/>
          </a:stretch>
        </p:blipFill>
        <p:spPr>
          <a:xfrm rot="10800000">
            <a:off x="0" y="28444442"/>
            <a:ext cx="21388388" cy="1819388"/>
          </a:xfrm>
          <a:prstGeom prst="rect">
            <a:avLst/>
          </a:prstGeom>
        </p:spPr>
      </p:pic>
      <p:sp>
        <p:nvSpPr>
          <p:cNvPr id="21" name="Text Placeholder 32">
            <a:extLst>
              <a:ext uri="{FF2B5EF4-FFF2-40B4-BE49-F238E27FC236}">
                <a16:creationId xmlns:a16="http://schemas.microsoft.com/office/drawing/2014/main" xmlns="" id="{A32D00C9-1922-491C-974A-562E5BAFB34D}"/>
              </a:ext>
            </a:extLst>
          </p:cNvPr>
          <p:cNvSpPr txBox="1">
            <a:spLocks/>
          </p:cNvSpPr>
          <p:nvPr/>
        </p:nvSpPr>
        <p:spPr>
          <a:xfrm>
            <a:off x="-243254" y="19216624"/>
            <a:ext cx="21183600" cy="558738"/>
          </a:xfrm>
          <a:prstGeom prst="rect">
            <a:avLst/>
          </a:prstGeom>
          <a:noFill/>
        </p:spPr>
        <p:txBody>
          <a:bodyPr wrap="square" lIns="63307" tIns="63307" rIns="63307" bIns="63307" anchor="ctr" anchorCtr="0">
            <a:spAutoFit/>
          </a:bodyPr>
          <a:lstStyle>
            <a:lvl1pPr marL="0" indent="0" algn="ctr" defTabSz="3038715" rtl="0" eaLnBrk="1" latinLnBrk="0" hangingPunct="1">
              <a:spcBef>
                <a:spcPct val="20000"/>
              </a:spcBef>
              <a:buFont typeface="Arial" pitchFamily="34" charset="0"/>
              <a:buNone/>
              <a:defRPr sz="2800" b="1" u="sng" kern="1200" baseline="0">
                <a:solidFill>
                  <a:schemeClr val="accent5">
                    <a:lumMod val="50000"/>
                  </a:schemeClr>
                </a:solidFill>
                <a:latin typeface="+mn-lt"/>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a:lstStyle>
          <a:p>
            <a:r>
              <a:rPr lang="en-US" dirty="0" smtClean="0"/>
              <a:t>5. REFERENCIAS </a:t>
            </a:r>
            <a:r>
              <a:rPr lang="en-US" dirty="0"/>
              <a:t>BIBLIOGRÁFICAS</a:t>
            </a:r>
          </a:p>
        </p:txBody>
      </p:sp>
      <p:sp>
        <p:nvSpPr>
          <p:cNvPr id="2" name="1 CuadroTexto"/>
          <p:cNvSpPr txBox="1"/>
          <p:nvPr/>
        </p:nvSpPr>
        <p:spPr>
          <a:xfrm>
            <a:off x="596380" y="20253749"/>
            <a:ext cx="20203365" cy="6555641"/>
          </a:xfrm>
          <a:prstGeom prst="rect">
            <a:avLst/>
          </a:prstGeom>
          <a:noFill/>
        </p:spPr>
        <p:txBody>
          <a:bodyPr wrap="square" rtlCol="0">
            <a:spAutoFit/>
          </a:bodyPr>
          <a:lstStyle/>
          <a:p>
            <a:r>
              <a:rPr lang="es-ES" sz="2000" dirty="0" smtClean="0">
                <a:solidFill>
                  <a:schemeClr val="accent1">
                    <a:lumMod val="50000"/>
                  </a:schemeClr>
                </a:solidFill>
                <a:latin typeface="Times New Roman" panose="02020603050405020304" pitchFamily="18" charset="0"/>
                <a:cs typeface="Times New Roman" panose="02020603050405020304" pitchFamily="18" charset="0"/>
              </a:rPr>
              <a:t>Añorga </a:t>
            </a:r>
            <a:r>
              <a:rPr lang="es-ES" sz="2000" dirty="0">
                <a:solidFill>
                  <a:schemeClr val="accent1">
                    <a:lumMod val="50000"/>
                  </a:schemeClr>
                </a:solidFill>
                <a:latin typeface="Times New Roman" panose="02020603050405020304" pitchFamily="18" charset="0"/>
                <a:cs typeface="Times New Roman" panose="02020603050405020304" pitchFamily="18" charset="0"/>
              </a:rPr>
              <a:t>Morales, J. Proceso de mejoramiento profesional y humano. Universidad de Ciencias Pedagógicas. La Habana; 2006.</a:t>
            </a:r>
          </a:p>
          <a:p>
            <a:r>
              <a:rPr lang="es-ES" sz="2000" dirty="0" smtClean="0">
                <a:solidFill>
                  <a:schemeClr val="accent1">
                    <a:lumMod val="50000"/>
                  </a:schemeClr>
                </a:solidFill>
                <a:latin typeface="Times New Roman" panose="02020603050405020304" pitchFamily="18" charset="0"/>
                <a:cs typeface="Times New Roman" panose="02020603050405020304" pitchFamily="18" charset="0"/>
              </a:rPr>
              <a:t>Ministerio </a:t>
            </a:r>
            <a:r>
              <a:rPr lang="es-ES" sz="2000" dirty="0">
                <a:solidFill>
                  <a:schemeClr val="accent1">
                    <a:lumMod val="50000"/>
                  </a:schemeClr>
                </a:solidFill>
                <a:latin typeface="Times New Roman" panose="02020603050405020304" pitchFamily="18" charset="0"/>
                <a:cs typeface="Times New Roman" panose="02020603050405020304" pitchFamily="18" charset="0"/>
              </a:rPr>
              <a:t>de Turismo. Resolución No. 21. La Habana; 2015.</a:t>
            </a:r>
          </a:p>
          <a:p>
            <a:r>
              <a:rPr lang="es-ES" sz="2000" dirty="0" smtClean="0">
                <a:solidFill>
                  <a:schemeClr val="accent1">
                    <a:lumMod val="50000"/>
                  </a:schemeClr>
                </a:solidFill>
                <a:latin typeface="Times New Roman" panose="02020603050405020304" pitchFamily="18" charset="0"/>
                <a:cs typeface="Times New Roman" panose="02020603050405020304" pitchFamily="18" charset="0"/>
              </a:rPr>
              <a:t>Ministerio </a:t>
            </a:r>
            <a:r>
              <a:rPr lang="es-ES" sz="2000" dirty="0">
                <a:solidFill>
                  <a:schemeClr val="accent1">
                    <a:lumMod val="50000"/>
                  </a:schemeClr>
                </a:solidFill>
                <a:latin typeface="Times New Roman" panose="02020603050405020304" pitchFamily="18" charset="0"/>
                <a:cs typeface="Times New Roman" panose="02020603050405020304" pitchFamily="18" charset="0"/>
              </a:rPr>
              <a:t>de Turismo. Resolución No. 9. La Habana; 2015.</a:t>
            </a:r>
          </a:p>
          <a:p>
            <a:r>
              <a:rPr lang="es-ES" sz="2000" dirty="0">
                <a:solidFill>
                  <a:schemeClr val="accent1">
                    <a:lumMod val="50000"/>
                  </a:schemeClr>
                </a:solidFill>
                <a:latin typeface="Times New Roman" panose="02020603050405020304" pitchFamily="18" charset="0"/>
                <a:cs typeface="Times New Roman" panose="02020603050405020304" pitchFamily="18" charset="0"/>
              </a:rPr>
              <a:t>A</a:t>
            </a:r>
            <a:r>
              <a:rPr lang="es-ES" sz="2000" dirty="0" smtClean="0">
                <a:solidFill>
                  <a:schemeClr val="accent1">
                    <a:lumMod val="50000"/>
                  </a:schemeClr>
                </a:solidFill>
                <a:latin typeface="Times New Roman" panose="02020603050405020304" pitchFamily="18" charset="0"/>
                <a:cs typeface="Times New Roman" panose="02020603050405020304" pitchFamily="18" charset="0"/>
              </a:rPr>
              <a:t>ñorga </a:t>
            </a:r>
            <a:r>
              <a:rPr lang="es-ES" sz="2000" dirty="0">
                <a:solidFill>
                  <a:schemeClr val="accent1">
                    <a:lumMod val="50000"/>
                  </a:schemeClr>
                </a:solidFill>
                <a:latin typeface="Times New Roman" panose="02020603050405020304" pitchFamily="18" charset="0"/>
                <a:cs typeface="Times New Roman" panose="02020603050405020304" pitchFamily="18" charset="0"/>
              </a:rPr>
              <a:t>Morales, J. Desde la utopía a la realidad, algunos mitos y fantasías, al cabo de 35 años de la Educación Avanzada. Universidad de Ciencias Pedagógicas. La Habana; 2017.</a:t>
            </a:r>
          </a:p>
          <a:p>
            <a:r>
              <a:rPr lang="es-ES" sz="2000" dirty="0" smtClean="0">
                <a:solidFill>
                  <a:schemeClr val="accent1">
                    <a:lumMod val="50000"/>
                  </a:schemeClr>
                </a:solidFill>
                <a:latin typeface="Times New Roman" panose="02020603050405020304" pitchFamily="18" charset="0"/>
                <a:cs typeface="Times New Roman" panose="02020603050405020304" pitchFamily="18" charset="0"/>
              </a:rPr>
              <a:t>Añorga </a:t>
            </a:r>
            <a:r>
              <a:rPr lang="es-ES" sz="2000" dirty="0">
                <a:solidFill>
                  <a:schemeClr val="accent1">
                    <a:lumMod val="50000"/>
                  </a:schemeClr>
                </a:solidFill>
                <a:latin typeface="Times New Roman" panose="02020603050405020304" pitchFamily="18" charset="0"/>
                <a:cs typeface="Times New Roman" panose="02020603050405020304" pitchFamily="18" charset="0"/>
              </a:rPr>
              <a:t>Morales, J. Las competencias desde la teoría de la Educación Avanzada. Universidad de Ciencias Pedagógicas. La Habana; 2015.</a:t>
            </a:r>
          </a:p>
          <a:p>
            <a:r>
              <a:rPr lang="es-ES" sz="2000" dirty="0" smtClean="0">
                <a:solidFill>
                  <a:schemeClr val="accent1">
                    <a:lumMod val="50000"/>
                  </a:schemeClr>
                </a:solidFill>
                <a:latin typeface="Times New Roman" panose="02020603050405020304" pitchFamily="18" charset="0"/>
                <a:cs typeface="Times New Roman" panose="02020603050405020304" pitchFamily="18" charset="0"/>
              </a:rPr>
              <a:t>Chirino </a:t>
            </a:r>
            <a:r>
              <a:rPr lang="es-ES" sz="2000" dirty="0">
                <a:solidFill>
                  <a:schemeClr val="accent1">
                    <a:lumMod val="50000"/>
                  </a:schemeClr>
                </a:solidFill>
                <a:latin typeface="Times New Roman" panose="02020603050405020304" pitchFamily="18" charset="0"/>
                <a:cs typeface="Times New Roman" panose="02020603050405020304" pitchFamily="18" charset="0"/>
              </a:rPr>
              <a:t>Ramos, Pérez Álvarez F. Informe de Resultado de Investigación. Caracterización del desempeño profesional del docente de preuniversitario. 2007. Disponible en: www.revtecnologia.sld.cu/index.php/tec/rt/printerFriendly/36/117</a:t>
            </a:r>
          </a:p>
          <a:p>
            <a:r>
              <a:rPr lang="es-ES" sz="2000" dirty="0" smtClean="0">
                <a:solidFill>
                  <a:schemeClr val="accent1">
                    <a:lumMod val="50000"/>
                  </a:schemeClr>
                </a:solidFill>
                <a:latin typeface="Times New Roman" panose="02020603050405020304" pitchFamily="18" charset="0"/>
                <a:cs typeface="Times New Roman" panose="02020603050405020304" pitchFamily="18" charset="0"/>
              </a:rPr>
              <a:t>Addine</a:t>
            </a:r>
            <a:r>
              <a:rPr lang="es-ES" sz="2000" dirty="0">
                <a:solidFill>
                  <a:schemeClr val="accent1">
                    <a:lumMod val="50000"/>
                  </a:schemeClr>
                </a:solidFill>
                <a:latin typeface="Times New Roman" panose="02020603050405020304" pitchFamily="18" charset="0"/>
                <a:cs typeface="Times New Roman" panose="02020603050405020304" pitchFamily="18" charset="0"/>
              </a:rPr>
              <a:t>, F. La profesionalización del maestro desde sus funciones fundamentales. Algunos aportes para su comprensión. La Habana: Ciencia y Técnica; 2003.</a:t>
            </a:r>
          </a:p>
          <a:p>
            <a:r>
              <a:rPr lang="es-ES" sz="2000" dirty="0" smtClean="0">
                <a:solidFill>
                  <a:schemeClr val="accent1">
                    <a:lumMod val="50000"/>
                  </a:schemeClr>
                </a:solidFill>
                <a:latin typeface="Times New Roman" panose="02020603050405020304" pitchFamily="18" charset="0"/>
                <a:cs typeface="Times New Roman" panose="02020603050405020304" pitchFamily="18" charset="0"/>
              </a:rPr>
              <a:t>Di </a:t>
            </a:r>
            <a:r>
              <a:rPr lang="es-ES" sz="2000" dirty="0">
                <a:solidFill>
                  <a:schemeClr val="accent1">
                    <a:lumMod val="50000"/>
                  </a:schemeClr>
                </a:solidFill>
                <a:latin typeface="Times New Roman" panose="02020603050405020304" pitchFamily="18" charset="0"/>
                <a:cs typeface="Times New Roman" panose="02020603050405020304" pitchFamily="18" charset="0"/>
              </a:rPr>
              <a:t>Vora, Mercedes. El desempeño del maestro y su evaluación. La Habana: Editorial Pueblo y Educación; 2004.</a:t>
            </a:r>
          </a:p>
          <a:p>
            <a:r>
              <a:rPr lang="es-ES" sz="2000" dirty="0" smtClean="0">
                <a:solidFill>
                  <a:schemeClr val="accent1">
                    <a:lumMod val="50000"/>
                  </a:schemeClr>
                </a:solidFill>
                <a:latin typeface="Times New Roman" panose="02020603050405020304" pitchFamily="18" charset="0"/>
                <a:cs typeface="Times New Roman" panose="02020603050405020304" pitchFamily="18" charset="0"/>
              </a:rPr>
              <a:t>Villamizar</a:t>
            </a:r>
            <a:r>
              <a:rPr lang="es-ES" sz="2000" dirty="0">
                <a:solidFill>
                  <a:schemeClr val="accent1">
                    <a:lumMod val="50000"/>
                  </a:schemeClr>
                </a:solidFill>
                <a:latin typeface="Times New Roman" panose="02020603050405020304" pitchFamily="18" charset="0"/>
                <a:cs typeface="Times New Roman" panose="02020603050405020304" pitchFamily="18" charset="0"/>
              </a:rPr>
              <a:t>, S. Referentes históricos del desempeño profesional. Caso de estudio de los maestros que enseñan en la educación básica primaria en Colombia. Revista Universidad y Sociedad. 2015; 91-96.</a:t>
            </a:r>
          </a:p>
          <a:p>
            <a:r>
              <a:rPr lang="es-ES" sz="2000" dirty="0" smtClean="0">
                <a:solidFill>
                  <a:schemeClr val="accent1">
                    <a:lumMod val="50000"/>
                  </a:schemeClr>
                </a:solidFill>
                <a:latin typeface="Times New Roman" panose="02020603050405020304" pitchFamily="18" charset="0"/>
                <a:cs typeface="Times New Roman" panose="02020603050405020304" pitchFamily="18" charset="0"/>
              </a:rPr>
              <a:t>Puig </a:t>
            </a:r>
            <a:r>
              <a:rPr lang="es-ES" sz="2000" dirty="0">
                <a:solidFill>
                  <a:schemeClr val="accent1">
                    <a:lumMod val="50000"/>
                  </a:schemeClr>
                </a:solidFill>
                <a:latin typeface="Times New Roman" panose="02020603050405020304" pitchFamily="18" charset="0"/>
                <a:cs typeface="Times New Roman" panose="02020603050405020304" pitchFamily="18" charset="0"/>
              </a:rPr>
              <a:t>Delgado, M. Consideraciones sobre el desempeño profesional del profesor. Revista Cubana de Enfermería. 2016; 433-441.</a:t>
            </a:r>
          </a:p>
          <a:p>
            <a:r>
              <a:rPr lang="es-ES" sz="2000" dirty="0" smtClean="0">
                <a:solidFill>
                  <a:schemeClr val="accent1">
                    <a:lumMod val="50000"/>
                  </a:schemeClr>
                </a:solidFill>
                <a:latin typeface="Times New Roman" panose="02020603050405020304" pitchFamily="18" charset="0"/>
                <a:cs typeface="Times New Roman" panose="02020603050405020304" pitchFamily="18" charset="0"/>
              </a:rPr>
              <a:t>Páez </a:t>
            </a:r>
            <a:r>
              <a:rPr lang="es-ES" sz="2000" dirty="0">
                <a:solidFill>
                  <a:schemeClr val="accent1">
                    <a:lumMod val="50000"/>
                  </a:schemeClr>
                </a:solidFill>
                <a:latin typeface="Times New Roman" panose="02020603050405020304" pitchFamily="18" charset="0"/>
                <a:cs typeface="Times New Roman" panose="02020603050405020304" pitchFamily="18" charset="0"/>
              </a:rPr>
              <a:t>Pérez, V. El profesor de idiomas: sus cualidades y competencias. Revista Comunicación. 2001.</a:t>
            </a:r>
          </a:p>
          <a:p>
            <a:r>
              <a:rPr lang="es-ES" sz="2000" dirty="0" smtClean="0">
                <a:solidFill>
                  <a:schemeClr val="accent1">
                    <a:lumMod val="50000"/>
                  </a:schemeClr>
                </a:solidFill>
                <a:latin typeface="Times New Roman" panose="02020603050405020304" pitchFamily="18" charset="0"/>
                <a:cs typeface="Times New Roman" panose="02020603050405020304" pitchFamily="18" charset="0"/>
              </a:rPr>
              <a:t>Acosta </a:t>
            </a:r>
            <a:r>
              <a:rPr lang="es-ES" sz="2000" dirty="0">
                <a:solidFill>
                  <a:schemeClr val="accent1">
                    <a:lumMod val="50000"/>
                  </a:schemeClr>
                </a:solidFill>
                <a:latin typeface="Times New Roman" panose="02020603050405020304" pitchFamily="18" charset="0"/>
                <a:cs typeface="Times New Roman" panose="02020603050405020304" pitchFamily="18" charset="0"/>
              </a:rPr>
              <a:t>Coutín, G. El enfoque comunicativo y el desempeño profesional del profesor de inglés en formación. </a:t>
            </a:r>
            <a:r>
              <a:rPr lang="es-ES" sz="2000" dirty="0" err="1">
                <a:solidFill>
                  <a:schemeClr val="accent1">
                    <a:lumMod val="50000"/>
                  </a:schemeClr>
                </a:solidFill>
                <a:latin typeface="Times New Roman" panose="02020603050405020304" pitchFamily="18" charset="0"/>
                <a:cs typeface="Times New Roman" panose="02020603050405020304" pitchFamily="18" charset="0"/>
              </a:rPr>
              <a:t>EduSol</a:t>
            </a:r>
            <a:r>
              <a:rPr lang="es-ES" sz="2000" dirty="0">
                <a:solidFill>
                  <a:schemeClr val="accent1">
                    <a:lumMod val="50000"/>
                  </a:schemeClr>
                </a:solidFill>
                <a:latin typeface="Times New Roman" panose="02020603050405020304" pitchFamily="18" charset="0"/>
                <a:cs typeface="Times New Roman" panose="02020603050405020304" pitchFamily="18" charset="0"/>
              </a:rPr>
              <a:t>. 2007; 15-27.</a:t>
            </a:r>
          </a:p>
          <a:p>
            <a:r>
              <a:rPr lang="es-ES" sz="2000" dirty="0" smtClean="0">
                <a:solidFill>
                  <a:schemeClr val="accent1">
                    <a:lumMod val="50000"/>
                  </a:schemeClr>
                </a:solidFill>
                <a:latin typeface="Times New Roman" panose="02020603050405020304" pitchFamily="18" charset="0"/>
                <a:cs typeface="Times New Roman" panose="02020603050405020304" pitchFamily="18" charset="0"/>
              </a:rPr>
              <a:t>Estrada</a:t>
            </a:r>
            <a:r>
              <a:rPr lang="es-ES" sz="2000" dirty="0">
                <a:solidFill>
                  <a:schemeClr val="accent1">
                    <a:lumMod val="50000"/>
                  </a:schemeClr>
                </a:solidFill>
                <a:latin typeface="Times New Roman" panose="02020603050405020304" pitchFamily="18" charset="0"/>
                <a:cs typeface="Times New Roman" panose="02020603050405020304" pitchFamily="18" charset="0"/>
              </a:rPr>
              <a:t>, L. La evaluación de las competencias generales en el desarrollo profesional de los docentes de lenguas extranjeras. </a:t>
            </a:r>
            <a:r>
              <a:rPr lang="es-ES" sz="2000" dirty="0" err="1">
                <a:solidFill>
                  <a:schemeClr val="accent1">
                    <a:lumMod val="50000"/>
                  </a:schemeClr>
                </a:solidFill>
                <a:latin typeface="Times New Roman" panose="02020603050405020304" pitchFamily="18" charset="0"/>
                <a:cs typeface="Times New Roman" panose="02020603050405020304" pitchFamily="18" charset="0"/>
              </a:rPr>
              <a:t>Íkala</a:t>
            </a:r>
            <a:r>
              <a:rPr lang="es-ES" sz="2000" dirty="0">
                <a:solidFill>
                  <a:schemeClr val="accent1">
                    <a:lumMod val="50000"/>
                  </a:schemeClr>
                </a:solidFill>
                <a:latin typeface="Times New Roman" panose="02020603050405020304" pitchFamily="18" charset="0"/>
                <a:cs typeface="Times New Roman" panose="02020603050405020304" pitchFamily="18" charset="0"/>
              </a:rPr>
              <a:t>. 2009; 153-180.</a:t>
            </a:r>
          </a:p>
          <a:p>
            <a:r>
              <a:rPr lang="es-ES" sz="2000" dirty="0" smtClean="0">
                <a:solidFill>
                  <a:schemeClr val="accent1">
                    <a:lumMod val="50000"/>
                  </a:schemeClr>
                </a:solidFill>
                <a:latin typeface="Times New Roman" panose="02020603050405020304" pitchFamily="18" charset="0"/>
                <a:cs typeface="Times New Roman" panose="02020603050405020304" pitchFamily="18" charset="0"/>
              </a:rPr>
              <a:t>Cárdenas</a:t>
            </a:r>
            <a:r>
              <a:rPr lang="es-ES" sz="2000" dirty="0">
                <a:solidFill>
                  <a:schemeClr val="accent1">
                    <a:lumMod val="50000"/>
                  </a:schemeClr>
                </a:solidFill>
                <a:latin typeface="Times New Roman" panose="02020603050405020304" pitchFamily="18" charset="0"/>
                <a:cs typeface="Times New Roman" panose="02020603050405020304" pitchFamily="18" charset="0"/>
              </a:rPr>
              <a:t>, M. El desarrollo profesional de los docentes de inglés en ejercicio: algunas consideraciones conceptuales para Colombia. Folios. 2010; </a:t>
            </a:r>
            <a:r>
              <a:rPr lang="es-ES" sz="2000" dirty="0" smtClean="0">
                <a:solidFill>
                  <a:schemeClr val="accent1">
                    <a:lumMod val="50000"/>
                  </a:schemeClr>
                </a:solidFill>
                <a:latin typeface="Times New Roman" panose="02020603050405020304" pitchFamily="18" charset="0"/>
                <a:cs typeface="Times New Roman" panose="02020603050405020304" pitchFamily="18" charset="0"/>
              </a:rPr>
              <a:t>49-68.</a:t>
            </a:r>
          </a:p>
          <a:p>
            <a:r>
              <a:rPr lang="es-ES" sz="2000" dirty="0" smtClean="0">
                <a:solidFill>
                  <a:schemeClr val="accent1">
                    <a:lumMod val="50000"/>
                  </a:schemeClr>
                </a:solidFill>
                <a:latin typeface="Times New Roman" panose="02020603050405020304" pitchFamily="18" charset="0"/>
                <a:cs typeface="Times New Roman" panose="02020603050405020304" pitchFamily="18" charset="0"/>
              </a:rPr>
              <a:t>James</a:t>
            </a:r>
            <a:r>
              <a:rPr lang="es-ES" sz="2000" dirty="0">
                <a:solidFill>
                  <a:schemeClr val="accent1">
                    <a:lumMod val="50000"/>
                  </a:schemeClr>
                </a:solidFill>
                <a:latin typeface="Times New Roman" panose="02020603050405020304" pitchFamily="18" charset="0"/>
                <a:cs typeface="Times New Roman" panose="02020603050405020304" pitchFamily="18" charset="0"/>
              </a:rPr>
              <a:t>, P. </a:t>
            </a:r>
            <a:r>
              <a:rPr lang="es-ES" sz="2000" dirty="0" err="1">
                <a:solidFill>
                  <a:schemeClr val="accent1">
                    <a:lumMod val="50000"/>
                  </a:schemeClr>
                </a:solidFill>
                <a:latin typeface="Times New Roman" panose="02020603050405020304" pitchFamily="18" charset="0"/>
                <a:cs typeface="Times New Roman" panose="02020603050405020304" pitchFamily="18" charset="0"/>
              </a:rPr>
              <a:t>Teachers</a:t>
            </a:r>
            <a:r>
              <a:rPr lang="es-ES" sz="2000" dirty="0">
                <a:solidFill>
                  <a:schemeClr val="accent1">
                    <a:lumMod val="50000"/>
                  </a:schemeClr>
                </a:solidFill>
                <a:latin typeface="Times New Roman" panose="02020603050405020304" pitchFamily="18" charset="0"/>
                <a:cs typeface="Times New Roman" panose="02020603050405020304" pitchFamily="18" charset="0"/>
              </a:rPr>
              <a:t> in </a:t>
            </a:r>
            <a:r>
              <a:rPr lang="es-ES" sz="2000" dirty="0" err="1">
                <a:solidFill>
                  <a:schemeClr val="accent1">
                    <a:lumMod val="50000"/>
                  </a:schemeClr>
                </a:solidFill>
                <a:latin typeface="Times New Roman" panose="02020603050405020304" pitchFamily="18" charset="0"/>
                <a:cs typeface="Times New Roman" panose="02020603050405020304" pitchFamily="18" charset="0"/>
              </a:rPr>
              <a:t>action</a:t>
            </a:r>
            <a:r>
              <a:rPr lang="es-ES" sz="2000" dirty="0">
                <a:solidFill>
                  <a:schemeClr val="accent1">
                    <a:lumMod val="50000"/>
                  </a:schemeClr>
                </a:solidFill>
                <a:latin typeface="Times New Roman" panose="02020603050405020304" pitchFamily="18" charset="0"/>
                <a:cs typeface="Times New Roman" panose="02020603050405020304" pitchFamily="18" charset="0"/>
              </a:rPr>
              <a:t>: </a:t>
            </a:r>
            <a:r>
              <a:rPr lang="es-ES" sz="2000" dirty="0" err="1">
                <a:solidFill>
                  <a:schemeClr val="accent1">
                    <a:lumMod val="50000"/>
                  </a:schemeClr>
                </a:solidFill>
                <a:latin typeface="Times New Roman" panose="02020603050405020304" pitchFamily="18" charset="0"/>
                <a:cs typeface="Times New Roman" panose="02020603050405020304" pitchFamily="18" charset="0"/>
              </a:rPr>
              <a:t>Tasks</a:t>
            </a:r>
            <a:r>
              <a:rPr lang="es-ES" sz="2000" dirty="0">
                <a:solidFill>
                  <a:schemeClr val="accent1">
                    <a:lumMod val="50000"/>
                  </a:schemeClr>
                </a:solidFill>
                <a:latin typeface="Times New Roman" panose="02020603050405020304" pitchFamily="18" charset="0"/>
                <a:cs typeface="Times New Roman" panose="02020603050405020304" pitchFamily="18" charset="0"/>
              </a:rPr>
              <a:t> </a:t>
            </a:r>
            <a:r>
              <a:rPr lang="es-ES" sz="2000" dirty="0" err="1">
                <a:solidFill>
                  <a:schemeClr val="accent1">
                    <a:lumMod val="50000"/>
                  </a:schemeClr>
                </a:solidFill>
                <a:latin typeface="Times New Roman" panose="02020603050405020304" pitchFamily="18" charset="0"/>
                <a:cs typeface="Times New Roman" panose="02020603050405020304" pitchFamily="18" charset="0"/>
              </a:rPr>
              <a:t>for</a:t>
            </a:r>
            <a:r>
              <a:rPr lang="es-ES" sz="2000" dirty="0">
                <a:solidFill>
                  <a:schemeClr val="accent1">
                    <a:lumMod val="50000"/>
                  </a:schemeClr>
                </a:solidFill>
                <a:latin typeface="Times New Roman" panose="02020603050405020304" pitchFamily="18" charset="0"/>
                <a:cs typeface="Times New Roman" panose="02020603050405020304" pitchFamily="18" charset="0"/>
              </a:rPr>
              <a:t> in-</a:t>
            </a:r>
            <a:r>
              <a:rPr lang="es-ES" sz="2000" dirty="0" err="1">
                <a:solidFill>
                  <a:schemeClr val="accent1">
                    <a:lumMod val="50000"/>
                  </a:schemeClr>
                </a:solidFill>
                <a:latin typeface="Times New Roman" panose="02020603050405020304" pitchFamily="18" charset="0"/>
                <a:cs typeface="Times New Roman" panose="02020603050405020304" pitchFamily="18" charset="0"/>
              </a:rPr>
              <a:t>service</a:t>
            </a:r>
            <a:r>
              <a:rPr lang="es-ES" sz="2000" dirty="0">
                <a:solidFill>
                  <a:schemeClr val="accent1">
                    <a:lumMod val="50000"/>
                  </a:schemeClr>
                </a:solidFill>
                <a:latin typeface="Times New Roman" panose="02020603050405020304" pitchFamily="18" charset="0"/>
                <a:cs typeface="Times New Roman" panose="02020603050405020304" pitchFamily="18" charset="0"/>
              </a:rPr>
              <a:t> </a:t>
            </a:r>
            <a:r>
              <a:rPr lang="es-ES" sz="2000" dirty="0" err="1">
                <a:solidFill>
                  <a:schemeClr val="accent1">
                    <a:lumMod val="50000"/>
                  </a:schemeClr>
                </a:solidFill>
                <a:latin typeface="Times New Roman" panose="02020603050405020304" pitchFamily="18" charset="0"/>
                <a:cs typeface="Times New Roman" panose="02020603050405020304" pitchFamily="18" charset="0"/>
              </a:rPr>
              <a:t>language</a:t>
            </a:r>
            <a:r>
              <a:rPr lang="es-ES" sz="2000" dirty="0">
                <a:solidFill>
                  <a:schemeClr val="accent1">
                    <a:lumMod val="50000"/>
                  </a:schemeClr>
                </a:solidFill>
                <a:latin typeface="Times New Roman" panose="02020603050405020304" pitchFamily="18" charset="0"/>
                <a:cs typeface="Times New Roman" panose="02020603050405020304" pitchFamily="18" charset="0"/>
              </a:rPr>
              <a:t> </a:t>
            </a:r>
            <a:r>
              <a:rPr lang="es-ES" sz="2000" dirty="0" err="1">
                <a:solidFill>
                  <a:schemeClr val="accent1">
                    <a:lumMod val="50000"/>
                  </a:schemeClr>
                </a:solidFill>
                <a:latin typeface="Times New Roman" panose="02020603050405020304" pitchFamily="18" charset="0"/>
                <a:cs typeface="Times New Roman" panose="02020603050405020304" pitchFamily="18" charset="0"/>
              </a:rPr>
              <a:t>teacher</a:t>
            </a:r>
            <a:r>
              <a:rPr lang="es-ES" sz="2000" dirty="0">
                <a:solidFill>
                  <a:schemeClr val="accent1">
                    <a:lumMod val="50000"/>
                  </a:schemeClr>
                </a:solidFill>
                <a:latin typeface="Times New Roman" panose="02020603050405020304" pitchFamily="18" charset="0"/>
                <a:cs typeface="Times New Roman" panose="02020603050405020304" pitchFamily="18" charset="0"/>
              </a:rPr>
              <a:t> </a:t>
            </a:r>
            <a:r>
              <a:rPr lang="es-ES" sz="2000" dirty="0" err="1">
                <a:solidFill>
                  <a:schemeClr val="accent1">
                    <a:lumMod val="50000"/>
                  </a:schemeClr>
                </a:solidFill>
                <a:latin typeface="Times New Roman" panose="02020603050405020304" pitchFamily="18" charset="0"/>
                <a:cs typeface="Times New Roman" panose="02020603050405020304" pitchFamily="18" charset="0"/>
              </a:rPr>
              <a:t>education</a:t>
            </a:r>
            <a:r>
              <a:rPr lang="es-ES" sz="2000" dirty="0">
                <a:solidFill>
                  <a:schemeClr val="accent1">
                    <a:lumMod val="50000"/>
                  </a:schemeClr>
                </a:solidFill>
                <a:latin typeface="Times New Roman" panose="02020603050405020304" pitchFamily="18" charset="0"/>
                <a:cs typeface="Times New Roman" panose="02020603050405020304" pitchFamily="18" charset="0"/>
              </a:rPr>
              <a:t> and </a:t>
            </a:r>
            <a:r>
              <a:rPr lang="es-ES" sz="2000" dirty="0" err="1">
                <a:solidFill>
                  <a:schemeClr val="accent1">
                    <a:lumMod val="50000"/>
                  </a:schemeClr>
                </a:solidFill>
                <a:latin typeface="Times New Roman" panose="02020603050405020304" pitchFamily="18" charset="0"/>
                <a:cs typeface="Times New Roman" panose="02020603050405020304" pitchFamily="18" charset="0"/>
              </a:rPr>
              <a:t>development</a:t>
            </a:r>
            <a:r>
              <a:rPr lang="es-ES" sz="2000" dirty="0">
                <a:solidFill>
                  <a:schemeClr val="accent1">
                    <a:lumMod val="50000"/>
                  </a:schemeClr>
                </a:solidFill>
                <a:latin typeface="Times New Roman" panose="02020603050405020304" pitchFamily="18" charset="0"/>
                <a:cs typeface="Times New Roman" panose="02020603050405020304" pitchFamily="18" charset="0"/>
              </a:rPr>
              <a:t>. Cambridge: Cambridge </a:t>
            </a:r>
            <a:r>
              <a:rPr lang="es-ES" sz="2000" dirty="0" err="1">
                <a:solidFill>
                  <a:schemeClr val="accent1">
                    <a:lumMod val="50000"/>
                  </a:schemeClr>
                </a:solidFill>
                <a:latin typeface="Times New Roman" panose="02020603050405020304" pitchFamily="18" charset="0"/>
                <a:cs typeface="Times New Roman" panose="02020603050405020304" pitchFamily="18" charset="0"/>
              </a:rPr>
              <a:t>University</a:t>
            </a:r>
            <a:r>
              <a:rPr lang="es-ES" sz="2000" dirty="0">
                <a:solidFill>
                  <a:schemeClr val="accent1">
                    <a:lumMod val="50000"/>
                  </a:schemeClr>
                </a:solidFill>
                <a:latin typeface="Times New Roman" panose="02020603050405020304" pitchFamily="18" charset="0"/>
                <a:cs typeface="Times New Roman" panose="02020603050405020304" pitchFamily="18" charset="0"/>
              </a:rPr>
              <a:t> </a:t>
            </a:r>
            <a:r>
              <a:rPr lang="es-ES" sz="2000" dirty="0" err="1">
                <a:solidFill>
                  <a:schemeClr val="accent1">
                    <a:lumMod val="50000"/>
                  </a:schemeClr>
                </a:solidFill>
                <a:latin typeface="Times New Roman" panose="02020603050405020304" pitchFamily="18" charset="0"/>
                <a:cs typeface="Times New Roman" panose="02020603050405020304" pitchFamily="18" charset="0"/>
              </a:rPr>
              <a:t>Press</a:t>
            </a:r>
            <a:r>
              <a:rPr lang="es-ES" sz="2000" dirty="0">
                <a:solidFill>
                  <a:schemeClr val="accent1">
                    <a:lumMod val="50000"/>
                  </a:schemeClr>
                </a:solidFill>
                <a:latin typeface="Times New Roman" panose="02020603050405020304" pitchFamily="18" charset="0"/>
                <a:cs typeface="Times New Roman" panose="02020603050405020304" pitchFamily="18" charset="0"/>
              </a:rPr>
              <a:t>; 2001.</a:t>
            </a:r>
          </a:p>
          <a:p>
            <a:r>
              <a:rPr lang="es-ES" sz="2000" dirty="0" smtClean="0">
                <a:solidFill>
                  <a:schemeClr val="accent1">
                    <a:lumMod val="50000"/>
                  </a:schemeClr>
                </a:solidFill>
                <a:latin typeface="Times New Roman" panose="02020603050405020304" pitchFamily="18" charset="0"/>
                <a:cs typeface="Times New Roman" panose="02020603050405020304" pitchFamily="18" charset="0"/>
              </a:rPr>
              <a:t>Richard </a:t>
            </a:r>
            <a:r>
              <a:rPr lang="es-ES" sz="2000" dirty="0">
                <a:solidFill>
                  <a:schemeClr val="accent1">
                    <a:lumMod val="50000"/>
                  </a:schemeClr>
                </a:solidFill>
                <a:latin typeface="Times New Roman" panose="02020603050405020304" pitchFamily="18" charset="0"/>
                <a:cs typeface="Times New Roman" panose="02020603050405020304" pitchFamily="18" charset="0"/>
              </a:rPr>
              <a:t>&amp; Farrel. Professional </a:t>
            </a:r>
            <a:r>
              <a:rPr lang="es-ES" sz="2000" dirty="0" err="1">
                <a:solidFill>
                  <a:schemeClr val="accent1">
                    <a:lumMod val="50000"/>
                  </a:schemeClr>
                </a:solidFill>
                <a:latin typeface="Times New Roman" panose="02020603050405020304" pitchFamily="18" charset="0"/>
                <a:cs typeface="Times New Roman" panose="02020603050405020304" pitchFamily="18" charset="0"/>
              </a:rPr>
              <a:t>development</a:t>
            </a:r>
            <a:r>
              <a:rPr lang="es-ES" sz="2000" dirty="0">
                <a:solidFill>
                  <a:schemeClr val="accent1">
                    <a:lumMod val="50000"/>
                  </a:schemeClr>
                </a:solidFill>
                <a:latin typeface="Times New Roman" panose="02020603050405020304" pitchFamily="18" charset="0"/>
                <a:cs typeface="Times New Roman" panose="02020603050405020304" pitchFamily="18" charset="0"/>
              </a:rPr>
              <a:t> </a:t>
            </a:r>
            <a:r>
              <a:rPr lang="es-ES" sz="2000" dirty="0" err="1">
                <a:solidFill>
                  <a:schemeClr val="accent1">
                    <a:lumMod val="50000"/>
                  </a:schemeClr>
                </a:solidFill>
                <a:latin typeface="Times New Roman" panose="02020603050405020304" pitchFamily="18" charset="0"/>
                <a:cs typeface="Times New Roman" panose="02020603050405020304" pitchFamily="18" charset="0"/>
              </a:rPr>
              <a:t>for</a:t>
            </a:r>
            <a:r>
              <a:rPr lang="es-ES" sz="2000" dirty="0">
                <a:solidFill>
                  <a:schemeClr val="accent1">
                    <a:lumMod val="50000"/>
                  </a:schemeClr>
                </a:solidFill>
                <a:latin typeface="Times New Roman" panose="02020603050405020304" pitchFamily="18" charset="0"/>
                <a:cs typeface="Times New Roman" panose="02020603050405020304" pitchFamily="18" charset="0"/>
              </a:rPr>
              <a:t> </a:t>
            </a:r>
            <a:r>
              <a:rPr lang="es-ES" sz="2000" dirty="0" err="1">
                <a:solidFill>
                  <a:schemeClr val="accent1">
                    <a:lumMod val="50000"/>
                  </a:schemeClr>
                </a:solidFill>
                <a:latin typeface="Times New Roman" panose="02020603050405020304" pitchFamily="18" charset="0"/>
                <a:cs typeface="Times New Roman" panose="02020603050405020304" pitchFamily="18" charset="0"/>
              </a:rPr>
              <a:t>language</a:t>
            </a:r>
            <a:r>
              <a:rPr lang="es-ES" sz="2000" dirty="0">
                <a:solidFill>
                  <a:schemeClr val="accent1">
                    <a:lumMod val="50000"/>
                  </a:schemeClr>
                </a:solidFill>
                <a:latin typeface="Times New Roman" panose="02020603050405020304" pitchFamily="18" charset="0"/>
                <a:cs typeface="Times New Roman" panose="02020603050405020304" pitchFamily="18" charset="0"/>
              </a:rPr>
              <a:t> </a:t>
            </a:r>
            <a:r>
              <a:rPr lang="es-ES" sz="2000" dirty="0" err="1">
                <a:solidFill>
                  <a:schemeClr val="accent1">
                    <a:lumMod val="50000"/>
                  </a:schemeClr>
                </a:solidFill>
                <a:latin typeface="Times New Roman" panose="02020603050405020304" pitchFamily="18" charset="0"/>
                <a:cs typeface="Times New Roman" panose="02020603050405020304" pitchFamily="18" charset="0"/>
              </a:rPr>
              <a:t>teachers</a:t>
            </a:r>
            <a:r>
              <a:rPr lang="es-ES" sz="2000" dirty="0">
                <a:solidFill>
                  <a:schemeClr val="accent1">
                    <a:lumMod val="50000"/>
                  </a:schemeClr>
                </a:solidFill>
                <a:latin typeface="Times New Roman" panose="02020603050405020304" pitchFamily="18" charset="0"/>
                <a:cs typeface="Times New Roman" panose="02020603050405020304" pitchFamily="18" charset="0"/>
              </a:rPr>
              <a:t>. Cambridge: Cambridge </a:t>
            </a:r>
            <a:r>
              <a:rPr lang="es-ES" sz="2000" dirty="0" err="1">
                <a:solidFill>
                  <a:schemeClr val="accent1">
                    <a:lumMod val="50000"/>
                  </a:schemeClr>
                </a:solidFill>
                <a:latin typeface="Times New Roman" panose="02020603050405020304" pitchFamily="18" charset="0"/>
                <a:cs typeface="Times New Roman" panose="02020603050405020304" pitchFamily="18" charset="0"/>
              </a:rPr>
              <a:t>University</a:t>
            </a:r>
            <a:r>
              <a:rPr lang="es-ES" sz="2000" dirty="0">
                <a:solidFill>
                  <a:schemeClr val="accent1">
                    <a:lumMod val="50000"/>
                  </a:schemeClr>
                </a:solidFill>
                <a:latin typeface="Times New Roman" panose="02020603050405020304" pitchFamily="18" charset="0"/>
                <a:cs typeface="Times New Roman" panose="02020603050405020304" pitchFamily="18" charset="0"/>
              </a:rPr>
              <a:t> </a:t>
            </a:r>
            <a:r>
              <a:rPr lang="es-ES" sz="2000" dirty="0" err="1">
                <a:solidFill>
                  <a:schemeClr val="accent1">
                    <a:lumMod val="50000"/>
                  </a:schemeClr>
                </a:solidFill>
                <a:latin typeface="Times New Roman" panose="02020603050405020304" pitchFamily="18" charset="0"/>
                <a:cs typeface="Times New Roman" panose="02020603050405020304" pitchFamily="18" charset="0"/>
              </a:rPr>
              <a:t>Press</a:t>
            </a:r>
            <a:r>
              <a:rPr lang="es-ES" sz="2000" dirty="0">
                <a:solidFill>
                  <a:schemeClr val="accent1">
                    <a:lumMod val="50000"/>
                  </a:schemeClr>
                </a:solidFill>
                <a:latin typeface="Times New Roman" panose="02020603050405020304" pitchFamily="18" charset="0"/>
                <a:cs typeface="Times New Roman" panose="02020603050405020304" pitchFamily="18" charset="0"/>
              </a:rPr>
              <a:t>; 2005.</a:t>
            </a:r>
          </a:p>
          <a:p>
            <a:r>
              <a:rPr lang="es-ES" sz="2000" dirty="0" smtClean="0">
                <a:solidFill>
                  <a:schemeClr val="accent1">
                    <a:lumMod val="50000"/>
                  </a:schemeClr>
                </a:solidFill>
                <a:latin typeface="Times New Roman" panose="02020603050405020304" pitchFamily="18" charset="0"/>
                <a:cs typeface="Times New Roman" panose="02020603050405020304" pitchFamily="18" charset="0"/>
              </a:rPr>
              <a:t>Martínez</a:t>
            </a:r>
            <a:r>
              <a:rPr lang="es-ES" sz="2000" dirty="0">
                <a:solidFill>
                  <a:schemeClr val="accent1">
                    <a:lumMod val="50000"/>
                  </a:schemeClr>
                </a:solidFill>
                <a:latin typeface="Times New Roman" panose="02020603050405020304" pitchFamily="18" charset="0"/>
                <a:cs typeface="Times New Roman" panose="02020603050405020304" pitchFamily="18" charset="0"/>
              </a:rPr>
              <a:t>, R. Competencias TIC de los docentes de las escuelas de Hotelería y Turismo cubanas. Revista Universidad y Sociedad. 2016; 63-69.</a:t>
            </a:r>
          </a:p>
          <a:p>
            <a:r>
              <a:rPr lang="es-ES" sz="2000" dirty="0" smtClean="0">
                <a:solidFill>
                  <a:schemeClr val="accent1">
                    <a:lumMod val="50000"/>
                  </a:schemeClr>
                </a:solidFill>
                <a:latin typeface="Times New Roman" panose="02020603050405020304" pitchFamily="18" charset="0"/>
                <a:cs typeface="Times New Roman" panose="02020603050405020304" pitchFamily="18" charset="0"/>
              </a:rPr>
              <a:t>Varela </a:t>
            </a:r>
            <a:r>
              <a:rPr lang="es-ES" sz="2000" dirty="0">
                <a:solidFill>
                  <a:schemeClr val="accent1">
                    <a:lumMod val="50000"/>
                  </a:schemeClr>
                </a:solidFill>
                <a:latin typeface="Times New Roman" panose="02020603050405020304" pitchFamily="18" charset="0"/>
                <a:cs typeface="Times New Roman" panose="02020603050405020304" pitchFamily="18" charset="0"/>
              </a:rPr>
              <a:t>Méndez, R. Hacia una caracterización del inglés para Fines Específicos (Turismo). Didáctica (Lengua y Literatura). 2007; 19: 327-345.</a:t>
            </a:r>
          </a:p>
          <a:p>
            <a:r>
              <a:rPr lang="es-ES" sz="2000" dirty="0" smtClean="0">
                <a:solidFill>
                  <a:schemeClr val="accent1">
                    <a:lumMod val="50000"/>
                  </a:schemeClr>
                </a:solidFill>
                <a:latin typeface="Times New Roman" panose="02020603050405020304" pitchFamily="18" charset="0"/>
                <a:cs typeface="Times New Roman" panose="02020603050405020304" pitchFamily="18" charset="0"/>
              </a:rPr>
              <a:t>Hutchinson </a:t>
            </a:r>
            <a:r>
              <a:rPr lang="es-ES" sz="2000" dirty="0">
                <a:solidFill>
                  <a:schemeClr val="accent1">
                    <a:lumMod val="50000"/>
                  </a:schemeClr>
                </a:solidFill>
                <a:latin typeface="Times New Roman" panose="02020603050405020304" pitchFamily="18" charset="0"/>
                <a:cs typeface="Times New Roman" panose="02020603050405020304" pitchFamily="18" charset="0"/>
              </a:rPr>
              <a:t>&amp; Waters. English </a:t>
            </a:r>
            <a:r>
              <a:rPr lang="es-ES" sz="2000" dirty="0" err="1">
                <a:solidFill>
                  <a:schemeClr val="accent1">
                    <a:lumMod val="50000"/>
                  </a:schemeClr>
                </a:solidFill>
                <a:latin typeface="Times New Roman" panose="02020603050405020304" pitchFamily="18" charset="0"/>
                <a:cs typeface="Times New Roman" panose="02020603050405020304" pitchFamily="18" charset="0"/>
              </a:rPr>
              <a:t>for</a:t>
            </a:r>
            <a:r>
              <a:rPr lang="es-ES" sz="2000" dirty="0">
                <a:solidFill>
                  <a:schemeClr val="accent1">
                    <a:lumMod val="50000"/>
                  </a:schemeClr>
                </a:solidFill>
                <a:latin typeface="Times New Roman" panose="02020603050405020304" pitchFamily="18" charset="0"/>
                <a:cs typeface="Times New Roman" panose="02020603050405020304" pitchFamily="18" charset="0"/>
              </a:rPr>
              <a:t> </a:t>
            </a:r>
            <a:r>
              <a:rPr lang="es-ES" sz="2000" dirty="0" err="1">
                <a:solidFill>
                  <a:schemeClr val="accent1">
                    <a:lumMod val="50000"/>
                  </a:schemeClr>
                </a:solidFill>
                <a:latin typeface="Times New Roman" panose="02020603050405020304" pitchFamily="18" charset="0"/>
                <a:cs typeface="Times New Roman" panose="02020603050405020304" pitchFamily="18" charset="0"/>
              </a:rPr>
              <a:t>specific</a:t>
            </a:r>
            <a:r>
              <a:rPr lang="es-ES" sz="2000" dirty="0">
                <a:solidFill>
                  <a:schemeClr val="accent1">
                    <a:lumMod val="50000"/>
                  </a:schemeClr>
                </a:solidFill>
                <a:latin typeface="Times New Roman" panose="02020603050405020304" pitchFamily="18" charset="0"/>
                <a:cs typeface="Times New Roman" panose="02020603050405020304" pitchFamily="18" charset="0"/>
              </a:rPr>
              <a:t> </a:t>
            </a:r>
            <a:r>
              <a:rPr lang="es-ES" sz="2000" dirty="0" err="1">
                <a:solidFill>
                  <a:schemeClr val="accent1">
                    <a:lumMod val="50000"/>
                  </a:schemeClr>
                </a:solidFill>
                <a:latin typeface="Times New Roman" panose="02020603050405020304" pitchFamily="18" charset="0"/>
                <a:cs typeface="Times New Roman" panose="02020603050405020304" pitchFamily="18" charset="0"/>
              </a:rPr>
              <a:t>purposes</a:t>
            </a:r>
            <a:r>
              <a:rPr lang="es-ES" sz="2000" dirty="0">
                <a:solidFill>
                  <a:schemeClr val="accent1">
                    <a:lumMod val="50000"/>
                  </a:schemeClr>
                </a:solidFill>
                <a:latin typeface="Times New Roman" panose="02020603050405020304" pitchFamily="18" charset="0"/>
                <a:cs typeface="Times New Roman" panose="02020603050405020304" pitchFamily="18" charset="0"/>
              </a:rPr>
              <a:t>. Cambridge </a:t>
            </a:r>
            <a:r>
              <a:rPr lang="es-ES" sz="2000" dirty="0" err="1">
                <a:solidFill>
                  <a:schemeClr val="accent1">
                    <a:lumMod val="50000"/>
                  </a:schemeClr>
                </a:solidFill>
                <a:latin typeface="Times New Roman" panose="02020603050405020304" pitchFamily="18" charset="0"/>
                <a:cs typeface="Times New Roman" panose="02020603050405020304" pitchFamily="18" charset="0"/>
              </a:rPr>
              <a:t>Language</a:t>
            </a:r>
            <a:r>
              <a:rPr lang="es-ES" sz="2000" dirty="0">
                <a:solidFill>
                  <a:schemeClr val="accent1">
                    <a:lumMod val="50000"/>
                  </a:schemeClr>
                </a:solidFill>
                <a:latin typeface="Times New Roman" panose="02020603050405020304" pitchFamily="18" charset="0"/>
                <a:cs typeface="Times New Roman" panose="02020603050405020304" pitchFamily="18" charset="0"/>
              </a:rPr>
              <a:t> </a:t>
            </a:r>
            <a:r>
              <a:rPr lang="es-ES" sz="2000" dirty="0" err="1">
                <a:solidFill>
                  <a:schemeClr val="accent1">
                    <a:lumMod val="50000"/>
                  </a:schemeClr>
                </a:solidFill>
                <a:latin typeface="Times New Roman" panose="02020603050405020304" pitchFamily="18" charset="0"/>
                <a:cs typeface="Times New Roman" panose="02020603050405020304" pitchFamily="18" charset="0"/>
              </a:rPr>
              <a:t>Teaching</a:t>
            </a:r>
            <a:r>
              <a:rPr lang="es-ES" sz="2000" dirty="0">
                <a:solidFill>
                  <a:schemeClr val="accent1">
                    <a:lumMod val="50000"/>
                  </a:schemeClr>
                </a:solidFill>
                <a:latin typeface="Times New Roman" panose="02020603050405020304" pitchFamily="18" charset="0"/>
                <a:cs typeface="Times New Roman" panose="02020603050405020304" pitchFamily="18" charset="0"/>
              </a:rPr>
              <a:t> Library. Cambridge; 1987</a:t>
            </a:r>
            <a:endParaRPr lang="es-DO" sz="2000" dirty="0">
              <a:solidFill>
                <a:schemeClr val="accent1">
                  <a:lumMod val="5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42088974"/>
      </p:ext>
    </p:extLst>
  </p:cSld>
  <p:clrMapOvr>
    <a:masterClrMapping/>
  </p:clrMapOvr>
  <p:timing>
    <p:tnLst>
      <p:par>
        <p:cTn id="1" dur="indefinite" restart="never" nodeType="tmRoot"/>
      </p:par>
    </p:tnLst>
  </p:timing>
</p:sld>
</file>

<file path=ppt/theme/theme1.xml><?xml version="1.0" encoding="utf-8"?>
<a:theme xmlns:a="http://schemas.openxmlformats.org/drawingml/2006/main" name="A1 Templat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000" dirty="0">
            <a:latin typeface="Times New Roman" panose="02020603050405020304" pitchFamily="18" charset="0"/>
            <a:cs typeface="Times New Roman" panose="02020603050405020304" pitchFamily="18" charset="0"/>
          </a:defRPr>
        </a:defPPr>
      </a:lstStyle>
    </a:txDef>
  </a:objectDefaults>
  <a:extraClrSchemeLst/>
</a:theme>
</file>

<file path=ppt/theme/theme2.xml><?xml version="1.0" encoding="utf-8"?>
<a:theme xmlns:a="http://schemas.openxmlformats.org/drawingml/2006/main" name="Without Guide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000" dirty="0">
            <a:latin typeface="Times New Roman" panose="02020603050405020304" pitchFamily="18" charset="0"/>
            <a:cs typeface="Times New Roman" panose="02020603050405020304" pitchFamily="18" charset="0"/>
          </a:defRPr>
        </a:defPPr>
      </a:lst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PosterPresentations.com-100CMx140CM</Template>
  <TotalTime>1468</TotalTime>
  <Words>933</Words>
  <Application>Microsoft Office PowerPoint</Application>
  <PresentationFormat>Personalizado</PresentationFormat>
  <Paragraphs>47</Paragraphs>
  <Slides>1</Slides>
  <Notes>1</Notes>
  <HiddenSlides>0</HiddenSlides>
  <MMClips>0</MMClips>
  <ScaleCrop>false</ScaleCrop>
  <HeadingPairs>
    <vt:vector size="6" baseType="variant">
      <vt:variant>
        <vt:lpstr>Fuentes usadas</vt:lpstr>
      </vt:variant>
      <vt:variant>
        <vt:i4>7</vt:i4>
      </vt:variant>
      <vt:variant>
        <vt:lpstr>Tema</vt:lpstr>
      </vt:variant>
      <vt:variant>
        <vt:i4>2</vt:i4>
      </vt:variant>
      <vt:variant>
        <vt:lpstr>Títulos de diapositiva</vt:lpstr>
      </vt:variant>
      <vt:variant>
        <vt:i4>1</vt:i4>
      </vt:variant>
    </vt:vector>
  </HeadingPairs>
  <TitlesOfParts>
    <vt:vector size="10" baseType="lpstr">
      <vt:lpstr>Arial</vt:lpstr>
      <vt:lpstr>Arial Black</vt:lpstr>
      <vt:lpstr>Calibri</vt:lpstr>
      <vt:lpstr>Code Pro Bold</vt:lpstr>
      <vt:lpstr>Cooper Hewitt Bold</vt:lpstr>
      <vt:lpstr>Times New Roman</vt:lpstr>
      <vt:lpstr>Trebuchet MS</vt:lpstr>
      <vt:lpstr>A1 Template</vt:lpstr>
      <vt:lpstr>Without Guides</vt:lpstr>
      <vt:lpstr>Presentación de PowerPoint</vt:lpstr>
    </vt:vector>
  </TitlesOfParts>
  <Manager>A. Kotoulas</Manager>
  <Company>Canterbury Media Services, Inc.</Company>
  <LinksUpToDate>false</LinksUpToDate>
  <SharedDoc>false</SharedDoc>
  <HyperlinkBase>https://www.posterpresentations.com/free-poster-templates.html</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A1 PowerPoint Presentation</dc:title>
  <dc:subject>Research poster presentation template</dc:subject>
  <dc:creator>PosterPresentations.com</dc:creator>
  <cp:keywords>A1 Powerpoint poster template, scientific poster template, research poster template</cp:keywords>
  <dc:description>This template is the property of PosterPresentations.com. You are free to modify and print the template as needed, as long as the PosterPresentations.com watermark at the bottom left of the page is visible. Call us if you need help with this poster template. 1-866-649-3004 (c)PosterPresentations.com</dc:description>
  <cp:lastModifiedBy>Diamelys</cp:lastModifiedBy>
  <cp:revision>44</cp:revision>
  <dcterms:created xsi:type="dcterms:W3CDTF">2012-02-10T00:21:22Z</dcterms:created>
  <dcterms:modified xsi:type="dcterms:W3CDTF">2021-11-03T16:02:49Z</dcterms:modified>
  <cp:category>Research poster templates</cp:category>
</cp:coreProperties>
</file>