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53" d="100"/>
          <a:sy n="53" d="100"/>
        </p:scale>
        <p:origin x="264" y="9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10/29/2021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5613382"/>
          </a:xfrm>
        </p:spPr>
        <p:txBody>
          <a:bodyPr/>
          <a:lstStyle/>
          <a:p>
            <a:pPr algn="just">
              <a:lnSpc>
                <a:spcPct val="150000"/>
              </a:lnSpc>
            </a:pPr>
            <a:r>
              <a:rPr lang="es-ES" b="1" dirty="0" smtClean="0"/>
              <a:t>Objetivo general:</a:t>
            </a:r>
          </a:p>
          <a:p>
            <a:pPr algn="just">
              <a:lnSpc>
                <a:spcPct val="150000"/>
              </a:lnSpc>
            </a:pPr>
            <a:r>
              <a:rPr lang="es-ES" dirty="0" smtClean="0"/>
              <a:t>Clasificar </a:t>
            </a:r>
            <a:r>
              <a:rPr lang="es-ES" dirty="0"/>
              <a:t>las innovaciones en el periodismo cubano desde las experiencias exitosas de </a:t>
            </a:r>
            <a:r>
              <a:rPr lang="es-ES" dirty="0" err="1"/>
              <a:t>Cubadebate</a:t>
            </a:r>
            <a:r>
              <a:rPr lang="es-ES" dirty="0"/>
              <a:t>, Juventud Técnica, Tele Pinar, Periódico </a:t>
            </a:r>
            <a:r>
              <a:rPr lang="es-ES" dirty="0" err="1"/>
              <a:t>Escambray</a:t>
            </a:r>
            <a:r>
              <a:rPr lang="es-ES" dirty="0"/>
              <a:t> e Invasor en 2020. </a:t>
            </a:r>
            <a:endParaRPr lang="es-ES" dirty="0" smtClean="0"/>
          </a:p>
          <a:p>
            <a:pPr algn="just">
              <a:lnSpc>
                <a:spcPct val="150000"/>
              </a:lnSpc>
            </a:pPr>
            <a:r>
              <a:rPr lang="es-ES" b="1" dirty="0"/>
              <a:t>O</a:t>
            </a:r>
            <a:r>
              <a:rPr lang="es-ES" b="1" dirty="0" smtClean="0"/>
              <a:t>bjetivos </a:t>
            </a:r>
            <a:r>
              <a:rPr lang="es-ES" b="1" dirty="0"/>
              <a:t>específicos:</a:t>
            </a:r>
          </a:p>
          <a:p>
            <a:pPr algn="just">
              <a:lnSpc>
                <a:spcPct val="150000"/>
              </a:lnSpc>
            </a:pPr>
            <a:r>
              <a:rPr lang="es-ES" dirty="0" smtClean="0"/>
              <a:t>•Identificar </a:t>
            </a:r>
            <a:r>
              <a:rPr lang="es-ES" dirty="0"/>
              <a:t>las principales innovaciones en el periodismo implementadas por </a:t>
            </a:r>
            <a:r>
              <a:rPr lang="es-ES" dirty="0" err="1"/>
              <a:t>Cubadebate</a:t>
            </a:r>
            <a:r>
              <a:rPr lang="es-ES" dirty="0"/>
              <a:t>, Juventud Técnica, Tele Pinar, Periódico </a:t>
            </a:r>
            <a:r>
              <a:rPr lang="es-ES" dirty="0" err="1"/>
              <a:t>Escambray</a:t>
            </a:r>
            <a:r>
              <a:rPr lang="es-ES" dirty="0"/>
              <a:t> e Invasor en 2020.</a:t>
            </a:r>
          </a:p>
          <a:p>
            <a:pPr algn="just">
              <a:lnSpc>
                <a:spcPct val="150000"/>
              </a:lnSpc>
            </a:pPr>
            <a:r>
              <a:rPr lang="es-ES" dirty="0" smtClean="0"/>
              <a:t>•Establecer </a:t>
            </a:r>
            <a:r>
              <a:rPr lang="es-ES" dirty="0"/>
              <a:t>vínculos entre las innovaciones de </a:t>
            </a:r>
            <a:r>
              <a:rPr lang="es-ES" dirty="0" err="1"/>
              <a:t>Cubadebate</a:t>
            </a:r>
            <a:r>
              <a:rPr lang="es-ES" dirty="0"/>
              <a:t>, Juventud Técnica, Tele Pinar, Periódico </a:t>
            </a:r>
            <a:r>
              <a:rPr lang="es-ES" dirty="0" err="1"/>
              <a:t>Escambray</a:t>
            </a:r>
            <a:r>
              <a:rPr lang="es-ES" dirty="0"/>
              <a:t> e Invasor en 2020 y las dimensiones de la innovación periodística.</a:t>
            </a:r>
          </a:p>
          <a:p>
            <a:pPr algn="just">
              <a:lnSpc>
                <a:spcPct val="150000"/>
              </a:lnSpc>
            </a:pPr>
            <a:r>
              <a:rPr lang="es-ES" dirty="0" smtClean="0"/>
              <a:t>•Determinar </a:t>
            </a:r>
            <a:r>
              <a:rPr lang="es-ES" dirty="0"/>
              <a:t>el grado de novedad de las innovaciones de </a:t>
            </a:r>
            <a:r>
              <a:rPr lang="es-ES" dirty="0" err="1"/>
              <a:t>Cubadebate</a:t>
            </a:r>
            <a:r>
              <a:rPr lang="es-ES" dirty="0"/>
              <a:t>, Juventud Técnica, Tele Pinar, Periódico </a:t>
            </a:r>
            <a:r>
              <a:rPr lang="es-ES" dirty="0" err="1"/>
              <a:t>Escambray</a:t>
            </a:r>
            <a:r>
              <a:rPr lang="es-ES" dirty="0"/>
              <a:t> e Invasor en 2020.</a:t>
            </a: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7737040"/>
          </a:xfrm>
        </p:spPr>
        <p:txBody>
          <a:bodyPr/>
          <a:lstStyle/>
          <a:p>
            <a:pPr marL="342900" indent="-342900" algn="just">
              <a:lnSpc>
                <a:spcPct val="150000"/>
              </a:lnSpc>
              <a:buFont typeface="Arial" panose="020B0604020202020204" pitchFamily="34" charset="0"/>
              <a:buChar char="•"/>
            </a:pPr>
            <a:r>
              <a:rPr lang="es-ES" dirty="0" smtClean="0"/>
              <a:t>La </a:t>
            </a:r>
            <a:r>
              <a:rPr lang="es-ES" dirty="0"/>
              <a:t>innovación periodística cubana, aún en ciernes, prioriza al periodismo digital y el posicionamiento de los medios. Todavía se precisa de una mayor incursión en nuevas narrativas, mayor y mejor empleo de las tecnologías, así como un reconocimiento de las necesidades y hábitos de consumo de los públicos para lograr una mayor atracción hacia los medios de comunicación. </a:t>
            </a:r>
          </a:p>
          <a:p>
            <a:pPr marL="342900" indent="-342900" algn="just">
              <a:lnSpc>
                <a:spcPct val="150000"/>
              </a:lnSpc>
              <a:buFont typeface="Arial" panose="020B0604020202020204" pitchFamily="34" charset="0"/>
              <a:buChar char="•"/>
            </a:pPr>
            <a:r>
              <a:rPr lang="es-ES" dirty="0" smtClean="0"/>
              <a:t>Se </a:t>
            </a:r>
            <a:r>
              <a:rPr lang="es-ES" dirty="0"/>
              <a:t>evidencia que ninguno de los medios más exitosos en la innovación periodística en Cuba llevan a cabo la totalidad de las dimensiones de las innovaciones. Solo </a:t>
            </a:r>
            <a:r>
              <a:rPr lang="es-ES" dirty="0" err="1"/>
              <a:t>Cubadebate</a:t>
            </a:r>
            <a:r>
              <a:rPr lang="es-ES" dirty="0"/>
              <a:t>, Juventud Técnica y </a:t>
            </a:r>
            <a:r>
              <a:rPr lang="es-ES" dirty="0" err="1"/>
              <a:t>Escambray</a:t>
            </a:r>
            <a:r>
              <a:rPr lang="es-ES" dirty="0"/>
              <a:t> implementan cuatro tipologías de innovaciones. Las mayores fortalezas se concentran en las innovaciones de productos y las sociales.</a:t>
            </a:r>
          </a:p>
          <a:p>
            <a:pPr marL="342900" indent="-342900" algn="just">
              <a:lnSpc>
                <a:spcPct val="150000"/>
              </a:lnSpc>
              <a:buFont typeface="Arial" panose="020B0604020202020204" pitchFamily="34" charset="0"/>
              <a:buChar char="•"/>
            </a:pPr>
            <a:r>
              <a:rPr lang="es-ES" dirty="0" smtClean="0"/>
              <a:t>La </a:t>
            </a:r>
            <a:r>
              <a:rPr lang="es-ES" dirty="0"/>
              <a:t>aplicación de innovaciones radicales o incrementales en medios cubanos contribuye a una mejora en las distintas áreas en que operan estas organizaciones; aunque en algunos casos las transformaciones se producen por imitación. De ahí la necesidad del vínculo academia-medios de comunicación, la investigación, el fomento de nuevas alianzas y la presencia de líderes innovadores en los medios que posibiliten innovaciones incrementales y disruptivas con flexibilidad y dinamismo.</a:t>
            </a:r>
          </a:p>
          <a:p>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79"/>
            <a:ext cx="10094847" cy="8198705"/>
          </a:xfrm>
        </p:spPr>
        <p:txBody>
          <a:bodyPr/>
          <a:lstStyle/>
          <a:p>
            <a:pPr marL="342900" lvl="0" indent="-342900" algn="just">
              <a:lnSpc>
                <a:spcPct val="150000"/>
              </a:lnSpc>
              <a:spcAft>
                <a:spcPts val="0"/>
              </a:spcAft>
              <a:buFont typeface="Arial" panose="020B0604020202020204" pitchFamily="34" charset="0"/>
              <a:buChar char="•"/>
            </a:pPr>
            <a:r>
              <a:rPr lang="es-MX" dirty="0" smtClean="0">
                <a:ea typeface="Times New Roman" panose="02020603050405020304" pitchFamily="18" charset="0"/>
              </a:rPr>
              <a:t>La </a:t>
            </a:r>
            <a:r>
              <a:rPr lang="es-MX" dirty="0">
                <a:ea typeface="Times New Roman" panose="02020603050405020304" pitchFamily="18" charset="0"/>
              </a:rPr>
              <a:t>elaboración de audiovisuales, podcast y la creación de mecanismos de interacción con las audiencias constituyen las principales transformaciones implementadas por los medios de comunicación más exitosos en la innovación periodística cubana. </a:t>
            </a:r>
            <a:r>
              <a:rPr lang="es-MX" dirty="0" smtClean="0">
                <a:ea typeface="Times New Roman" panose="02020603050405020304" pitchFamily="18" charset="0"/>
              </a:rPr>
              <a:t>Como </a:t>
            </a:r>
            <a:r>
              <a:rPr lang="es-MX" dirty="0">
                <a:ea typeface="Times New Roman" panose="02020603050405020304" pitchFamily="18" charset="0"/>
              </a:rPr>
              <a:t>mecanismo para fomentar las innovaciones, los medios han renovado sus procesos productivos, equipos de trabajo y la estructura de sus Redacciones.  </a:t>
            </a:r>
            <a:endParaRPr lang="en-US" sz="1800" dirty="0" smtClean="0">
              <a:latin typeface="Calibri" panose="020F0502020204030204" pitchFamily="34" charset="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MX" dirty="0" smtClean="0">
                <a:ea typeface="Times New Roman" panose="02020603050405020304" pitchFamily="18" charset="0"/>
              </a:rPr>
              <a:t>Al </a:t>
            </a:r>
            <a:r>
              <a:rPr lang="es-MX" dirty="0">
                <a:ea typeface="Times New Roman" panose="02020603050405020304" pitchFamily="18" charset="0"/>
              </a:rPr>
              <a:t>vincular las transformaciones fomentadas en los cinco medios de comunicación cubanos más innovadores con las dimensiones de la innovación periodística, es posible constatar que en </a:t>
            </a:r>
            <a:r>
              <a:rPr lang="es-MX" dirty="0" err="1">
                <a:ea typeface="Times New Roman" panose="02020603050405020304" pitchFamily="18" charset="0"/>
              </a:rPr>
              <a:t>Cubadebate</a:t>
            </a:r>
            <a:r>
              <a:rPr lang="es-MX" dirty="0">
                <a:ea typeface="Times New Roman" panose="02020603050405020304" pitchFamily="18" charset="0"/>
              </a:rPr>
              <a:t> y </a:t>
            </a:r>
            <a:r>
              <a:rPr lang="es-MX" dirty="0" err="1">
                <a:ea typeface="Times New Roman" panose="02020603050405020304" pitchFamily="18" charset="0"/>
              </a:rPr>
              <a:t>Escambray</a:t>
            </a:r>
            <a:r>
              <a:rPr lang="es-MX" dirty="0">
                <a:ea typeface="Times New Roman" panose="02020603050405020304" pitchFamily="18" charset="0"/>
              </a:rPr>
              <a:t> se implementan las de producto, proceso, posición y social; en </a:t>
            </a:r>
            <a:r>
              <a:rPr lang="es-MX" i="1" dirty="0">
                <a:ea typeface="Times New Roman" panose="02020603050405020304" pitchFamily="18" charset="0"/>
              </a:rPr>
              <a:t>Tele Pinar</a:t>
            </a:r>
            <a:r>
              <a:rPr lang="es-MX" dirty="0">
                <a:ea typeface="Times New Roman" panose="02020603050405020304" pitchFamily="18" charset="0"/>
              </a:rPr>
              <a:t> e </a:t>
            </a:r>
            <a:r>
              <a:rPr lang="es-MX" i="1" dirty="0">
                <a:ea typeface="Times New Roman" panose="02020603050405020304" pitchFamily="18" charset="0"/>
              </a:rPr>
              <a:t>Invasor</a:t>
            </a:r>
            <a:r>
              <a:rPr lang="es-MX" dirty="0">
                <a:ea typeface="Times New Roman" panose="02020603050405020304" pitchFamily="18" charset="0"/>
              </a:rPr>
              <a:t> se destacan fundamentalmente en las innovaciones de producto, proceso y social; mientras que Juventud Técnica incorpora la innovación paradigmática, así como la de proceso, producto y </a:t>
            </a:r>
            <a:r>
              <a:rPr lang="es-MX" dirty="0" smtClean="0">
                <a:ea typeface="Times New Roman" panose="02020603050405020304" pitchFamily="18" charset="0"/>
              </a:rPr>
              <a:t>social.</a:t>
            </a:r>
            <a:endParaRPr lang="en-US" sz="1800" dirty="0" smtClean="0">
              <a:latin typeface="Calibri" panose="020F0502020204030204" pitchFamily="34" charset="0"/>
              <a:ea typeface="Calibri" panose="020F0502020204030204" pitchFamily="34" charset="0"/>
            </a:endParaRPr>
          </a:p>
          <a:p>
            <a:pPr marL="342900" lvl="0" indent="-342900" algn="just">
              <a:lnSpc>
                <a:spcPct val="150000"/>
              </a:lnSpc>
              <a:spcAft>
                <a:spcPts val="0"/>
              </a:spcAft>
              <a:buFont typeface="Arial" panose="020B0604020202020204" pitchFamily="34" charset="0"/>
              <a:buChar char="•"/>
            </a:pPr>
            <a:r>
              <a:rPr lang="es-MX" dirty="0" smtClean="0">
                <a:ea typeface="Times New Roman" panose="02020603050405020304" pitchFamily="18" charset="0"/>
              </a:rPr>
              <a:t>En los medios líderes de la innovación en el periodismo cubano se destacan las innovaciones radicales o incrementales y en menor medida las de tipo disruptiva, en consonancia con las tendencias a nivel mundial. Ello significa que se realizan cambios y mejoras con los recursos existentes. En los medios de base impresa, que despuntan en la realización de audiovisuales sí es posible clasificar estas nuevas producciones como disruptivas. </a:t>
            </a:r>
            <a:endParaRPr lang="en-US" sz="1800" dirty="0" smtClean="0">
              <a:latin typeface="Calibri" panose="020F0502020204030204" pitchFamily="34" charset="0"/>
              <a:ea typeface="Calibri" panose="020F0502020204030204" pitchFamily="34" charset="0"/>
            </a:endParaRPr>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2015694" y="27157848"/>
            <a:ext cx="9886190" cy="996734"/>
          </a:xfrm>
        </p:spPr>
        <p:txBody>
          <a:bodyPr/>
          <a:lstStyle/>
          <a:p>
            <a:r>
              <a:rPr lang="es-ES_tradnl" dirty="0" smtClean="0"/>
              <a:t>Muchas gracias. </a:t>
            </a:r>
          </a:p>
          <a:p>
            <a:r>
              <a:rPr lang="es-ES_tradnl" dirty="0" smtClean="0"/>
              <a:t>Contacto: mariag@uclv.edu.cu</a:t>
            </a:r>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633726"/>
            <a:ext cx="10102728" cy="6727598"/>
          </a:xfrm>
        </p:spPr>
        <p:txBody>
          <a:bodyPr/>
          <a:lstStyle/>
          <a:p>
            <a:pPr algn="just">
              <a:lnSpc>
                <a:spcPct val="150000"/>
              </a:lnSpc>
            </a:pPr>
            <a:r>
              <a:rPr lang="es-ES" dirty="0"/>
              <a:t>Se adopta una perspectiva cualitativa que enfatiza en la contextualización del entorno, el razonamiento inductivo y el descubrimiento de nuevos conceptos desde una perspectiva holística, flexible y con riqueza interpretativa (Hernández-</a:t>
            </a:r>
            <a:r>
              <a:rPr lang="es-ES" dirty="0" err="1"/>
              <a:t>Sampieri</a:t>
            </a:r>
            <a:r>
              <a:rPr lang="es-ES" dirty="0"/>
              <a:t>, Fernández-Collado, &amp; Baptista-Lucio, 2014). Se emplean como métodos el bibliográfico documental con su técnica la revisión bibliográfica documental; en este sentido se analizaron publicaciones de los sitios web: Cubaperiodistas.cu (realizado y editado por el grupo de comunicación de la UPEC), </a:t>
            </a:r>
            <a:r>
              <a:rPr lang="es-ES" dirty="0" err="1"/>
              <a:t>Cubadebate</a:t>
            </a:r>
            <a:r>
              <a:rPr lang="es-ES" dirty="0"/>
              <a:t>, Juventud Técnica, Tele Pinar, </a:t>
            </a:r>
            <a:r>
              <a:rPr lang="es-ES" dirty="0" err="1"/>
              <a:t>Escambray</a:t>
            </a:r>
            <a:r>
              <a:rPr lang="es-ES" dirty="0"/>
              <a:t> e Invasor sobre el Primer Festival Virtual Nacional de la Prensa Escrita en 2020, los informes entregados por cada uno de los medios a este Festival y las secciones que definen la política editorial de cada uno de estos medios. Se realizó un análisis de contenido de cada uno de los casos seleccionados a partir de una ficha de contenido que incluye las distintas dimensiones de la innovación en el periodismo: producto, proceso, posición, paradigmática y social; en los indicadores se toman en cuenta los distintos rubros considerados por el jurado para la premiación de los proyectos más innovadores en el Primer Festival Virtual Nacional de la Prensa Cubana; además del grado de novedad.</a:t>
            </a:r>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n-US" dirty="0" err="1" smtClean="0"/>
              <a:t>María</a:t>
            </a:r>
            <a:r>
              <a:rPr lang="en-US" dirty="0" smtClean="0"/>
              <a:t> </a:t>
            </a:r>
            <a:r>
              <a:rPr lang="en-US" dirty="0"/>
              <a:t>Victoria González </a:t>
            </a:r>
            <a:r>
              <a:rPr lang="en-US" dirty="0" err="1"/>
              <a:t>Clavero</a:t>
            </a:r>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dirty="0" smtClean="0"/>
              <a:t>Clasificación </a:t>
            </a:r>
            <a:r>
              <a:rPr lang="es-ES" dirty="0"/>
              <a:t>de innovaciones periodísticas exitosas en cinco medios de comunicación cubanos</a:t>
            </a:r>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32500" lnSpcReduction="20000"/>
          </a:bodyPr>
          <a:lstStyle/>
          <a:p>
            <a:pPr>
              <a:lnSpc>
                <a:spcPct val="115000"/>
              </a:lnSpc>
            </a:pPr>
            <a:r>
              <a:rPr lang="es-ES" sz="9600" dirty="0" smtClean="0">
                <a:latin typeface="Times New Roman" panose="02020603050405020304" pitchFamily="18" charset="0"/>
                <a:ea typeface="Calibri" panose="020F0502020204030204" pitchFamily="34" charset="0"/>
                <a:cs typeface="Times New Roman" panose="02020603050405020304" pitchFamily="18" charset="0"/>
              </a:rPr>
              <a:t>I </a:t>
            </a:r>
            <a:r>
              <a:rPr lang="es-ES" sz="9600" dirty="0">
                <a:latin typeface="Times New Roman" panose="02020603050405020304" pitchFamily="18" charset="0"/>
                <a:ea typeface="Calibri" panose="020F0502020204030204" pitchFamily="34" charset="0"/>
                <a:cs typeface="Times New Roman" panose="02020603050405020304" pitchFamily="18" charset="0"/>
              </a:rPr>
              <a:t>SIMPOSIO INTERNACIONAL “DESARROLLO HUMANO, EQUIDAD Y JUSTICIA SOCIAL”</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err="1" smtClean="0"/>
              <a:t>BIBLiOGRÁFICAS</a:t>
            </a:r>
            <a:endParaRPr lang="en-US" dirty="0"/>
          </a:p>
        </p:txBody>
      </p:sp>
      <p:sp>
        <p:nvSpPr>
          <p:cNvPr id="2" name="1 CuadroTexto"/>
          <p:cNvSpPr txBox="1"/>
          <p:nvPr/>
        </p:nvSpPr>
        <p:spPr>
          <a:xfrm>
            <a:off x="417848" y="22604879"/>
            <a:ext cx="20388763" cy="4708981"/>
          </a:xfrm>
          <a:prstGeom prst="rect">
            <a:avLst/>
          </a:prstGeom>
          <a:noFill/>
        </p:spPr>
        <p:txBody>
          <a:bodyPr wrap="square" rtlCol="0">
            <a:spAutoFit/>
          </a:bodyPr>
          <a:lstStyle/>
          <a:p>
            <a:r>
              <a:rPr lang="es-DO" sz="2000" dirty="0" smtClean="0">
                <a:latin typeface="Times New Roman" panose="02020603050405020304" pitchFamily="18" charset="0"/>
                <a:cs typeface="Times New Roman" panose="02020603050405020304" pitchFamily="18" charset="0"/>
              </a:rPr>
              <a:t>Alfonso </a:t>
            </a:r>
            <a:r>
              <a:rPr lang="es-DO" sz="2000" dirty="0">
                <a:latin typeface="Times New Roman" panose="02020603050405020304" pitchFamily="18" charset="0"/>
                <a:cs typeface="Times New Roman" panose="02020603050405020304" pitchFamily="18" charset="0"/>
              </a:rPr>
              <a:t>Sosa, O. (8 de diciembre de 2020). Periódico </a:t>
            </a:r>
            <a:r>
              <a:rPr lang="es-DO" sz="2000" dirty="0" err="1">
                <a:latin typeface="Times New Roman" panose="02020603050405020304" pitchFamily="18" charset="0"/>
                <a:cs typeface="Times New Roman" panose="02020603050405020304" pitchFamily="18" charset="0"/>
              </a:rPr>
              <a:t>Escambray</a:t>
            </a:r>
            <a:r>
              <a:rPr lang="es-DO" sz="2000" dirty="0">
                <a:latin typeface="Times New Roman" panose="02020603050405020304" pitchFamily="18" charset="0"/>
                <a:cs typeface="Times New Roman" panose="02020603050405020304" pitchFamily="18" charset="0"/>
              </a:rPr>
              <a:t> recibe premio a la innovación. </a:t>
            </a:r>
            <a:r>
              <a:rPr lang="es-DO" sz="2000" dirty="0" err="1">
                <a:latin typeface="Times New Roman" panose="02020603050405020304" pitchFamily="18" charset="0"/>
                <a:cs typeface="Times New Roman" panose="02020603050405020304" pitchFamily="18" charset="0"/>
              </a:rPr>
              <a:t>Escambray</a:t>
            </a:r>
            <a:r>
              <a:rPr lang="es-DO" sz="2000" dirty="0">
                <a:latin typeface="Times New Roman" panose="02020603050405020304" pitchFamily="18" charset="0"/>
                <a:cs typeface="Times New Roman" panose="02020603050405020304" pitchFamily="18" charset="0"/>
              </a:rPr>
              <a:t>. Recuperado de: http://www.escambray.cu/2020/periodico-escambray-un-referente-para-la-prensa-cubana-fotos/</a:t>
            </a:r>
          </a:p>
          <a:p>
            <a:r>
              <a:rPr lang="es-DO" sz="2000" dirty="0" err="1" smtClean="0">
                <a:latin typeface="Times New Roman" panose="02020603050405020304" pitchFamily="18" charset="0"/>
                <a:cs typeface="Times New Roman" panose="02020603050405020304" pitchFamily="18" charset="0"/>
              </a:rPr>
              <a:t>Christensen</a:t>
            </a:r>
            <a:r>
              <a:rPr lang="es-DO" sz="2000" dirty="0">
                <a:latin typeface="Times New Roman" panose="02020603050405020304" pitchFamily="18" charset="0"/>
                <a:cs typeface="Times New Roman" panose="02020603050405020304" pitchFamily="18" charset="0"/>
              </a:rPr>
              <a:t>, C. M. (2006). </a:t>
            </a:r>
            <a:r>
              <a:rPr lang="es-DO" sz="2000" dirty="0" err="1">
                <a:latin typeface="Times New Roman" panose="02020603050405020304" pitchFamily="18" charset="0"/>
                <a:cs typeface="Times New Roman" panose="02020603050405020304" pitchFamily="18" charset="0"/>
              </a:rPr>
              <a:t>The</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Ongoing</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Process</a:t>
            </a:r>
            <a:r>
              <a:rPr lang="es-DO" sz="2000" dirty="0">
                <a:latin typeface="Times New Roman" panose="02020603050405020304" pitchFamily="18" charset="0"/>
                <a:cs typeface="Times New Roman" panose="02020603050405020304" pitchFamily="18" charset="0"/>
              </a:rPr>
              <a:t> of </a:t>
            </a:r>
            <a:r>
              <a:rPr lang="es-DO" sz="2000" dirty="0" err="1">
                <a:latin typeface="Times New Roman" panose="02020603050405020304" pitchFamily="18" charset="0"/>
                <a:cs typeface="Times New Roman" panose="02020603050405020304" pitchFamily="18" charset="0"/>
              </a:rPr>
              <a:t>Building</a:t>
            </a:r>
            <a:r>
              <a:rPr lang="es-DO" sz="2000" dirty="0">
                <a:latin typeface="Times New Roman" panose="02020603050405020304" pitchFamily="18" charset="0"/>
                <a:cs typeface="Times New Roman" panose="02020603050405020304" pitchFamily="18" charset="0"/>
              </a:rPr>
              <a:t> a </a:t>
            </a:r>
            <a:r>
              <a:rPr lang="es-DO" sz="2000" dirty="0" err="1">
                <a:latin typeface="Times New Roman" panose="02020603050405020304" pitchFamily="18" charset="0"/>
                <a:cs typeface="Times New Roman" panose="02020603050405020304" pitchFamily="18" charset="0"/>
              </a:rPr>
              <a:t>Theory</a:t>
            </a:r>
            <a:r>
              <a:rPr lang="es-DO" sz="2000" dirty="0">
                <a:latin typeface="Times New Roman" panose="02020603050405020304" pitchFamily="18" charset="0"/>
                <a:cs typeface="Times New Roman" panose="02020603050405020304" pitchFamily="18" charset="0"/>
              </a:rPr>
              <a:t> of </a:t>
            </a:r>
            <a:r>
              <a:rPr lang="es-DO" sz="2000" dirty="0" err="1">
                <a:latin typeface="Times New Roman" panose="02020603050405020304" pitchFamily="18" charset="0"/>
                <a:cs typeface="Times New Roman" panose="02020603050405020304" pitchFamily="18" charset="0"/>
              </a:rPr>
              <a:t>Disruption</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Product</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Development</a:t>
            </a:r>
            <a:r>
              <a:rPr lang="es-DO" sz="2000" dirty="0">
                <a:latin typeface="Times New Roman" panose="02020603050405020304" pitchFamily="18" charset="0"/>
                <a:cs typeface="Times New Roman" panose="02020603050405020304" pitchFamily="18" charset="0"/>
              </a:rPr>
              <a:t> &amp; Management </a:t>
            </a:r>
            <a:r>
              <a:rPr lang="es-DO" sz="2000" dirty="0" err="1">
                <a:latin typeface="Times New Roman" panose="02020603050405020304" pitchFamily="18" charset="0"/>
                <a:cs typeface="Times New Roman" panose="02020603050405020304" pitchFamily="18" charset="0"/>
              </a:rPr>
              <a:t>Association</a:t>
            </a:r>
            <a:r>
              <a:rPr lang="es-DO" sz="2000" dirty="0">
                <a:latin typeface="Times New Roman" panose="02020603050405020304" pitchFamily="18" charset="0"/>
                <a:cs typeface="Times New Roman" panose="02020603050405020304" pitchFamily="18" charset="0"/>
              </a:rPr>
              <a:t>, 23, 39–55. </a:t>
            </a:r>
          </a:p>
          <a:p>
            <a:r>
              <a:rPr lang="es-DO" sz="2000" dirty="0" err="1" smtClean="0">
                <a:latin typeface="Times New Roman" panose="02020603050405020304" pitchFamily="18" charset="0"/>
                <a:cs typeface="Times New Roman" panose="02020603050405020304" pitchFamily="18" charset="0"/>
              </a:rPr>
              <a:t>Cubadebate</a:t>
            </a:r>
            <a:r>
              <a:rPr lang="es-DO" sz="2000" dirty="0" smtClean="0">
                <a:latin typeface="Times New Roman" panose="02020603050405020304" pitchFamily="18" charset="0"/>
                <a:cs typeface="Times New Roman" panose="02020603050405020304" pitchFamily="18" charset="0"/>
              </a:rPr>
              <a:t> </a:t>
            </a:r>
            <a:r>
              <a:rPr lang="es-DO" sz="2000" dirty="0">
                <a:latin typeface="Times New Roman" panose="02020603050405020304" pitchFamily="18" charset="0"/>
                <a:cs typeface="Times New Roman" panose="02020603050405020304" pitchFamily="18" charset="0"/>
              </a:rPr>
              <a:t>(26 de noviembre de 2020). </a:t>
            </a:r>
            <a:r>
              <a:rPr lang="es-DO" sz="2000" dirty="0" err="1">
                <a:latin typeface="Times New Roman" panose="02020603050405020304" pitchFamily="18" charset="0"/>
                <a:cs typeface="Times New Roman" panose="02020603050405020304" pitchFamily="18" charset="0"/>
              </a:rPr>
              <a:t>Cubadebate</a:t>
            </a:r>
            <a:r>
              <a:rPr lang="es-DO" sz="2000" dirty="0">
                <a:latin typeface="Times New Roman" panose="02020603050405020304" pitchFamily="18" charset="0"/>
                <a:cs typeface="Times New Roman" panose="02020603050405020304" pitchFamily="18" charset="0"/>
              </a:rPr>
              <a:t> recibe premio en Primer Festival Virtual de la Prensa. </a:t>
            </a:r>
            <a:r>
              <a:rPr lang="es-DO" sz="2000" dirty="0" err="1">
                <a:latin typeface="Times New Roman" panose="02020603050405020304" pitchFamily="18" charset="0"/>
                <a:cs typeface="Times New Roman" panose="02020603050405020304" pitchFamily="18" charset="0"/>
              </a:rPr>
              <a:t>Cudadebate</a:t>
            </a:r>
            <a:r>
              <a:rPr lang="es-DO" sz="2000" dirty="0">
                <a:latin typeface="Times New Roman" panose="02020603050405020304" pitchFamily="18" charset="0"/>
                <a:cs typeface="Times New Roman" panose="02020603050405020304" pitchFamily="18" charset="0"/>
              </a:rPr>
              <a:t>. Recuperado de: http://www.cubadebate.cu/noticias/2020/11/26/cubadebate-recibe-premio-de-innovacion-en-primer-festival-virtual-de-la-prensa-video/</a:t>
            </a:r>
          </a:p>
          <a:p>
            <a:r>
              <a:rPr lang="es-DO" sz="2000" dirty="0" err="1" smtClean="0">
                <a:latin typeface="Times New Roman" panose="02020603050405020304" pitchFamily="18" charset="0"/>
                <a:cs typeface="Times New Roman" panose="02020603050405020304" pitchFamily="18" charset="0"/>
              </a:rPr>
              <a:t>Cubadebate</a:t>
            </a:r>
            <a:r>
              <a:rPr lang="es-DO" sz="2000" dirty="0" smtClean="0">
                <a:latin typeface="Times New Roman" panose="02020603050405020304" pitchFamily="18" charset="0"/>
                <a:cs typeface="Times New Roman" panose="02020603050405020304" pitchFamily="18" charset="0"/>
              </a:rPr>
              <a:t> </a:t>
            </a:r>
            <a:r>
              <a:rPr lang="es-DO" sz="2000" dirty="0">
                <a:latin typeface="Times New Roman" panose="02020603050405020304" pitchFamily="18" charset="0"/>
                <a:cs typeface="Times New Roman" panose="02020603050405020304" pitchFamily="18" charset="0"/>
              </a:rPr>
              <a:t>(2020b). La innovación y el desarrollo en </a:t>
            </a:r>
            <a:r>
              <a:rPr lang="es-DO" sz="2000" dirty="0" err="1">
                <a:latin typeface="Times New Roman" panose="02020603050405020304" pitchFamily="18" charset="0"/>
                <a:cs typeface="Times New Roman" panose="02020603050405020304" pitchFamily="18" charset="0"/>
              </a:rPr>
              <a:t>Cubadebate</a:t>
            </a:r>
            <a:r>
              <a:rPr lang="es-DO" sz="2000" dirty="0">
                <a:latin typeface="Times New Roman" panose="02020603050405020304" pitchFamily="18" charset="0"/>
                <a:cs typeface="Times New Roman" panose="02020603050405020304" pitchFamily="18" charset="0"/>
              </a:rPr>
              <a:t>: orientación hacia la multiplataforma y los públicos. Recuperado de: https://www.cubaperiodistas.cu</a:t>
            </a:r>
          </a:p>
          <a:p>
            <a:r>
              <a:rPr lang="es-DO" sz="2000" dirty="0" err="1" smtClean="0">
                <a:latin typeface="Times New Roman" panose="02020603050405020304" pitchFamily="18" charset="0"/>
                <a:cs typeface="Times New Roman" panose="02020603050405020304" pitchFamily="18" charset="0"/>
              </a:rPr>
              <a:t>Cubaperiodistas</a:t>
            </a:r>
            <a:r>
              <a:rPr lang="es-DO" sz="2000" dirty="0" smtClean="0">
                <a:latin typeface="Times New Roman" panose="02020603050405020304" pitchFamily="18" charset="0"/>
                <a:cs typeface="Times New Roman" panose="02020603050405020304" pitchFamily="18" charset="0"/>
              </a:rPr>
              <a:t> </a:t>
            </a:r>
            <a:r>
              <a:rPr lang="es-DO" sz="2000" dirty="0">
                <a:latin typeface="Times New Roman" panose="02020603050405020304" pitchFamily="18" charset="0"/>
                <a:cs typeface="Times New Roman" panose="02020603050405020304" pitchFamily="18" charset="0"/>
              </a:rPr>
              <a:t>(26 de noviembre de 2020). Los premios del Primer Festival Virtual de la Prensa. </a:t>
            </a:r>
            <a:r>
              <a:rPr lang="es-DO" sz="2000" dirty="0" err="1">
                <a:latin typeface="Times New Roman" panose="02020603050405020304" pitchFamily="18" charset="0"/>
                <a:cs typeface="Times New Roman" panose="02020603050405020304" pitchFamily="18" charset="0"/>
              </a:rPr>
              <a:t>Cubaperiodistas</a:t>
            </a:r>
            <a:r>
              <a:rPr lang="es-DO" sz="2000" dirty="0">
                <a:latin typeface="Times New Roman" panose="02020603050405020304" pitchFamily="18" charset="0"/>
                <a:cs typeface="Times New Roman" panose="02020603050405020304" pitchFamily="18" charset="0"/>
              </a:rPr>
              <a:t>. Recuperado de:  https://www.cubaperiodistas.cu/index.php/2020/11/los-premios-del-primer-festival-virtual-de-la-prensa/</a:t>
            </a:r>
          </a:p>
          <a:p>
            <a:r>
              <a:rPr lang="es-DO" sz="2000" dirty="0" err="1" smtClean="0">
                <a:latin typeface="Times New Roman" panose="02020603050405020304" pitchFamily="18" charset="0"/>
                <a:cs typeface="Times New Roman" panose="02020603050405020304" pitchFamily="18" charset="0"/>
              </a:rPr>
              <a:t>Dogruel</a:t>
            </a:r>
            <a:r>
              <a:rPr lang="es-DO" sz="2000" dirty="0">
                <a:latin typeface="Times New Roman" panose="02020603050405020304" pitchFamily="18" charset="0"/>
                <a:cs typeface="Times New Roman" panose="02020603050405020304" pitchFamily="18" charset="0"/>
              </a:rPr>
              <a:t>, L. (2013). </a:t>
            </a:r>
            <a:r>
              <a:rPr lang="es-DO" sz="2000" dirty="0" err="1">
                <a:latin typeface="Times New Roman" panose="02020603050405020304" pitchFamily="18" charset="0"/>
                <a:cs typeface="Times New Roman" panose="02020603050405020304" pitchFamily="18" charset="0"/>
              </a:rPr>
              <a:t>Opening</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the</a:t>
            </a:r>
            <a:r>
              <a:rPr lang="es-DO" sz="2000" dirty="0">
                <a:latin typeface="Times New Roman" panose="02020603050405020304" pitchFamily="18" charset="0"/>
                <a:cs typeface="Times New Roman" panose="02020603050405020304" pitchFamily="18" charset="0"/>
              </a:rPr>
              <a:t> Black Box. </a:t>
            </a:r>
            <a:r>
              <a:rPr lang="es-DO" sz="2000" dirty="0" err="1">
                <a:latin typeface="Times New Roman" panose="02020603050405020304" pitchFamily="18" charset="0"/>
                <a:cs typeface="Times New Roman" panose="02020603050405020304" pitchFamily="18" charset="0"/>
              </a:rPr>
              <a:t>The</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Conceptualising</a:t>
            </a:r>
            <a:r>
              <a:rPr lang="es-DO" sz="2000" dirty="0">
                <a:latin typeface="Times New Roman" panose="02020603050405020304" pitchFamily="18" charset="0"/>
                <a:cs typeface="Times New Roman" panose="02020603050405020304" pitchFamily="18" charset="0"/>
              </a:rPr>
              <a:t> of Media </a:t>
            </a:r>
            <a:r>
              <a:rPr lang="es-DO" sz="2000" dirty="0" err="1">
                <a:latin typeface="Times New Roman" panose="02020603050405020304" pitchFamily="18" charset="0"/>
                <a:cs typeface="Times New Roman" panose="02020603050405020304" pitchFamily="18" charset="0"/>
              </a:rPr>
              <a:t>Innovation</a:t>
            </a:r>
            <a:r>
              <a:rPr lang="es-DO" sz="2000" dirty="0">
                <a:latin typeface="Times New Roman" panose="02020603050405020304" pitchFamily="18" charset="0"/>
                <a:cs typeface="Times New Roman" panose="02020603050405020304" pitchFamily="18" charset="0"/>
              </a:rPr>
              <a:t>. In S. </a:t>
            </a:r>
            <a:r>
              <a:rPr lang="es-DO" sz="2000" dirty="0" err="1">
                <a:latin typeface="Times New Roman" panose="02020603050405020304" pitchFamily="18" charset="0"/>
                <a:cs typeface="Times New Roman" panose="02020603050405020304" pitchFamily="18" charset="0"/>
              </a:rPr>
              <a:t>Tanja</a:t>
            </a:r>
            <a:r>
              <a:rPr lang="es-DO" sz="2000" dirty="0">
                <a:latin typeface="Times New Roman" panose="02020603050405020304" pitchFamily="18" charset="0"/>
                <a:cs typeface="Times New Roman" panose="02020603050405020304" pitchFamily="18" charset="0"/>
              </a:rPr>
              <a:t> &amp; K. A. H. (Eds.), Media </a:t>
            </a:r>
            <a:r>
              <a:rPr lang="es-DO" sz="2000" dirty="0" err="1">
                <a:latin typeface="Times New Roman" panose="02020603050405020304" pitchFamily="18" charset="0"/>
                <a:cs typeface="Times New Roman" panose="02020603050405020304" pitchFamily="18" charset="0"/>
              </a:rPr>
              <a:t>Innovations</a:t>
            </a:r>
            <a:r>
              <a:rPr lang="es-DO" sz="2000" dirty="0">
                <a:latin typeface="Times New Roman" panose="02020603050405020304" pitchFamily="18" charset="0"/>
                <a:cs typeface="Times New Roman" panose="02020603050405020304" pitchFamily="18" charset="0"/>
              </a:rPr>
              <a:t>. A </a:t>
            </a:r>
            <a:r>
              <a:rPr lang="es-DO" sz="2000" dirty="0" err="1">
                <a:latin typeface="Times New Roman" panose="02020603050405020304" pitchFamily="18" charset="0"/>
                <a:cs typeface="Times New Roman" panose="02020603050405020304" pitchFamily="18" charset="0"/>
              </a:rPr>
              <a:t>Multidisciplinary</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Study</a:t>
            </a:r>
            <a:r>
              <a:rPr lang="es-DO" sz="2000" dirty="0">
                <a:latin typeface="Times New Roman" panose="02020603050405020304" pitchFamily="18" charset="0"/>
                <a:cs typeface="Times New Roman" panose="02020603050405020304" pitchFamily="18" charset="0"/>
              </a:rPr>
              <a:t> of </a:t>
            </a:r>
            <a:r>
              <a:rPr lang="es-DO" sz="2000" dirty="0" err="1">
                <a:latin typeface="Times New Roman" panose="02020603050405020304" pitchFamily="18" charset="0"/>
                <a:cs typeface="Times New Roman" panose="02020603050405020304" pitchFamily="18" charset="0"/>
              </a:rPr>
              <a:t>Change</a:t>
            </a:r>
            <a:r>
              <a:rPr lang="es-DO" sz="2000" dirty="0">
                <a:latin typeface="Times New Roman" panose="02020603050405020304" pitchFamily="18" charset="0"/>
                <a:cs typeface="Times New Roman" panose="02020603050405020304" pitchFamily="18" charset="0"/>
              </a:rPr>
              <a:t> (pp. 29-44). Suecia: </a:t>
            </a:r>
            <a:r>
              <a:rPr lang="es-DO" sz="2000" dirty="0" err="1">
                <a:latin typeface="Times New Roman" panose="02020603050405020304" pitchFamily="18" charset="0"/>
                <a:cs typeface="Times New Roman" panose="02020603050405020304" pitchFamily="18" charset="0"/>
              </a:rPr>
              <a:t>Nordicom</a:t>
            </a:r>
            <a:r>
              <a:rPr lang="es-DO" sz="2000" dirty="0" smtClean="0">
                <a:latin typeface="Times New Roman" panose="02020603050405020304" pitchFamily="18" charset="0"/>
                <a:cs typeface="Times New Roman" panose="02020603050405020304" pitchFamily="18" charset="0"/>
              </a:rPr>
              <a:t>.</a:t>
            </a:r>
          </a:p>
          <a:p>
            <a:r>
              <a:rPr lang="es-DO" sz="2000" dirty="0" smtClean="0">
                <a:latin typeface="Times New Roman" panose="02020603050405020304" pitchFamily="18" charset="0"/>
                <a:cs typeface="Times New Roman" panose="02020603050405020304" pitchFamily="18" charset="0"/>
              </a:rPr>
              <a:t>Francis </a:t>
            </a:r>
            <a:r>
              <a:rPr lang="es-DO" sz="2000" dirty="0">
                <a:latin typeface="Times New Roman" panose="02020603050405020304" pitchFamily="18" charset="0"/>
                <a:cs typeface="Times New Roman" panose="02020603050405020304" pitchFamily="18" charset="0"/>
              </a:rPr>
              <a:t>D. y </a:t>
            </a:r>
            <a:r>
              <a:rPr lang="es-DO" sz="2000" dirty="0" err="1">
                <a:latin typeface="Times New Roman" panose="02020603050405020304" pitchFamily="18" charset="0"/>
                <a:cs typeface="Times New Roman" panose="02020603050405020304" pitchFamily="18" charset="0"/>
              </a:rPr>
              <a:t>Bessant</a:t>
            </a:r>
            <a:r>
              <a:rPr lang="es-DO" sz="2000" dirty="0">
                <a:latin typeface="Times New Roman" panose="02020603050405020304" pitchFamily="18" charset="0"/>
                <a:cs typeface="Times New Roman" panose="02020603050405020304" pitchFamily="18" charset="0"/>
              </a:rPr>
              <a:t> F. (2005). </a:t>
            </a:r>
            <a:r>
              <a:rPr lang="es-DO" sz="2000" dirty="0" err="1">
                <a:latin typeface="Times New Roman" panose="02020603050405020304" pitchFamily="18" charset="0"/>
                <a:cs typeface="Times New Roman" panose="02020603050405020304" pitchFamily="18" charset="0"/>
              </a:rPr>
              <a:t>Targeting</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innovation</a:t>
            </a:r>
            <a:r>
              <a:rPr lang="es-DO" sz="2000" dirty="0">
                <a:latin typeface="Times New Roman" panose="02020603050405020304" pitchFamily="18" charset="0"/>
                <a:cs typeface="Times New Roman" panose="02020603050405020304" pitchFamily="18" charset="0"/>
              </a:rPr>
              <a:t> and </a:t>
            </a:r>
            <a:r>
              <a:rPr lang="es-DO" sz="2000" dirty="0" err="1">
                <a:latin typeface="Times New Roman" panose="02020603050405020304" pitchFamily="18" charset="0"/>
                <a:cs typeface="Times New Roman" panose="02020603050405020304" pitchFamily="18" charset="0"/>
              </a:rPr>
              <a:t>implications</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for</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capability</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Development</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Technovation</a:t>
            </a:r>
            <a:r>
              <a:rPr lang="es-DO" sz="2000" dirty="0">
                <a:latin typeface="Times New Roman" panose="02020603050405020304" pitchFamily="18" charset="0"/>
                <a:cs typeface="Times New Roman" panose="02020603050405020304" pitchFamily="18" charset="0"/>
              </a:rPr>
              <a:t>, 25(3), 171-183.</a:t>
            </a:r>
          </a:p>
          <a:p>
            <a:r>
              <a:rPr lang="es-DO" sz="2000" dirty="0" smtClean="0">
                <a:latin typeface="Times New Roman" panose="02020603050405020304" pitchFamily="18" charset="0"/>
                <a:cs typeface="Times New Roman" panose="02020603050405020304" pitchFamily="18" charset="0"/>
              </a:rPr>
              <a:t>Gaceta </a:t>
            </a:r>
            <a:r>
              <a:rPr lang="es-DO" sz="2000" dirty="0">
                <a:latin typeface="Times New Roman" panose="02020603050405020304" pitchFamily="18" charset="0"/>
                <a:cs typeface="Times New Roman" panose="02020603050405020304" pitchFamily="18" charset="0"/>
              </a:rPr>
              <a:t>Oficial No. 44 Extraordinaria de 28 de mayo de 2021, 262/2021 C.F.R. (2021).</a:t>
            </a:r>
          </a:p>
          <a:p>
            <a:r>
              <a:rPr lang="es-DO" sz="2000" dirty="0" smtClean="0">
                <a:latin typeface="Times New Roman" panose="02020603050405020304" pitchFamily="18" charset="0"/>
                <a:cs typeface="Times New Roman" panose="02020603050405020304" pitchFamily="18" charset="0"/>
              </a:rPr>
              <a:t>García-Avilés</a:t>
            </a:r>
            <a:r>
              <a:rPr lang="es-DO" sz="2000" dirty="0">
                <a:latin typeface="Times New Roman" panose="02020603050405020304" pitchFamily="18" charset="0"/>
                <a:cs typeface="Times New Roman" panose="02020603050405020304" pitchFamily="18" charset="0"/>
              </a:rPr>
              <a:t>, J. A. (2021b). </a:t>
            </a:r>
            <a:r>
              <a:rPr lang="es-DO" sz="2000" dirty="0" err="1">
                <a:latin typeface="Times New Roman" panose="02020603050405020304" pitchFamily="18" charset="0"/>
                <a:cs typeface="Times New Roman" panose="02020603050405020304" pitchFamily="18" charset="0"/>
              </a:rPr>
              <a:t>Review</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artile</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Journalism</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innovation</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research</a:t>
            </a:r>
            <a:r>
              <a:rPr lang="es-DO" sz="2000" dirty="0">
                <a:latin typeface="Times New Roman" panose="02020603050405020304" pitchFamily="18" charset="0"/>
                <a:cs typeface="Times New Roman" panose="02020603050405020304" pitchFamily="18" charset="0"/>
              </a:rPr>
              <a:t>, a </a:t>
            </a:r>
            <a:r>
              <a:rPr lang="es-DO" sz="2000" dirty="0" err="1">
                <a:latin typeface="Times New Roman" panose="02020603050405020304" pitchFamily="18" charset="0"/>
                <a:cs typeface="Times New Roman" panose="02020603050405020304" pitchFamily="18" charset="0"/>
              </a:rPr>
              <a:t>diverse</a:t>
            </a:r>
            <a:r>
              <a:rPr lang="es-DO" sz="2000" dirty="0">
                <a:latin typeface="Times New Roman" panose="02020603050405020304" pitchFamily="18" charset="0"/>
                <a:cs typeface="Times New Roman" panose="02020603050405020304" pitchFamily="18" charset="0"/>
              </a:rPr>
              <a:t> and </a:t>
            </a:r>
            <a:r>
              <a:rPr lang="es-DO" sz="2000" dirty="0" err="1">
                <a:latin typeface="Times New Roman" panose="02020603050405020304" pitchFamily="18" charset="0"/>
                <a:cs typeface="Times New Roman" panose="02020603050405020304" pitchFamily="18" charset="0"/>
              </a:rPr>
              <a:t>flurishing</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field</a:t>
            </a:r>
            <a:r>
              <a:rPr lang="es-DO" sz="2000" dirty="0">
                <a:latin typeface="Times New Roman" panose="02020603050405020304" pitchFamily="18" charset="0"/>
                <a:cs typeface="Times New Roman" panose="02020603050405020304" pitchFamily="18" charset="0"/>
              </a:rPr>
              <a:t> (2000-2020)”. Profesional de la información, 30(1), 34. </a:t>
            </a:r>
            <a:r>
              <a:rPr lang="es-DO" sz="2000" dirty="0" err="1">
                <a:latin typeface="Times New Roman" panose="02020603050405020304" pitchFamily="18" charset="0"/>
                <a:cs typeface="Times New Roman" panose="02020603050405020304" pitchFamily="18" charset="0"/>
              </a:rPr>
              <a:t>doi</a:t>
            </a:r>
            <a:r>
              <a:rPr lang="es-DO" sz="2000" dirty="0">
                <a:latin typeface="Times New Roman" panose="02020603050405020304" pitchFamily="18" charset="0"/>
                <a:cs typeface="Times New Roman" panose="02020603050405020304" pitchFamily="18" charset="0"/>
              </a:rPr>
              <a:t>: htts://</a:t>
            </a:r>
            <a:r>
              <a:rPr lang="es-DO" sz="2000" dirty="0" smtClean="0">
                <a:latin typeface="Times New Roman" panose="02020603050405020304" pitchFamily="18" charset="0"/>
                <a:cs typeface="Times New Roman" panose="02020603050405020304" pitchFamily="18" charset="0"/>
              </a:rPr>
              <a:t>doi.org/10.3145/epi.2021.ene.10</a:t>
            </a:r>
          </a:p>
          <a:p>
            <a:endParaRPr lang="es-D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1439</TotalTime>
  <Words>1058</Words>
  <Application>Microsoft Office PowerPoint</Application>
  <PresentationFormat>Personalizado</PresentationFormat>
  <Paragraphs>36</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Admin</cp:lastModifiedBy>
  <cp:revision>42</cp:revision>
  <dcterms:created xsi:type="dcterms:W3CDTF">2012-02-10T00:21:22Z</dcterms:created>
  <dcterms:modified xsi:type="dcterms:W3CDTF">2021-10-29T18:10:19Z</dcterms:modified>
  <cp:category>Research poster templates</cp:category>
</cp:coreProperties>
</file>