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60" r:id="rId2"/>
  </p:sldMasterIdLst>
  <p:notesMasterIdLst>
    <p:notesMasterId r:id="rId4"/>
  </p:notesMasterIdLst>
  <p:handoutMasterIdLst>
    <p:handoutMasterId r:id="rId5"/>
  </p:handoutMasterIdLst>
  <p:sldIdLst>
    <p:sldId id="257" r:id="rId3"/>
  </p:sldIdLst>
  <p:sldSz cx="21388388" cy="30275213"/>
  <p:notesSz cx="6858000" cy="9144000"/>
  <p:defaultText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defaultTextStyle>
  <p:extLst>
    <p:ext uri="{EFAFB233-063F-42B5-8137-9DF3F51BA10A}">
      <p15:sldGuideLst xmlns:p15="http://schemas.microsoft.com/office/powerpoint/2012/main">
        <p15:guide id="2" orient="horz" pos="265">
          <p15:clr>
            <a:srgbClr val="A4A3A4"/>
          </p15:clr>
        </p15:guide>
        <p15:guide id="3" orient="horz" pos="18541">
          <p15:clr>
            <a:srgbClr val="A4A3A4"/>
          </p15:clr>
        </p15:guide>
        <p15:guide id="5" pos="1319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5FA"/>
    <a:srgbClr val="CDD2DE"/>
    <a:srgbClr val="E3E9E5"/>
    <a:srgbClr val="EAEAE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89" autoAdjust="0"/>
    <p:restoredTop sz="94777" autoAdjust="0"/>
  </p:normalViewPr>
  <p:slideViewPr>
    <p:cSldViewPr snapToGrid="0" snapToObjects="1" showGuides="1">
      <p:cViewPr>
        <p:scale>
          <a:sx n="42" d="100"/>
          <a:sy n="42" d="100"/>
        </p:scale>
        <p:origin x="1104" y="-5034"/>
      </p:cViewPr>
      <p:guideLst>
        <p:guide orient="horz" pos="265"/>
        <p:guide orient="horz" pos="18541"/>
        <p:guide pos="1319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83" d="100"/>
          <a:sy n="83" d="100"/>
        </p:scale>
        <p:origin x="-2730"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handoutMaster" Target="handoutMasters/handoutMaster1.xml"/><Relationship Id="rId10" Type="http://schemas.openxmlformats.org/officeDocument/2006/relationships/tableStyles" Target="tableStyles.xml"/><Relationship Id="rId4" Type="http://schemas.openxmlformats.org/officeDocument/2006/relationships/notesMaster" Target="notesMasters/notesMaster1.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158C5BC-9A70-462C-B28D-9600239EAC64}" type="datetimeFigureOut">
              <a:rPr lang="en-US" smtClean="0"/>
              <a:pPr/>
              <a:t>11/1/2021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C131B7-05CA-4AEE-9267-6D0ED4DC84F3}" type="slidenum">
              <a:rPr lang="en-US" smtClean="0"/>
              <a:pPr/>
              <a:t>‹Nº›</a:t>
            </a:fld>
            <a:endParaRPr lang="en-US"/>
          </a:p>
        </p:txBody>
      </p:sp>
    </p:spTree>
    <p:extLst>
      <p:ext uri="{BB962C8B-B14F-4D97-AF65-F5344CB8AC3E}">
        <p14:creationId xmlns:p14="http://schemas.microsoft.com/office/powerpoint/2010/main" val="26391135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C2317-6751-4CD4-9995-8782DD78E936}" type="datetimeFigureOut">
              <a:rPr lang="en-US" smtClean="0"/>
              <a:pPr/>
              <a:t>11/1/2021</a:t>
            </a:fld>
            <a:endParaRPr lang="en-US" dirty="0"/>
          </a:p>
        </p:txBody>
      </p:sp>
      <p:sp>
        <p:nvSpPr>
          <p:cNvPr id="4" name="Slide Image Placeholder 3"/>
          <p:cNvSpPr>
            <a:spLocks noGrp="1" noRot="1" noChangeAspect="1"/>
          </p:cNvSpPr>
          <p:nvPr>
            <p:ph type="sldImg" idx="2"/>
          </p:nvPr>
        </p:nvSpPr>
        <p:spPr>
          <a:xfrm>
            <a:off x="2217738" y="685800"/>
            <a:ext cx="2422525"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A1A87D-CAF7-4BDC-A0D3-C0DBEDE81619}" type="slidenum">
              <a:rPr lang="en-US" smtClean="0"/>
              <a:pPr/>
              <a:t>‹Nº›</a:t>
            </a:fld>
            <a:endParaRPr lang="en-US" dirty="0"/>
          </a:p>
        </p:txBody>
      </p:sp>
    </p:spTree>
    <p:extLst>
      <p:ext uri="{BB962C8B-B14F-4D97-AF65-F5344CB8AC3E}">
        <p14:creationId xmlns:p14="http://schemas.microsoft.com/office/powerpoint/2010/main" val="3109100856"/>
      </p:ext>
    </p:extLst>
  </p:cSld>
  <p:clrMap bg1="lt1" tx1="dk1" bg2="lt2" tx2="dk2" accent1="accent1" accent2="accent2" accent3="accent3" accent4="accent4" accent5="accent5" accent6="accent6" hlink="hlink" folHlink="folHlink"/>
  <p:notesStyle>
    <a:lvl1pPr marL="0" algn="l" defTabSz="3038715" rtl="0" eaLnBrk="1" latinLnBrk="0" hangingPunct="1">
      <a:defRPr sz="4100" kern="1200">
        <a:solidFill>
          <a:schemeClr val="tx1"/>
        </a:solidFill>
        <a:latin typeface="+mn-lt"/>
        <a:ea typeface="+mn-ea"/>
        <a:cs typeface="+mn-cs"/>
      </a:defRPr>
    </a:lvl1pPr>
    <a:lvl2pPr marL="1519358" algn="l" defTabSz="3038715" rtl="0" eaLnBrk="1" latinLnBrk="0" hangingPunct="1">
      <a:defRPr sz="4100" kern="1200">
        <a:solidFill>
          <a:schemeClr val="tx1"/>
        </a:solidFill>
        <a:latin typeface="+mn-lt"/>
        <a:ea typeface="+mn-ea"/>
        <a:cs typeface="+mn-cs"/>
      </a:defRPr>
    </a:lvl2pPr>
    <a:lvl3pPr marL="3038715" algn="l" defTabSz="3038715" rtl="0" eaLnBrk="1" latinLnBrk="0" hangingPunct="1">
      <a:defRPr sz="4100" kern="1200">
        <a:solidFill>
          <a:schemeClr val="tx1"/>
        </a:solidFill>
        <a:latin typeface="+mn-lt"/>
        <a:ea typeface="+mn-ea"/>
        <a:cs typeface="+mn-cs"/>
      </a:defRPr>
    </a:lvl3pPr>
    <a:lvl4pPr marL="4558071" algn="l" defTabSz="3038715" rtl="0" eaLnBrk="1" latinLnBrk="0" hangingPunct="1">
      <a:defRPr sz="4100" kern="1200">
        <a:solidFill>
          <a:schemeClr val="tx1"/>
        </a:solidFill>
        <a:latin typeface="+mn-lt"/>
        <a:ea typeface="+mn-ea"/>
        <a:cs typeface="+mn-cs"/>
      </a:defRPr>
    </a:lvl4pPr>
    <a:lvl5pPr marL="6077429" algn="l" defTabSz="3038715" rtl="0" eaLnBrk="1" latinLnBrk="0" hangingPunct="1">
      <a:defRPr sz="4100" kern="1200">
        <a:solidFill>
          <a:schemeClr val="tx1"/>
        </a:solidFill>
        <a:latin typeface="+mn-lt"/>
        <a:ea typeface="+mn-ea"/>
        <a:cs typeface="+mn-cs"/>
      </a:defRPr>
    </a:lvl5pPr>
    <a:lvl6pPr marL="7596786" algn="l" defTabSz="3038715" rtl="0" eaLnBrk="1" latinLnBrk="0" hangingPunct="1">
      <a:defRPr sz="4100" kern="1200">
        <a:solidFill>
          <a:schemeClr val="tx1"/>
        </a:solidFill>
        <a:latin typeface="+mn-lt"/>
        <a:ea typeface="+mn-ea"/>
        <a:cs typeface="+mn-cs"/>
      </a:defRPr>
    </a:lvl6pPr>
    <a:lvl7pPr marL="9116145" algn="l" defTabSz="3038715" rtl="0" eaLnBrk="1" latinLnBrk="0" hangingPunct="1">
      <a:defRPr sz="4100" kern="1200">
        <a:solidFill>
          <a:schemeClr val="tx1"/>
        </a:solidFill>
        <a:latin typeface="+mn-lt"/>
        <a:ea typeface="+mn-ea"/>
        <a:cs typeface="+mn-cs"/>
      </a:defRPr>
    </a:lvl7pPr>
    <a:lvl8pPr marL="10635501" algn="l" defTabSz="3038715" rtl="0" eaLnBrk="1" latinLnBrk="0" hangingPunct="1">
      <a:defRPr sz="4100" kern="1200">
        <a:solidFill>
          <a:schemeClr val="tx1"/>
        </a:solidFill>
        <a:latin typeface="+mn-lt"/>
        <a:ea typeface="+mn-ea"/>
        <a:cs typeface="+mn-cs"/>
      </a:defRPr>
    </a:lvl8pPr>
    <a:lvl9pPr marL="12154859" algn="l" defTabSz="3038715" rtl="0" eaLnBrk="1" latinLnBrk="0" hangingPunct="1">
      <a:defRPr sz="4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6A1A87D-CAF7-4BDC-A0D3-C0DBEDE81619}" type="slidenum">
              <a:rPr lang="en-US" smtClean="0"/>
              <a:pPr/>
              <a:t>1</a:t>
            </a:fld>
            <a:endParaRPr lang="en-US" dirty="0"/>
          </a:p>
        </p:txBody>
      </p:sp>
    </p:spTree>
    <p:extLst>
      <p:ext uri="{BB962C8B-B14F-4D97-AF65-F5344CB8AC3E}">
        <p14:creationId xmlns:p14="http://schemas.microsoft.com/office/powerpoint/2010/main" val="31834620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1 Templat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40616" y="5365571"/>
            <a:ext cx="10101856"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49463" y="4842926"/>
            <a:ext cx="1009388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449461" y="13071318"/>
            <a:ext cx="10096349"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0846594" y="4842926"/>
            <a:ext cx="1009375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0846594" y="5365571"/>
            <a:ext cx="10093752"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0846595" y="13087287"/>
            <a:ext cx="10090978"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0842726" y="13648379"/>
            <a:ext cx="10094847"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0854419" y="23617471"/>
            <a:ext cx="10085926"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0846595" y="24192709"/>
            <a:ext cx="1009097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440616" y="13633726"/>
            <a:ext cx="1010272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2890078" y="3554249"/>
            <a:ext cx="15608232" cy="769233"/>
          </a:xfrm>
          <a:prstGeom prst="rect">
            <a:avLst/>
          </a:prstGeom>
        </p:spPr>
        <p:txBody>
          <a:bodyPr lIns="54681" tIns="27341" rIns="54681" bIns="27341">
            <a:normAutofit/>
          </a:bodyPr>
          <a:lstStyle>
            <a:lvl1pPr marL="0" indent="0" algn="ctr">
              <a:buFontTx/>
              <a:buNone/>
              <a:defRPr sz="43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2890078" y="2235565"/>
            <a:ext cx="15608232" cy="1318684"/>
          </a:xfrm>
          <a:prstGeom prst="rect">
            <a:avLst/>
          </a:prstGeom>
        </p:spPr>
        <p:txBody>
          <a:bodyPr lIns="54681" tIns="27341" rIns="54681" bIns="27341" anchor="t" anchorCtr="1">
            <a:normAutofit/>
          </a:bodyPr>
          <a:lstStyle>
            <a:lvl1pPr marL="0" indent="0" algn="ctr">
              <a:buFontTx/>
              <a:buNone/>
              <a:defRPr sz="69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2890078" y="348658"/>
            <a:ext cx="15608232" cy="1886907"/>
          </a:xfrm>
          <a:prstGeom prst="rect">
            <a:avLst/>
          </a:prstGeom>
        </p:spPr>
        <p:txBody>
          <a:bodyPr lIns="54681" tIns="27341" rIns="54681" bIns="27341" anchor="t" anchorCtr="1">
            <a:normAutofit/>
          </a:bodyPr>
          <a:lstStyle>
            <a:lvl1pPr marL="0" indent="0" algn="ctr">
              <a:buFontTx/>
              <a:buNone/>
              <a:defRPr sz="9900" b="1">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ithout Guide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40616" y="5365571"/>
            <a:ext cx="10101856"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49463" y="4842926"/>
            <a:ext cx="1009388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449461" y="13071318"/>
            <a:ext cx="10096349"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0846594" y="4842926"/>
            <a:ext cx="1009375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0846594" y="5365571"/>
            <a:ext cx="10093752"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0846595" y="13087287"/>
            <a:ext cx="10090978"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0842726" y="13648379"/>
            <a:ext cx="10094847"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0854419" y="23617471"/>
            <a:ext cx="10085926"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0846595" y="24192709"/>
            <a:ext cx="1009097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440616" y="13633726"/>
            <a:ext cx="1010272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2890078" y="3554249"/>
            <a:ext cx="15608232" cy="769233"/>
          </a:xfrm>
          <a:prstGeom prst="rect">
            <a:avLst/>
          </a:prstGeom>
        </p:spPr>
        <p:txBody>
          <a:bodyPr lIns="54681" tIns="27341" rIns="54681" bIns="27341">
            <a:normAutofit/>
          </a:bodyPr>
          <a:lstStyle>
            <a:lvl1pPr marL="0" indent="0" algn="ctr">
              <a:buFontTx/>
              <a:buNone/>
              <a:defRPr sz="43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2890078" y="2235565"/>
            <a:ext cx="15608232" cy="1318684"/>
          </a:xfrm>
          <a:prstGeom prst="rect">
            <a:avLst/>
          </a:prstGeom>
        </p:spPr>
        <p:txBody>
          <a:bodyPr lIns="54681" tIns="27341" rIns="54681" bIns="27341" anchor="t" anchorCtr="1">
            <a:normAutofit/>
          </a:bodyPr>
          <a:lstStyle>
            <a:lvl1pPr marL="0" indent="0" algn="ctr">
              <a:buFontTx/>
              <a:buNone/>
              <a:defRPr sz="69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2890078" y="348658"/>
            <a:ext cx="15608232" cy="1886907"/>
          </a:xfrm>
          <a:prstGeom prst="rect">
            <a:avLst/>
          </a:prstGeom>
        </p:spPr>
        <p:txBody>
          <a:bodyPr lIns="54681" tIns="27341" rIns="54681" bIns="27341" anchor="t" anchorCtr="1">
            <a:normAutofit/>
          </a:bodyPr>
          <a:lstStyle>
            <a:lvl1pPr marL="0" indent="0" algn="ctr">
              <a:buFontTx/>
              <a:buNone/>
              <a:defRPr sz="9900" b="1">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p>
        </p:txBody>
      </p:sp>
    </p:spTree>
    <p:extLst>
      <p:ext uri="{BB962C8B-B14F-4D97-AF65-F5344CB8AC3E}">
        <p14:creationId xmlns:p14="http://schemas.microsoft.com/office/powerpoint/2010/main" val="3014640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hyperlink" Target="https://www.posterpresentations.com/how-to-change-the-research-poster-template-colors.html" TargetMode="External"/><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6.png"/></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086753" y="29699043"/>
            <a:ext cx="1578661" cy="230633"/>
          </a:xfrm>
          <a:prstGeom prst="rect">
            <a:avLst/>
          </a:prstGeom>
          <a:noFill/>
          <a:ln w="9525">
            <a:noFill/>
            <a:miter lim="800000"/>
            <a:headEnd/>
            <a:tailEnd/>
          </a:ln>
          <a:effectLst/>
        </p:spPr>
        <p:txBody>
          <a:bodyPr wrap="square" lIns="63187" tIns="31588" rIns="63187" bIns="31588">
            <a:spAutoFit/>
          </a:bodyPr>
          <a:lstStyle/>
          <a:p>
            <a:pPr eaLnBrk="0" hangingPunct="0">
              <a:lnSpc>
                <a:spcPct val="65000"/>
              </a:lnSpc>
              <a:spcBef>
                <a:spcPct val="50000"/>
              </a:spcBef>
              <a:defRPr/>
            </a:pPr>
            <a:r>
              <a:rPr lang="en-US" sz="4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700" b="1" dirty="0">
                <a:solidFill>
                  <a:schemeClr val="bg1">
                    <a:lumMod val="75000"/>
                  </a:schemeClr>
                </a:solidFill>
                <a:latin typeface="Arial" charset="0"/>
              </a:rPr>
              <a:t>www.PosterPresentations.com</a:t>
            </a:r>
          </a:p>
        </p:txBody>
      </p:sp>
      <p:graphicFrame>
        <p:nvGraphicFramePr>
          <p:cNvPr id="3" name="Table 2">
            <a:extLst>
              <a:ext uri="{FF2B5EF4-FFF2-40B4-BE49-F238E27FC236}">
                <a16:creationId xmlns:a16="http://schemas.microsoft.com/office/drawing/2014/main" id="{C74784A8-6F25-7449-9CCF-614BC1946BC7}"/>
              </a:ext>
            </a:extLst>
          </p:cNvPr>
          <p:cNvGraphicFramePr>
            <a:graphicFrameLocks noGrp="1"/>
          </p:cNvGraphicFramePr>
          <p:nvPr userDrawn="1">
            <p:extLst>
              <p:ext uri="{D42A27DB-BD31-4B8C-83A1-F6EECF244321}">
                <p14:modId xmlns:p14="http://schemas.microsoft.com/office/powerpoint/2010/main" val="1988771644"/>
              </p:ext>
            </p:extLst>
          </p:nvPr>
        </p:nvGraphicFramePr>
        <p:xfrm>
          <a:off x="-8726467" y="34253"/>
          <a:ext cx="8117859" cy="30210616"/>
        </p:xfrm>
        <a:graphic>
          <a:graphicData uri="http://schemas.openxmlformats.org/drawingml/2006/table">
            <a:tbl>
              <a:tblPr firstRow="1" bandRow="1">
                <a:tableStyleId>{5C22544A-7EE6-4342-B048-85BDC9FD1C3A}</a:tableStyleId>
              </a:tblPr>
              <a:tblGrid>
                <a:gridCol w="3480873">
                  <a:extLst>
                    <a:ext uri="{9D8B030D-6E8A-4147-A177-3AD203B41FA5}">
                      <a16:colId xmlns:a16="http://schemas.microsoft.com/office/drawing/2014/main" val="20000"/>
                    </a:ext>
                  </a:extLst>
                </a:gridCol>
                <a:gridCol w="4636986">
                  <a:extLst>
                    <a:ext uri="{9D8B030D-6E8A-4147-A177-3AD203B41FA5}">
                      <a16:colId xmlns:a16="http://schemas.microsoft.com/office/drawing/2014/main" val="20001"/>
                    </a:ext>
                  </a:extLst>
                </a:gridCol>
              </a:tblGrid>
              <a:tr h="1170739">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1F3A4E"/>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endParaRPr lang="en-US" sz="3200" b="1" spc="600" dirty="0">
                        <a:solidFill>
                          <a:schemeClr val="bg1"/>
                        </a:solidFill>
                        <a:latin typeface="Trebuchet MS" pitchFamily="34" charset="0"/>
                      </a:endParaRPr>
                    </a:p>
                  </a:txBody>
                  <a:tcPr marL="182880" marT="137160">
                    <a:solidFill>
                      <a:srgbClr val="FFC000"/>
                    </a:solidFill>
                  </a:tcPr>
                </a:tc>
                <a:tc hMerge="1">
                  <a:txBody>
                    <a:bodyPr/>
                    <a:lstStyle/>
                    <a:p>
                      <a:endParaRPr lang="en-US" dirty="0"/>
                    </a:p>
                  </a:txBody>
                  <a:tcPr/>
                </a:tc>
                <a:extLst>
                  <a:ext uri="{0D108BD9-81ED-4DB2-BD59-A6C34878D82A}">
                    <a16:rowId xmlns:a16="http://schemas.microsoft.com/office/drawing/2014/main" val="10000"/>
                  </a:ext>
                </a:extLst>
              </a:tr>
              <a:tr h="3598933">
                <a:tc gridSpan="2">
                  <a:txBody>
                    <a:bodyPr/>
                    <a:lstStyle/>
                    <a:p>
                      <a:pPr defTabSz="3765639"/>
                      <a:r>
                        <a:rPr lang="en-US" sz="1800" i="0" dirty="0">
                          <a:solidFill>
                            <a:srgbClr val="D9D9D9"/>
                          </a:solidFill>
                          <a:latin typeface="Arial"/>
                          <a:cs typeface="Arial"/>
                        </a:rPr>
                        <a:t>This PowerPoint template produces a </a:t>
                      </a:r>
                      <a:r>
                        <a:rPr lang="en-US" sz="1800" i="0" dirty="0">
                          <a:solidFill>
                            <a:srgbClr val="FFC000"/>
                          </a:solidFill>
                          <a:latin typeface="Arial"/>
                          <a:cs typeface="Arial"/>
                        </a:rPr>
                        <a:t>A1 </a:t>
                      </a:r>
                      <a:r>
                        <a:rPr lang="en-US" sz="1800" i="0" dirty="0">
                          <a:solidFill>
                            <a:srgbClr val="D9D9D9"/>
                          </a:solidFill>
                          <a:latin typeface="Arial"/>
                          <a:cs typeface="Arial"/>
                        </a:rPr>
                        <a:t>presentation poster. You can use it to create your research poster by placing your title, subtitle, text, tables, charts and photos. </a:t>
                      </a:r>
                    </a:p>
                    <a:p>
                      <a:pPr defTabSz="3765639"/>
                      <a:endParaRPr lang="en-US" sz="1800" i="0" dirty="0">
                        <a:solidFill>
                          <a:srgbClr val="D9D9D9"/>
                        </a:solidFill>
                        <a:latin typeface="Arial"/>
                        <a:cs typeface="Arial"/>
                      </a:endParaRPr>
                    </a:p>
                    <a:p>
                      <a:pPr defTabSz="3765639"/>
                      <a:r>
                        <a:rPr lang="en-US" sz="1800" i="0" dirty="0">
                          <a:solidFill>
                            <a:srgbClr val="D9D9D9"/>
                          </a:solidFill>
                          <a:latin typeface="Arial"/>
                          <a:cs typeface="Arial"/>
                        </a:rPr>
                        <a:t>We provide a series of online tutorials that will guide you through the poster design process and answer your poster production questions. For complete template tutorials, go online to </a:t>
                      </a:r>
                      <a:r>
                        <a:rPr lang="en-US" sz="1800" i="0" dirty="0" err="1">
                          <a:solidFill>
                            <a:srgbClr val="FFC000"/>
                          </a:solidFill>
                          <a:latin typeface="Arial"/>
                          <a:cs typeface="Arial"/>
                        </a:rPr>
                        <a:t>PosterPresentations.com</a:t>
                      </a:r>
                      <a:r>
                        <a:rPr lang="en-US" sz="1800" i="0" dirty="0">
                          <a:solidFill>
                            <a:srgbClr val="D9D9D9"/>
                          </a:solidFill>
                          <a:latin typeface="Arial"/>
                          <a:cs typeface="Arial"/>
                        </a:rPr>
                        <a:t> and click on the  </a:t>
                      </a:r>
                      <a:r>
                        <a:rPr lang="en-US" sz="1800" i="0" dirty="0">
                          <a:solidFill>
                            <a:srgbClr val="FFC000"/>
                          </a:solidFill>
                          <a:latin typeface="Arial"/>
                          <a:cs typeface="Arial"/>
                        </a:rPr>
                        <a:t>HELP DESK</a:t>
                      </a:r>
                      <a:r>
                        <a:rPr lang="en-US" sz="1800" i="0" baseline="0" dirty="0">
                          <a:solidFill>
                            <a:srgbClr val="D9D9D9"/>
                          </a:solidFill>
                          <a:latin typeface="Arial"/>
                          <a:cs typeface="Arial"/>
                        </a:rPr>
                        <a:t> </a:t>
                      </a:r>
                      <a:r>
                        <a:rPr lang="en-US" sz="1800" i="0" dirty="0">
                          <a:solidFill>
                            <a:srgbClr val="D9D9D9"/>
                          </a:solidFill>
                          <a:latin typeface="Arial"/>
                          <a:cs typeface="Arial"/>
                        </a:rPr>
                        <a:t>tab.</a:t>
                      </a:r>
                    </a:p>
                    <a:p>
                      <a:pPr defTabSz="3765639"/>
                      <a:endParaRPr lang="en-US" sz="1800" i="0" dirty="0">
                        <a:solidFill>
                          <a:srgbClr val="D9D9D9"/>
                        </a:solidFill>
                        <a:latin typeface="Arial"/>
                        <a:cs typeface="Arial"/>
                      </a:endParaRPr>
                    </a:p>
                    <a:p>
                      <a:pPr defTabSz="3765639"/>
                      <a:r>
                        <a:rPr lang="en-US" sz="1800" i="0" dirty="0">
                          <a:solidFill>
                            <a:srgbClr val="D9D9D9"/>
                          </a:solidFill>
                          <a:latin typeface="Arial"/>
                          <a:cs typeface="Arial"/>
                        </a:rPr>
                        <a:t>To print your poster using our same-day professional printing service, go online to </a:t>
                      </a:r>
                      <a:r>
                        <a:rPr lang="en-US" sz="1800" i="0" dirty="0" err="1">
                          <a:solidFill>
                            <a:srgbClr val="FFC000"/>
                          </a:solidFill>
                          <a:latin typeface="Arial"/>
                          <a:cs typeface="Arial"/>
                        </a:rPr>
                        <a:t>PosterPresentations.com</a:t>
                      </a:r>
                      <a:r>
                        <a:rPr lang="en-US" sz="1800" i="0" dirty="0">
                          <a:solidFill>
                            <a:srgbClr val="D9D9D9"/>
                          </a:solidFill>
                          <a:latin typeface="Arial"/>
                          <a:cs typeface="Arial"/>
                        </a:rPr>
                        <a:t> and click on "</a:t>
                      </a:r>
                      <a:r>
                        <a:rPr lang="en-US" sz="1800" i="0" dirty="0">
                          <a:solidFill>
                            <a:srgbClr val="FFC000"/>
                          </a:solidFill>
                          <a:latin typeface="Arial"/>
                          <a:cs typeface="Arial"/>
                        </a:rPr>
                        <a:t>Order your poster</a:t>
                      </a:r>
                      <a:r>
                        <a:rPr lang="en-US" sz="1800" i="0" dirty="0">
                          <a:solidFill>
                            <a:srgbClr val="D9D9D9"/>
                          </a:solidFill>
                          <a:latin typeface="Arial"/>
                          <a:cs typeface="Arial"/>
                        </a:rPr>
                        <a:t>".</a:t>
                      </a:r>
                      <a:endParaRPr lang="en-US" sz="1800" b="1" dirty="0">
                        <a:solidFill>
                          <a:srgbClr val="D9D9D9"/>
                        </a:solidFill>
                        <a:latin typeface="Arial"/>
                        <a:cs typeface="Arial"/>
                      </a:endParaRPr>
                    </a:p>
                  </a:txBody>
                  <a:tcPr marL="182880" marT="137160">
                    <a:solidFill>
                      <a:srgbClr val="010101"/>
                    </a:solidFill>
                  </a:tcPr>
                </a:tc>
                <a:tc hMerge="1">
                  <a:txBody>
                    <a:bodyPr/>
                    <a:lstStyle/>
                    <a:p>
                      <a:pPr marL="0" indent="0" algn="l" defTabSz="114300"/>
                      <a:endParaRPr lang="en-US" sz="2400" b="0" baseline="0" dirty="0">
                        <a:solidFill>
                          <a:srgbClr val="FFC000"/>
                        </a:solidFill>
                        <a:latin typeface="Arial" panose="020B0604020202020204" pitchFamily="34" charset="0"/>
                        <a:cs typeface="Arial" panose="020B0604020202020204" pitchFamily="34" charset="0"/>
                      </a:endParaRPr>
                    </a:p>
                  </a:txBody>
                  <a:tcPr>
                    <a:solidFill>
                      <a:schemeClr val="tx1">
                        <a:lumMod val="95000"/>
                        <a:lumOff val="5000"/>
                      </a:schemeClr>
                    </a:solidFill>
                  </a:tcPr>
                </a:tc>
                <a:extLst>
                  <a:ext uri="{0D108BD9-81ED-4DB2-BD59-A6C34878D82A}">
                    <a16:rowId xmlns:a16="http://schemas.microsoft.com/office/drawing/2014/main" val="677555919"/>
                  </a:ext>
                </a:extLst>
              </a:tr>
              <a:tr h="4292704">
                <a:tc>
                  <a:txBody>
                    <a:bodyPr/>
                    <a:lstStyle/>
                    <a:p>
                      <a:pPr algn="ctr"/>
                      <a:endParaRPr lang="en-US" sz="1800" dirty="0">
                        <a:solidFill>
                          <a:srgbClr val="1F3A4E"/>
                        </a:solidFill>
                      </a:endParaRPr>
                    </a:p>
                    <a:p>
                      <a:pPr algn="ctr"/>
                      <a:endParaRPr lang="en-US" sz="1800" dirty="0">
                        <a:solidFill>
                          <a:srgbClr val="1F3A4E"/>
                        </a:solidFill>
                      </a:endParaRPr>
                    </a:p>
                    <a:p>
                      <a:pPr algn="ctr"/>
                      <a:r>
                        <a:rPr lang="en-US" sz="1800" dirty="0">
                          <a:solidFill>
                            <a:schemeClr val="bg1"/>
                          </a:solidFill>
                          <a:latin typeface="Arial" panose="020B0604020202020204" pitchFamily="34" charset="0"/>
                          <a:cs typeface="Arial" panose="020B0604020202020204" pitchFamily="34" charset="0"/>
                        </a:rPr>
                        <a:t>This is a poster template for a </a:t>
                      </a:r>
                      <a:br>
                        <a:rPr lang="en-US" sz="1800" dirty="0">
                          <a:solidFill>
                            <a:schemeClr val="bg1"/>
                          </a:solidFill>
                          <a:latin typeface="Arial" panose="020B0604020202020204" pitchFamily="34" charset="0"/>
                          <a:cs typeface="Arial" panose="020B0604020202020204" pitchFamily="34" charset="0"/>
                        </a:rPr>
                      </a:br>
                      <a:r>
                        <a:rPr lang="en-US" sz="3200" b="1" dirty="0">
                          <a:solidFill>
                            <a:srgbClr val="FFC000"/>
                          </a:solidFill>
                          <a:latin typeface="Arial" panose="020B0604020202020204" pitchFamily="34" charset="0"/>
                          <a:cs typeface="Arial" panose="020B0604020202020204" pitchFamily="34" charset="0"/>
                        </a:rPr>
                        <a:t>A1</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594mm x 841mm</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23.39 inches x 33.11 inches</a:t>
                      </a:r>
                      <a:br>
                        <a:rPr lang="en-US" sz="1800" dirty="0">
                          <a:solidFill>
                            <a:schemeClr val="bg1"/>
                          </a:solidFill>
                          <a:latin typeface="Arial" panose="020B0604020202020204" pitchFamily="34" charset="0"/>
                          <a:cs typeface="Arial" panose="020B0604020202020204" pitchFamily="34" charset="0"/>
                        </a:rPr>
                      </a:br>
                      <a:r>
                        <a:rPr lang="en-US" sz="1800" dirty="0">
                          <a:solidFill>
                            <a:schemeClr val="bg1"/>
                          </a:solidFill>
                          <a:latin typeface="Arial" panose="020B0604020202020204" pitchFamily="34" charset="0"/>
                          <a:cs typeface="Arial" panose="020B0604020202020204" pitchFamily="34" charset="0"/>
                        </a:rPr>
                        <a:t>research presentation poster</a:t>
                      </a:r>
                    </a:p>
                    <a:p>
                      <a:endParaRPr lang="en-US" sz="1800" dirty="0">
                        <a:solidFill>
                          <a:srgbClr val="1F3A4E"/>
                        </a:solidFill>
                      </a:endParaRPr>
                    </a:p>
                  </a:txBody>
                  <a:tcPr>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Important: Check the template size</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Before you start working on your poster and to avoid printing problems check that you have downloaded and that you are using the correct size template for your poster presentation.</a:t>
                      </a:r>
                      <a:br>
                        <a:rPr lang="en-US" sz="1800" b="0" baseline="0" dirty="0">
                          <a:solidFill>
                            <a:srgbClr val="D9D9D9"/>
                          </a:solidFill>
                          <a:latin typeface="Arial" panose="020B0604020202020204" pitchFamily="34" charset="0"/>
                          <a:cs typeface="Arial" panose="020B0604020202020204" pitchFamily="34" charset="0"/>
                        </a:rPr>
                      </a:br>
                      <a:endParaRPr lang="en-US" sz="1800" b="0" baseline="0" dirty="0">
                        <a:solidFill>
                          <a:srgbClr val="FFC000"/>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8"/>
                  </a:ext>
                </a:extLst>
              </a:tr>
              <a:tr h="3340698">
                <a:tc>
                  <a:txBody>
                    <a:bodyPr/>
                    <a:lstStyle/>
                    <a:p>
                      <a:endParaRPr lang="en-US" sz="1800" dirty="0">
                        <a:solidFill>
                          <a:srgbClr val="1F3A4E"/>
                        </a:solidFill>
                      </a:endParaRPr>
                    </a:p>
                  </a:txBody>
                  <a:tcPr>
                    <a:blipFill rotWithShape="1">
                      <a:blip r:embed="rId3"/>
                      <a:stretch>
                        <a:fillRect/>
                      </a:stretch>
                    </a:blipFill>
                  </a:tcPr>
                </a:tc>
                <a:tc>
                  <a:txBody>
                    <a:bodyPr/>
                    <a:lstStyle/>
                    <a:p>
                      <a:pPr algn="l"/>
                      <a:r>
                        <a:rPr lang="en-US" sz="2000" b="1" baseline="0" dirty="0">
                          <a:solidFill>
                            <a:srgbClr val="FFC000"/>
                          </a:solidFill>
                          <a:latin typeface="Arial" panose="020B0604020202020204" pitchFamily="34" charset="0"/>
                          <a:cs typeface="Arial" panose="020B0604020202020204" pitchFamily="34" charset="0"/>
                        </a:rPr>
                        <a:t>How to </a:t>
                      </a:r>
                      <a:r>
                        <a:rPr lang="en-US" sz="3600" b="1" baseline="0" dirty="0">
                          <a:solidFill>
                            <a:srgbClr val="FFC000"/>
                          </a:solidFill>
                          <a:latin typeface="Arial" panose="020B0604020202020204" pitchFamily="34" charset="0"/>
                          <a:cs typeface="Arial" panose="020B0604020202020204" pitchFamily="34" charset="0"/>
                        </a:rPr>
                        <a:t>Zoom in </a:t>
                      </a:r>
                      <a:r>
                        <a:rPr lang="en-US" sz="2000" b="1" baseline="0" dirty="0">
                          <a:solidFill>
                            <a:srgbClr val="FFC000"/>
                          </a:solidFill>
                          <a:latin typeface="Arial" panose="020B0604020202020204" pitchFamily="34" charset="0"/>
                          <a:cs typeface="Arial" panose="020B0604020202020204" pitchFamily="34" charset="0"/>
                        </a:rPr>
                        <a:t>and </a:t>
                      </a:r>
                      <a:r>
                        <a:rPr lang="en-US" sz="1600" b="1" baseline="0" dirty="0">
                          <a:solidFill>
                            <a:srgbClr val="FFC000"/>
                          </a:solidFill>
                          <a:latin typeface="Arial" panose="020B0604020202020204" pitchFamily="34" charset="0"/>
                          <a:cs typeface="Arial" panose="020B0604020202020204" pitchFamily="34" charset="0"/>
                        </a:rPr>
                        <a:t>out</a:t>
                      </a:r>
                      <a:endParaRPr lang="en-US" sz="2000" b="1" baseline="0" dirty="0">
                        <a:solidFill>
                          <a:srgbClr val="FFC000"/>
                        </a:solidFill>
                        <a:latin typeface="Arial" panose="020B0604020202020204" pitchFamily="34" charset="0"/>
                        <a:cs typeface="Arial" panose="020B0604020202020204" pitchFamily="34" charset="0"/>
                      </a:endParaRPr>
                    </a:p>
                    <a:p>
                      <a:pPr algn="l"/>
                      <a:r>
                        <a:rPr lang="en-US" sz="1800" b="0" baseline="0" dirty="0">
                          <a:solidFill>
                            <a:srgbClr val="D9D9D9"/>
                          </a:solidFill>
                          <a:latin typeface="Arial" panose="020B0604020202020204" pitchFamily="34" charset="0"/>
                          <a:cs typeface="Arial" panose="020B0604020202020204" pitchFamily="34" charset="0"/>
                        </a:rPr>
                        <a:t>Use the PowerPoint zoom tool to adjust the screen magnification to view comfortably. PowerPoint provides 2 ways to zoom: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1. </a:t>
                      </a:r>
                      <a:r>
                        <a:rPr lang="en-US" sz="1800" b="0" baseline="0" dirty="0">
                          <a:solidFill>
                            <a:srgbClr val="D9D9D9"/>
                          </a:solidFill>
                          <a:latin typeface="Arial" panose="020B0604020202020204" pitchFamily="34" charset="0"/>
                          <a:cs typeface="Arial" panose="020B0604020202020204" pitchFamily="34" charset="0"/>
                        </a:rPr>
                        <a:t>On the top menu bar click on the VIEW tab and then click on ZOOM. Choose the zoom percentage that works best for you.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2. </a:t>
                      </a:r>
                      <a:r>
                        <a:rPr lang="en-US" sz="1800" b="0" baseline="0" dirty="0">
                          <a:solidFill>
                            <a:srgbClr val="D9D9D9"/>
                          </a:solidFill>
                          <a:latin typeface="Arial" panose="020B0604020202020204" pitchFamily="34" charset="0"/>
                          <a:cs typeface="Arial" panose="020B0604020202020204" pitchFamily="34" charset="0"/>
                        </a:rPr>
                        <a:t>For better zoom flexibility, use the zoom slider at the bottom right of the window.</a:t>
                      </a:r>
                    </a:p>
                  </a:txBody>
                  <a:tcPr marL="182880" marT="137160">
                    <a:solidFill>
                      <a:srgbClr val="010101"/>
                    </a:solidFill>
                  </a:tcPr>
                </a:tc>
                <a:extLst>
                  <a:ext uri="{0D108BD9-81ED-4DB2-BD59-A6C34878D82A}">
                    <a16:rowId xmlns:a16="http://schemas.microsoft.com/office/drawing/2014/main" val="10001"/>
                  </a:ext>
                </a:extLst>
              </a:tr>
              <a:tr h="1994589">
                <a:tc gridSpan="2">
                  <a:txBody>
                    <a:bodyPr/>
                    <a:lstStyle/>
                    <a:p>
                      <a:pPr marL="0" marR="0" lvl="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Ruler and Guides</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The dotted lines on his poster template are guides.  The horizontal and vertical guides will help you align your poster elements accurately. Text boxes and other elements will ”snap” to the guides and stay within the boundaries of the columns. To hide the guides go to VIEW and uncheck the Guides box.</a:t>
                      </a:r>
                    </a:p>
                  </a:txBody>
                  <a:tcPr>
                    <a:solidFill>
                      <a:srgbClr val="010101"/>
                    </a:solidFill>
                  </a:tcPr>
                </a:tc>
                <a:tc hMerge="1">
                  <a:txBody>
                    <a:bodyPr/>
                    <a:lstStyle/>
                    <a:p>
                      <a:endParaRPr lang="en-US" sz="2400" b="0" baseline="0" dirty="0">
                        <a:solidFill>
                          <a:schemeClr val="bg1"/>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a16="http://schemas.microsoft.com/office/drawing/2014/main" val="10002"/>
                  </a:ext>
                </a:extLst>
              </a:tr>
              <a:tr h="3945819">
                <a:tc>
                  <a:txBody>
                    <a:bodyPr/>
                    <a:lstStyle/>
                    <a:p>
                      <a:endParaRPr lang="en-US" sz="1800" dirty="0">
                        <a:solidFill>
                          <a:srgbClr val="1F3A4E"/>
                        </a:solidFill>
                      </a:endParaRPr>
                    </a:p>
                  </a:txBody>
                  <a:tcPr>
                    <a:blipFill rotWithShape="1">
                      <a:blip r:embed="rId4"/>
                      <a:stretch>
                        <a:fillRect/>
                      </a:stretch>
                    </a:blipFill>
                  </a:tcPr>
                </a:tc>
                <a:tc>
                  <a:txBody>
                    <a:bodyPr/>
                    <a:lstStyle/>
                    <a:p>
                      <a:pPr marL="0" lvl="1" indent="0" algn="l" defTabSz="114300"/>
                      <a:r>
                        <a:rPr lang="en-US" sz="2000" b="1" baseline="0" dirty="0">
                          <a:solidFill>
                            <a:srgbClr val="FFC000"/>
                          </a:solidFill>
                          <a:latin typeface="Arial" panose="020B0604020202020204" pitchFamily="34" charset="0"/>
                          <a:cs typeface="Arial" panose="020B0604020202020204" pitchFamily="34" charset="0"/>
                        </a:rPr>
                        <a:t>Headers and text containers</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Included in this template are commonly used section headers such as Abstract, Objectives, Methods, Results, etc.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Click inside a section header to add its text.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add another header, click on edge of the section box so that it is outlined. Copy and paste it.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increase its size, click on the white circles and expand to the the desired size.</a:t>
                      </a:r>
                    </a:p>
                  </a:txBody>
                  <a:tcPr marL="182880" marT="137160">
                    <a:solidFill>
                      <a:srgbClr val="010101"/>
                    </a:solidFill>
                  </a:tcPr>
                </a:tc>
                <a:extLst>
                  <a:ext uri="{0D108BD9-81ED-4DB2-BD59-A6C34878D82A}">
                    <a16:rowId xmlns:a16="http://schemas.microsoft.com/office/drawing/2014/main" val="10003"/>
                  </a:ext>
                </a:extLst>
              </a:tr>
              <a:tr h="3208687">
                <a:tc gridSpan="2">
                  <a:txBody>
                    <a:bodyPr/>
                    <a:lstStyle/>
                    <a:p>
                      <a:r>
                        <a:rPr lang="en-US" sz="2000" b="1" dirty="0">
                          <a:solidFill>
                            <a:srgbClr val="FFC000"/>
                          </a:solidFill>
                          <a:latin typeface="Arial" panose="020B0604020202020204" pitchFamily="34" charset="0"/>
                          <a:cs typeface="Arial" panose="020B0604020202020204" pitchFamily="34" charset="0"/>
                        </a:rPr>
                        <a:t>Adding content to the poster</a:t>
                      </a:r>
                    </a:p>
                    <a:p>
                      <a:r>
                        <a:rPr lang="en-US" sz="1800" baseline="0" dirty="0">
                          <a:solidFill>
                            <a:srgbClr val="D9D9D9"/>
                          </a:solidFill>
                          <a:latin typeface="Arial" panose="020B0604020202020204" pitchFamily="34" charset="0"/>
                          <a:cs typeface="Arial" panose="020B0604020202020204" pitchFamily="34" charset="0"/>
                        </a:rPr>
                        <a:t>Start by adding your text to each section without spending too much time with formatting. Use the default font size even if your text extends beyond the bottom of the poster. Continue until you have added all your content including text, graphics, photos, etc. Once you finish adding your content you can go back and format your text as needed.</a:t>
                      </a:r>
                    </a:p>
                    <a:p>
                      <a:pPr marL="342900" indent="-342900">
                        <a:buFontTx/>
                        <a:buChar char="-"/>
                      </a:pPr>
                      <a:r>
                        <a:rPr lang="en-US" sz="1800" baseline="0" dirty="0">
                          <a:solidFill>
                            <a:srgbClr val="D9D9D9"/>
                          </a:solidFill>
                          <a:latin typeface="Arial" panose="020B0604020202020204" pitchFamily="34" charset="0"/>
                          <a:cs typeface="Arial" panose="020B0604020202020204" pitchFamily="34" charset="0"/>
                        </a:rPr>
                        <a:t>If you run out of room, try to reduce the size of your fonts and/or the size of your graphics. If there is a lot of empty space try to increase your font sizes and the size of your graphics. The font used for references can be smaller.</a:t>
                      </a:r>
                      <a:endParaRPr lang="en-US" sz="1800" dirty="0">
                        <a:solidFill>
                          <a:srgbClr val="D9D9D9"/>
                        </a:solidFill>
                        <a:latin typeface="Arial" panose="020B0604020202020204" pitchFamily="34" charset="0"/>
                        <a:cs typeface="Arial" panose="020B0604020202020204" pitchFamily="34" charset="0"/>
                      </a:endParaRPr>
                    </a:p>
                  </a:txBody>
                  <a:tcPr>
                    <a:solidFill>
                      <a:srgbClr val="010101"/>
                    </a:solidFill>
                  </a:tcPr>
                </a:tc>
                <a:tc hMerge="1">
                  <a:txBody>
                    <a:bodyPr/>
                    <a:lstStyle/>
                    <a:p>
                      <a:endParaRPr lang="en-US" sz="2400" dirty="0">
                        <a:solidFill>
                          <a:schemeClr val="bg1"/>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4"/>
                  </a:ext>
                </a:extLst>
              </a:tr>
              <a:tr h="2124673">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Photos</a:t>
                      </a:r>
                    </a:p>
                    <a:p>
                      <a:pPr marL="0" marR="0" lvl="0" indent="0" algn="l" defTabSz="9779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D9D9D9"/>
                          </a:solidFill>
                          <a:effectLst/>
                          <a:uLnTx/>
                          <a:uFillTx/>
                          <a:latin typeface="Arial"/>
                          <a:ea typeface="+mn-ea"/>
                          <a:cs typeface="Arial"/>
                        </a:rPr>
                        <a:t>You can add photos by dragging and dropping from your desktop, copy and paste, or by going to INSERT &gt; PICTURES. Resize images proportionally by holding down the SHIFT key and dragging one of the white corner handles (dots). For a professional-looking poster, do not distort your images by stretching them disproportionally.</a:t>
                      </a:r>
                    </a:p>
                  </a:txBody>
                  <a:tcPr marL="182880" marT="137160">
                    <a:solidFill>
                      <a:srgbClr val="010101"/>
                    </a:solidFill>
                  </a:tcPr>
                </a:tc>
                <a:tc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200" noProof="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5"/>
                  </a:ext>
                </a:extLst>
              </a:tr>
              <a:tr h="1868684">
                <a:tc gridSpan="2">
                  <a:txBody>
                    <a:bodyPr/>
                    <a:lstStyle/>
                    <a:p>
                      <a:endParaRPr lang="en-US" sz="1800" dirty="0">
                        <a:solidFill>
                          <a:schemeClr val="bg1"/>
                        </a:solidFill>
                        <a:latin typeface="Arial" panose="020B0604020202020204" pitchFamily="34" charset="0"/>
                        <a:cs typeface="Arial" panose="020B0604020202020204" pitchFamily="34" charset="0"/>
                      </a:endParaRPr>
                    </a:p>
                  </a:txBody>
                  <a:tcPr marL="182880" marT="137160">
                    <a:blipFill rotWithShape="1">
                      <a:blip r:embed="rId5"/>
                      <a:stretch>
                        <a:fillRect/>
                      </a:stretch>
                    </a:blipFill>
                  </a:tcPr>
                </a:tc>
                <a:tc hMerge="1">
                  <a:txBody>
                    <a:bodyPr/>
                    <a:lstStyle/>
                    <a:p>
                      <a:endParaRPr lang="en-US" sz="2400" dirty="0">
                        <a:solidFill>
                          <a:srgbClr val="1F3A4E"/>
                        </a:solidFill>
                      </a:endParaRPr>
                    </a:p>
                  </a:txBody>
                  <a:tcPr/>
                </a:tc>
                <a:extLst>
                  <a:ext uri="{0D108BD9-81ED-4DB2-BD59-A6C34878D82A}">
                    <a16:rowId xmlns:a16="http://schemas.microsoft.com/office/drawing/2014/main" val="10006"/>
                  </a:ext>
                </a:extLst>
              </a:tr>
              <a:tr h="2067811">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Quality check your graphics</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Zoom in and look at your images at 100%-200% magnification. If they look clear, they will print well. </a:t>
                      </a:r>
                    </a:p>
                  </a:txBody>
                  <a:tcPr marL="182880" marT="137160">
                    <a:solidFill>
                      <a:srgbClr val="010101"/>
                    </a:solidFill>
                  </a:tcPr>
                </a:tc>
                <a:tc hMerge="1">
                  <a:txBody>
                    <a:bodyPr/>
                    <a:lstStyle/>
                    <a:p>
                      <a:endParaRPr lang="en-US" sz="2400" dirty="0">
                        <a:solidFill>
                          <a:srgbClr val="1F3A4E"/>
                        </a:solidFill>
                      </a:endParaRPr>
                    </a:p>
                  </a:txBody>
                  <a:tcPr>
                    <a:solidFill>
                      <a:schemeClr val="tx1">
                        <a:lumMod val="95000"/>
                        <a:lumOff val="5000"/>
                      </a:schemeClr>
                    </a:solidFill>
                  </a:tcPr>
                </a:tc>
                <a:extLst>
                  <a:ext uri="{0D108BD9-81ED-4DB2-BD59-A6C34878D82A}">
                    <a16:rowId xmlns:a16="http://schemas.microsoft.com/office/drawing/2014/main" val="10007"/>
                  </a:ext>
                </a:extLst>
              </a:tr>
              <a:tr h="2597279">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1800" noProof="0" dirty="0">
                        <a:solidFill>
                          <a:schemeClr val="bg1"/>
                        </a:solidFill>
                        <a:latin typeface="Arial"/>
                        <a:cs typeface="Arial"/>
                      </a:endParaRPr>
                    </a:p>
                  </a:txBody>
                  <a:tcPr marL="182880" marT="137160">
                    <a:blipFill rotWithShape="1">
                      <a:blip r:embed="rId6"/>
                      <a:stretch>
                        <a:fillRect/>
                      </a:stretch>
                    </a:blipFill>
                  </a:tcPr>
                </a:tc>
                <a:tc hMerge="1">
                  <a:txBody>
                    <a:bodyPr/>
                    <a:lstStyle/>
                    <a:p>
                      <a:endParaRPr lang="en-US"/>
                    </a:p>
                  </a:txBody>
                  <a:tcPr/>
                </a:tc>
                <a:extLst>
                  <a:ext uri="{0D108BD9-81ED-4DB2-BD59-A6C34878D82A}">
                    <a16:rowId xmlns:a16="http://schemas.microsoft.com/office/drawing/2014/main" val="10010"/>
                  </a:ext>
                </a:extLst>
              </a:tr>
            </a:tbl>
          </a:graphicData>
        </a:graphic>
      </p:graphicFrame>
      <p:graphicFrame>
        <p:nvGraphicFramePr>
          <p:cNvPr id="4" name="Table 3">
            <a:extLst>
              <a:ext uri="{FF2B5EF4-FFF2-40B4-BE49-F238E27FC236}">
                <a16:creationId xmlns:a16="http://schemas.microsoft.com/office/drawing/2014/main" id="{70EF0DC5-0CE8-8B48-8495-AC770E4326B0}"/>
              </a:ext>
            </a:extLst>
          </p:cNvPr>
          <p:cNvGraphicFramePr>
            <a:graphicFrameLocks noGrp="1"/>
          </p:cNvGraphicFramePr>
          <p:nvPr userDrawn="1">
            <p:extLst>
              <p:ext uri="{D42A27DB-BD31-4B8C-83A1-F6EECF244321}">
                <p14:modId xmlns:p14="http://schemas.microsoft.com/office/powerpoint/2010/main" val="2914211395"/>
              </p:ext>
            </p:extLst>
          </p:nvPr>
        </p:nvGraphicFramePr>
        <p:xfrm>
          <a:off x="21937684" y="-142032"/>
          <a:ext cx="8060660" cy="30430194"/>
        </p:xfrm>
        <a:graphic>
          <a:graphicData uri="http://schemas.openxmlformats.org/drawingml/2006/table">
            <a:tbl>
              <a:tblPr firstRow="1" bandRow="1">
                <a:tableStyleId>{5C22544A-7EE6-4342-B048-85BDC9FD1C3A}</a:tableStyleId>
              </a:tblPr>
              <a:tblGrid>
                <a:gridCol w="3162981">
                  <a:extLst>
                    <a:ext uri="{9D8B030D-6E8A-4147-A177-3AD203B41FA5}">
                      <a16:colId xmlns:a16="http://schemas.microsoft.com/office/drawing/2014/main" val="20000"/>
                    </a:ext>
                  </a:extLst>
                </a:gridCol>
                <a:gridCol w="950236">
                  <a:extLst>
                    <a:ext uri="{9D8B030D-6E8A-4147-A177-3AD203B41FA5}">
                      <a16:colId xmlns:a16="http://schemas.microsoft.com/office/drawing/2014/main" val="764104496"/>
                    </a:ext>
                  </a:extLst>
                </a:gridCol>
                <a:gridCol w="3947443">
                  <a:extLst>
                    <a:ext uri="{9D8B030D-6E8A-4147-A177-3AD203B41FA5}">
                      <a16:colId xmlns:a16="http://schemas.microsoft.com/office/drawing/2014/main" val="4164475170"/>
                    </a:ext>
                  </a:extLst>
                </a:gridCol>
              </a:tblGrid>
              <a:tr h="1192134">
                <a:tc gridSpan="3">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1F3A4E"/>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endParaRPr lang="en-US" sz="3200" b="1" spc="600" dirty="0">
                        <a:solidFill>
                          <a:schemeClr val="bg1"/>
                        </a:solidFill>
                        <a:latin typeface="Trebuchet MS" pitchFamily="34" charset="0"/>
                      </a:endParaRPr>
                    </a:p>
                  </a:txBody>
                  <a:tcPr marL="182880" marT="137160">
                    <a:solidFill>
                      <a:srgbClr val="FFC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727945">
                <a:tc gridSpan="3">
                  <a:txBody>
                    <a:bodyPr/>
                    <a:lstStyle/>
                    <a:p>
                      <a:pPr algn="l"/>
                      <a:r>
                        <a:rPr lang="en-US" sz="2000" b="1" baseline="0" dirty="0">
                          <a:solidFill>
                            <a:srgbClr val="FFC000"/>
                          </a:solidFill>
                          <a:latin typeface="Arial" panose="020B0604020202020204" pitchFamily="34" charset="0"/>
                          <a:cs typeface="Arial" panose="020B0604020202020204" pitchFamily="34" charset="0"/>
                        </a:rPr>
                        <a:t>How to change the template colors</a:t>
                      </a:r>
                    </a:p>
                    <a:p>
                      <a:pPr marL="0" indent="0" algn="l" defTabSz="114300"/>
                      <a:r>
                        <a:rPr lang="en-US" sz="1800" b="0" baseline="0" dirty="0">
                          <a:solidFill>
                            <a:srgbClr val="D9D9D9"/>
                          </a:solidFill>
                          <a:latin typeface="Arial" panose="020B0604020202020204" pitchFamily="34" charset="0"/>
                          <a:cs typeface="Arial" panose="020B0604020202020204" pitchFamily="34" charset="0"/>
                        </a:rPr>
                        <a:t>You can change the overall template color theme by clicking on the COLORS dropdown menu under the DESIGN tab. You can see a tutorial here: </a:t>
                      </a:r>
                      <a:r>
                        <a:rPr lang="en-US" sz="1800" dirty="0">
                          <a:solidFill>
                            <a:srgbClr val="FFC000"/>
                          </a:solidFill>
                          <a:hlinkClick r:id="rId7">
                            <a:extLst>
                              <a:ext uri="{A12FA001-AC4F-418D-AE19-62706E023703}">
                                <ahyp:hlinkClr xmlns:ahyp="http://schemas.microsoft.com/office/drawing/2018/hyperlinkcolor" val="tx"/>
                              </a:ext>
                            </a:extLst>
                          </a:hlinkClick>
                        </a:rPr>
                        <a:t>https://www.posterpresentations.com/how-to-change-the-research-poster-template-colors.html</a:t>
                      </a:r>
                      <a:endParaRPr lang="en-US" sz="1800" dirty="0">
                        <a:solidFill>
                          <a:srgbClr val="FFC000"/>
                        </a:solidFill>
                      </a:endParaRP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You can also manually change the color of individual elements by going to VIEW &gt; SLIDE MASTER. On the left side of your screen select the background master where you can change the template background, column sizes, etc. </a:t>
                      </a: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After you finish working on the SLIDE MASTER, it is important that you go to VIEW &gt; NORMAL to continue working on your poster. </a:t>
                      </a:r>
                    </a:p>
                  </a:txBody>
                  <a:tcPr marL="182880" marT="137160">
                    <a:solidFill>
                      <a:schemeClr val="tx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4259477">
                <a:tc gridSpan="3">
                  <a:txBody>
                    <a:bodyPr/>
                    <a:lstStyle/>
                    <a:p>
                      <a:r>
                        <a:rPr lang="en-US" sz="2000" b="1" dirty="0">
                          <a:solidFill>
                            <a:srgbClr val="FFC000"/>
                          </a:solidFill>
                          <a:latin typeface="Arial" panose="020B0604020202020204" pitchFamily="34" charset="0"/>
                          <a:cs typeface="Arial" panose="020B0604020202020204" pitchFamily="34" charset="0"/>
                        </a:rPr>
                        <a:t>How to change the column layout configuration</a:t>
                      </a:r>
                    </a:p>
                    <a:p>
                      <a:r>
                        <a:rPr lang="en-US" sz="1800" dirty="0">
                          <a:solidFill>
                            <a:srgbClr val="D9D9D9"/>
                          </a:solidFill>
                          <a:latin typeface="Arial" panose="020B0604020202020204" pitchFamily="34" charset="0"/>
                          <a:cs typeface="Arial" panose="020B0604020202020204" pitchFamily="34" charset="0"/>
                        </a:rPr>
                        <a:t>You can manually change the configuration on the columns by going to VIEW &gt; SLIDE MASTER. You can delete columns, resize them or modify them as needed for your layout. </a:t>
                      </a:r>
                    </a:p>
                    <a:p>
                      <a:pPr marL="0" marR="0" indent="0" algn="l" defTabSz="3765366" rtl="0" eaLnBrk="1" fontAlgn="auto" latinLnBrk="0" hangingPunct="1">
                        <a:lnSpc>
                          <a:spcPct val="100000"/>
                        </a:lnSpc>
                        <a:spcBef>
                          <a:spcPts val="0"/>
                        </a:spcBef>
                        <a:spcAft>
                          <a:spcPts val="0"/>
                        </a:spcAft>
                        <a:buClrTx/>
                        <a:buSzTx/>
                        <a:buFontTx/>
                        <a:buNone/>
                        <a:tabLst/>
                        <a:defRPr/>
                      </a:pPr>
                      <a:r>
                        <a:rPr lang="en-US" sz="1800" dirty="0">
                          <a:solidFill>
                            <a:srgbClr val="D9D9D9"/>
                          </a:solidFill>
                          <a:latin typeface="Arial" panose="020B0604020202020204" pitchFamily="34" charset="0"/>
                          <a:cs typeface="Arial" panose="020B0604020202020204" pitchFamily="34" charset="0"/>
                        </a:rPr>
                        <a:t>You can see a tutorial here: </a:t>
                      </a:r>
                      <a:r>
                        <a:rPr lang="en-US" sz="1800" u="sng" dirty="0">
                          <a:solidFill>
                            <a:srgbClr val="FFC000"/>
                          </a:solidFill>
                          <a:latin typeface="Arial" panose="020B0604020202020204" pitchFamily="34" charset="0"/>
                          <a:cs typeface="Arial" panose="020B0604020202020204" pitchFamily="34" charset="0"/>
                        </a:rPr>
                        <a:t>https://</a:t>
                      </a:r>
                      <a:r>
                        <a:rPr lang="en-US" sz="1800" u="sng" dirty="0" err="1">
                          <a:solidFill>
                            <a:srgbClr val="FFC000"/>
                          </a:solidFill>
                          <a:latin typeface="Arial" panose="020B0604020202020204" pitchFamily="34" charset="0"/>
                          <a:cs typeface="Arial" panose="020B0604020202020204" pitchFamily="34" charset="0"/>
                        </a:rPr>
                        <a:t>www.posterpresentations.com</a:t>
                      </a:r>
                      <a:r>
                        <a:rPr lang="en-US" sz="1800" u="sng" dirty="0">
                          <a:solidFill>
                            <a:srgbClr val="FFC000"/>
                          </a:solidFill>
                          <a:latin typeface="Arial" panose="020B0604020202020204" pitchFamily="34" charset="0"/>
                          <a:cs typeface="Arial" panose="020B0604020202020204" pitchFamily="34" charset="0"/>
                        </a:rPr>
                        <a:t>/how-to-change-the-column-</a:t>
                      </a:r>
                      <a:r>
                        <a:rPr lang="en-US" sz="1800" u="sng" dirty="0" err="1">
                          <a:solidFill>
                            <a:srgbClr val="FFC000"/>
                          </a:solidFill>
                          <a:latin typeface="Arial" panose="020B0604020202020204" pitchFamily="34" charset="0"/>
                          <a:cs typeface="Arial" panose="020B0604020202020204" pitchFamily="34" charset="0"/>
                        </a:rPr>
                        <a:t>configuration.html</a:t>
                      </a:r>
                      <a:endParaRPr lang="en-US" sz="4400" u="sng" dirty="0">
                        <a:solidFill>
                          <a:srgbClr val="FFC000"/>
                        </a:solidFill>
                      </a:endParaRPr>
                    </a:p>
                  </a:txBody>
                  <a:tcPr marL="182880" marT="137160">
                    <a:solidFill>
                      <a:schemeClr val="tx1"/>
                    </a:solidFill>
                  </a:tcPr>
                </a:tc>
                <a:tc hMerge="1">
                  <a:txBody>
                    <a:bodyPr/>
                    <a:lstStyle/>
                    <a:p>
                      <a:endParaRPr lang="en-US"/>
                    </a:p>
                  </a:txBody>
                  <a:tcPr/>
                </a:tc>
                <a:tc hMerge="1">
                  <a:txBody>
                    <a:bodyPr/>
                    <a:lstStyle/>
                    <a:p>
                      <a:endParaRPr lang="en-US" dirty="0"/>
                    </a:p>
                  </a:txBody>
                  <a:tcPr marL="182880" marT="137160">
                    <a:solidFill>
                      <a:srgbClr val="010101"/>
                    </a:solidFill>
                  </a:tcPr>
                </a:tc>
                <a:extLst>
                  <a:ext uri="{0D108BD9-81ED-4DB2-BD59-A6C34878D82A}">
                    <a16:rowId xmlns:a16="http://schemas.microsoft.com/office/drawing/2014/main" val="10004"/>
                  </a:ext>
                </a:extLst>
              </a:tr>
              <a:tr h="1678544">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blipFill dpi="0" rotWithShape="1">
                      <a:blip r:embed="rId8">
                        <a:extLst>
                          <a:ext uri="{28A0092B-C50C-407E-A947-70E740481C1C}">
                            <a14:useLocalDpi xmlns:a14="http://schemas.microsoft.com/office/drawing/2010/main" val="0"/>
                          </a:ext>
                        </a:extLst>
                      </a:blip>
                      <a:srcRect/>
                      <a:stretch>
                        <a:fillRect/>
                      </a:stretch>
                    </a:blipFill>
                  </a:tcPr>
                </a:tc>
                <a:tc rowSpan="2"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panose="020B0604020202020204" pitchFamily="34" charset="0"/>
                          <a:cs typeface="Arial" panose="020B0604020202020204" pitchFamily="34" charset="0"/>
                        </a:rPr>
                        <a:t>The Quick Start</a:t>
                      </a:r>
                      <a:r>
                        <a:rPr lang="en-US" sz="1800" baseline="0" noProof="0" dirty="0">
                          <a:solidFill>
                            <a:srgbClr val="D9D9D9"/>
                          </a:solidFill>
                          <a:latin typeface="Arial" panose="020B0604020202020204" pitchFamily="34" charset="0"/>
                          <a:cs typeface="Arial" panose="020B0604020202020204" pitchFamily="34" charset="0"/>
                        </a:rPr>
                        <a:t> Guides</a:t>
                      </a:r>
                      <a:r>
                        <a:rPr lang="en-US" sz="1800" noProof="0" dirty="0">
                          <a:solidFill>
                            <a:srgbClr val="D9D9D9"/>
                          </a:solidFill>
                          <a:latin typeface="Arial" panose="020B0604020202020204" pitchFamily="34" charset="0"/>
                          <a:cs typeface="Arial" panose="020B0604020202020204" pitchFamily="34" charset="0"/>
                        </a:rPr>
                        <a:t> </a:t>
                      </a:r>
                      <a:r>
                        <a:rPr lang="en-US" sz="1800" u="sng" noProof="0" dirty="0">
                          <a:solidFill>
                            <a:srgbClr val="D9D9D9"/>
                          </a:solidFill>
                          <a:latin typeface="Arial" panose="020B0604020202020204" pitchFamily="34" charset="0"/>
                          <a:cs typeface="Arial" panose="020B0604020202020204" pitchFamily="34" charset="0"/>
                        </a:rPr>
                        <a:t>are outside the template’s printable area</a:t>
                      </a:r>
                      <a:r>
                        <a:rPr lang="en-US" sz="1800" noProof="0" dirty="0">
                          <a:solidFill>
                            <a:srgbClr val="D9D9D9"/>
                          </a:solidFill>
                          <a:latin typeface="Arial" panose="020B0604020202020204" pitchFamily="34" charset="0"/>
                          <a:cs typeface="Arial" panose="020B0604020202020204" pitchFamily="34" charset="0"/>
                        </a:rPr>
                        <a:t> and they will not be on the printed poster</a:t>
                      </a:r>
                      <a:r>
                        <a:rPr lang="en-US" sz="1800" baseline="0" noProof="0" dirty="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To hide the guides click on the </a:t>
                      </a:r>
                      <a:r>
                        <a:rPr lang="en-US" sz="1800" b="1" baseline="0" noProof="0" dirty="0">
                          <a:solidFill>
                            <a:srgbClr val="D9D9D9"/>
                          </a:solidFill>
                          <a:latin typeface="Arial" panose="020B0604020202020204" pitchFamily="34" charset="0"/>
                          <a:cs typeface="Arial" panose="020B0604020202020204" pitchFamily="34" charset="0"/>
                        </a:rPr>
                        <a:t>Home</a:t>
                      </a:r>
                      <a:r>
                        <a:rPr lang="en-US" sz="1800" baseline="0" noProof="0" dirty="0">
                          <a:solidFill>
                            <a:srgbClr val="D9D9D9"/>
                          </a:solidFill>
                          <a:latin typeface="Arial" panose="020B0604020202020204" pitchFamily="34" charset="0"/>
                          <a:cs typeface="Arial" panose="020B0604020202020204" pitchFamily="34" charset="0"/>
                        </a:rPr>
                        <a:t> tab (top of the screen) and then click on the </a:t>
                      </a:r>
                      <a:r>
                        <a:rPr lang="en-US" sz="1800" b="1"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 button below to see the available layouts. Choose the </a:t>
                      </a:r>
                      <a:r>
                        <a:rPr lang="en-US" sz="1800" b="1" baseline="0" noProof="0" dirty="0">
                          <a:solidFill>
                            <a:srgbClr val="D9D9D9"/>
                          </a:solidFill>
                          <a:latin typeface="Arial" panose="020B0604020202020204" pitchFamily="34" charset="0"/>
                          <a:cs typeface="Arial" panose="020B0604020202020204" pitchFamily="34" charset="0"/>
                        </a:rPr>
                        <a:t>Without Guides </a:t>
                      </a:r>
                      <a:r>
                        <a:rPr lang="en-US" sz="1800" b="0"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a:t>
                      </a:r>
                      <a:endParaRPr lang="en-US" sz="1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rowSpan="2"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3200" b="1" noProof="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noProof="0">
                          <a:solidFill>
                            <a:srgbClr val="D9D9D9"/>
                          </a:solidFill>
                          <a:latin typeface="Arial" panose="020B0604020202020204" pitchFamily="34" charset="0"/>
                          <a:cs typeface="Arial" panose="020B0604020202020204" pitchFamily="34" charset="0"/>
                        </a:rPr>
                        <a:t>The Quick Start</a:t>
                      </a:r>
                      <a:r>
                        <a:rPr lang="en-US" sz="2800" baseline="0" noProof="0">
                          <a:solidFill>
                            <a:srgbClr val="D9D9D9"/>
                          </a:solidFill>
                          <a:latin typeface="Arial" panose="020B0604020202020204" pitchFamily="34" charset="0"/>
                          <a:cs typeface="Arial" panose="020B0604020202020204" pitchFamily="34" charset="0"/>
                        </a:rPr>
                        <a:t> Guides</a:t>
                      </a:r>
                      <a:r>
                        <a:rPr lang="en-US" sz="2800" noProof="0">
                          <a:solidFill>
                            <a:srgbClr val="D9D9D9"/>
                          </a:solidFill>
                          <a:latin typeface="Arial" panose="020B0604020202020204" pitchFamily="34" charset="0"/>
                          <a:cs typeface="Arial" panose="020B0604020202020204" pitchFamily="34" charset="0"/>
                        </a:rPr>
                        <a:t> </a:t>
                      </a:r>
                      <a:r>
                        <a:rPr lang="en-US" sz="2800" u="sng" noProof="0">
                          <a:solidFill>
                            <a:srgbClr val="D9D9D9"/>
                          </a:solidFill>
                          <a:latin typeface="Arial" panose="020B0604020202020204" pitchFamily="34" charset="0"/>
                          <a:cs typeface="Arial" panose="020B0604020202020204" pitchFamily="34" charset="0"/>
                        </a:rPr>
                        <a:t>are outside the template’s printable area</a:t>
                      </a:r>
                      <a:r>
                        <a:rPr lang="en-US" sz="2800" noProof="0">
                          <a:solidFill>
                            <a:srgbClr val="D9D9D9"/>
                          </a:solidFill>
                          <a:latin typeface="Arial" panose="020B0604020202020204" pitchFamily="34" charset="0"/>
                          <a:cs typeface="Arial" panose="020B0604020202020204" pitchFamily="34" charset="0"/>
                        </a:rPr>
                        <a:t> and they will not be on the printed poster</a:t>
                      </a:r>
                      <a:r>
                        <a:rPr lang="en-US" sz="2800" baseline="0" noProof="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To hide the guides click on the </a:t>
                      </a:r>
                      <a:r>
                        <a:rPr lang="en-US" sz="2800" b="1" baseline="0" noProof="0">
                          <a:solidFill>
                            <a:srgbClr val="D9D9D9"/>
                          </a:solidFill>
                          <a:latin typeface="Arial" panose="020B0604020202020204" pitchFamily="34" charset="0"/>
                          <a:cs typeface="Arial" panose="020B0604020202020204" pitchFamily="34" charset="0"/>
                        </a:rPr>
                        <a:t>Home</a:t>
                      </a:r>
                      <a:r>
                        <a:rPr lang="en-US" sz="2800" baseline="0" noProof="0">
                          <a:solidFill>
                            <a:srgbClr val="D9D9D9"/>
                          </a:solidFill>
                          <a:latin typeface="Arial" panose="020B0604020202020204" pitchFamily="34" charset="0"/>
                          <a:cs typeface="Arial" panose="020B0604020202020204" pitchFamily="34" charset="0"/>
                        </a:rPr>
                        <a:t> tab (top of the screen) and then click on the </a:t>
                      </a:r>
                      <a:r>
                        <a:rPr lang="en-US" sz="2800" b="1"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 button below to see the available layouts. Choose the </a:t>
                      </a:r>
                      <a:r>
                        <a:rPr lang="en-US" sz="2800" b="1" baseline="0" noProof="0">
                          <a:solidFill>
                            <a:srgbClr val="D9D9D9"/>
                          </a:solidFill>
                          <a:latin typeface="Arial" panose="020B0604020202020204" pitchFamily="34" charset="0"/>
                          <a:cs typeface="Arial" panose="020B0604020202020204" pitchFamily="34" charset="0"/>
                        </a:rPr>
                        <a:t>Without Guides </a:t>
                      </a:r>
                      <a:r>
                        <a:rPr lang="en-US" sz="2800" b="0"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a:t>
                      </a: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5"/>
                  </a:ext>
                </a:extLst>
              </a:tr>
              <a:tr h="5446460">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gridSpan="2" v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hMerge="1" vMerge="1">
                  <a:txBody>
                    <a:bodyPr/>
                    <a:lstStyle/>
                    <a:p>
                      <a:endParaRPr lang="en-US"/>
                    </a:p>
                  </a:txBody>
                  <a:tcPr/>
                </a:tc>
                <a:extLst>
                  <a:ext uri="{0D108BD9-81ED-4DB2-BD59-A6C34878D82A}">
                    <a16:rowId xmlns:a16="http://schemas.microsoft.com/office/drawing/2014/main" val="1766341567"/>
                  </a:ext>
                </a:extLst>
              </a:tr>
              <a:tr h="4626677">
                <a:tc>
                  <a:txBody>
                    <a:bodyPr/>
                    <a:lstStyle/>
                    <a:p>
                      <a:pPr rtl="0"/>
                      <a:r>
                        <a:rPr lang="en-US" sz="2400" b="1" dirty="0">
                          <a:solidFill>
                            <a:srgbClr val="FFC000"/>
                          </a:solidFill>
                          <a:latin typeface="Arial" panose="020B0604020202020204" pitchFamily="34" charset="0"/>
                          <a:cs typeface="Arial" panose="020B0604020202020204" pitchFamily="34" charset="0"/>
                        </a:rPr>
                        <a:t>How to</a:t>
                      </a:r>
                      <a:r>
                        <a:rPr lang="en-US" sz="2400" b="1" baseline="0" dirty="0">
                          <a:solidFill>
                            <a:srgbClr val="FFC000"/>
                          </a:solidFill>
                          <a:latin typeface="Arial" panose="020B0604020202020204" pitchFamily="34" charset="0"/>
                          <a:cs typeface="Arial" panose="020B0604020202020204" pitchFamily="34" charset="0"/>
                        </a:rPr>
                        <a:t> preview your poster prior to printing</a:t>
                      </a:r>
                      <a:endParaRPr lang="en-US" sz="2400" b="1" dirty="0">
                        <a:solidFill>
                          <a:srgbClr val="FFC000"/>
                        </a:solidFill>
                        <a:latin typeface="Arial" panose="020B0604020202020204" pitchFamily="34" charset="0"/>
                        <a:cs typeface="Arial" panose="020B0604020202020204" pitchFamily="34" charset="0"/>
                      </a:endParaRPr>
                    </a:p>
                    <a:p>
                      <a:pPr rtl="0"/>
                      <a:r>
                        <a:rPr lang="en-US" sz="2000" dirty="0">
                          <a:solidFill>
                            <a:srgbClr val="D9D9D9"/>
                          </a:solidFill>
                          <a:latin typeface="Arial" panose="020B0604020202020204" pitchFamily="34" charset="0"/>
                          <a:cs typeface="Arial" panose="020B0604020202020204" pitchFamily="34" charset="0"/>
                        </a:rPr>
                        <a:t>You can preview your poster at any time by pressing the </a:t>
                      </a:r>
                      <a:r>
                        <a:rPr lang="en-US" sz="2000" dirty="0">
                          <a:solidFill>
                            <a:srgbClr val="FFC000"/>
                          </a:solidFill>
                          <a:latin typeface="Arial" panose="020B0604020202020204" pitchFamily="34" charset="0"/>
                          <a:cs typeface="Arial" panose="020B0604020202020204" pitchFamily="34" charset="0"/>
                        </a:rPr>
                        <a:t>F5 key</a:t>
                      </a:r>
                      <a:r>
                        <a:rPr lang="en-US" sz="2000" dirty="0">
                          <a:solidFill>
                            <a:srgbClr val="D9D9D9"/>
                          </a:solidFill>
                          <a:latin typeface="Arial" panose="020B0604020202020204" pitchFamily="34" charset="0"/>
                          <a:cs typeface="Arial" panose="020B0604020202020204" pitchFamily="34" charset="0"/>
                        </a:rPr>
                        <a:t> on your keyboard. You will see on the screen what's on your poster and how it should look when printed. Press the </a:t>
                      </a:r>
                      <a:r>
                        <a:rPr lang="en-US" sz="2000" dirty="0">
                          <a:solidFill>
                            <a:srgbClr val="FFC000"/>
                          </a:solidFill>
                          <a:latin typeface="Arial" panose="020B0604020202020204" pitchFamily="34" charset="0"/>
                          <a:cs typeface="Arial" panose="020B0604020202020204" pitchFamily="34" charset="0"/>
                        </a:rPr>
                        <a:t>ESC key </a:t>
                      </a:r>
                      <a:r>
                        <a:rPr lang="en-US" sz="2000" dirty="0">
                          <a:solidFill>
                            <a:srgbClr val="D9D9D9"/>
                          </a:solidFill>
                          <a:latin typeface="Arial" panose="020B0604020202020204" pitchFamily="34" charset="0"/>
                          <a:cs typeface="Arial" panose="020B0604020202020204" pitchFamily="34" charset="0"/>
                        </a:rPr>
                        <a:t>to exit Preview.</a:t>
                      </a:r>
                    </a:p>
                  </a:txBody>
                  <a:tcPr marL="182880" marT="137160">
                    <a:solidFill>
                      <a:srgbClr val="010101"/>
                    </a:solidFill>
                  </a:tcPr>
                </a:tc>
                <a:tc gridSpan="2">
                  <a:txBody>
                    <a:bodyPr/>
                    <a:lstStyle/>
                    <a:p>
                      <a:pPr rtl="0"/>
                      <a:r>
                        <a:rPr lang="en-US" sz="8800" b="1" dirty="0">
                          <a:solidFill>
                            <a:srgbClr val="D9D9D9"/>
                          </a:solidFill>
                          <a:latin typeface="Arial" panose="020B0604020202020204" pitchFamily="34" charset="0"/>
                          <a:cs typeface="Arial" panose="020B0604020202020204" pitchFamily="34" charset="0"/>
                        </a:rPr>
                        <a:t>F5</a:t>
                      </a:r>
                      <a:r>
                        <a:rPr lang="en-US" sz="1800" baseline="0" dirty="0">
                          <a:solidFill>
                            <a:srgbClr val="D9D9D9"/>
                          </a:solidFill>
                          <a:latin typeface="Arial" panose="020B0604020202020204" pitchFamily="34" charset="0"/>
                          <a:cs typeface="Arial" panose="020B0604020202020204" pitchFamily="34" charset="0"/>
                        </a:rPr>
                        <a:t> </a:t>
                      </a:r>
                      <a:endParaRPr lang="en-US" sz="1800" dirty="0">
                        <a:solidFill>
                          <a:srgbClr val="D9D9D9"/>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tc hMerge="1">
                  <a:txBody>
                    <a:bodyPr/>
                    <a:lstStyle/>
                    <a:p>
                      <a:pPr algn="ctr"/>
                      <a:r>
                        <a:rPr lang="en-US" sz="13800" b="1" dirty="0">
                          <a:solidFill>
                            <a:srgbClr val="D9D9D9"/>
                          </a:solidFill>
                          <a:latin typeface="Arial" panose="020B0604020202020204" pitchFamily="34" charset="0"/>
                          <a:cs typeface="Arial" panose="020B0604020202020204" pitchFamily="34" charset="0"/>
                        </a:rPr>
                        <a:t>F5</a:t>
                      </a:r>
                      <a:r>
                        <a:rPr lang="en-US" sz="2800" baseline="0" dirty="0">
                          <a:solidFill>
                            <a:srgbClr val="D9D9D9"/>
                          </a:solidFill>
                          <a:latin typeface="Arial" panose="020B0604020202020204" pitchFamily="34" charset="0"/>
                          <a:cs typeface="Arial" panose="020B0604020202020204" pitchFamily="34" charset="0"/>
                        </a:rPr>
                        <a:t> </a:t>
                      </a:r>
                      <a:endParaRPr lang="en-US" sz="6000" dirty="0"/>
                    </a:p>
                  </a:txBody>
                  <a:tcPr marL="182880" marT="137160" anchor="ctr">
                    <a:solidFill>
                      <a:schemeClr val="tx1">
                        <a:lumMod val="95000"/>
                        <a:lumOff val="5000"/>
                      </a:schemeClr>
                    </a:solidFill>
                  </a:tcPr>
                </a:tc>
                <a:extLst>
                  <a:ext uri="{0D108BD9-81ED-4DB2-BD59-A6C34878D82A}">
                    <a16:rowId xmlns:a16="http://schemas.microsoft.com/office/drawing/2014/main" val="10006"/>
                  </a:ext>
                </a:extLst>
              </a:tr>
              <a:tr h="5308827">
                <a:tc gridSpan="3">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How to print your poster</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When you are ready to have your poster printed go online to </a:t>
                      </a:r>
                      <a:r>
                        <a:rPr lang="en-US" sz="1800" noProof="0" dirty="0" err="1">
                          <a:solidFill>
                            <a:srgbClr val="FFC000"/>
                          </a:solidFill>
                          <a:latin typeface="Arial"/>
                          <a:cs typeface="Arial"/>
                        </a:rPr>
                        <a:t>PosterPresentations.com</a:t>
                      </a:r>
                      <a:r>
                        <a:rPr lang="en-US" sz="1800" noProof="0" dirty="0">
                          <a:solidFill>
                            <a:srgbClr val="D9D9D9"/>
                          </a:solidFill>
                          <a:latin typeface="Arial"/>
                          <a:cs typeface="Arial"/>
                        </a:rPr>
                        <a:t> and click on the "</a:t>
                      </a:r>
                      <a:r>
                        <a:rPr lang="en-US" sz="1800" noProof="0" dirty="0">
                          <a:solidFill>
                            <a:srgbClr val="FFC000"/>
                          </a:solidFill>
                          <a:latin typeface="Arial"/>
                          <a:cs typeface="Arial"/>
                        </a:rPr>
                        <a:t>Order Your Poster</a:t>
                      </a:r>
                      <a:r>
                        <a:rPr lang="en-US" sz="1800" noProof="0" dirty="0">
                          <a:solidFill>
                            <a:srgbClr val="D9D9D9"/>
                          </a:solidFill>
                          <a:latin typeface="Arial"/>
                          <a:cs typeface="Arial"/>
                        </a:rPr>
                        <a:t>" button. You can have your poster printed on professional papers, fabric for easy traveling and a variety of other materials.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If you submit a PowerPoint document, you will be receiving a PDF proof for your approval prior to printing. If your order is placed and paid for before noon (Pacific time) Monday-Friday, your order will ship out that same day. FedEx Next day, Second day, Third day, and Free Ground services are offered. </a:t>
                      </a:r>
                    </a:p>
                    <a:p>
                      <a:pPr marL="0" marR="0" lvl="0" indent="0" algn="l" defTabSz="114300" rtl="0" eaLnBrk="1" fontAlgn="auto" latinLnBrk="0" hangingPunct="1">
                        <a:lnSpc>
                          <a:spcPct val="100000"/>
                        </a:lnSpc>
                        <a:spcBef>
                          <a:spcPts val="0"/>
                        </a:spcBef>
                        <a:spcAft>
                          <a:spcPts val="0"/>
                        </a:spcAft>
                        <a:buClrTx/>
                        <a:buSzTx/>
                        <a:buFontTx/>
                        <a:buNone/>
                        <a:tabLst/>
                        <a:defRPr/>
                      </a:pPr>
                      <a:br>
                        <a:rPr lang="en-US" sz="1800" noProof="0" dirty="0">
                          <a:solidFill>
                            <a:srgbClr val="D9D9D9"/>
                          </a:solidFill>
                          <a:latin typeface="Arial"/>
                          <a:cs typeface="Arial"/>
                        </a:rPr>
                      </a:br>
                      <a:r>
                        <a:rPr lang="en-US" sz="1800" noProof="0" dirty="0">
                          <a:solidFill>
                            <a:srgbClr val="D9D9D9"/>
                          </a:solidFill>
                          <a:latin typeface="Arial"/>
                          <a:cs typeface="Arial"/>
                        </a:rPr>
                        <a:t>Go to </a:t>
                      </a:r>
                      <a:r>
                        <a:rPr lang="en-US" sz="1800" noProof="0" dirty="0" err="1">
                          <a:solidFill>
                            <a:srgbClr val="FFC000"/>
                          </a:solidFill>
                          <a:latin typeface="Arial"/>
                          <a:cs typeface="Arial"/>
                        </a:rPr>
                        <a:t>PosterPresentations.com</a:t>
                      </a:r>
                      <a:r>
                        <a:rPr lang="en-US" sz="1800" noProof="0" dirty="0">
                          <a:solidFill>
                            <a:srgbClr val="D9D9D9"/>
                          </a:solidFill>
                          <a:latin typeface="Arial"/>
                          <a:cs typeface="Arial"/>
                        </a:rPr>
                        <a:t> for more information.</a:t>
                      </a:r>
                    </a:p>
                  </a:txBody>
                  <a:tcPr marL="182880" marT="137160">
                    <a:solidFill>
                      <a:srgbClr val="01010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r h="1047130">
                <a:tc gridSpan="3">
                  <a:txBody>
                    <a:bodyPr/>
                    <a:lstStyle/>
                    <a:p>
                      <a:endParaRPr lang="en-US" sz="1800" dirty="0">
                        <a:solidFill>
                          <a:srgbClr val="1F3A4E"/>
                        </a:solidFill>
                      </a:endParaRPr>
                    </a:p>
                  </a:txBody>
                  <a:tcPr marL="182880" marT="137160">
                    <a:blipFill dpi="0" rotWithShape="1">
                      <a:blip r:embed="rId9">
                        <a:extLst>
                          <a:ext uri="{28A0092B-C50C-407E-A947-70E740481C1C}">
                            <a14:useLocalDpi xmlns:a14="http://schemas.microsoft.com/office/drawing/2010/main" val="0"/>
                          </a:ext>
                        </a:extLst>
                      </a:blip>
                      <a:srcRect/>
                      <a:stretch>
                        <a:fillRect/>
                      </a:stretch>
                    </a:blip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8"/>
                  </a:ext>
                </a:extLst>
              </a:tr>
              <a:tr h="1130052">
                <a:tc gridSpan="2">
                  <a:txBody>
                    <a:bodyPr/>
                    <a:lstStyle/>
                    <a:p>
                      <a:pPr>
                        <a:lnSpc>
                          <a:spcPts val="2600"/>
                        </a:lnSpc>
                      </a:pPr>
                      <a:r>
                        <a:rPr lang="en-US" sz="1800" dirty="0">
                          <a:solidFill>
                            <a:schemeClr val="bg1">
                              <a:lumMod val="85000"/>
                            </a:schemeClr>
                          </a:solidFill>
                          <a:latin typeface="Arial"/>
                          <a:cs typeface="Arial"/>
                        </a:rPr>
                        <a:t>© 2019</a:t>
                      </a:r>
                      <a:r>
                        <a:rPr lang="en-US" sz="1800" baseline="0" dirty="0">
                          <a:solidFill>
                            <a:schemeClr val="bg1">
                              <a:lumMod val="85000"/>
                            </a:schemeClr>
                          </a:solidFill>
                          <a:latin typeface="Arial"/>
                          <a:cs typeface="Arial"/>
                        </a:rPr>
                        <a:t> </a:t>
                      </a:r>
                      <a:r>
                        <a:rPr lang="en-US" sz="1800" dirty="0" err="1">
                          <a:solidFill>
                            <a:schemeClr val="bg1">
                              <a:lumMod val="85000"/>
                            </a:schemeClr>
                          </a:solidFill>
                          <a:latin typeface="Arial"/>
                          <a:cs typeface="Arial"/>
                        </a:rPr>
                        <a:t>PosterPresentations.com</a:t>
                      </a:r>
                      <a:br>
                        <a:rPr lang="en-US" sz="1800" dirty="0">
                          <a:solidFill>
                            <a:schemeClr val="bg1">
                              <a:lumMod val="85000"/>
                            </a:schemeClr>
                          </a:solidFill>
                          <a:latin typeface="Arial"/>
                          <a:cs typeface="Arial"/>
                        </a:rPr>
                      </a:br>
                      <a:r>
                        <a:rPr lang="en-US" sz="1800" dirty="0">
                          <a:solidFill>
                            <a:schemeClr val="bg1">
                              <a:lumMod val="85000"/>
                            </a:schemeClr>
                          </a:solidFill>
                          <a:latin typeface="Arial"/>
                          <a:cs typeface="Arial"/>
                        </a:rPr>
                        <a:t>2117 Fourth Street ,</a:t>
                      </a:r>
                      <a:r>
                        <a:rPr lang="en-US" sz="1800" baseline="0" dirty="0">
                          <a:solidFill>
                            <a:schemeClr val="bg1">
                              <a:lumMod val="85000"/>
                            </a:schemeClr>
                          </a:solidFill>
                          <a:latin typeface="Arial"/>
                          <a:cs typeface="Arial"/>
                        </a:rPr>
                        <a:t> STE C        </a:t>
                      </a:r>
                    </a:p>
                    <a:p>
                      <a:pPr>
                        <a:lnSpc>
                          <a:spcPts val="2600"/>
                        </a:lnSpc>
                      </a:pPr>
                      <a:r>
                        <a:rPr lang="en-US" sz="1800" baseline="0" dirty="0">
                          <a:solidFill>
                            <a:schemeClr val="bg1">
                              <a:lumMod val="85000"/>
                            </a:schemeClr>
                          </a:solidFill>
                          <a:latin typeface="Arial"/>
                          <a:cs typeface="Arial"/>
                        </a:rPr>
                        <a:t>Berkeley CA 94710 USA</a:t>
                      </a:r>
                      <a:endParaRPr lang="en-US" sz="1800" dirty="0">
                        <a:solidFill>
                          <a:schemeClr val="bg1">
                            <a:lumMod val="85000"/>
                          </a:schemeClr>
                        </a:solidFill>
                        <a:latin typeface="Arial"/>
                        <a:cs typeface="Arial"/>
                      </a:endParaRPr>
                    </a:p>
                  </a:txBody>
                  <a:tcPr marL="182880" marT="137160">
                    <a:solidFill>
                      <a:srgbClr val="010101"/>
                    </a:solidFill>
                  </a:tcPr>
                </a:tc>
                <a:tc hMerge="1">
                  <a:txBody>
                    <a:bodyPr/>
                    <a:lstStyle/>
                    <a:p>
                      <a:pPr>
                        <a:lnSpc>
                          <a:spcPts val="2600"/>
                        </a:lnSpc>
                      </a:pPr>
                      <a:endParaRPr lang="en-US" sz="2400" dirty="0">
                        <a:solidFill>
                          <a:schemeClr val="bg1">
                            <a:lumMod val="85000"/>
                          </a:schemeClr>
                        </a:solidFill>
                        <a:latin typeface="Arial"/>
                        <a:cs typeface="Arial"/>
                      </a:endParaRPr>
                    </a:p>
                  </a:txBody>
                  <a:tcPr marL="182880" marT="137160">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1800" b="1" dirty="0">
                          <a:solidFill>
                            <a:srgbClr val="D0D0D0"/>
                          </a:solidFill>
                          <a:latin typeface="Arial"/>
                          <a:cs typeface="Arial"/>
                        </a:rPr>
                        <a:t>For complete tutorials</a:t>
                      </a:r>
                      <a:r>
                        <a:rPr lang="en-US" sz="1800" b="1" baseline="0" dirty="0">
                          <a:solidFill>
                            <a:srgbClr val="D0D0D0"/>
                          </a:solidFill>
                          <a:latin typeface="Arial"/>
                          <a:cs typeface="Arial"/>
                        </a:rPr>
                        <a:t> visit:</a:t>
                      </a:r>
                    </a:p>
                    <a:p>
                      <a:pPr marL="0" marR="0" indent="0" algn="l" defTabSz="4388900" rtl="0" eaLnBrk="1" fontAlgn="auto" latinLnBrk="0" hangingPunct="1">
                        <a:lnSpc>
                          <a:spcPct val="100000"/>
                        </a:lnSpc>
                        <a:spcBef>
                          <a:spcPts val="0"/>
                        </a:spcBef>
                        <a:spcAft>
                          <a:spcPts val="0"/>
                        </a:spcAft>
                        <a:buClrTx/>
                        <a:buSzTx/>
                        <a:buFontTx/>
                        <a:buNone/>
                        <a:tabLst/>
                        <a:defRPr/>
                      </a:pPr>
                      <a:r>
                        <a:rPr lang="en-US" sz="1400" b="1" dirty="0">
                          <a:solidFill>
                            <a:srgbClr val="FFC000"/>
                          </a:solidFill>
                          <a:latin typeface="Arial"/>
                          <a:cs typeface="Arial"/>
                        </a:rPr>
                        <a:t>https://</a:t>
                      </a:r>
                      <a:r>
                        <a:rPr lang="en-US" sz="1400" b="1" dirty="0" err="1">
                          <a:solidFill>
                            <a:srgbClr val="FFC000"/>
                          </a:solidFill>
                          <a:latin typeface="Arial"/>
                          <a:cs typeface="Arial"/>
                        </a:rPr>
                        <a:t>www.posterpresentations.com</a:t>
                      </a:r>
                      <a:r>
                        <a:rPr lang="en-US" sz="1400" b="1" dirty="0">
                          <a:solidFill>
                            <a:srgbClr val="FFC000"/>
                          </a:solidFill>
                          <a:latin typeface="Arial"/>
                          <a:cs typeface="Arial"/>
                        </a:rPr>
                        <a:t>/</a:t>
                      </a:r>
                      <a:r>
                        <a:rPr lang="en-US" sz="1400" b="1" dirty="0" err="1">
                          <a:solidFill>
                            <a:srgbClr val="FFC000"/>
                          </a:solidFill>
                          <a:latin typeface="Arial"/>
                          <a:cs typeface="Arial"/>
                        </a:rPr>
                        <a:t>helpdesk.html</a:t>
                      </a:r>
                      <a:endParaRPr lang="en-US" sz="9600" dirty="0"/>
                    </a:p>
                  </a:txBody>
                  <a:tcPr marL="182880" marT="137160">
                    <a:solidFill>
                      <a:srgbClr val="010101"/>
                    </a:solidFill>
                  </a:tcPr>
                </a:tc>
                <a:extLst>
                  <a:ext uri="{0D108BD9-81ED-4DB2-BD59-A6C34878D82A}">
                    <a16:rowId xmlns:a16="http://schemas.microsoft.com/office/drawing/2014/main" val="10009"/>
                  </a:ext>
                </a:extLst>
              </a:tr>
            </a:tbl>
          </a:graphicData>
        </a:graphic>
      </p:graphicFrame>
    </p:spTree>
  </p:cSld>
  <p:clrMap bg1="lt1" tx1="dk1" bg2="lt2" tx2="dk2" accent1="accent1" accent2="accent2" accent3="accent3" accent4="accent4" accent5="accent5" accent6="accent6" hlink="hlink" folHlink="folHlink"/>
  <p:sldLayoutIdLst>
    <p:sldLayoutId id="2147483659"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086753" y="29699043"/>
            <a:ext cx="1578661" cy="230633"/>
          </a:xfrm>
          <a:prstGeom prst="rect">
            <a:avLst/>
          </a:prstGeom>
          <a:noFill/>
          <a:ln w="9525">
            <a:noFill/>
            <a:miter lim="800000"/>
            <a:headEnd/>
            <a:tailEnd/>
          </a:ln>
          <a:effectLst/>
        </p:spPr>
        <p:txBody>
          <a:bodyPr wrap="square" lIns="63187" tIns="31588" rIns="63187" bIns="31588">
            <a:spAutoFit/>
          </a:bodyPr>
          <a:lstStyle/>
          <a:p>
            <a:pPr eaLnBrk="0" hangingPunct="0">
              <a:lnSpc>
                <a:spcPct val="65000"/>
              </a:lnSpc>
              <a:spcBef>
                <a:spcPct val="50000"/>
              </a:spcBef>
              <a:defRPr/>
            </a:pPr>
            <a:r>
              <a:rPr lang="en-US" sz="4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700" b="1" dirty="0">
                <a:solidFill>
                  <a:schemeClr val="bg1">
                    <a:lumMod val="75000"/>
                  </a:schemeClr>
                </a:solidFill>
                <a:latin typeface="Arial" charset="0"/>
              </a:rPr>
              <a:t>www.PosterPresentations.com</a:t>
            </a:r>
          </a:p>
        </p:txBody>
      </p:sp>
    </p:spTree>
    <p:extLst>
      <p:ext uri="{BB962C8B-B14F-4D97-AF65-F5344CB8AC3E}">
        <p14:creationId xmlns:p14="http://schemas.microsoft.com/office/powerpoint/2010/main" val="3448820764"/>
      </p:ext>
    </p:extLst>
  </p:cSld>
  <p:clrMap bg1="lt1" tx1="dk1" bg2="lt2" tx2="dk2" accent1="accent1" accent2="accent2" accent3="accent3" accent4="accent4" accent5="accent5" accent6="accent6" hlink="hlink" folHlink="folHlink"/>
  <p:sldLayoutIdLst>
    <p:sldLayoutId id="2147483661"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ivis@uclv.edu.cu"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 Placeholder 27">
            <a:extLst>
              <a:ext uri="{FF2B5EF4-FFF2-40B4-BE49-F238E27FC236}">
                <a16:creationId xmlns:a16="http://schemas.microsoft.com/office/drawing/2014/main" id="{3F0F9E90-FAA0-694D-A385-A29160674B09}"/>
              </a:ext>
            </a:extLst>
          </p:cNvPr>
          <p:cNvSpPr>
            <a:spLocks noGrp="1"/>
          </p:cNvSpPr>
          <p:nvPr>
            <p:ph type="body" sz="quarter" idx="10"/>
          </p:nvPr>
        </p:nvSpPr>
        <p:spPr>
          <a:xfrm>
            <a:off x="440616" y="5365571"/>
            <a:ext cx="10101856" cy="6413601"/>
          </a:xfrm>
        </p:spPr>
        <p:txBody>
          <a:bodyPr/>
          <a:lstStyle/>
          <a:p>
            <a:pPr algn="just"/>
            <a:r>
              <a:rPr lang="es-ES" dirty="0"/>
              <a:t>Este trabajo tiene como objetivo general, caracterizar las necesarias transformaciones en el universo comunicacional cubano a partir del triunfo de su revolución.  </a:t>
            </a:r>
          </a:p>
          <a:p>
            <a:pPr algn="just"/>
            <a:r>
              <a:rPr lang="es-ES" dirty="0"/>
              <a:t>Se hace un análisis de las características de la época precedente a la Revolución, la información era considerada una mercancía, comparada con la que surge después de enero de 1959, la cual implica nuevas formas de asimilación e interpretación de la realidad que se refleja en todos los ámbitos de la comunicación, ya sean públicos o privados, formales e informales. </a:t>
            </a:r>
          </a:p>
          <a:p>
            <a:pPr algn="just"/>
            <a:r>
              <a:rPr lang="es-ES" dirty="0"/>
              <a:t>Para lograr las transformaciones en el sistema comunicativo cubano, fueron reevaluadas las prácticas, medios y soportes más utilizados, y se desarrollaron y consolidaron otros a partir de nuevas medidas y políticas en consonancia con el modelo socialista propuesto para el país. Por tanto, esta nueva etapa implicaba  nuevas lógicas de apropiación de la comunicación, de pensamiento, de simbolismos; que revoluciona la cultura cubana (creencias, valores, principios, sistema de relaciones sociales); no solo en función de legitimar y perfeccionar el nuevo estado de cosas en los espacios formales sino analizar, también, cómo se producen los fenómenos de asimilación a lo novedoso y resistencia al cambio en espacios informales.</a:t>
            </a:r>
          </a:p>
          <a:p>
            <a:pPr algn="just"/>
            <a:r>
              <a:rPr lang="es-ES" dirty="0"/>
              <a:t>Con las transformaciones en el universo comunicacional, los medios pasan al poder del Estado, su acceso y adquisición se ponen al servicio de todos, en defensa de los intereses del pueblo, para comunicar a las masas sobre nuestra Revolución, esa que día a día se va construyendo y perfeccionando.</a:t>
            </a:r>
          </a:p>
          <a:p>
            <a:endParaRPr lang="en-US" dirty="0"/>
          </a:p>
        </p:txBody>
      </p:sp>
      <p:sp>
        <p:nvSpPr>
          <p:cNvPr id="29" name="Text Placeholder 28">
            <a:extLst>
              <a:ext uri="{FF2B5EF4-FFF2-40B4-BE49-F238E27FC236}">
                <a16:creationId xmlns:a16="http://schemas.microsoft.com/office/drawing/2014/main" id="{FCB797DF-A438-244B-B34C-CCF348A4370E}"/>
              </a:ext>
            </a:extLst>
          </p:cNvPr>
          <p:cNvSpPr>
            <a:spLocks noGrp="1"/>
          </p:cNvSpPr>
          <p:nvPr>
            <p:ph type="body" sz="quarter" idx="11"/>
          </p:nvPr>
        </p:nvSpPr>
        <p:spPr/>
        <p:txBody>
          <a:bodyPr/>
          <a:lstStyle/>
          <a:p>
            <a:r>
              <a:rPr lang="en-US" dirty="0"/>
              <a:t>1. INTRODUCCION (OBJETIVOS)</a:t>
            </a:r>
          </a:p>
        </p:txBody>
      </p:sp>
      <p:sp>
        <p:nvSpPr>
          <p:cNvPr id="30" name="Text Placeholder 29">
            <a:extLst>
              <a:ext uri="{FF2B5EF4-FFF2-40B4-BE49-F238E27FC236}">
                <a16:creationId xmlns:a16="http://schemas.microsoft.com/office/drawing/2014/main" id="{F756C91F-A769-8746-9736-6A1E2B721D6B}"/>
              </a:ext>
            </a:extLst>
          </p:cNvPr>
          <p:cNvSpPr>
            <a:spLocks noGrp="1"/>
          </p:cNvSpPr>
          <p:nvPr>
            <p:ph type="body" sz="quarter" idx="20"/>
          </p:nvPr>
        </p:nvSpPr>
        <p:spPr/>
        <p:txBody>
          <a:bodyPr/>
          <a:lstStyle/>
          <a:p>
            <a:r>
              <a:rPr lang="en-US" dirty="0"/>
              <a:t>2. METODOLOGIA</a:t>
            </a:r>
          </a:p>
        </p:txBody>
      </p:sp>
      <p:sp>
        <p:nvSpPr>
          <p:cNvPr id="31" name="Text Placeholder 30">
            <a:extLst>
              <a:ext uri="{FF2B5EF4-FFF2-40B4-BE49-F238E27FC236}">
                <a16:creationId xmlns:a16="http://schemas.microsoft.com/office/drawing/2014/main" id="{4D8E9A6E-E5FF-AB49-84AA-3A4E1523DDE0}"/>
              </a:ext>
            </a:extLst>
          </p:cNvPr>
          <p:cNvSpPr>
            <a:spLocks noGrp="1"/>
          </p:cNvSpPr>
          <p:nvPr>
            <p:ph type="body" sz="quarter" idx="25"/>
          </p:nvPr>
        </p:nvSpPr>
        <p:spPr/>
        <p:txBody>
          <a:bodyPr/>
          <a:lstStyle/>
          <a:p>
            <a:r>
              <a:rPr lang="en-US" dirty="0"/>
              <a:t>3. RESULTADOS Y DISCUSION</a:t>
            </a:r>
          </a:p>
        </p:txBody>
      </p:sp>
      <p:sp>
        <p:nvSpPr>
          <p:cNvPr id="32" name="Text Placeholder 31">
            <a:extLst>
              <a:ext uri="{FF2B5EF4-FFF2-40B4-BE49-F238E27FC236}">
                <a16:creationId xmlns:a16="http://schemas.microsoft.com/office/drawing/2014/main" id="{F1CD45E0-BFBD-6449-A27A-446292982C7D}"/>
              </a:ext>
            </a:extLst>
          </p:cNvPr>
          <p:cNvSpPr>
            <a:spLocks noGrp="1"/>
          </p:cNvSpPr>
          <p:nvPr>
            <p:ph type="body" sz="quarter" idx="26"/>
          </p:nvPr>
        </p:nvSpPr>
        <p:spPr>
          <a:xfrm>
            <a:off x="10846594" y="5365571"/>
            <a:ext cx="10093752" cy="6598267"/>
          </a:xfrm>
        </p:spPr>
        <p:txBody>
          <a:bodyPr/>
          <a:lstStyle/>
          <a:p>
            <a:r>
              <a:rPr lang="es-ES" dirty="0"/>
              <a:t>Durante esta etapa de lucha ideológica y producto de la contra propaganda llevada a cabo por una parte de la prensa, ante los contenidos venenosos expresados por los burgueses; comienzan a utilizarse las coletillas, que resultaban ser notas aclaratorias de los obreros gráficos al final de las informaciones ofrecidas, en respuesta de su inconformidad respecto al contenido tratado.</a:t>
            </a:r>
          </a:p>
          <a:p>
            <a:r>
              <a:rPr lang="es-ES" dirty="0"/>
              <a:t>La Revolución Cubana creó un sistema de prensa a lo largo y ancho de todo el país, llegando a existir en pocos años hasta 19 diarios. </a:t>
            </a:r>
          </a:p>
          <a:p>
            <a:r>
              <a:rPr lang="es-ES" dirty="0"/>
              <a:t>Igualmente, existían alrededor de 600 publicaciones entre revistas semanales y mensuales de interés general y especializadas. Entre ellas: “Bohemia”, con una muy destacada labor antes y después del triunfo, considerada por Fidel, 1959 (citado en Marrero, 2003) como: “nuestro más firme baluarte (…) en largos años de lucha”; “Verde Olivo” (1959), como Órgano del Ejército Rebelde en la que colaboró numerosas veces el Che; “Mujeres” (1961), dedicada al género femenino (moda, recetas culinarias, consejos de belleza, novelas, poesía); “Romance” (1936),que revoluciona su estilo acorde con los cambios contextuales y estructurales tras la victoria, el cual constituye el antecedente de la revista “Muchachas” (1980), dirigido a la mujer joven; “Moncada”, como órgano del MININT; “Alma Máter”, dirigida al público universitario; revistas de corte humorístico como: “</a:t>
            </a:r>
            <a:r>
              <a:rPr lang="es-ES" dirty="0" err="1"/>
              <a:t>Zig</a:t>
            </a:r>
            <a:r>
              <a:rPr lang="es-ES" dirty="0"/>
              <a:t> </a:t>
            </a:r>
            <a:r>
              <a:rPr lang="es-ES" dirty="0" err="1"/>
              <a:t>zag</a:t>
            </a:r>
            <a:r>
              <a:rPr lang="es-ES" dirty="0"/>
              <a:t>” y “</a:t>
            </a:r>
            <a:r>
              <a:rPr lang="es-ES" dirty="0" err="1"/>
              <a:t>Pa´lante</a:t>
            </a:r>
            <a:r>
              <a:rPr lang="es-ES" dirty="0"/>
              <a:t>”; “Cuba Socialista”, destinada a los cuadros y militantes revolucionarios, cuyo objetivo era difundir la experiencia de la Revolución Cubana y el movimiento obrero y comunitario internacional; “La Gaceta”, representativa de la Unión de Escritores y Artistas de Cuba.</a:t>
            </a:r>
          </a:p>
          <a:p>
            <a:endParaRPr lang="en-US" dirty="0"/>
          </a:p>
        </p:txBody>
      </p:sp>
      <p:sp>
        <p:nvSpPr>
          <p:cNvPr id="33" name="Text Placeholder 32">
            <a:extLst>
              <a:ext uri="{FF2B5EF4-FFF2-40B4-BE49-F238E27FC236}">
                <a16:creationId xmlns:a16="http://schemas.microsoft.com/office/drawing/2014/main" id="{B987F76A-25E5-8F4D-A08D-EFFBEAFC4DDD}"/>
              </a:ext>
            </a:extLst>
          </p:cNvPr>
          <p:cNvSpPr>
            <a:spLocks noGrp="1"/>
          </p:cNvSpPr>
          <p:nvPr>
            <p:ph type="body" sz="quarter" idx="27"/>
          </p:nvPr>
        </p:nvSpPr>
        <p:spPr/>
        <p:txBody>
          <a:bodyPr/>
          <a:lstStyle/>
          <a:p>
            <a:r>
              <a:rPr lang="en-US" dirty="0"/>
              <a:t>4. CONCLUSIONES</a:t>
            </a:r>
          </a:p>
        </p:txBody>
      </p:sp>
      <p:sp>
        <p:nvSpPr>
          <p:cNvPr id="34" name="Text Placeholder 33">
            <a:extLst>
              <a:ext uri="{FF2B5EF4-FFF2-40B4-BE49-F238E27FC236}">
                <a16:creationId xmlns:a16="http://schemas.microsoft.com/office/drawing/2014/main" id="{7D41EBDE-1609-3448-80A4-1C45137E7020}"/>
              </a:ext>
            </a:extLst>
          </p:cNvPr>
          <p:cNvSpPr>
            <a:spLocks noGrp="1"/>
          </p:cNvSpPr>
          <p:nvPr>
            <p:ph type="body" sz="quarter" idx="28"/>
          </p:nvPr>
        </p:nvSpPr>
        <p:spPr>
          <a:xfrm>
            <a:off x="10842726" y="13648379"/>
            <a:ext cx="10094847" cy="5059384"/>
          </a:xfrm>
        </p:spPr>
        <p:txBody>
          <a:bodyPr/>
          <a:lstStyle/>
          <a:p>
            <a:pPr algn="just"/>
            <a:r>
              <a:rPr lang="es-ES" dirty="0"/>
              <a:t>El 1 de enero de 1959 triunfa la Revolución y triunfa la esperanza.</a:t>
            </a:r>
          </a:p>
          <a:p>
            <a:pPr algn="just"/>
            <a:r>
              <a:rPr lang="es-ES" dirty="0"/>
              <a:t>El sistema comunicativo va cambiando a raíz de las modificaciones en el sistema político y social imperante, en la medida en que se condicionan un modelo socialista justo y equitativo. Ello implica nuevas formas de asimilación e interpretación de la realidad que se refleja en todos los ámbitos de la comunicación, ya sean públicos o privados, formales e informales. Aparece un nuevo discurso, en el lenguaje se introducen nuevos vocablos, códigos, símbolos; y la oralidad mantiene su preferencia como forma de expresión. Se utiliza fundamentalmente la comunicación asamblearia por su capacidad de movilización; se garantiza el acceso a la educación: la lectura y la escritura, la superación. Los medios están en poder del Estado</a:t>
            </a:r>
            <a:r>
              <a:rPr lang="es-ES"/>
              <a:t>, su acceso </a:t>
            </a:r>
            <a:r>
              <a:rPr lang="es-ES" dirty="0"/>
              <a:t>y adquisición se ponen al servicio de todos, en defensa de los intereses del pueblo, para comunicar a las masas sobre nuestra Revolución, esa que día a día se va construyendo y perfeccionando. Pues como expresara Abel Prieto (s/f): Con “el triunfo revolucionario, se alcanzó para Cuba una nueva opción histórica en todos los órdenes… (p. 4); “… una siembra de cultura en todo nuestro pueblo…” (Fidel, 1960, p. 5)</a:t>
            </a:r>
          </a:p>
          <a:p>
            <a:endParaRPr lang="en-US" dirty="0"/>
          </a:p>
        </p:txBody>
      </p:sp>
      <p:sp>
        <p:nvSpPr>
          <p:cNvPr id="35" name="Text Placeholder 34">
            <a:extLst>
              <a:ext uri="{FF2B5EF4-FFF2-40B4-BE49-F238E27FC236}">
                <a16:creationId xmlns:a16="http://schemas.microsoft.com/office/drawing/2014/main" id="{8DB05AB3-1F2A-F04C-AC72-20A73D4DAA6A}"/>
              </a:ext>
            </a:extLst>
          </p:cNvPr>
          <p:cNvSpPr>
            <a:spLocks noGrp="1"/>
          </p:cNvSpPr>
          <p:nvPr>
            <p:ph type="body" sz="quarter" idx="29"/>
          </p:nvPr>
        </p:nvSpPr>
        <p:spPr>
          <a:xfrm>
            <a:off x="11302462" y="26591818"/>
            <a:ext cx="9881138" cy="566030"/>
          </a:xfrm>
        </p:spPr>
        <p:txBody>
          <a:bodyPr/>
          <a:lstStyle/>
          <a:p>
            <a:r>
              <a:rPr lang="en-US" dirty="0"/>
              <a:t>AGRADECIMIENTOS Y CONTACTO</a:t>
            </a:r>
          </a:p>
        </p:txBody>
      </p:sp>
      <p:sp>
        <p:nvSpPr>
          <p:cNvPr id="36" name="Text Placeholder 35">
            <a:extLst>
              <a:ext uri="{FF2B5EF4-FFF2-40B4-BE49-F238E27FC236}">
                <a16:creationId xmlns:a16="http://schemas.microsoft.com/office/drawing/2014/main" id="{948B5F22-2ED2-E847-9BF3-82D22809A2DC}"/>
              </a:ext>
            </a:extLst>
          </p:cNvPr>
          <p:cNvSpPr>
            <a:spLocks noGrp="1"/>
          </p:cNvSpPr>
          <p:nvPr>
            <p:ph type="body" sz="quarter" idx="30"/>
          </p:nvPr>
        </p:nvSpPr>
        <p:spPr>
          <a:xfrm>
            <a:off x="11297410" y="27186410"/>
            <a:ext cx="9886190" cy="996734"/>
          </a:xfrm>
        </p:spPr>
        <p:txBody>
          <a:bodyPr/>
          <a:lstStyle/>
          <a:p>
            <a:r>
              <a:rPr lang="en-US" dirty="0">
                <a:hlinkClick r:id="rId3"/>
              </a:rPr>
              <a:t>ivis@uclv.edu.cu</a:t>
            </a:r>
            <a:endParaRPr lang="en-US" dirty="0"/>
          </a:p>
          <a:p>
            <a:r>
              <a:rPr lang="en-US" dirty="0"/>
              <a:t>mapthema@uclv.edu.cu</a:t>
            </a:r>
          </a:p>
        </p:txBody>
      </p:sp>
      <p:sp>
        <p:nvSpPr>
          <p:cNvPr id="37" name="Text Placeholder 36">
            <a:extLst>
              <a:ext uri="{FF2B5EF4-FFF2-40B4-BE49-F238E27FC236}">
                <a16:creationId xmlns:a16="http://schemas.microsoft.com/office/drawing/2014/main" id="{3B540C16-8ABD-8B40-A51F-D32095A92519}"/>
              </a:ext>
            </a:extLst>
          </p:cNvPr>
          <p:cNvSpPr>
            <a:spLocks noGrp="1"/>
          </p:cNvSpPr>
          <p:nvPr>
            <p:ph type="body" sz="quarter" idx="96"/>
          </p:nvPr>
        </p:nvSpPr>
        <p:spPr>
          <a:xfrm>
            <a:off x="440616" y="13633726"/>
            <a:ext cx="10102728" cy="1673842"/>
          </a:xfrm>
        </p:spPr>
        <p:txBody>
          <a:bodyPr/>
          <a:lstStyle/>
          <a:p>
            <a:r>
              <a:rPr lang="es-ES" dirty="0"/>
              <a:t>La metodología utilizada fue la cualitativa, con el e</a:t>
            </a:r>
            <a:r>
              <a:rPr lang="es-ES_tradnl" dirty="0"/>
              <a:t>empleo de métodos múltiples de recopilación de datos (triangulación) lo que permite validar la información obtenida.</a:t>
            </a:r>
            <a:endParaRPr lang="es-ES" dirty="0"/>
          </a:p>
          <a:p>
            <a:endParaRPr lang="es-ES" dirty="0"/>
          </a:p>
          <a:p>
            <a:endParaRPr lang="en-US" dirty="0"/>
          </a:p>
        </p:txBody>
      </p:sp>
      <p:sp>
        <p:nvSpPr>
          <p:cNvPr id="38" name="Text Placeholder 37">
            <a:extLst>
              <a:ext uri="{FF2B5EF4-FFF2-40B4-BE49-F238E27FC236}">
                <a16:creationId xmlns:a16="http://schemas.microsoft.com/office/drawing/2014/main" id="{0F56D88A-4B12-0F47-8D8A-2F1828CAE02A}"/>
              </a:ext>
            </a:extLst>
          </p:cNvPr>
          <p:cNvSpPr>
            <a:spLocks noGrp="1"/>
          </p:cNvSpPr>
          <p:nvPr>
            <p:ph type="body" sz="quarter" idx="150"/>
          </p:nvPr>
        </p:nvSpPr>
        <p:spPr>
          <a:xfrm>
            <a:off x="2890078" y="3859049"/>
            <a:ext cx="15608232" cy="769233"/>
          </a:xfrm>
        </p:spPr>
        <p:txBody>
          <a:bodyPr>
            <a:normAutofit fontScale="55000" lnSpcReduction="20000"/>
          </a:bodyPr>
          <a:lstStyle/>
          <a:p>
            <a:r>
              <a:rPr lang="en-US" dirty="0" err="1"/>
              <a:t>M.Sc</a:t>
            </a:r>
            <a:r>
              <a:rPr lang="en-US" dirty="0"/>
              <a:t> </a:t>
            </a:r>
            <a:r>
              <a:rPr lang="en-US" dirty="0" err="1"/>
              <a:t>Ivis</a:t>
            </a:r>
            <a:r>
              <a:rPr lang="en-US" dirty="0"/>
              <a:t> González Pereira</a:t>
            </a:r>
          </a:p>
          <a:p>
            <a:r>
              <a:rPr lang="en-US" dirty="0"/>
              <a:t>      </a:t>
            </a:r>
            <a:r>
              <a:rPr lang="en-US" dirty="0" err="1"/>
              <a:t>M.Sc</a:t>
            </a:r>
            <a:r>
              <a:rPr lang="en-US" dirty="0"/>
              <a:t> Oralia Maira Arias Pérez</a:t>
            </a:r>
          </a:p>
        </p:txBody>
      </p:sp>
      <p:sp>
        <p:nvSpPr>
          <p:cNvPr id="39" name="Text Placeholder 38">
            <a:extLst>
              <a:ext uri="{FF2B5EF4-FFF2-40B4-BE49-F238E27FC236}">
                <a16:creationId xmlns:a16="http://schemas.microsoft.com/office/drawing/2014/main" id="{6F9BAE11-25C3-0846-BD60-EDC70290B378}"/>
              </a:ext>
            </a:extLst>
          </p:cNvPr>
          <p:cNvSpPr>
            <a:spLocks noGrp="1"/>
          </p:cNvSpPr>
          <p:nvPr>
            <p:ph type="body" sz="quarter" idx="151"/>
          </p:nvPr>
        </p:nvSpPr>
        <p:spPr>
          <a:xfrm>
            <a:off x="2890078" y="2616565"/>
            <a:ext cx="15608232" cy="1318684"/>
          </a:xfrm>
        </p:spPr>
        <p:txBody>
          <a:bodyPr>
            <a:normAutofit fontScale="70000" lnSpcReduction="20000"/>
          </a:bodyPr>
          <a:lstStyle/>
          <a:p>
            <a:r>
              <a:rPr lang="es-ES" dirty="0"/>
              <a:t>Transformaciones en el universo comunicacional con el triunfo de la Revolución Cubana</a:t>
            </a:r>
          </a:p>
        </p:txBody>
      </p:sp>
      <p:sp>
        <p:nvSpPr>
          <p:cNvPr id="40" name="Text Placeholder 39">
            <a:extLst>
              <a:ext uri="{FF2B5EF4-FFF2-40B4-BE49-F238E27FC236}">
                <a16:creationId xmlns:a16="http://schemas.microsoft.com/office/drawing/2014/main" id="{4E095D28-F987-E544-B047-DF5F82B6C3C9}"/>
              </a:ext>
            </a:extLst>
          </p:cNvPr>
          <p:cNvSpPr>
            <a:spLocks noGrp="1"/>
          </p:cNvSpPr>
          <p:nvPr>
            <p:ph type="body" sz="quarter" idx="153"/>
          </p:nvPr>
        </p:nvSpPr>
        <p:spPr>
          <a:xfrm>
            <a:off x="2890078" y="1333230"/>
            <a:ext cx="15608232" cy="1130935"/>
          </a:xfrm>
        </p:spPr>
        <p:txBody>
          <a:bodyPr>
            <a:normAutofit fontScale="40000" lnSpcReduction="20000"/>
          </a:bodyPr>
          <a:lstStyle/>
          <a:p>
            <a:r>
              <a:rPr lang="es-ES" dirty="0"/>
              <a:t>I SIMPOSIO INTERNACIONAL “DESARROLLO HUMANO, EQUIDAD Y JUSTICIA SOCIAL</a:t>
            </a:r>
            <a:endParaRPr lang="en-US" dirty="0"/>
          </a:p>
        </p:txBody>
      </p:sp>
      <p:grpSp>
        <p:nvGrpSpPr>
          <p:cNvPr id="15" name="Group 3">
            <a:extLst>
              <a:ext uri="{FF2B5EF4-FFF2-40B4-BE49-F238E27FC236}">
                <a16:creationId xmlns:a16="http://schemas.microsoft.com/office/drawing/2014/main" id="{EA0D8D45-809D-448B-8571-EBD19AB92D87}"/>
              </a:ext>
            </a:extLst>
          </p:cNvPr>
          <p:cNvGrpSpPr/>
          <p:nvPr/>
        </p:nvGrpSpPr>
        <p:grpSpPr>
          <a:xfrm>
            <a:off x="350994" y="1830771"/>
            <a:ext cx="1781122" cy="2903544"/>
            <a:chOff x="0" y="0"/>
            <a:chExt cx="2374829" cy="3871392"/>
          </a:xfrm>
        </p:grpSpPr>
        <p:pic>
          <p:nvPicPr>
            <p:cNvPr id="16" name="Picture 4">
              <a:extLst>
                <a:ext uri="{FF2B5EF4-FFF2-40B4-BE49-F238E27FC236}">
                  <a16:creationId xmlns:a16="http://schemas.microsoft.com/office/drawing/2014/main" id="{A1BB4E84-6C95-42E9-980E-D713A8ECE423}"/>
                </a:ext>
              </a:extLst>
            </p:cNvPr>
            <p:cNvPicPr>
              <a:picLocks noChangeAspect="1"/>
            </p:cNvPicPr>
            <p:nvPr/>
          </p:nvPicPr>
          <p:blipFill>
            <a:blip r:embed="rId4"/>
            <a:srcRect/>
            <a:stretch>
              <a:fillRect/>
            </a:stretch>
          </p:blipFill>
          <p:spPr>
            <a:xfrm>
              <a:off x="131292" y="0"/>
              <a:ext cx="2112245" cy="2702332"/>
            </a:xfrm>
            <a:prstGeom prst="rect">
              <a:avLst/>
            </a:prstGeom>
          </p:spPr>
        </p:pic>
        <p:sp>
          <p:nvSpPr>
            <p:cNvPr id="17" name="TextBox 5">
              <a:extLst>
                <a:ext uri="{FF2B5EF4-FFF2-40B4-BE49-F238E27FC236}">
                  <a16:creationId xmlns:a16="http://schemas.microsoft.com/office/drawing/2014/main" id="{BB558E9D-897A-4E90-A456-839BAA01DD1E}"/>
                </a:ext>
              </a:extLst>
            </p:cNvPr>
            <p:cNvSpPr txBox="1"/>
            <p:nvPr/>
          </p:nvSpPr>
          <p:spPr>
            <a:xfrm>
              <a:off x="89139" y="2501817"/>
              <a:ext cx="2196550" cy="790093"/>
            </a:xfrm>
            <a:prstGeom prst="rect">
              <a:avLst/>
            </a:prstGeom>
          </p:spPr>
          <p:txBody>
            <a:bodyPr lIns="0" tIns="0" rIns="0" bIns="0" rtlCol="0" anchor="t">
              <a:spAutoFit/>
            </a:bodyPr>
            <a:lstStyle/>
            <a:p>
              <a:pPr algn="ctr">
                <a:lnSpc>
                  <a:spcPts val="4918"/>
                </a:lnSpc>
              </a:pPr>
              <a:r>
                <a:rPr lang="en-US" sz="3513" spc="955">
                  <a:solidFill>
                    <a:srgbClr val="013399"/>
                  </a:solidFill>
                  <a:latin typeface="Code Pro Bold"/>
                </a:rPr>
                <a:t>2021</a:t>
              </a:r>
            </a:p>
          </p:txBody>
        </p:sp>
        <p:sp>
          <p:nvSpPr>
            <p:cNvPr id="18" name="TextBox 6">
              <a:extLst>
                <a:ext uri="{FF2B5EF4-FFF2-40B4-BE49-F238E27FC236}">
                  <a16:creationId xmlns:a16="http://schemas.microsoft.com/office/drawing/2014/main" id="{D6FB302A-4AEB-493F-B655-30CE7243C7D5}"/>
                </a:ext>
              </a:extLst>
            </p:cNvPr>
            <p:cNvSpPr txBox="1"/>
            <p:nvPr/>
          </p:nvSpPr>
          <p:spPr>
            <a:xfrm>
              <a:off x="0" y="3020830"/>
              <a:ext cx="2374829" cy="850562"/>
            </a:xfrm>
            <a:prstGeom prst="rect">
              <a:avLst/>
            </a:prstGeom>
          </p:spPr>
          <p:txBody>
            <a:bodyPr lIns="0" tIns="0" rIns="0" bIns="0" rtlCol="0" anchor="t">
              <a:spAutoFit/>
            </a:bodyPr>
            <a:lstStyle/>
            <a:p>
              <a:pPr algn="ctr">
                <a:lnSpc>
                  <a:spcPts val="4744"/>
                </a:lnSpc>
              </a:pPr>
              <a:r>
                <a:rPr lang="en-US" sz="3389" spc="921" dirty="0">
                  <a:solidFill>
                    <a:srgbClr val="013399"/>
                  </a:solidFill>
                  <a:latin typeface="Cooper Hewitt Bold"/>
                </a:rPr>
                <a:t>UCLV</a:t>
              </a:r>
            </a:p>
          </p:txBody>
        </p:sp>
      </p:grpSp>
      <p:pic>
        <p:nvPicPr>
          <p:cNvPr id="19" name="Picture 7">
            <a:extLst>
              <a:ext uri="{FF2B5EF4-FFF2-40B4-BE49-F238E27FC236}">
                <a16:creationId xmlns:a16="http://schemas.microsoft.com/office/drawing/2014/main" id="{95290901-B4D3-4064-85F4-DAE18FE7A3DA}"/>
              </a:ext>
            </a:extLst>
          </p:cNvPr>
          <p:cNvPicPr>
            <a:picLocks noChangeAspect="1"/>
          </p:cNvPicPr>
          <p:nvPr/>
        </p:nvPicPr>
        <p:blipFill>
          <a:blip r:embed="rId5"/>
          <a:srcRect/>
          <a:stretch>
            <a:fillRect/>
          </a:stretch>
        </p:blipFill>
        <p:spPr>
          <a:xfrm>
            <a:off x="0" y="0"/>
            <a:ext cx="21388388" cy="1199515"/>
          </a:xfrm>
          <a:prstGeom prst="rect">
            <a:avLst/>
          </a:prstGeom>
        </p:spPr>
      </p:pic>
      <p:pic>
        <p:nvPicPr>
          <p:cNvPr id="20" name="Picture 7">
            <a:extLst>
              <a:ext uri="{FF2B5EF4-FFF2-40B4-BE49-F238E27FC236}">
                <a16:creationId xmlns:a16="http://schemas.microsoft.com/office/drawing/2014/main" id="{2FFC4E95-5061-45A6-B719-057AACD396AA}"/>
              </a:ext>
            </a:extLst>
          </p:cNvPr>
          <p:cNvPicPr>
            <a:picLocks noChangeAspect="1"/>
          </p:cNvPicPr>
          <p:nvPr/>
        </p:nvPicPr>
        <p:blipFill>
          <a:blip r:embed="rId5"/>
          <a:srcRect/>
          <a:stretch>
            <a:fillRect/>
          </a:stretch>
        </p:blipFill>
        <p:spPr>
          <a:xfrm rot="10800000">
            <a:off x="0" y="28444442"/>
            <a:ext cx="21388388" cy="1819388"/>
          </a:xfrm>
          <a:prstGeom prst="rect">
            <a:avLst/>
          </a:prstGeom>
        </p:spPr>
      </p:pic>
      <p:sp>
        <p:nvSpPr>
          <p:cNvPr id="21" name="Text Placeholder 32">
            <a:extLst>
              <a:ext uri="{FF2B5EF4-FFF2-40B4-BE49-F238E27FC236}">
                <a16:creationId xmlns:a16="http://schemas.microsoft.com/office/drawing/2014/main" id="{A32D00C9-1922-491C-974A-562E5BAFB34D}"/>
              </a:ext>
            </a:extLst>
          </p:cNvPr>
          <p:cNvSpPr txBox="1">
            <a:spLocks/>
          </p:cNvSpPr>
          <p:nvPr/>
        </p:nvSpPr>
        <p:spPr>
          <a:xfrm>
            <a:off x="0" y="21892740"/>
            <a:ext cx="21183600" cy="558738"/>
          </a:xfrm>
          <a:prstGeom prst="rect">
            <a:avLst/>
          </a:prstGeom>
          <a:noFill/>
        </p:spPr>
        <p:txBody>
          <a:bodyPr wrap="square" lIns="63307" tIns="63307" rIns="63307" bIns="63307" anchor="ctr" anchorCtr="0">
            <a:spAutoFit/>
          </a:bodyPr>
          <a:lstStyle>
            <a:lvl1pPr marL="0" indent="0" algn="ctr" defTabSz="3038715" rtl="0" eaLnBrk="1" latinLnBrk="0" hangingPunct="1">
              <a:spcBef>
                <a:spcPct val="20000"/>
              </a:spcBef>
              <a:buFont typeface="Arial" pitchFamily="34" charset="0"/>
              <a:buNone/>
              <a:defRPr sz="2800" b="1" u="sng" kern="1200" baseline="0">
                <a:solidFill>
                  <a:schemeClr val="accent5">
                    <a:lumMod val="50000"/>
                  </a:schemeClr>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a:lstStyle>
          <a:p>
            <a:r>
              <a:rPr lang="en-US" dirty="0"/>
              <a:t>5. REFERENCIAS BIBLIOGRÁFICAS</a:t>
            </a:r>
          </a:p>
        </p:txBody>
      </p:sp>
      <p:sp>
        <p:nvSpPr>
          <p:cNvPr id="2" name="1 CuadroTexto"/>
          <p:cNvSpPr txBox="1"/>
          <p:nvPr/>
        </p:nvSpPr>
        <p:spPr>
          <a:xfrm>
            <a:off x="449463" y="23459090"/>
            <a:ext cx="20203365" cy="2246769"/>
          </a:xfrm>
          <a:prstGeom prst="rect">
            <a:avLst/>
          </a:prstGeom>
          <a:noFill/>
        </p:spPr>
        <p:txBody>
          <a:bodyPr wrap="square" rtlCol="0">
            <a:spAutoFit/>
          </a:bodyPr>
          <a:lstStyle/>
          <a:p>
            <a:r>
              <a:rPr lang="es-ES" sz="2000" dirty="0">
                <a:solidFill>
                  <a:schemeClr val="accent5">
                    <a:lumMod val="50000"/>
                  </a:schemeClr>
                </a:solidFill>
                <a:latin typeface="Times New Roman" panose="02020603050405020304" pitchFamily="18" charset="0"/>
                <a:cs typeface="Times New Roman" panose="02020603050405020304" pitchFamily="18" charset="0"/>
              </a:rPr>
              <a:t>Castro, F. (1973). La Historia me Absolverá. La Habana: Editorial de Ciencias Sociales.</a:t>
            </a:r>
          </a:p>
          <a:p>
            <a:r>
              <a:rPr lang="es-ES" sz="2000" dirty="0">
                <a:solidFill>
                  <a:schemeClr val="accent5">
                    <a:lumMod val="50000"/>
                  </a:schemeClr>
                </a:solidFill>
                <a:latin typeface="Times New Roman" panose="02020603050405020304" pitchFamily="18" charset="0"/>
                <a:cs typeface="Times New Roman" panose="02020603050405020304" pitchFamily="18" charset="0"/>
              </a:rPr>
              <a:t>El cartel cubano y la crónica gráfica en la Revolución. Recuperado de: https://graffica.info/cartel-cubano-revolucion/</a:t>
            </a:r>
          </a:p>
          <a:p>
            <a:r>
              <a:rPr lang="es-ES" sz="2000" dirty="0">
                <a:solidFill>
                  <a:schemeClr val="accent5">
                    <a:lumMod val="50000"/>
                  </a:schemeClr>
                </a:solidFill>
                <a:latin typeface="Times New Roman" panose="02020603050405020304" pitchFamily="18" charset="0"/>
                <a:cs typeface="Times New Roman" panose="02020603050405020304" pitchFamily="18" charset="0"/>
              </a:rPr>
              <a:t>Marrero, J. (2003). Periodismo no es un negocio. En Dos siglos de periodismo en Cuba. Momentos, hechos y rostros (pp. 75-101). La Habana: Editorial Pablo de la </a:t>
            </a:r>
            <a:r>
              <a:rPr lang="es-ES" sz="2000" dirty="0" err="1">
                <a:solidFill>
                  <a:schemeClr val="accent5">
                    <a:lumMod val="50000"/>
                  </a:schemeClr>
                </a:solidFill>
                <a:latin typeface="Times New Roman" panose="02020603050405020304" pitchFamily="18" charset="0"/>
                <a:cs typeface="Times New Roman" panose="02020603050405020304" pitchFamily="18" charset="0"/>
              </a:rPr>
              <a:t>Torriente</a:t>
            </a:r>
            <a:r>
              <a:rPr lang="es-ES" sz="2000" dirty="0">
                <a:solidFill>
                  <a:schemeClr val="accent5">
                    <a:lumMod val="50000"/>
                  </a:schemeClr>
                </a:solidFill>
                <a:latin typeface="Times New Roman" panose="02020603050405020304" pitchFamily="18" charset="0"/>
                <a:cs typeface="Times New Roman" panose="02020603050405020304" pitchFamily="18" charset="0"/>
              </a:rPr>
              <a:t>.</a:t>
            </a:r>
          </a:p>
          <a:p>
            <a:r>
              <a:rPr lang="es-ES" sz="2000" dirty="0">
                <a:solidFill>
                  <a:schemeClr val="accent5">
                    <a:lumMod val="50000"/>
                  </a:schemeClr>
                </a:solidFill>
                <a:latin typeface="Times New Roman" panose="02020603050405020304" pitchFamily="18" charset="0"/>
                <a:cs typeface="Times New Roman" panose="02020603050405020304" pitchFamily="18" charset="0"/>
              </a:rPr>
              <a:t>Muñoz, R. y Nápoles, E. (s/f). De explosiones sociales, culturales, comunicativas. Apuntes sobre el impacto de la Revolución en el sistema comunicativo cubano (1959-1961). En Comunicación y Sociedad Cubana. Selección de lecturas (pp. 203-238). La Habana: Editorial Félix Varela.</a:t>
            </a:r>
          </a:p>
          <a:p>
            <a:r>
              <a:rPr lang="es-ES" sz="2000" dirty="0">
                <a:solidFill>
                  <a:schemeClr val="accent5">
                    <a:lumMod val="50000"/>
                  </a:schemeClr>
                </a:solidFill>
                <a:latin typeface="Times New Roman" panose="02020603050405020304" pitchFamily="18" charset="0"/>
                <a:cs typeface="Times New Roman" panose="02020603050405020304" pitchFamily="18" charset="0"/>
              </a:rPr>
              <a:t>Piedra, M. (s/f). Las Relaciones Públicas en Cuba. En Manual de Relaciones Públicas. Colectivo de autores (pp. 9-24). La Habana: Editorial Félix Varela.</a:t>
            </a:r>
          </a:p>
          <a:p>
            <a:r>
              <a:rPr lang="es-ES" sz="2000" dirty="0">
                <a:solidFill>
                  <a:schemeClr val="accent5">
                    <a:lumMod val="50000"/>
                  </a:schemeClr>
                </a:solidFill>
                <a:latin typeface="Times New Roman" panose="02020603050405020304" pitchFamily="18" charset="0"/>
                <a:cs typeface="Times New Roman" panose="02020603050405020304" pitchFamily="18" charset="0"/>
              </a:rPr>
              <a:t>Prieto, A. (s/f). La Cultura Cubana: resistencia, socialismo y revolución. En Cuba Socialista, 96(2), 2-11.</a:t>
            </a:r>
          </a:p>
        </p:txBody>
      </p:sp>
    </p:spTree>
    <p:extLst>
      <p:ext uri="{BB962C8B-B14F-4D97-AF65-F5344CB8AC3E}">
        <p14:creationId xmlns:p14="http://schemas.microsoft.com/office/powerpoint/2010/main" val="3742088974"/>
      </p:ext>
    </p:extLst>
  </p:cSld>
  <p:clrMapOvr>
    <a:masterClrMapping/>
  </p:clrMapOvr>
</p:sld>
</file>

<file path=ppt/theme/theme1.xml><?xml version="1.0" encoding="utf-8"?>
<a:theme xmlns:a="http://schemas.openxmlformats.org/drawingml/2006/main" name="A1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theme>
</file>

<file path=ppt/theme/theme2.xml><?xml version="1.0" encoding="utf-8"?>
<a:theme xmlns:a="http://schemas.openxmlformats.org/drawingml/2006/main" name="Without Guid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PosterPresentations.com-100CMx140CM</Template>
  <TotalTime>1495</TotalTime>
  <Words>1129</Words>
  <Application>Microsoft Office PowerPoint</Application>
  <PresentationFormat>Personalizado</PresentationFormat>
  <Paragraphs>31</Paragraphs>
  <Slides>1</Slides>
  <Notes>1</Notes>
  <HiddenSlides>0</HiddenSlides>
  <MMClips>0</MMClips>
  <ScaleCrop>false</ScaleCrop>
  <HeadingPairs>
    <vt:vector size="6" baseType="variant">
      <vt:variant>
        <vt:lpstr>Fuentes usadas</vt:lpstr>
      </vt:variant>
      <vt:variant>
        <vt:i4>7</vt:i4>
      </vt:variant>
      <vt:variant>
        <vt:lpstr>Tema</vt:lpstr>
      </vt:variant>
      <vt:variant>
        <vt:i4>2</vt:i4>
      </vt:variant>
      <vt:variant>
        <vt:lpstr>Títulos de diapositiva</vt:lpstr>
      </vt:variant>
      <vt:variant>
        <vt:i4>1</vt:i4>
      </vt:variant>
    </vt:vector>
  </HeadingPairs>
  <TitlesOfParts>
    <vt:vector size="10" baseType="lpstr">
      <vt:lpstr>Arial</vt:lpstr>
      <vt:lpstr>Arial Black</vt:lpstr>
      <vt:lpstr>Calibri</vt:lpstr>
      <vt:lpstr>Code Pro Bold</vt:lpstr>
      <vt:lpstr>Cooper Hewitt Bold</vt:lpstr>
      <vt:lpstr>Times New Roman</vt:lpstr>
      <vt:lpstr>Trebuchet MS</vt:lpstr>
      <vt:lpstr>A1 Template</vt:lpstr>
      <vt:lpstr>Without Guides</vt:lpstr>
      <vt:lpstr>Presentación de PowerPoint</vt:lpstr>
    </vt:vector>
  </TitlesOfParts>
  <Manager>A. Kotoulas</Manager>
  <Company>Canterbury Media Services, Inc.</Company>
  <LinksUpToDate>false</LinksUpToDate>
  <SharedDoc>false</SharedDoc>
  <HyperlinkBase>https://www.posterpresentations.com/free-poster-templates.html</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A1 PowerPoint Presentation</dc:title>
  <dc:subject>Research poster presentation template</dc:subject>
  <dc:creator>PosterPresentations.com</dc:creator>
  <cp:keywords>A1 Powerpoint poster template, scientific poster template, research poster template</cp:keywords>
  <dc:description>This template is the property of PosterPresentations.com. You are free to modify and print the template as needed, as long as the PosterPresentations.com watermark at the bottom left of the page is visible. Call us if you need help with this poster template. 1-866-649-3004 (c)PosterPresentations.com</dc:description>
  <cp:lastModifiedBy>Oralia Maira Arias Perez</cp:lastModifiedBy>
  <cp:revision>47</cp:revision>
  <dcterms:created xsi:type="dcterms:W3CDTF">2012-02-10T00:21:22Z</dcterms:created>
  <dcterms:modified xsi:type="dcterms:W3CDTF">2021-11-01T16:03:37Z</dcterms:modified>
  <cp:category>Research poster templates</cp:category>
</cp:coreProperties>
</file>