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0" d="100"/>
          <a:sy n="40" d="100"/>
        </p:scale>
        <p:origin x="-438" y="-106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11/8/2021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nnetmr@uclv.edu.cu"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linnetmolinarodriguez@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40616" y="5365571"/>
            <a:ext cx="10101856" cy="8075595"/>
          </a:xfrm>
        </p:spPr>
        <p:txBody>
          <a:bodyPr/>
          <a:lstStyle/>
          <a:p>
            <a:r>
              <a:rPr lang="es-PE" sz="3000" dirty="0" smtClean="0">
                <a:latin typeface="+mn-lt"/>
              </a:rPr>
              <a:t>ANTECEDENTES TEÓRICOS: </a:t>
            </a:r>
          </a:p>
          <a:p>
            <a:pPr marL="342900" indent="-342900">
              <a:buFont typeface="Arial" panose="020B0604020202020204" pitchFamily="34" charset="0"/>
              <a:buChar char="•"/>
            </a:pPr>
            <a:r>
              <a:rPr lang="es-PE" sz="3000" dirty="0" smtClean="0">
                <a:latin typeface="+mn-lt"/>
              </a:rPr>
              <a:t>Configuración de Sociedad-red (Castells, 2007) </a:t>
            </a:r>
          </a:p>
          <a:p>
            <a:pPr marL="342900" indent="-342900">
              <a:buFont typeface="Arial" panose="020B0604020202020204" pitchFamily="34" charset="0"/>
              <a:buChar char="•"/>
            </a:pPr>
            <a:r>
              <a:rPr lang="es-PE" sz="3000" dirty="0" smtClean="0">
                <a:latin typeface="+mn-lt"/>
              </a:rPr>
              <a:t>Del gatekeeping al gatewatching (Bruns, s.f.) </a:t>
            </a:r>
          </a:p>
          <a:p>
            <a:pPr marL="342900" indent="-342900">
              <a:buFont typeface="Arial" panose="020B0604020202020204" pitchFamily="34" charset="0"/>
              <a:buChar char="•"/>
            </a:pPr>
            <a:r>
              <a:rPr lang="es-PE" sz="3000" dirty="0" smtClean="0">
                <a:latin typeface="+mn-lt"/>
              </a:rPr>
              <a:t>Análisis Crítico del Discurso (van Dijk, 2016)</a:t>
            </a:r>
          </a:p>
          <a:p>
            <a:pPr marL="342900" indent="-342900">
              <a:buFont typeface="Arial" panose="020B0604020202020204" pitchFamily="34" charset="0"/>
              <a:buChar char="•"/>
            </a:pPr>
            <a:r>
              <a:rPr lang="es-PE" sz="3000" dirty="0" smtClean="0">
                <a:latin typeface="+mn-lt"/>
              </a:rPr>
              <a:t>Contenido generado por el usuario (González Manzanero, 2020; Hermida y Thurman, 2008; Lastra, 2016)</a:t>
            </a:r>
          </a:p>
          <a:p>
            <a:r>
              <a:rPr lang="es-PE" sz="3000" dirty="0" smtClean="0">
                <a:latin typeface="+mn-lt"/>
              </a:rPr>
              <a:t>CONTEXTO CUBANO: </a:t>
            </a:r>
          </a:p>
          <a:p>
            <a:pPr marL="571500" indent="-571500">
              <a:buFont typeface="Arial" panose="020B0604020202020204" pitchFamily="34" charset="0"/>
              <a:buChar char="•"/>
            </a:pPr>
            <a:r>
              <a:rPr lang="es-PE" sz="3000" dirty="0" smtClean="0">
                <a:latin typeface="+mn-lt"/>
              </a:rPr>
              <a:t>Implementación generalizada de las TIC e incremento del acceso público a Internet </a:t>
            </a:r>
          </a:p>
          <a:p>
            <a:pPr marL="571500" indent="-571500">
              <a:buFont typeface="Arial" panose="020B0604020202020204" pitchFamily="34" charset="0"/>
              <a:buChar char="•"/>
            </a:pPr>
            <a:r>
              <a:rPr lang="es-PE" sz="3000" dirty="0" smtClean="0">
                <a:latin typeface="+mn-lt"/>
              </a:rPr>
              <a:t>Escasa producción teórica sobre interactividad y participación online </a:t>
            </a:r>
          </a:p>
          <a:p>
            <a:r>
              <a:rPr lang="es-PE" sz="3000" dirty="0" smtClean="0">
                <a:latin typeface="+mn-lt"/>
              </a:rPr>
              <a:t>OBJETIVO DE LA INVESTIGACIÓN: </a:t>
            </a:r>
          </a:p>
          <a:p>
            <a:pPr marL="457200" indent="-457200">
              <a:buFont typeface="Arial" panose="020B0604020202020204" pitchFamily="34" charset="0"/>
              <a:buChar char="•"/>
            </a:pPr>
            <a:r>
              <a:rPr lang="es-ES" sz="3000" dirty="0" smtClean="0">
                <a:latin typeface="+mn-lt"/>
              </a:rPr>
              <a:t>Fundamentar </a:t>
            </a:r>
            <a:r>
              <a:rPr lang="es-ES" sz="3000" dirty="0">
                <a:latin typeface="+mn-lt"/>
              </a:rPr>
              <a:t>un sistema de categorías e indicadores para analizar críticamente el discurso de los cibermedios cubanos en el contexto de la actualización del modelo socialista. </a:t>
            </a:r>
            <a:endParaRPr lang="en-US" sz="3000" dirty="0">
              <a:latin typeface="+mn-lt"/>
            </a:endParaRPr>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449463" y="4831184"/>
            <a:ext cx="10093882" cy="589515"/>
          </a:xfrm>
        </p:spPr>
        <p:txBody>
          <a:bodyPr/>
          <a:lstStyle/>
          <a:p>
            <a:r>
              <a:rPr lang="en-US" sz="3000" dirty="0" smtClean="0"/>
              <a:t>1. </a:t>
            </a:r>
            <a:r>
              <a:rPr lang="en-US" sz="3000" dirty="0" smtClean="0"/>
              <a:t>INTRODUCCIÓN</a:t>
            </a:r>
            <a:endParaRPr lang="en-US" sz="3000" dirty="0"/>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449461" y="14041085"/>
            <a:ext cx="10096349" cy="566030"/>
          </a:xfrm>
        </p:spPr>
        <p:txBody>
          <a:bodyPr/>
          <a:lstStyle/>
          <a:p>
            <a:r>
              <a:rPr lang="en-US" dirty="0"/>
              <a:t>2</a:t>
            </a:r>
            <a:r>
              <a:rPr lang="en-US" dirty="0" smtClean="0"/>
              <a:t>. </a:t>
            </a:r>
            <a:r>
              <a:rPr lang="en-US" dirty="0" smtClean="0"/>
              <a:t>METODOLOGÍA</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10846594" y="4831184"/>
            <a:ext cx="10093752" cy="589515"/>
          </a:xfrm>
        </p:spPr>
        <p:txBody>
          <a:bodyPr/>
          <a:lstStyle/>
          <a:p>
            <a:r>
              <a:rPr lang="en-US" sz="3000" dirty="0"/>
              <a:t>3</a:t>
            </a:r>
            <a:r>
              <a:rPr lang="en-US" sz="3000" dirty="0" smtClean="0"/>
              <a:t>. RESULTADOS </a:t>
            </a:r>
            <a:r>
              <a:rPr lang="en-US" sz="3000" dirty="0"/>
              <a:t>Y </a:t>
            </a:r>
            <a:r>
              <a:rPr lang="en-US" sz="3000" dirty="0" smtClean="0"/>
              <a:t>DISCUSIÓN</a:t>
            </a:r>
            <a:endParaRPr lang="en-US" sz="3000" dirty="0"/>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365571"/>
            <a:ext cx="10093752" cy="781290"/>
          </a:xfrm>
        </p:spPr>
        <p:txBody>
          <a:bodyPr/>
          <a:lstStyle/>
          <a:p>
            <a:r>
              <a:rPr lang="es-PE" sz="3000" dirty="0" smtClean="0">
                <a:latin typeface="+mj-lt"/>
              </a:rPr>
              <a:t>SISTEMA DE CATEGORÍAS PROPUESTO:</a:t>
            </a:r>
            <a:endParaRPr lang="en-US" sz="3000" dirty="0">
              <a:latin typeface="+mj-lt"/>
            </a:endParaRP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0850463" y="14041085"/>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1088753" y="14767443"/>
            <a:ext cx="10094847" cy="5028607"/>
          </a:xfrm>
        </p:spPr>
        <p:txBody>
          <a:bodyPr/>
          <a:lstStyle/>
          <a:p>
            <a:r>
              <a:rPr lang="es-ES" sz="3000" dirty="0" smtClean="0">
                <a:latin typeface="+mn-lt"/>
              </a:rPr>
              <a:t>1. El </a:t>
            </a:r>
            <a:r>
              <a:rPr lang="es-ES" sz="3000" dirty="0">
                <a:latin typeface="+mn-lt"/>
              </a:rPr>
              <a:t>sistema de subcategorías e indicadores propuesto se integra en forma de marco analítico que resulta válido para comprender cómo los periodistas cubanos emplean las tecnologías de la información y la comunicación en un escenario que exige mayor interactividad con el </a:t>
            </a:r>
            <a:r>
              <a:rPr lang="es-ES" sz="3000" dirty="0" smtClean="0">
                <a:latin typeface="+mn-lt"/>
              </a:rPr>
              <a:t>público. </a:t>
            </a:r>
          </a:p>
          <a:p>
            <a:r>
              <a:rPr lang="es-ES" sz="3000" dirty="0" smtClean="0">
                <a:latin typeface="+mn-lt"/>
              </a:rPr>
              <a:t>2. Se reconoce el papel que juegan los procesos de comprensión y participación del receptor en tanto sujeto social cada vez más diverso y plural, expuesto a múltiples fuentes de influencia y con un rol activo en el debate público sobre los asuntos de interés colectivo. </a:t>
            </a:r>
            <a:endParaRPr lang="en-US" sz="3000" dirty="0">
              <a:latin typeface="+mn-lt"/>
            </a:endParaRPr>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6591818"/>
            <a:ext cx="9881138" cy="566030"/>
          </a:xfrm>
        </p:spPr>
        <p:txBody>
          <a:bodyPr/>
          <a:lstStyle/>
          <a:p>
            <a:r>
              <a:rPr lang="en-US" dirty="0" smtClean="0"/>
              <a:t>CONTACTO</a:t>
            </a:r>
            <a:endParaRPr lang="en-US" dirty="0"/>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7186410"/>
            <a:ext cx="9886190" cy="750512"/>
          </a:xfrm>
        </p:spPr>
        <p:txBody>
          <a:bodyPr/>
          <a:lstStyle/>
          <a:p>
            <a:r>
              <a:rPr lang="es-PE" sz="2800" dirty="0" smtClean="0">
                <a:hlinkClick r:id="rId3"/>
              </a:rPr>
              <a:t>linnetmr@uclv.edu.cu</a:t>
            </a:r>
            <a:r>
              <a:rPr lang="es-PE" sz="2800" dirty="0" smtClean="0"/>
              <a:t> y </a:t>
            </a:r>
            <a:r>
              <a:rPr lang="es-PE" sz="2800" dirty="0" smtClean="0">
                <a:hlinkClick r:id="rId4"/>
              </a:rPr>
              <a:t>linnetmolinarodriguez@gmail.com</a:t>
            </a:r>
            <a:r>
              <a:rPr lang="es-PE" sz="2800" dirty="0" smtClean="0"/>
              <a:t> </a:t>
            </a:r>
            <a:endParaRPr lang="en-US" sz="2800"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17848" y="14767443"/>
            <a:ext cx="10409847" cy="6321268"/>
          </a:xfrm>
        </p:spPr>
        <p:txBody>
          <a:bodyPr numCol="1"/>
          <a:lstStyle/>
          <a:p>
            <a:r>
              <a:rPr lang="es-PE" sz="3000" dirty="0" smtClean="0">
                <a:latin typeface="+mj-lt"/>
              </a:rPr>
              <a:t>SISTEMATIZACIÓN TEÓRICA (Método bibliográfico-documental): </a:t>
            </a:r>
          </a:p>
          <a:p>
            <a:pPr marL="457200" indent="-457200">
              <a:buFont typeface="Arial" panose="020B0604020202020204" pitchFamily="34" charset="0"/>
              <a:buChar char="•"/>
            </a:pPr>
            <a:r>
              <a:rPr lang="es-ES" sz="3000" dirty="0" smtClean="0">
                <a:latin typeface="+mj-lt"/>
              </a:rPr>
              <a:t>Regularidades </a:t>
            </a:r>
            <a:r>
              <a:rPr lang="es-ES" sz="3000" dirty="0">
                <a:latin typeface="+mj-lt"/>
              </a:rPr>
              <a:t>que caracterizan estructuralmente los procesos de producción, emisión y recepción mediáticas en </a:t>
            </a:r>
            <a:r>
              <a:rPr lang="es-ES" sz="3000" dirty="0" smtClean="0">
                <a:latin typeface="+mj-lt"/>
              </a:rPr>
              <a:t>Cuba.</a:t>
            </a:r>
            <a:r>
              <a:rPr lang="es-PE" sz="3000" dirty="0" smtClean="0">
                <a:latin typeface="+mj-lt"/>
              </a:rPr>
              <a:t> </a:t>
            </a:r>
          </a:p>
          <a:p>
            <a:pPr marL="457200" indent="-457200">
              <a:buFont typeface="Arial" panose="020B0604020202020204" pitchFamily="34" charset="0"/>
              <a:buChar char="•"/>
            </a:pPr>
            <a:r>
              <a:rPr lang="es-ES" sz="3000" dirty="0" smtClean="0">
                <a:latin typeface="+mj-lt"/>
              </a:rPr>
              <a:t>Relaciones </a:t>
            </a:r>
            <a:r>
              <a:rPr lang="es-ES" sz="3000" dirty="0">
                <a:latin typeface="+mj-lt"/>
              </a:rPr>
              <a:t>de interdependencia que se establecen entre las condicionantes contextuales que rodean el ejercicio periodístico en </a:t>
            </a:r>
            <a:r>
              <a:rPr lang="es-ES" sz="3000" dirty="0" smtClean="0">
                <a:latin typeface="+mj-lt"/>
              </a:rPr>
              <a:t>Cuba.</a:t>
            </a:r>
          </a:p>
          <a:p>
            <a:pPr marL="457200" indent="-457200">
              <a:buFont typeface="Arial" panose="020B0604020202020204" pitchFamily="34" charset="0"/>
              <a:buChar char="•"/>
            </a:pPr>
            <a:r>
              <a:rPr lang="es-ES" sz="3000" dirty="0" smtClean="0">
                <a:latin typeface="+mj-lt"/>
              </a:rPr>
              <a:t>Referentes teóricos internacionales sobre ciberperiodismo, interactividad y participación online. </a:t>
            </a:r>
          </a:p>
          <a:p>
            <a:pPr marL="457200" indent="-457200">
              <a:buFont typeface="Arial" panose="020B0604020202020204" pitchFamily="34" charset="0"/>
              <a:buChar char="•"/>
            </a:pPr>
            <a:r>
              <a:rPr lang="es-ES" sz="3000" dirty="0" smtClean="0">
                <a:latin typeface="+mj-lt"/>
              </a:rPr>
              <a:t>Relaciones </a:t>
            </a:r>
            <a:r>
              <a:rPr lang="es-ES" sz="3000" dirty="0">
                <a:latin typeface="+mj-lt"/>
              </a:rPr>
              <a:t>entre las estructuras del discurso y las estructuras </a:t>
            </a:r>
            <a:r>
              <a:rPr lang="es-ES" sz="3000" dirty="0" smtClean="0">
                <a:latin typeface="+mj-lt"/>
              </a:rPr>
              <a:t>sociales (enfoque socio-cognitivo de </a:t>
            </a:r>
            <a:r>
              <a:rPr lang="es-ES" sz="3000" dirty="0" err="1" smtClean="0">
                <a:latin typeface="+mj-lt"/>
              </a:rPr>
              <a:t>Teun</a:t>
            </a:r>
            <a:r>
              <a:rPr lang="es-ES" sz="3000" dirty="0" smtClean="0">
                <a:latin typeface="+mj-lt"/>
              </a:rPr>
              <a:t> Van Dijk para el Análisis Crítico del Discurso). </a:t>
            </a:r>
            <a:endParaRPr lang="es-ES" sz="3000" dirty="0" smtClean="0">
              <a:latin typeface="+mj-lt"/>
            </a:endParaRPr>
          </a:p>
          <a:p>
            <a:pPr marL="457200" indent="-457200">
              <a:buFont typeface="Arial" panose="020B0604020202020204" pitchFamily="34" charset="0"/>
              <a:buChar char="•"/>
            </a:pPr>
            <a:endParaRPr lang="es-PE" sz="3000" dirty="0" smtClean="0">
              <a:latin typeface="+mj-lt"/>
            </a:endParaRPr>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59049"/>
            <a:ext cx="15608232" cy="769233"/>
          </a:xfrm>
        </p:spPr>
        <p:txBody>
          <a:bodyPr/>
          <a:lstStyle/>
          <a:p>
            <a:r>
              <a:rPr lang="en-US" dirty="0" smtClean="0"/>
              <a:t>Linnet Molina Rodríguez</a:t>
            </a:r>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fontScale="62500" lnSpcReduction="20000"/>
          </a:bodyPr>
          <a:lstStyle/>
          <a:p>
            <a:r>
              <a:rPr lang="es-ES" dirty="0"/>
              <a:t>Propuesta de indicadores para estudiar los cibermedios cubanos en el contexto de la actualización del modelo económico </a:t>
            </a:r>
            <a:endParaRPr lang="en-US"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ES" dirty="0"/>
              <a:t>I SIMPOSIO INTERNACIONAL «DESARROLLO HUMANO, EQUIDAD Y JUSTICIA SOCIAL»</a:t>
            </a:r>
            <a:endParaRPr lang="en-US" dirty="0"/>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5"/>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6"/>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6"/>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24331" y="2096967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514448" y="22035928"/>
            <a:ext cx="20203365" cy="4401205"/>
          </a:xfrm>
          <a:prstGeom prst="rect">
            <a:avLst/>
          </a:prstGeom>
          <a:noFill/>
        </p:spPr>
        <p:txBody>
          <a:bodyPr wrap="square" rtlCol="0">
            <a:spAutoFit/>
          </a:bodyPr>
          <a:lstStyle/>
          <a:p>
            <a:pPr marL="421200" indent="-457200">
              <a:buFont typeface="Arial" panose="020B0604020202020204" pitchFamily="34" charset="0"/>
              <a:buChar char="•"/>
            </a:pPr>
            <a:r>
              <a:rPr lang="en-US" sz="2800" dirty="0">
                <a:solidFill>
                  <a:schemeClr val="accent5">
                    <a:lumMod val="50000"/>
                  </a:schemeClr>
                </a:solidFill>
                <a:cs typeface="Times New Roman" panose="02020603050405020304" pitchFamily="18" charset="0"/>
              </a:rPr>
              <a:t>Bruns, A. (s. f.). 3.1. The Active Audience: Transforming Journalism from Gatekeeping to Gatewatching. </a:t>
            </a:r>
            <a:r>
              <a:rPr lang="en-US" sz="2800" dirty="0" smtClean="0">
                <a:solidFill>
                  <a:schemeClr val="accent5">
                    <a:lumMod val="50000"/>
                  </a:schemeClr>
                </a:solidFill>
                <a:cs typeface="Times New Roman" panose="02020603050405020304" pitchFamily="18" charset="0"/>
              </a:rPr>
              <a:t>13</a:t>
            </a:r>
          </a:p>
          <a:p>
            <a:pPr marL="421200" indent="-457200">
              <a:buFont typeface="Arial" panose="020B0604020202020204" pitchFamily="34" charset="0"/>
              <a:buChar char="•"/>
            </a:pPr>
            <a:r>
              <a:rPr lang="en-US" sz="2800" dirty="0">
                <a:solidFill>
                  <a:schemeClr val="accent5">
                    <a:lumMod val="50000"/>
                  </a:schemeClr>
                </a:solidFill>
                <a:cs typeface="Times New Roman" panose="02020603050405020304" pitchFamily="18" charset="0"/>
              </a:rPr>
              <a:t>Castells, M. (2007). Communication, Power and Counter-power in the Network Society. 29</a:t>
            </a:r>
            <a:r>
              <a:rPr lang="en-US" sz="2800" dirty="0" smtClean="0">
                <a:solidFill>
                  <a:schemeClr val="accent5">
                    <a:lumMod val="50000"/>
                  </a:schemeClr>
                </a:solidFill>
                <a:cs typeface="Times New Roman" panose="02020603050405020304" pitchFamily="18" charset="0"/>
              </a:rPr>
              <a:t>. </a:t>
            </a:r>
          </a:p>
          <a:p>
            <a:pPr marL="421200" indent="-457200">
              <a:buFont typeface="Arial" panose="020B0604020202020204" pitchFamily="34" charset="0"/>
              <a:buChar char="•"/>
            </a:pPr>
            <a:r>
              <a:rPr lang="es-ES" sz="2800" dirty="0" smtClean="0">
                <a:solidFill>
                  <a:schemeClr val="accent5">
                    <a:lumMod val="50000"/>
                  </a:schemeClr>
                </a:solidFill>
                <a:cs typeface="Times New Roman" panose="02020603050405020304" pitchFamily="18" charset="0"/>
              </a:rPr>
              <a:t>González </a:t>
            </a:r>
            <a:r>
              <a:rPr lang="es-ES" sz="2800" dirty="0">
                <a:solidFill>
                  <a:schemeClr val="accent5">
                    <a:lumMod val="50000"/>
                  </a:schemeClr>
                </a:solidFill>
                <a:cs typeface="Times New Roman" panose="02020603050405020304" pitchFamily="18" charset="0"/>
              </a:rPr>
              <a:t>Manzanero, R. (2020). Los comentarios digitales de los usuarios en los periódicos en línea: Análisis de la coherencia y la interactividad. Círculo de Lingüística Aplicada a la Comunicación, 83, 77-92. https://doi.org/10.5209/clac.70565</a:t>
            </a:r>
          </a:p>
          <a:p>
            <a:pPr marL="421200" indent="-457200">
              <a:buFont typeface="Arial" panose="020B0604020202020204" pitchFamily="34" charset="0"/>
              <a:buChar char="•"/>
            </a:pPr>
            <a:r>
              <a:rPr lang="es-ES" sz="2800" dirty="0">
                <a:solidFill>
                  <a:schemeClr val="accent5">
                    <a:lumMod val="50000"/>
                  </a:schemeClr>
                </a:solidFill>
                <a:cs typeface="Times New Roman" panose="02020603050405020304" pitchFamily="18" charset="0"/>
              </a:rPr>
              <a:t>Hermida, A., &amp; Thurman, N. (2008). A </a:t>
            </a:r>
            <a:r>
              <a:rPr lang="es-ES" sz="2800" dirty="0" err="1">
                <a:solidFill>
                  <a:schemeClr val="accent5">
                    <a:lumMod val="50000"/>
                  </a:schemeClr>
                </a:solidFill>
                <a:cs typeface="Times New Roman" panose="02020603050405020304" pitchFamily="18" charset="0"/>
              </a:rPr>
              <a:t>clash</a:t>
            </a:r>
            <a:r>
              <a:rPr lang="es-ES" sz="2800" dirty="0">
                <a:solidFill>
                  <a:schemeClr val="accent5">
                    <a:lumMod val="50000"/>
                  </a:schemeClr>
                </a:solidFill>
                <a:cs typeface="Times New Roman" panose="02020603050405020304" pitchFamily="18" charset="0"/>
              </a:rPr>
              <a:t> of cultures: </a:t>
            </a:r>
            <a:r>
              <a:rPr lang="es-ES" sz="2800" dirty="0" err="1">
                <a:solidFill>
                  <a:schemeClr val="accent5">
                    <a:lumMod val="50000"/>
                  </a:schemeClr>
                </a:solidFill>
                <a:cs typeface="Times New Roman" panose="02020603050405020304" pitchFamily="18" charset="0"/>
              </a:rPr>
              <a:t>The</a:t>
            </a:r>
            <a:r>
              <a:rPr lang="es-ES" sz="2800" dirty="0">
                <a:solidFill>
                  <a:schemeClr val="accent5">
                    <a:lumMod val="50000"/>
                  </a:schemeClr>
                </a:solidFill>
                <a:cs typeface="Times New Roman" panose="02020603050405020304" pitchFamily="18" charset="0"/>
              </a:rPr>
              <a:t> </a:t>
            </a:r>
            <a:r>
              <a:rPr lang="es-ES" sz="2800" dirty="0" err="1">
                <a:solidFill>
                  <a:schemeClr val="accent5">
                    <a:lumMod val="50000"/>
                  </a:schemeClr>
                </a:solidFill>
                <a:cs typeface="Times New Roman" panose="02020603050405020304" pitchFamily="18" charset="0"/>
              </a:rPr>
              <a:t>integration</a:t>
            </a:r>
            <a:r>
              <a:rPr lang="es-ES" sz="2800" dirty="0">
                <a:solidFill>
                  <a:schemeClr val="accent5">
                    <a:lumMod val="50000"/>
                  </a:schemeClr>
                </a:solidFill>
                <a:cs typeface="Times New Roman" panose="02020603050405020304" pitchFamily="18" charset="0"/>
              </a:rPr>
              <a:t> of </a:t>
            </a:r>
            <a:r>
              <a:rPr lang="es-ES" sz="2800" dirty="0" err="1">
                <a:solidFill>
                  <a:schemeClr val="accent5">
                    <a:lumMod val="50000"/>
                  </a:schemeClr>
                </a:solidFill>
                <a:cs typeface="Times New Roman" panose="02020603050405020304" pitchFamily="18" charset="0"/>
              </a:rPr>
              <a:t>user-generated</a:t>
            </a:r>
            <a:r>
              <a:rPr lang="es-ES" sz="2800" dirty="0">
                <a:solidFill>
                  <a:schemeClr val="accent5">
                    <a:lumMod val="50000"/>
                  </a:schemeClr>
                </a:solidFill>
                <a:cs typeface="Times New Roman" panose="02020603050405020304" pitchFamily="18" charset="0"/>
              </a:rPr>
              <a:t> </a:t>
            </a:r>
            <a:r>
              <a:rPr lang="es-ES" sz="2800" dirty="0" err="1">
                <a:solidFill>
                  <a:schemeClr val="accent5">
                    <a:lumMod val="50000"/>
                  </a:schemeClr>
                </a:solidFill>
                <a:cs typeface="Times New Roman" panose="02020603050405020304" pitchFamily="18" charset="0"/>
              </a:rPr>
              <a:t>content</a:t>
            </a:r>
            <a:r>
              <a:rPr lang="es-ES" sz="2800" dirty="0">
                <a:solidFill>
                  <a:schemeClr val="accent5">
                    <a:lumMod val="50000"/>
                  </a:schemeClr>
                </a:solidFill>
                <a:cs typeface="Times New Roman" panose="02020603050405020304" pitchFamily="18" charset="0"/>
              </a:rPr>
              <a:t> </a:t>
            </a:r>
            <a:r>
              <a:rPr lang="es-ES" sz="2800" dirty="0" err="1">
                <a:solidFill>
                  <a:schemeClr val="accent5">
                    <a:lumMod val="50000"/>
                  </a:schemeClr>
                </a:solidFill>
                <a:cs typeface="Times New Roman" panose="02020603050405020304" pitchFamily="18" charset="0"/>
              </a:rPr>
              <a:t>within</a:t>
            </a:r>
            <a:r>
              <a:rPr lang="es-ES" sz="2800" dirty="0">
                <a:solidFill>
                  <a:schemeClr val="accent5">
                    <a:lumMod val="50000"/>
                  </a:schemeClr>
                </a:solidFill>
                <a:cs typeface="Times New Roman" panose="02020603050405020304" pitchFamily="18" charset="0"/>
              </a:rPr>
              <a:t> </a:t>
            </a:r>
            <a:r>
              <a:rPr lang="es-ES" sz="2800" dirty="0" err="1">
                <a:solidFill>
                  <a:schemeClr val="accent5">
                    <a:lumMod val="50000"/>
                  </a:schemeClr>
                </a:solidFill>
                <a:cs typeface="Times New Roman" panose="02020603050405020304" pitchFamily="18" charset="0"/>
              </a:rPr>
              <a:t>professional</a:t>
            </a:r>
            <a:r>
              <a:rPr lang="es-ES" sz="2800" dirty="0">
                <a:solidFill>
                  <a:schemeClr val="accent5">
                    <a:lumMod val="50000"/>
                  </a:schemeClr>
                </a:solidFill>
                <a:cs typeface="Times New Roman" panose="02020603050405020304" pitchFamily="18" charset="0"/>
              </a:rPr>
              <a:t> </a:t>
            </a:r>
            <a:r>
              <a:rPr lang="es-ES" sz="2800" dirty="0" err="1">
                <a:solidFill>
                  <a:schemeClr val="accent5">
                    <a:lumMod val="50000"/>
                  </a:schemeClr>
                </a:solidFill>
                <a:cs typeface="Times New Roman" panose="02020603050405020304" pitchFamily="18" charset="0"/>
              </a:rPr>
              <a:t>journalistic</a:t>
            </a:r>
            <a:r>
              <a:rPr lang="es-ES" sz="2800" dirty="0">
                <a:solidFill>
                  <a:schemeClr val="accent5">
                    <a:lumMod val="50000"/>
                  </a:schemeClr>
                </a:solidFill>
                <a:cs typeface="Times New Roman" panose="02020603050405020304" pitchFamily="18" charset="0"/>
              </a:rPr>
              <a:t> </a:t>
            </a:r>
            <a:r>
              <a:rPr lang="es-ES" sz="2800" dirty="0" err="1">
                <a:solidFill>
                  <a:schemeClr val="accent5">
                    <a:lumMod val="50000"/>
                  </a:schemeClr>
                </a:solidFill>
                <a:cs typeface="Times New Roman" panose="02020603050405020304" pitchFamily="18" charset="0"/>
              </a:rPr>
              <a:t>frameworks</a:t>
            </a:r>
            <a:r>
              <a:rPr lang="es-ES" sz="2800" dirty="0">
                <a:solidFill>
                  <a:schemeClr val="accent5">
                    <a:lumMod val="50000"/>
                  </a:schemeClr>
                </a:solidFill>
                <a:cs typeface="Times New Roman" panose="02020603050405020304" pitchFamily="18" charset="0"/>
              </a:rPr>
              <a:t> at British </a:t>
            </a:r>
            <a:r>
              <a:rPr lang="es-ES" sz="2800" dirty="0" err="1">
                <a:solidFill>
                  <a:schemeClr val="accent5">
                    <a:lumMod val="50000"/>
                  </a:schemeClr>
                </a:solidFill>
                <a:cs typeface="Times New Roman" panose="02020603050405020304" pitchFamily="18" charset="0"/>
              </a:rPr>
              <a:t>newspaper</a:t>
            </a:r>
            <a:r>
              <a:rPr lang="es-ES" sz="2800" dirty="0">
                <a:solidFill>
                  <a:schemeClr val="accent5">
                    <a:lumMod val="50000"/>
                  </a:schemeClr>
                </a:solidFill>
                <a:cs typeface="Times New Roman" panose="02020603050405020304" pitchFamily="18" charset="0"/>
              </a:rPr>
              <a:t> </a:t>
            </a:r>
            <a:r>
              <a:rPr lang="es-ES" sz="2800" dirty="0" err="1">
                <a:solidFill>
                  <a:schemeClr val="accent5">
                    <a:lumMod val="50000"/>
                  </a:schemeClr>
                </a:solidFill>
                <a:cs typeface="Times New Roman" panose="02020603050405020304" pitchFamily="18" charset="0"/>
              </a:rPr>
              <a:t>websites</a:t>
            </a:r>
            <a:r>
              <a:rPr lang="es-ES" sz="2800" dirty="0">
                <a:solidFill>
                  <a:schemeClr val="accent5">
                    <a:lumMod val="50000"/>
                  </a:schemeClr>
                </a:solidFill>
                <a:cs typeface="Times New Roman" panose="02020603050405020304" pitchFamily="18" charset="0"/>
              </a:rPr>
              <a:t>. Journalism Practice, 2(3), 343-356. https://doi.org/10.1080/17512780802054538</a:t>
            </a:r>
          </a:p>
          <a:p>
            <a:pPr marL="421200" indent="-457200">
              <a:buFont typeface="Arial" panose="020B0604020202020204" pitchFamily="34" charset="0"/>
              <a:buChar char="•"/>
            </a:pPr>
            <a:r>
              <a:rPr lang="es-ES" sz="2800" dirty="0">
                <a:solidFill>
                  <a:schemeClr val="accent5">
                    <a:lumMod val="50000"/>
                  </a:schemeClr>
                </a:solidFill>
                <a:cs typeface="Times New Roman" panose="02020603050405020304" pitchFamily="18" charset="0"/>
              </a:rPr>
              <a:t>Lastra, A. (2016). El poder del prosumidor. Identificación de sus necesidades y repercusión en la producción audiovisual transmedia. Revista ICONO14 Revista científica de Comunicación y Tecnologías emergentes, 14(1), 71-94. https://doi.org/10.7195/ri14.v14i1.902</a:t>
            </a:r>
          </a:p>
          <a:p>
            <a:pPr marL="421200" indent="-457200">
              <a:buFont typeface="Arial" panose="020B0604020202020204" pitchFamily="34" charset="0"/>
              <a:buChar char="•"/>
            </a:pPr>
            <a:r>
              <a:rPr lang="es-ES" sz="2800" dirty="0" smtClean="0">
                <a:solidFill>
                  <a:schemeClr val="accent5">
                    <a:lumMod val="50000"/>
                  </a:schemeClr>
                </a:solidFill>
                <a:cs typeface="Times New Roman" panose="02020603050405020304" pitchFamily="18" charset="0"/>
              </a:rPr>
              <a:t>Van </a:t>
            </a:r>
            <a:r>
              <a:rPr lang="es-ES" sz="2800" dirty="0">
                <a:solidFill>
                  <a:schemeClr val="accent5">
                    <a:lumMod val="50000"/>
                  </a:schemeClr>
                </a:solidFill>
                <a:cs typeface="Times New Roman" panose="02020603050405020304" pitchFamily="18" charset="0"/>
              </a:rPr>
              <a:t>Dijk, T. A. (2016). Análisis Crítico del Discurso. Revista Austral de Ciencias Sociales, 30, 203-222. https://</a:t>
            </a:r>
            <a:r>
              <a:rPr lang="es-ES" sz="2800" dirty="0" smtClean="0">
                <a:solidFill>
                  <a:schemeClr val="accent5">
                    <a:lumMod val="50000"/>
                  </a:schemeClr>
                </a:solidFill>
                <a:cs typeface="Times New Roman" panose="02020603050405020304" pitchFamily="18" charset="0"/>
              </a:rPr>
              <a:t>doi.org/10.4206/rev.austral.cienc.soc.2016.n30-10</a:t>
            </a:r>
            <a:endParaRPr lang="es-DO" sz="2800" dirty="0">
              <a:solidFill>
                <a:schemeClr val="accent5">
                  <a:lumMod val="50000"/>
                </a:schemeClr>
              </a:solidFill>
              <a:cs typeface="Times New Roman" panose="02020603050405020304" pitchFamily="18" charset="0"/>
            </a:endParaRPr>
          </a:p>
        </p:txBody>
      </p:sp>
      <p:pic>
        <p:nvPicPr>
          <p:cNvPr id="3" name="Imagen 2"/>
          <p:cNvPicPr>
            <a:picLocks noChangeAspect="1"/>
          </p:cNvPicPr>
          <p:nvPr/>
        </p:nvPicPr>
        <p:blipFill>
          <a:blip r:embed="rId7"/>
          <a:stretch>
            <a:fillRect/>
          </a:stretch>
        </p:blipFill>
        <p:spPr>
          <a:xfrm>
            <a:off x="10543345" y="6126536"/>
            <a:ext cx="10664586" cy="7848000"/>
          </a:xfrm>
          <a:prstGeom prst="rect">
            <a:avLst/>
          </a:prstGeom>
        </p:spPr>
      </p:pic>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1485</TotalTime>
  <Words>531</Words>
  <Application>Microsoft Office PowerPoint</Application>
  <PresentationFormat>Personalizado</PresentationFormat>
  <Paragraphs>37</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Alujas</cp:lastModifiedBy>
  <cp:revision>46</cp:revision>
  <dcterms:created xsi:type="dcterms:W3CDTF">2012-02-10T00:21:22Z</dcterms:created>
  <dcterms:modified xsi:type="dcterms:W3CDTF">2021-11-08T22:17:31Z</dcterms:modified>
  <cp:category>Research poster templates</cp:category>
</cp:coreProperties>
</file>