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40" d="100"/>
          <a:sy n="40" d="100"/>
        </p:scale>
        <p:origin x="-438" y="-1062"/>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11/8/2021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11/8/2021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xmlns=""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xmlns="" val="20000"/>
                    </a:ext>
                  </a:extLst>
                </a:gridCol>
                <a:gridCol w="4636986">
                  <a:extLst>
                    <a:ext uri="{9D8B030D-6E8A-4147-A177-3AD203B41FA5}">
                      <a16:colId xmlns:a16="http://schemas.microsoft.com/office/drawing/2014/main" xmlns=""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xmlns=""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xmlns=""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xmlns=""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xmlns=""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xmlns=""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xmlns=""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xmlns=""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xmlns="" val="10010"/>
                  </a:ext>
                </a:extLst>
              </a:tr>
            </a:tbl>
          </a:graphicData>
        </a:graphic>
      </p:graphicFrame>
      <p:graphicFrame>
        <p:nvGraphicFramePr>
          <p:cNvPr id="4" name="Table 3">
            <a:extLst>
              <a:ext uri="{FF2B5EF4-FFF2-40B4-BE49-F238E27FC236}">
                <a16:creationId xmlns:a16="http://schemas.microsoft.com/office/drawing/2014/main" xmlns=""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xmlns="" val="20000"/>
                    </a:ext>
                  </a:extLst>
                </a:gridCol>
                <a:gridCol w="950236">
                  <a:extLst>
                    <a:ext uri="{9D8B030D-6E8A-4147-A177-3AD203B41FA5}">
                      <a16:colId xmlns:a16="http://schemas.microsoft.com/office/drawing/2014/main" xmlns="" val="764104496"/>
                    </a:ext>
                  </a:extLst>
                </a:gridCol>
                <a:gridCol w="3947443">
                  <a:extLst>
                    <a:ext uri="{9D8B030D-6E8A-4147-A177-3AD203B41FA5}">
                      <a16:colId xmlns:a16="http://schemas.microsoft.com/office/drawing/2014/main" xmlns=""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xmlns=""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xmlns=""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xmlns=""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xmlns=""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innetmr@uclv.edu.cu" TargetMode="External"/><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hyperlink" Target="mailto:linnetmolinarodriguez@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xmlns="" id="{3F0F9E90-FAA0-694D-A385-A29160674B09}"/>
              </a:ext>
            </a:extLst>
          </p:cNvPr>
          <p:cNvSpPr>
            <a:spLocks noGrp="1"/>
          </p:cNvSpPr>
          <p:nvPr>
            <p:ph type="body" sz="quarter" idx="10"/>
          </p:nvPr>
        </p:nvSpPr>
        <p:spPr>
          <a:xfrm>
            <a:off x="440616" y="5365571"/>
            <a:ext cx="10101856" cy="8075595"/>
          </a:xfrm>
        </p:spPr>
        <p:txBody>
          <a:bodyPr/>
          <a:lstStyle/>
          <a:p>
            <a:r>
              <a:rPr lang="es-PE" sz="3000" dirty="0" smtClean="0">
                <a:latin typeface="+mn-lt"/>
              </a:rPr>
              <a:t>ANTECEDENTES TEÓRICOS: </a:t>
            </a:r>
          </a:p>
          <a:p>
            <a:pPr marL="342900" indent="-342900">
              <a:buFont typeface="Arial" panose="020B0604020202020204" pitchFamily="34" charset="0"/>
              <a:buChar char="•"/>
            </a:pPr>
            <a:r>
              <a:rPr lang="es-PE" sz="3000" dirty="0" smtClean="0">
                <a:latin typeface="+mn-lt"/>
              </a:rPr>
              <a:t>Configuración de Sociedad-red (Castells, 2007) </a:t>
            </a:r>
          </a:p>
          <a:p>
            <a:pPr marL="342900" indent="-342900">
              <a:buFont typeface="Arial" panose="020B0604020202020204" pitchFamily="34" charset="0"/>
              <a:buChar char="•"/>
            </a:pPr>
            <a:r>
              <a:rPr lang="es-PE" sz="3000" dirty="0" smtClean="0">
                <a:latin typeface="+mn-lt"/>
              </a:rPr>
              <a:t>Del gatekeeping al gatewatching (Bruns, s.f.) </a:t>
            </a:r>
          </a:p>
          <a:p>
            <a:pPr marL="342900" indent="-342900">
              <a:buFont typeface="Arial" panose="020B0604020202020204" pitchFamily="34" charset="0"/>
              <a:buChar char="•"/>
            </a:pPr>
            <a:r>
              <a:rPr lang="es-PE" sz="3000" dirty="0" smtClean="0">
                <a:latin typeface="+mn-lt"/>
              </a:rPr>
              <a:t>Análisis Crítico del Discurso (van Dijk, 2016)</a:t>
            </a:r>
          </a:p>
          <a:p>
            <a:pPr marL="342900" indent="-342900">
              <a:buFont typeface="Arial" panose="020B0604020202020204" pitchFamily="34" charset="0"/>
              <a:buChar char="•"/>
            </a:pPr>
            <a:r>
              <a:rPr lang="es-PE" sz="3000" dirty="0" smtClean="0">
                <a:latin typeface="+mn-lt"/>
              </a:rPr>
              <a:t>Contenido generado por el usuario (González Manzanero, 2020; Hermida y Thurman, 2008; Lastra, 2016)</a:t>
            </a:r>
          </a:p>
          <a:p>
            <a:r>
              <a:rPr lang="es-PE" sz="3000" dirty="0" smtClean="0">
                <a:latin typeface="+mn-lt"/>
              </a:rPr>
              <a:t>CONTEXTO CUBANO: </a:t>
            </a:r>
          </a:p>
          <a:p>
            <a:pPr marL="571500" indent="-571500">
              <a:buFont typeface="Arial" panose="020B0604020202020204" pitchFamily="34" charset="0"/>
              <a:buChar char="•"/>
            </a:pPr>
            <a:r>
              <a:rPr lang="es-PE" sz="3000" dirty="0" smtClean="0">
                <a:latin typeface="+mn-lt"/>
              </a:rPr>
              <a:t>Implementación generalizada de las TIC e incremento del acceso público a Internet </a:t>
            </a:r>
          </a:p>
          <a:p>
            <a:pPr marL="571500" indent="-571500">
              <a:buFont typeface="Arial" panose="020B0604020202020204" pitchFamily="34" charset="0"/>
              <a:buChar char="•"/>
            </a:pPr>
            <a:r>
              <a:rPr lang="es-PE" sz="3000" dirty="0" smtClean="0">
                <a:latin typeface="+mn-lt"/>
              </a:rPr>
              <a:t>Escasa producción teórica sobre interactividad y participación online </a:t>
            </a:r>
          </a:p>
          <a:p>
            <a:r>
              <a:rPr lang="es-PE" sz="3000" dirty="0" smtClean="0">
                <a:latin typeface="+mn-lt"/>
              </a:rPr>
              <a:t>OBJETIVO DE LA INVESTIGACIÓN: </a:t>
            </a:r>
          </a:p>
          <a:p>
            <a:pPr marL="457200" indent="-457200">
              <a:buFont typeface="Arial" panose="020B0604020202020204" pitchFamily="34" charset="0"/>
              <a:buChar char="•"/>
            </a:pPr>
            <a:r>
              <a:rPr lang="es-ES" sz="3000" dirty="0" smtClean="0">
                <a:latin typeface="+mn-lt"/>
              </a:rPr>
              <a:t>Fundamentar </a:t>
            </a:r>
            <a:r>
              <a:rPr lang="es-ES" sz="3000" dirty="0">
                <a:latin typeface="+mn-lt"/>
              </a:rPr>
              <a:t>un sistema de categorías e indicadores para analizar críticamente el discurso de los cibermedios cubanos en el contexto de la actualización del modelo socialista. </a:t>
            </a:r>
            <a:endParaRPr lang="en-US" sz="3000" dirty="0">
              <a:latin typeface="+mn-lt"/>
            </a:endParaRPr>
          </a:p>
        </p:txBody>
      </p:sp>
      <p:sp>
        <p:nvSpPr>
          <p:cNvPr id="29" name="Text Placeholder 28">
            <a:extLst>
              <a:ext uri="{FF2B5EF4-FFF2-40B4-BE49-F238E27FC236}">
                <a16:creationId xmlns:a16="http://schemas.microsoft.com/office/drawing/2014/main" xmlns="" id="{FCB797DF-A438-244B-B34C-CCF348A4370E}"/>
              </a:ext>
            </a:extLst>
          </p:cNvPr>
          <p:cNvSpPr>
            <a:spLocks noGrp="1"/>
          </p:cNvSpPr>
          <p:nvPr>
            <p:ph type="body" sz="quarter" idx="11"/>
          </p:nvPr>
        </p:nvSpPr>
        <p:spPr>
          <a:xfrm>
            <a:off x="449463" y="4831184"/>
            <a:ext cx="10093882" cy="589515"/>
          </a:xfrm>
        </p:spPr>
        <p:txBody>
          <a:bodyPr/>
          <a:lstStyle/>
          <a:p>
            <a:r>
              <a:rPr lang="en-US" sz="3000" dirty="0" smtClean="0"/>
              <a:t>1. </a:t>
            </a:r>
            <a:r>
              <a:rPr lang="en-US" sz="3000" dirty="0" smtClean="0"/>
              <a:t>INTRODUCCIÓN</a:t>
            </a:r>
            <a:endParaRPr lang="en-US" sz="3000" dirty="0"/>
          </a:p>
        </p:txBody>
      </p:sp>
      <p:sp>
        <p:nvSpPr>
          <p:cNvPr id="30" name="Text Placeholder 29">
            <a:extLst>
              <a:ext uri="{FF2B5EF4-FFF2-40B4-BE49-F238E27FC236}">
                <a16:creationId xmlns:a16="http://schemas.microsoft.com/office/drawing/2014/main" xmlns="" id="{F756C91F-A769-8746-9736-6A1E2B721D6B}"/>
              </a:ext>
            </a:extLst>
          </p:cNvPr>
          <p:cNvSpPr>
            <a:spLocks noGrp="1"/>
          </p:cNvSpPr>
          <p:nvPr>
            <p:ph type="body" sz="quarter" idx="20"/>
          </p:nvPr>
        </p:nvSpPr>
        <p:spPr>
          <a:xfrm>
            <a:off x="449461" y="14041085"/>
            <a:ext cx="10096349" cy="566030"/>
          </a:xfrm>
        </p:spPr>
        <p:txBody>
          <a:bodyPr/>
          <a:lstStyle/>
          <a:p>
            <a:r>
              <a:rPr lang="en-US" dirty="0"/>
              <a:t>2</a:t>
            </a:r>
            <a:r>
              <a:rPr lang="en-US" dirty="0" smtClean="0"/>
              <a:t>. </a:t>
            </a:r>
            <a:r>
              <a:rPr lang="en-US" dirty="0" smtClean="0"/>
              <a:t>METODOLOGÍA</a:t>
            </a:r>
            <a:endParaRPr lang="en-US" dirty="0"/>
          </a:p>
        </p:txBody>
      </p:sp>
      <p:sp>
        <p:nvSpPr>
          <p:cNvPr id="31" name="Text Placeholder 30">
            <a:extLst>
              <a:ext uri="{FF2B5EF4-FFF2-40B4-BE49-F238E27FC236}">
                <a16:creationId xmlns:a16="http://schemas.microsoft.com/office/drawing/2014/main" xmlns="" id="{4D8E9A6E-E5FF-AB49-84AA-3A4E1523DDE0}"/>
              </a:ext>
            </a:extLst>
          </p:cNvPr>
          <p:cNvSpPr>
            <a:spLocks noGrp="1"/>
          </p:cNvSpPr>
          <p:nvPr>
            <p:ph type="body" sz="quarter" idx="25"/>
          </p:nvPr>
        </p:nvSpPr>
        <p:spPr>
          <a:xfrm>
            <a:off x="10846594" y="4831184"/>
            <a:ext cx="10093752" cy="589515"/>
          </a:xfrm>
        </p:spPr>
        <p:txBody>
          <a:bodyPr/>
          <a:lstStyle/>
          <a:p>
            <a:r>
              <a:rPr lang="en-US" sz="3000" dirty="0"/>
              <a:t>3</a:t>
            </a:r>
            <a:r>
              <a:rPr lang="en-US" sz="3000" dirty="0" smtClean="0"/>
              <a:t>. RESULTADOS </a:t>
            </a:r>
            <a:r>
              <a:rPr lang="en-US" sz="3000" dirty="0"/>
              <a:t>Y </a:t>
            </a:r>
            <a:r>
              <a:rPr lang="en-US" sz="3000" dirty="0" smtClean="0"/>
              <a:t>DISCUSIÓN</a:t>
            </a:r>
            <a:endParaRPr lang="en-US" sz="3000" dirty="0"/>
          </a:p>
        </p:txBody>
      </p:sp>
      <p:sp>
        <p:nvSpPr>
          <p:cNvPr id="32" name="Text Placeholder 31">
            <a:extLst>
              <a:ext uri="{FF2B5EF4-FFF2-40B4-BE49-F238E27FC236}">
                <a16:creationId xmlns:a16="http://schemas.microsoft.com/office/drawing/2014/main" xmlns="" id="{F1CD45E0-BFBD-6449-A27A-446292982C7D}"/>
              </a:ext>
            </a:extLst>
          </p:cNvPr>
          <p:cNvSpPr>
            <a:spLocks noGrp="1"/>
          </p:cNvSpPr>
          <p:nvPr>
            <p:ph type="body" sz="quarter" idx="26"/>
          </p:nvPr>
        </p:nvSpPr>
        <p:spPr>
          <a:xfrm>
            <a:off x="10846594" y="5365571"/>
            <a:ext cx="10093752" cy="781290"/>
          </a:xfrm>
        </p:spPr>
        <p:txBody>
          <a:bodyPr/>
          <a:lstStyle/>
          <a:p>
            <a:r>
              <a:rPr lang="es-PE" sz="3000" dirty="0" smtClean="0">
                <a:latin typeface="+mj-lt"/>
              </a:rPr>
              <a:t>SISTEMA DE CATEGORÍAS PROPUESTO:</a:t>
            </a:r>
            <a:endParaRPr lang="en-US" sz="3000" dirty="0">
              <a:latin typeface="+mj-lt"/>
            </a:endParaRPr>
          </a:p>
        </p:txBody>
      </p:sp>
      <p:sp>
        <p:nvSpPr>
          <p:cNvPr id="33" name="Text Placeholder 32">
            <a:extLst>
              <a:ext uri="{FF2B5EF4-FFF2-40B4-BE49-F238E27FC236}">
                <a16:creationId xmlns:a16="http://schemas.microsoft.com/office/drawing/2014/main" xmlns="" id="{B987F76A-25E5-8F4D-A08D-EFFBEAFC4DDD}"/>
              </a:ext>
            </a:extLst>
          </p:cNvPr>
          <p:cNvSpPr>
            <a:spLocks noGrp="1"/>
          </p:cNvSpPr>
          <p:nvPr>
            <p:ph type="body" sz="quarter" idx="27"/>
          </p:nvPr>
        </p:nvSpPr>
        <p:spPr>
          <a:xfrm>
            <a:off x="10850463" y="14041085"/>
            <a:ext cx="10090978" cy="566030"/>
          </a:xfrm>
        </p:spPr>
        <p:txBody>
          <a:bodyPr/>
          <a:lstStyle/>
          <a:p>
            <a:r>
              <a:rPr lang="en-US" dirty="0" smtClean="0"/>
              <a:t>4. CONCLUSIONES</a:t>
            </a:r>
            <a:endParaRPr lang="en-US" dirty="0"/>
          </a:p>
        </p:txBody>
      </p:sp>
      <p:sp>
        <p:nvSpPr>
          <p:cNvPr id="34" name="Text Placeholder 33">
            <a:extLst>
              <a:ext uri="{FF2B5EF4-FFF2-40B4-BE49-F238E27FC236}">
                <a16:creationId xmlns:a16="http://schemas.microsoft.com/office/drawing/2014/main" xmlns="" id="{7D41EBDE-1609-3448-80A4-1C45137E7020}"/>
              </a:ext>
            </a:extLst>
          </p:cNvPr>
          <p:cNvSpPr>
            <a:spLocks noGrp="1"/>
          </p:cNvSpPr>
          <p:nvPr>
            <p:ph type="body" sz="quarter" idx="28"/>
          </p:nvPr>
        </p:nvSpPr>
        <p:spPr>
          <a:xfrm>
            <a:off x="11088753" y="14767443"/>
            <a:ext cx="10094847" cy="5028607"/>
          </a:xfrm>
        </p:spPr>
        <p:txBody>
          <a:bodyPr/>
          <a:lstStyle/>
          <a:p>
            <a:r>
              <a:rPr lang="es-ES" sz="3000" dirty="0" smtClean="0">
                <a:latin typeface="+mn-lt"/>
              </a:rPr>
              <a:t>1. El </a:t>
            </a:r>
            <a:r>
              <a:rPr lang="es-ES" sz="3000" dirty="0">
                <a:latin typeface="+mn-lt"/>
              </a:rPr>
              <a:t>sistema de subcategorías e indicadores propuesto se integra en forma de marco analítico que resulta válido para comprender cómo los periodistas cubanos emplean las tecnologías de la información y la comunicación en un escenario que exige mayor interactividad con el </a:t>
            </a:r>
            <a:r>
              <a:rPr lang="es-ES" sz="3000" dirty="0" smtClean="0">
                <a:latin typeface="+mn-lt"/>
              </a:rPr>
              <a:t>público. </a:t>
            </a:r>
          </a:p>
          <a:p>
            <a:r>
              <a:rPr lang="es-ES" sz="3000" dirty="0" smtClean="0">
                <a:latin typeface="+mn-lt"/>
              </a:rPr>
              <a:t>2. Se reconoce el papel que juegan los procesos de comprensión y participación del receptor en tanto sujeto social cada vez más diverso y plural, expuesto a múltiples fuentes de influencia y con un rol activo en el debate público sobre los asuntos de interés colectivo. </a:t>
            </a:r>
            <a:endParaRPr lang="en-US" sz="3000" dirty="0">
              <a:latin typeface="+mn-lt"/>
            </a:endParaRPr>
          </a:p>
        </p:txBody>
      </p:sp>
      <p:sp>
        <p:nvSpPr>
          <p:cNvPr id="35" name="Text Placeholder 34">
            <a:extLst>
              <a:ext uri="{FF2B5EF4-FFF2-40B4-BE49-F238E27FC236}">
                <a16:creationId xmlns:a16="http://schemas.microsoft.com/office/drawing/2014/main" xmlns="" id="{8DB05AB3-1F2A-F04C-AC72-20A73D4DAA6A}"/>
              </a:ext>
            </a:extLst>
          </p:cNvPr>
          <p:cNvSpPr>
            <a:spLocks noGrp="1"/>
          </p:cNvSpPr>
          <p:nvPr>
            <p:ph type="body" sz="quarter" idx="29"/>
          </p:nvPr>
        </p:nvSpPr>
        <p:spPr>
          <a:xfrm>
            <a:off x="11302462" y="26591818"/>
            <a:ext cx="9881138" cy="566030"/>
          </a:xfrm>
        </p:spPr>
        <p:txBody>
          <a:bodyPr/>
          <a:lstStyle/>
          <a:p>
            <a:r>
              <a:rPr lang="en-US" dirty="0" smtClean="0"/>
              <a:t>CONTACTO</a:t>
            </a:r>
            <a:endParaRPr lang="en-US" dirty="0"/>
          </a:p>
        </p:txBody>
      </p:sp>
      <p:sp>
        <p:nvSpPr>
          <p:cNvPr id="36" name="Text Placeholder 35">
            <a:extLst>
              <a:ext uri="{FF2B5EF4-FFF2-40B4-BE49-F238E27FC236}">
                <a16:creationId xmlns:a16="http://schemas.microsoft.com/office/drawing/2014/main" xmlns="" id="{948B5F22-2ED2-E847-9BF3-82D22809A2DC}"/>
              </a:ext>
            </a:extLst>
          </p:cNvPr>
          <p:cNvSpPr>
            <a:spLocks noGrp="1"/>
          </p:cNvSpPr>
          <p:nvPr>
            <p:ph type="body" sz="quarter" idx="30"/>
          </p:nvPr>
        </p:nvSpPr>
        <p:spPr>
          <a:xfrm>
            <a:off x="11297410" y="27186410"/>
            <a:ext cx="9886190" cy="750512"/>
          </a:xfrm>
        </p:spPr>
        <p:txBody>
          <a:bodyPr/>
          <a:lstStyle/>
          <a:p>
            <a:r>
              <a:rPr lang="es-PE" sz="2800" dirty="0" smtClean="0">
                <a:hlinkClick r:id="rId3"/>
              </a:rPr>
              <a:t>linnetmr@uclv.edu.cu</a:t>
            </a:r>
            <a:r>
              <a:rPr lang="es-PE" sz="2800" dirty="0" smtClean="0"/>
              <a:t> y </a:t>
            </a:r>
            <a:r>
              <a:rPr lang="es-PE" sz="2800" dirty="0" smtClean="0">
                <a:hlinkClick r:id="rId4"/>
              </a:rPr>
              <a:t>linnetmolinarodriguez@gmail.com</a:t>
            </a:r>
            <a:r>
              <a:rPr lang="es-PE" sz="2800" dirty="0" smtClean="0"/>
              <a:t> </a:t>
            </a:r>
            <a:endParaRPr lang="en-US" sz="2800" dirty="0"/>
          </a:p>
        </p:txBody>
      </p:sp>
      <p:sp>
        <p:nvSpPr>
          <p:cNvPr id="37" name="Text Placeholder 36">
            <a:extLst>
              <a:ext uri="{FF2B5EF4-FFF2-40B4-BE49-F238E27FC236}">
                <a16:creationId xmlns:a16="http://schemas.microsoft.com/office/drawing/2014/main" xmlns="" id="{3B540C16-8ABD-8B40-A51F-D32095A92519}"/>
              </a:ext>
            </a:extLst>
          </p:cNvPr>
          <p:cNvSpPr>
            <a:spLocks noGrp="1"/>
          </p:cNvSpPr>
          <p:nvPr>
            <p:ph type="body" sz="quarter" idx="96"/>
          </p:nvPr>
        </p:nvSpPr>
        <p:spPr>
          <a:xfrm>
            <a:off x="417848" y="14767443"/>
            <a:ext cx="10409847" cy="6321268"/>
          </a:xfrm>
        </p:spPr>
        <p:txBody>
          <a:bodyPr numCol="1"/>
          <a:lstStyle/>
          <a:p>
            <a:r>
              <a:rPr lang="es-PE" sz="3000" dirty="0" smtClean="0">
                <a:latin typeface="+mj-lt"/>
              </a:rPr>
              <a:t>SISTEMATIZACIÓN TEÓRICA (Método bibliográfico-documental): </a:t>
            </a:r>
          </a:p>
          <a:p>
            <a:pPr marL="457200" indent="-457200">
              <a:buFont typeface="Arial" panose="020B0604020202020204" pitchFamily="34" charset="0"/>
              <a:buChar char="•"/>
            </a:pPr>
            <a:r>
              <a:rPr lang="es-ES" sz="3000" dirty="0" smtClean="0">
                <a:latin typeface="+mj-lt"/>
              </a:rPr>
              <a:t>Regularidades </a:t>
            </a:r>
            <a:r>
              <a:rPr lang="es-ES" sz="3000" dirty="0">
                <a:latin typeface="+mj-lt"/>
              </a:rPr>
              <a:t>que caracterizan estructuralmente los procesos de producción, emisión y recepción mediáticas en </a:t>
            </a:r>
            <a:r>
              <a:rPr lang="es-ES" sz="3000" dirty="0" smtClean="0">
                <a:latin typeface="+mj-lt"/>
              </a:rPr>
              <a:t>Cuba.</a:t>
            </a:r>
            <a:r>
              <a:rPr lang="es-PE" sz="3000" dirty="0" smtClean="0">
                <a:latin typeface="+mj-lt"/>
              </a:rPr>
              <a:t> </a:t>
            </a:r>
          </a:p>
          <a:p>
            <a:pPr marL="457200" indent="-457200">
              <a:buFont typeface="Arial" panose="020B0604020202020204" pitchFamily="34" charset="0"/>
              <a:buChar char="•"/>
            </a:pPr>
            <a:r>
              <a:rPr lang="es-ES" sz="3000" dirty="0" smtClean="0">
                <a:latin typeface="+mj-lt"/>
              </a:rPr>
              <a:t>Relaciones </a:t>
            </a:r>
            <a:r>
              <a:rPr lang="es-ES" sz="3000" dirty="0">
                <a:latin typeface="+mj-lt"/>
              </a:rPr>
              <a:t>de interdependencia que se establecen entre las condicionantes contextuales que rodean el ejercicio periodístico en </a:t>
            </a:r>
            <a:r>
              <a:rPr lang="es-ES" sz="3000" dirty="0" smtClean="0">
                <a:latin typeface="+mj-lt"/>
              </a:rPr>
              <a:t>Cuba.</a:t>
            </a:r>
          </a:p>
          <a:p>
            <a:pPr marL="457200" indent="-457200">
              <a:buFont typeface="Arial" panose="020B0604020202020204" pitchFamily="34" charset="0"/>
              <a:buChar char="•"/>
            </a:pPr>
            <a:r>
              <a:rPr lang="es-ES" sz="3000" dirty="0" smtClean="0">
                <a:latin typeface="+mj-lt"/>
              </a:rPr>
              <a:t>Referentes teóricos internacionales sobre ciberperiodismo, interactividad y participación online. </a:t>
            </a:r>
          </a:p>
          <a:p>
            <a:pPr marL="457200" indent="-457200">
              <a:buFont typeface="Arial" panose="020B0604020202020204" pitchFamily="34" charset="0"/>
              <a:buChar char="•"/>
            </a:pPr>
            <a:r>
              <a:rPr lang="es-ES" sz="3000" dirty="0" smtClean="0">
                <a:latin typeface="+mj-lt"/>
              </a:rPr>
              <a:t>Relaciones </a:t>
            </a:r>
            <a:r>
              <a:rPr lang="es-ES" sz="3000" dirty="0">
                <a:latin typeface="+mj-lt"/>
              </a:rPr>
              <a:t>entre las estructuras del discurso y las estructuras </a:t>
            </a:r>
            <a:r>
              <a:rPr lang="es-ES" sz="3000" dirty="0" smtClean="0">
                <a:latin typeface="+mj-lt"/>
              </a:rPr>
              <a:t>sociales (enfoque socio-cognitivo de </a:t>
            </a:r>
            <a:r>
              <a:rPr lang="es-ES" sz="3000" dirty="0" err="1" smtClean="0">
                <a:latin typeface="+mj-lt"/>
              </a:rPr>
              <a:t>Teun</a:t>
            </a:r>
            <a:r>
              <a:rPr lang="es-ES" sz="3000" dirty="0" smtClean="0">
                <a:latin typeface="+mj-lt"/>
              </a:rPr>
              <a:t> Van Dijk para el Análisis Crítico del Discurso). </a:t>
            </a:r>
            <a:endParaRPr lang="es-ES" sz="3000" dirty="0" smtClean="0">
              <a:latin typeface="+mj-lt"/>
            </a:endParaRPr>
          </a:p>
          <a:p>
            <a:pPr marL="457200" indent="-457200">
              <a:buFont typeface="Arial" panose="020B0604020202020204" pitchFamily="34" charset="0"/>
              <a:buChar char="•"/>
            </a:pPr>
            <a:endParaRPr lang="es-PE" sz="3000" dirty="0" smtClean="0">
              <a:latin typeface="+mj-lt"/>
            </a:endParaRPr>
          </a:p>
        </p:txBody>
      </p:sp>
      <p:sp>
        <p:nvSpPr>
          <p:cNvPr id="38" name="Text Placeholder 37">
            <a:extLst>
              <a:ext uri="{FF2B5EF4-FFF2-40B4-BE49-F238E27FC236}">
                <a16:creationId xmlns:a16="http://schemas.microsoft.com/office/drawing/2014/main" xmlns="" id="{0F56D88A-4B12-0F47-8D8A-2F1828CAE02A}"/>
              </a:ext>
            </a:extLst>
          </p:cNvPr>
          <p:cNvSpPr>
            <a:spLocks noGrp="1"/>
          </p:cNvSpPr>
          <p:nvPr>
            <p:ph type="body" sz="quarter" idx="150"/>
          </p:nvPr>
        </p:nvSpPr>
        <p:spPr>
          <a:xfrm>
            <a:off x="2890078" y="3859049"/>
            <a:ext cx="15608232" cy="769233"/>
          </a:xfrm>
        </p:spPr>
        <p:txBody>
          <a:bodyPr/>
          <a:lstStyle/>
          <a:p>
            <a:r>
              <a:rPr lang="en-US" dirty="0" smtClean="0"/>
              <a:t>Linnet Molina Rodríguez</a:t>
            </a:r>
            <a:endParaRPr lang="en-US" dirty="0"/>
          </a:p>
        </p:txBody>
      </p:sp>
      <p:sp>
        <p:nvSpPr>
          <p:cNvPr id="39" name="Text Placeholder 38">
            <a:extLst>
              <a:ext uri="{FF2B5EF4-FFF2-40B4-BE49-F238E27FC236}">
                <a16:creationId xmlns:a16="http://schemas.microsoft.com/office/drawing/2014/main" xmlns="" id="{6F9BAE11-25C3-0846-BD60-EDC70290B378}"/>
              </a:ext>
            </a:extLst>
          </p:cNvPr>
          <p:cNvSpPr>
            <a:spLocks noGrp="1"/>
          </p:cNvSpPr>
          <p:nvPr>
            <p:ph type="body" sz="quarter" idx="151"/>
          </p:nvPr>
        </p:nvSpPr>
        <p:spPr>
          <a:xfrm>
            <a:off x="2890078" y="2616565"/>
            <a:ext cx="15608232" cy="1318684"/>
          </a:xfrm>
        </p:spPr>
        <p:txBody>
          <a:bodyPr>
            <a:normAutofit fontScale="62500" lnSpcReduction="20000"/>
          </a:bodyPr>
          <a:lstStyle/>
          <a:p>
            <a:r>
              <a:rPr lang="es-ES" dirty="0"/>
              <a:t>Propuesta de indicadores para estudiar los cibermedios cubanos en el contexto de la actualización del modelo económico </a:t>
            </a:r>
            <a:endParaRPr lang="en-US" dirty="0"/>
          </a:p>
        </p:txBody>
      </p:sp>
      <p:sp>
        <p:nvSpPr>
          <p:cNvPr id="40" name="Text Placeholder 39">
            <a:extLst>
              <a:ext uri="{FF2B5EF4-FFF2-40B4-BE49-F238E27FC236}">
                <a16:creationId xmlns:a16="http://schemas.microsoft.com/office/drawing/2014/main" xmlns="" id="{4E095D28-F987-E544-B047-DF5F82B6C3C9}"/>
              </a:ext>
            </a:extLst>
          </p:cNvPr>
          <p:cNvSpPr>
            <a:spLocks noGrp="1"/>
          </p:cNvSpPr>
          <p:nvPr>
            <p:ph type="body" sz="quarter" idx="153"/>
          </p:nvPr>
        </p:nvSpPr>
        <p:spPr>
          <a:xfrm>
            <a:off x="2890078" y="1333230"/>
            <a:ext cx="15608232" cy="1130935"/>
          </a:xfrm>
        </p:spPr>
        <p:txBody>
          <a:bodyPr>
            <a:normAutofit fontScale="40000" lnSpcReduction="20000"/>
          </a:bodyPr>
          <a:lstStyle/>
          <a:p>
            <a:r>
              <a:rPr lang="es-ES" dirty="0"/>
              <a:t>I SIMPOSIO INTERNACIONAL «DESARROLLO HUMANO, EQUIDAD Y JUSTICIA SOCIAL»</a:t>
            </a:r>
            <a:endParaRPr lang="en-US" dirty="0"/>
          </a:p>
        </p:txBody>
      </p:sp>
      <p:grpSp>
        <p:nvGrpSpPr>
          <p:cNvPr id="15" name="Group 3">
            <a:extLst>
              <a:ext uri="{FF2B5EF4-FFF2-40B4-BE49-F238E27FC236}">
                <a16:creationId xmlns:a16="http://schemas.microsoft.com/office/drawing/2014/main" xmlns=""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xmlns="" id="{A1BB4E84-6C95-42E9-980E-D713A8ECE423}"/>
                </a:ext>
              </a:extLst>
            </p:cNvPr>
            <p:cNvPicPr>
              <a:picLocks noChangeAspect="1"/>
            </p:cNvPicPr>
            <p:nvPr/>
          </p:nvPicPr>
          <p:blipFill>
            <a:blip r:embed="rId5"/>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xmlns=""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xmlns=""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xmlns="" id="{95290901-B4D3-4064-85F4-DAE18FE7A3DA}"/>
              </a:ext>
            </a:extLst>
          </p:cNvPr>
          <p:cNvPicPr>
            <a:picLocks noChangeAspect="1"/>
          </p:cNvPicPr>
          <p:nvPr/>
        </p:nvPicPr>
        <p:blipFill>
          <a:blip r:embed="rId6"/>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xmlns="" id="{2FFC4E95-5061-45A6-B719-057AACD396AA}"/>
              </a:ext>
            </a:extLst>
          </p:cNvPr>
          <p:cNvPicPr>
            <a:picLocks noChangeAspect="1"/>
          </p:cNvPicPr>
          <p:nvPr/>
        </p:nvPicPr>
        <p:blipFill>
          <a:blip r:embed="rId6"/>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xmlns="" id="{A32D00C9-1922-491C-974A-562E5BAFB34D}"/>
              </a:ext>
            </a:extLst>
          </p:cNvPr>
          <p:cNvSpPr txBox="1">
            <a:spLocks/>
          </p:cNvSpPr>
          <p:nvPr/>
        </p:nvSpPr>
        <p:spPr>
          <a:xfrm>
            <a:off x="24331" y="20969670"/>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 name="1 CuadroTexto"/>
          <p:cNvSpPr txBox="1"/>
          <p:nvPr/>
        </p:nvSpPr>
        <p:spPr>
          <a:xfrm>
            <a:off x="514448" y="22035928"/>
            <a:ext cx="20203365" cy="4401205"/>
          </a:xfrm>
          <a:prstGeom prst="rect">
            <a:avLst/>
          </a:prstGeom>
          <a:noFill/>
        </p:spPr>
        <p:txBody>
          <a:bodyPr wrap="square" rtlCol="0">
            <a:spAutoFit/>
          </a:bodyPr>
          <a:lstStyle/>
          <a:p>
            <a:pPr marL="421200" indent="-457200">
              <a:buFont typeface="Arial" panose="020B0604020202020204" pitchFamily="34" charset="0"/>
              <a:buChar char="•"/>
            </a:pPr>
            <a:r>
              <a:rPr lang="en-US" sz="2800" dirty="0">
                <a:solidFill>
                  <a:schemeClr val="accent5">
                    <a:lumMod val="50000"/>
                  </a:schemeClr>
                </a:solidFill>
                <a:cs typeface="Times New Roman" panose="02020603050405020304" pitchFamily="18" charset="0"/>
              </a:rPr>
              <a:t>Bruns, A. (s. f.). 3.1. The Active Audience: Transforming Journalism from Gatekeeping to Gatewatching. </a:t>
            </a:r>
            <a:r>
              <a:rPr lang="en-US" sz="2800" dirty="0" smtClean="0">
                <a:solidFill>
                  <a:schemeClr val="accent5">
                    <a:lumMod val="50000"/>
                  </a:schemeClr>
                </a:solidFill>
                <a:cs typeface="Times New Roman" panose="02020603050405020304" pitchFamily="18" charset="0"/>
              </a:rPr>
              <a:t>13</a:t>
            </a:r>
          </a:p>
          <a:p>
            <a:pPr marL="421200" indent="-457200">
              <a:buFont typeface="Arial" panose="020B0604020202020204" pitchFamily="34" charset="0"/>
              <a:buChar char="•"/>
            </a:pPr>
            <a:r>
              <a:rPr lang="en-US" sz="2800" dirty="0">
                <a:solidFill>
                  <a:schemeClr val="accent5">
                    <a:lumMod val="50000"/>
                  </a:schemeClr>
                </a:solidFill>
                <a:cs typeface="Times New Roman" panose="02020603050405020304" pitchFamily="18" charset="0"/>
              </a:rPr>
              <a:t>Castells, M. (2007). Communication, Power and Counter-power in the Network Society. 29</a:t>
            </a:r>
            <a:r>
              <a:rPr lang="en-US" sz="2800" dirty="0" smtClean="0">
                <a:solidFill>
                  <a:schemeClr val="accent5">
                    <a:lumMod val="50000"/>
                  </a:schemeClr>
                </a:solidFill>
                <a:cs typeface="Times New Roman" panose="02020603050405020304" pitchFamily="18" charset="0"/>
              </a:rPr>
              <a:t>. </a:t>
            </a:r>
          </a:p>
          <a:p>
            <a:pPr marL="421200" indent="-457200">
              <a:buFont typeface="Arial" panose="020B0604020202020204" pitchFamily="34" charset="0"/>
              <a:buChar char="•"/>
            </a:pPr>
            <a:r>
              <a:rPr lang="es-ES" sz="2800" dirty="0" smtClean="0">
                <a:solidFill>
                  <a:schemeClr val="accent5">
                    <a:lumMod val="50000"/>
                  </a:schemeClr>
                </a:solidFill>
                <a:cs typeface="Times New Roman" panose="02020603050405020304" pitchFamily="18" charset="0"/>
              </a:rPr>
              <a:t>González </a:t>
            </a:r>
            <a:r>
              <a:rPr lang="es-ES" sz="2800" dirty="0">
                <a:solidFill>
                  <a:schemeClr val="accent5">
                    <a:lumMod val="50000"/>
                  </a:schemeClr>
                </a:solidFill>
                <a:cs typeface="Times New Roman" panose="02020603050405020304" pitchFamily="18" charset="0"/>
              </a:rPr>
              <a:t>Manzanero, R. (2020). Los comentarios digitales de los usuarios en los periódicos en línea: Análisis de la coherencia y la interactividad. Círculo de Lingüística Aplicada a la Comunicación, 83, 77-92. https://doi.org/10.5209/clac.70565</a:t>
            </a:r>
          </a:p>
          <a:p>
            <a:pPr marL="421200" indent="-457200">
              <a:buFont typeface="Arial" panose="020B0604020202020204" pitchFamily="34" charset="0"/>
              <a:buChar char="•"/>
            </a:pPr>
            <a:r>
              <a:rPr lang="es-ES" sz="2800" dirty="0">
                <a:solidFill>
                  <a:schemeClr val="accent5">
                    <a:lumMod val="50000"/>
                  </a:schemeClr>
                </a:solidFill>
                <a:cs typeface="Times New Roman" panose="02020603050405020304" pitchFamily="18" charset="0"/>
              </a:rPr>
              <a:t>Hermida, A., &amp; Thurman, N. (2008). A </a:t>
            </a:r>
            <a:r>
              <a:rPr lang="es-ES" sz="2800" dirty="0" err="1">
                <a:solidFill>
                  <a:schemeClr val="accent5">
                    <a:lumMod val="50000"/>
                  </a:schemeClr>
                </a:solidFill>
                <a:cs typeface="Times New Roman" panose="02020603050405020304" pitchFamily="18" charset="0"/>
              </a:rPr>
              <a:t>clash</a:t>
            </a:r>
            <a:r>
              <a:rPr lang="es-ES" sz="2800" dirty="0">
                <a:solidFill>
                  <a:schemeClr val="accent5">
                    <a:lumMod val="50000"/>
                  </a:schemeClr>
                </a:solidFill>
                <a:cs typeface="Times New Roman" panose="02020603050405020304" pitchFamily="18" charset="0"/>
              </a:rPr>
              <a:t> of cultures: </a:t>
            </a:r>
            <a:r>
              <a:rPr lang="es-ES" sz="2800" dirty="0" err="1">
                <a:solidFill>
                  <a:schemeClr val="accent5">
                    <a:lumMod val="50000"/>
                  </a:schemeClr>
                </a:solidFill>
                <a:cs typeface="Times New Roman" panose="02020603050405020304" pitchFamily="18" charset="0"/>
              </a:rPr>
              <a:t>The</a:t>
            </a:r>
            <a:r>
              <a:rPr lang="es-ES" sz="2800" dirty="0">
                <a:solidFill>
                  <a:schemeClr val="accent5">
                    <a:lumMod val="50000"/>
                  </a:schemeClr>
                </a:solidFill>
                <a:cs typeface="Times New Roman" panose="02020603050405020304" pitchFamily="18" charset="0"/>
              </a:rPr>
              <a:t> </a:t>
            </a:r>
            <a:r>
              <a:rPr lang="es-ES" sz="2800" dirty="0" err="1">
                <a:solidFill>
                  <a:schemeClr val="accent5">
                    <a:lumMod val="50000"/>
                  </a:schemeClr>
                </a:solidFill>
                <a:cs typeface="Times New Roman" panose="02020603050405020304" pitchFamily="18" charset="0"/>
              </a:rPr>
              <a:t>integration</a:t>
            </a:r>
            <a:r>
              <a:rPr lang="es-ES" sz="2800" dirty="0">
                <a:solidFill>
                  <a:schemeClr val="accent5">
                    <a:lumMod val="50000"/>
                  </a:schemeClr>
                </a:solidFill>
                <a:cs typeface="Times New Roman" panose="02020603050405020304" pitchFamily="18" charset="0"/>
              </a:rPr>
              <a:t> of </a:t>
            </a:r>
            <a:r>
              <a:rPr lang="es-ES" sz="2800" dirty="0" err="1">
                <a:solidFill>
                  <a:schemeClr val="accent5">
                    <a:lumMod val="50000"/>
                  </a:schemeClr>
                </a:solidFill>
                <a:cs typeface="Times New Roman" panose="02020603050405020304" pitchFamily="18" charset="0"/>
              </a:rPr>
              <a:t>user-generated</a:t>
            </a:r>
            <a:r>
              <a:rPr lang="es-ES" sz="2800" dirty="0">
                <a:solidFill>
                  <a:schemeClr val="accent5">
                    <a:lumMod val="50000"/>
                  </a:schemeClr>
                </a:solidFill>
                <a:cs typeface="Times New Roman" panose="02020603050405020304" pitchFamily="18" charset="0"/>
              </a:rPr>
              <a:t> </a:t>
            </a:r>
            <a:r>
              <a:rPr lang="es-ES" sz="2800" dirty="0" err="1">
                <a:solidFill>
                  <a:schemeClr val="accent5">
                    <a:lumMod val="50000"/>
                  </a:schemeClr>
                </a:solidFill>
                <a:cs typeface="Times New Roman" panose="02020603050405020304" pitchFamily="18" charset="0"/>
              </a:rPr>
              <a:t>content</a:t>
            </a:r>
            <a:r>
              <a:rPr lang="es-ES" sz="2800" dirty="0">
                <a:solidFill>
                  <a:schemeClr val="accent5">
                    <a:lumMod val="50000"/>
                  </a:schemeClr>
                </a:solidFill>
                <a:cs typeface="Times New Roman" panose="02020603050405020304" pitchFamily="18" charset="0"/>
              </a:rPr>
              <a:t> </a:t>
            </a:r>
            <a:r>
              <a:rPr lang="es-ES" sz="2800" dirty="0" err="1">
                <a:solidFill>
                  <a:schemeClr val="accent5">
                    <a:lumMod val="50000"/>
                  </a:schemeClr>
                </a:solidFill>
                <a:cs typeface="Times New Roman" panose="02020603050405020304" pitchFamily="18" charset="0"/>
              </a:rPr>
              <a:t>within</a:t>
            </a:r>
            <a:r>
              <a:rPr lang="es-ES" sz="2800" dirty="0">
                <a:solidFill>
                  <a:schemeClr val="accent5">
                    <a:lumMod val="50000"/>
                  </a:schemeClr>
                </a:solidFill>
                <a:cs typeface="Times New Roman" panose="02020603050405020304" pitchFamily="18" charset="0"/>
              </a:rPr>
              <a:t> </a:t>
            </a:r>
            <a:r>
              <a:rPr lang="es-ES" sz="2800" dirty="0" err="1">
                <a:solidFill>
                  <a:schemeClr val="accent5">
                    <a:lumMod val="50000"/>
                  </a:schemeClr>
                </a:solidFill>
                <a:cs typeface="Times New Roman" panose="02020603050405020304" pitchFamily="18" charset="0"/>
              </a:rPr>
              <a:t>professional</a:t>
            </a:r>
            <a:r>
              <a:rPr lang="es-ES" sz="2800" dirty="0">
                <a:solidFill>
                  <a:schemeClr val="accent5">
                    <a:lumMod val="50000"/>
                  </a:schemeClr>
                </a:solidFill>
                <a:cs typeface="Times New Roman" panose="02020603050405020304" pitchFamily="18" charset="0"/>
              </a:rPr>
              <a:t> </a:t>
            </a:r>
            <a:r>
              <a:rPr lang="es-ES" sz="2800" dirty="0" err="1">
                <a:solidFill>
                  <a:schemeClr val="accent5">
                    <a:lumMod val="50000"/>
                  </a:schemeClr>
                </a:solidFill>
                <a:cs typeface="Times New Roman" panose="02020603050405020304" pitchFamily="18" charset="0"/>
              </a:rPr>
              <a:t>journalistic</a:t>
            </a:r>
            <a:r>
              <a:rPr lang="es-ES" sz="2800" dirty="0">
                <a:solidFill>
                  <a:schemeClr val="accent5">
                    <a:lumMod val="50000"/>
                  </a:schemeClr>
                </a:solidFill>
                <a:cs typeface="Times New Roman" panose="02020603050405020304" pitchFamily="18" charset="0"/>
              </a:rPr>
              <a:t> </a:t>
            </a:r>
            <a:r>
              <a:rPr lang="es-ES" sz="2800" dirty="0" err="1">
                <a:solidFill>
                  <a:schemeClr val="accent5">
                    <a:lumMod val="50000"/>
                  </a:schemeClr>
                </a:solidFill>
                <a:cs typeface="Times New Roman" panose="02020603050405020304" pitchFamily="18" charset="0"/>
              </a:rPr>
              <a:t>frameworks</a:t>
            </a:r>
            <a:r>
              <a:rPr lang="es-ES" sz="2800" dirty="0">
                <a:solidFill>
                  <a:schemeClr val="accent5">
                    <a:lumMod val="50000"/>
                  </a:schemeClr>
                </a:solidFill>
                <a:cs typeface="Times New Roman" panose="02020603050405020304" pitchFamily="18" charset="0"/>
              </a:rPr>
              <a:t> at British </a:t>
            </a:r>
            <a:r>
              <a:rPr lang="es-ES" sz="2800" dirty="0" err="1">
                <a:solidFill>
                  <a:schemeClr val="accent5">
                    <a:lumMod val="50000"/>
                  </a:schemeClr>
                </a:solidFill>
                <a:cs typeface="Times New Roman" panose="02020603050405020304" pitchFamily="18" charset="0"/>
              </a:rPr>
              <a:t>newspaper</a:t>
            </a:r>
            <a:r>
              <a:rPr lang="es-ES" sz="2800" dirty="0">
                <a:solidFill>
                  <a:schemeClr val="accent5">
                    <a:lumMod val="50000"/>
                  </a:schemeClr>
                </a:solidFill>
                <a:cs typeface="Times New Roman" panose="02020603050405020304" pitchFamily="18" charset="0"/>
              </a:rPr>
              <a:t> </a:t>
            </a:r>
            <a:r>
              <a:rPr lang="es-ES" sz="2800" dirty="0" err="1">
                <a:solidFill>
                  <a:schemeClr val="accent5">
                    <a:lumMod val="50000"/>
                  </a:schemeClr>
                </a:solidFill>
                <a:cs typeface="Times New Roman" panose="02020603050405020304" pitchFamily="18" charset="0"/>
              </a:rPr>
              <a:t>websites</a:t>
            </a:r>
            <a:r>
              <a:rPr lang="es-ES" sz="2800" dirty="0">
                <a:solidFill>
                  <a:schemeClr val="accent5">
                    <a:lumMod val="50000"/>
                  </a:schemeClr>
                </a:solidFill>
                <a:cs typeface="Times New Roman" panose="02020603050405020304" pitchFamily="18" charset="0"/>
              </a:rPr>
              <a:t>. Journalism Practice, 2(3), 343-356. https://doi.org/10.1080/17512780802054538</a:t>
            </a:r>
          </a:p>
          <a:p>
            <a:pPr marL="421200" indent="-457200">
              <a:buFont typeface="Arial" panose="020B0604020202020204" pitchFamily="34" charset="0"/>
              <a:buChar char="•"/>
            </a:pPr>
            <a:r>
              <a:rPr lang="es-ES" sz="2800" dirty="0">
                <a:solidFill>
                  <a:schemeClr val="accent5">
                    <a:lumMod val="50000"/>
                  </a:schemeClr>
                </a:solidFill>
                <a:cs typeface="Times New Roman" panose="02020603050405020304" pitchFamily="18" charset="0"/>
              </a:rPr>
              <a:t>Lastra, A. (2016). El poder del prosumidor. Identificación de sus necesidades y repercusión en la producción audiovisual transmedia. Revista ICONO14 Revista científica de Comunicación y Tecnologías emergentes, 14(1), 71-94. https://doi.org/10.7195/ri14.v14i1.902</a:t>
            </a:r>
          </a:p>
          <a:p>
            <a:pPr marL="421200" indent="-457200">
              <a:buFont typeface="Arial" panose="020B0604020202020204" pitchFamily="34" charset="0"/>
              <a:buChar char="•"/>
            </a:pPr>
            <a:r>
              <a:rPr lang="es-ES" sz="2800" dirty="0" smtClean="0">
                <a:solidFill>
                  <a:schemeClr val="accent5">
                    <a:lumMod val="50000"/>
                  </a:schemeClr>
                </a:solidFill>
                <a:cs typeface="Times New Roman" panose="02020603050405020304" pitchFamily="18" charset="0"/>
              </a:rPr>
              <a:t>Van </a:t>
            </a:r>
            <a:r>
              <a:rPr lang="es-ES" sz="2800" dirty="0">
                <a:solidFill>
                  <a:schemeClr val="accent5">
                    <a:lumMod val="50000"/>
                  </a:schemeClr>
                </a:solidFill>
                <a:cs typeface="Times New Roman" panose="02020603050405020304" pitchFamily="18" charset="0"/>
              </a:rPr>
              <a:t>Dijk, T. A. (2016). Análisis Crítico del Discurso. Revista Austral de Ciencias Sociales, 30, 203-222. https://</a:t>
            </a:r>
            <a:r>
              <a:rPr lang="es-ES" sz="2800" dirty="0" smtClean="0">
                <a:solidFill>
                  <a:schemeClr val="accent5">
                    <a:lumMod val="50000"/>
                  </a:schemeClr>
                </a:solidFill>
                <a:cs typeface="Times New Roman" panose="02020603050405020304" pitchFamily="18" charset="0"/>
              </a:rPr>
              <a:t>doi.org/10.4206/rev.austral.cienc.soc.2016.n30-10</a:t>
            </a:r>
            <a:endParaRPr lang="es-DO" sz="2800" dirty="0">
              <a:solidFill>
                <a:schemeClr val="accent5">
                  <a:lumMod val="50000"/>
                </a:schemeClr>
              </a:solidFill>
              <a:cs typeface="Times New Roman" panose="02020603050405020304" pitchFamily="18" charset="0"/>
            </a:endParaRPr>
          </a:p>
        </p:txBody>
      </p:sp>
      <p:pic>
        <p:nvPicPr>
          <p:cNvPr id="3" name="Imagen 2"/>
          <p:cNvPicPr>
            <a:picLocks noChangeAspect="1"/>
          </p:cNvPicPr>
          <p:nvPr/>
        </p:nvPicPr>
        <p:blipFill>
          <a:blip r:embed="rId7"/>
          <a:stretch>
            <a:fillRect/>
          </a:stretch>
        </p:blipFill>
        <p:spPr>
          <a:xfrm>
            <a:off x="10543345" y="6126536"/>
            <a:ext cx="10664586" cy="7848000"/>
          </a:xfrm>
          <a:prstGeom prst="rect">
            <a:avLst/>
          </a:prstGeom>
        </p:spPr>
      </p:pic>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1485</TotalTime>
  <Words>531</Words>
  <Application>Microsoft Office PowerPoint</Application>
  <PresentationFormat>Personalizado</PresentationFormat>
  <Paragraphs>37</Paragraphs>
  <Slides>1</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vt:i4>
      </vt:variant>
    </vt:vector>
  </HeadingPairs>
  <TitlesOfParts>
    <vt:vector size="10" baseType="lpstr">
      <vt:lpstr>Arial</vt:lpstr>
      <vt:lpstr>Arial Black</vt:lpstr>
      <vt:lpstr>Calibri</vt:lpstr>
      <vt:lpstr>Code Pro Bold</vt:lpstr>
      <vt:lpstr>Cooper Hewitt Bold</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Alujas</cp:lastModifiedBy>
  <cp:revision>46</cp:revision>
  <dcterms:created xsi:type="dcterms:W3CDTF">2012-02-10T00:21:22Z</dcterms:created>
  <dcterms:modified xsi:type="dcterms:W3CDTF">2021-11-08T22:17:31Z</dcterms:modified>
  <cp:category>Research poster templates</cp:category>
</cp:coreProperties>
</file>