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5" autoAdjust="0"/>
    <p:restoredTop sz="94777" autoAdjust="0"/>
  </p:normalViewPr>
  <p:slideViewPr>
    <p:cSldViewPr snapToGrid="0" snapToObjects="1" showGuides="1">
      <p:cViewPr>
        <p:scale>
          <a:sx n="66" d="100"/>
          <a:sy n="66" d="100"/>
        </p:scale>
        <p:origin x="-2436" y="11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11/9/2021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mt.educarchile.cl/mt/jjbrunner/archives/2005/12/_deseco_es_el_n.html" TargetMode="External"/><Relationship Id="rId5" Type="http://schemas.openxmlformats.org/officeDocument/2006/relationships/hyperlink" Target="http://tecnologiaedu.us.es/cuestionario/bibliovir/jca23.pdf"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3692553" y="4979573"/>
            <a:ext cx="7609909" cy="1612287"/>
          </a:xfrm>
        </p:spPr>
        <p:txBody>
          <a:bodyPr/>
          <a:lstStyle/>
          <a:p>
            <a:r>
              <a:rPr lang="es-ES" sz="4400" dirty="0" smtClean="0"/>
              <a:t>-</a:t>
            </a:r>
            <a:r>
              <a:rPr lang="es-ES" dirty="0"/>
              <a:t>Describir el diseño de un curso de postgrado virtual especializado en idioma inglés con fines profesionales para psicólogos y comunicadores sociales</a:t>
            </a:r>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449463" y="4754240"/>
            <a:ext cx="10093882" cy="743404"/>
          </a:xfrm>
        </p:spPr>
        <p:txBody>
          <a:bodyPr/>
          <a:lstStyle/>
          <a:p>
            <a:r>
              <a:rPr lang="en-US" dirty="0" smtClean="0"/>
              <a:t>1. INTRODUCCI</a:t>
            </a:r>
            <a:r>
              <a:rPr lang="en-US" sz="4000" b="0" dirty="0" smtClean="0"/>
              <a:t>ó</a:t>
            </a:r>
            <a:r>
              <a:rPr lang="en-US" dirty="0" smtClean="0"/>
              <a:t>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586069" y="12618162"/>
            <a:ext cx="10096349" cy="681848"/>
          </a:xfrm>
        </p:spPr>
        <p:txBody>
          <a:bodyPr/>
          <a:lstStyle/>
          <a:p>
            <a:r>
              <a:rPr lang="en-US" dirty="0"/>
              <a:t>2</a:t>
            </a:r>
            <a:r>
              <a:rPr lang="en-US" dirty="0" smtClean="0"/>
              <a:t>. </a:t>
            </a:r>
            <a:r>
              <a:rPr lang="en-US" dirty="0" err="1" smtClean="0"/>
              <a:t>METODOLOG</a:t>
            </a:r>
            <a:r>
              <a:rPr lang="en-US" sz="3600" b="0" dirty="0" err="1" smtClean="0"/>
              <a:t>í</a:t>
            </a:r>
            <a:r>
              <a:rPr lang="en-US" dirty="0" err="1" smtClean="0"/>
              <a:t>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a:t>
            </a:r>
            <a:r>
              <a:rPr lang="en-US" dirty="0" smtClean="0"/>
              <a:t>DISCUSIÓN</a:t>
            </a:r>
            <a:endParaRPr lang="en-US" dirty="0"/>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1174948" y="5535959"/>
            <a:ext cx="10093752" cy="7744094"/>
          </a:xfrm>
        </p:spPr>
        <p:txBody>
          <a:bodyPr/>
          <a:lstStyle/>
          <a:p>
            <a:pPr marL="457200" lvl="1" indent="0" algn="just">
              <a:lnSpc>
                <a:spcPct val="107000"/>
              </a:lnSpc>
              <a:spcAft>
                <a:spcPts val="1200"/>
              </a:spcAft>
              <a:buNone/>
            </a:pPr>
            <a:r>
              <a:rPr lang="es-ES" sz="1800" b="1" dirty="0" smtClean="0">
                <a:latin typeface="Times New Roman" panose="02020603050405020304" pitchFamily="18" charset="0"/>
                <a:ea typeface="Times New Roman" panose="02020603050405020304" pitchFamily="18" charset="0"/>
                <a:cs typeface="Times New Roman" panose="02020603050405020304" pitchFamily="18" charset="0"/>
              </a:rPr>
              <a:t>Diseño </a:t>
            </a:r>
            <a:r>
              <a:rPr lang="es-ES" sz="1800" b="1" dirty="0">
                <a:latin typeface="Times New Roman" panose="02020603050405020304" pitchFamily="18" charset="0"/>
                <a:ea typeface="Times New Roman" panose="02020603050405020304" pitchFamily="18" charset="0"/>
                <a:cs typeface="Times New Roman" panose="02020603050405020304" pitchFamily="18" charset="0"/>
              </a:rPr>
              <a:t>del curso de inglés con fines </a:t>
            </a:r>
            <a:r>
              <a:rPr lang="es-ES" sz="1800" b="1" dirty="0" smtClean="0">
                <a:latin typeface="Times New Roman" panose="02020603050405020304" pitchFamily="18" charset="0"/>
                <a:ea typeface="Times New Roman" panose="02020603050405020304" pitchFamily="18" charset="0"/>
                <a:cs typeface="Times New Roman" panose="02020603050405020304" pitchFamily="18" charset="0"/>
              </a:rPr>
              <a:t>profesionales</a:t>
            </a:r>
            <a:endParaRPr lang="es-E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u="sng" dirty="0" smtClean="0">
                <a:effectLst>
                  <a:outerShdw blurRad="38100" dist="38100" dir="2700000" algn="tl">
                    <a:srgbClr val="000000">
                      <a:alpha val="43137"/>
                    </a:srgbClr>
                  </a:outerShdw>
                </a:effectLst>
                <a:ea typeface="Times New Roman" panose="02020603050405020304" pitchFamily="18" charset="0"/>
              </a:rPr>
              <a:t>Objetivo:</a:t>
            </a:r>
            <a:r>
              <a:rPr lang="es-ES" dirty="0" smtClean="0">
                <a:ea typeface="Times New Roman" panose="02020603050405020304" pitchFamily="18" charset="0"/>
              </a:rPr>
              <a:t> Mejorar la competencia comunicativa en idioma inglés de los profesionales del área de la Psicología y de la Comunicación Social.</a:t>
            </a:r>
            <a:endParaRPr lang="es-ES" sz="1800" dirty="0" smtClean="0">
              <a:latin typeface="Calibri" panose="020F0502020204030204" pitchFamily="34" charset="0"/>
              <a:ea typeface="Calibri" panose="020F0502020204030204" pitchFamily="34" charset="0"/>
            </a:endParaRPr>
          </a:p>
          <a:p>
            <a:pPr algn="just">
              <a:lnSpc>
                <a:spcPct val="107000"/>
              </a:lnSpc>
              <a:spcAft>
                <a:spcPts val="800"/>
              </a:spcAft>
            </a:pPr>
            <a:r>
              <a:rPr lang="es-ES" u="sng" dirty="0" smtClean="0">
                <a:effectLst>
                  <a:outerShdw blurRad="38100" dist="38100" dir="2700000" algn="tl">
                    <a:srgbClr val="000000">
                      <a:alpha val="43137"/>
                    </a:srgbClr>
                  </a:outerShdw>
                </a:effectLst>
                <a:ea typeface="Times New Roman" panose="02020603050405020304" pitchFamily="18" charset="0"/>
              </a:rPr>
              <a:t>Duración:</a:t>
            </a:r>
            <a:r>
              <a:rPr lang="es-ES" dirty="0" smtClean="0">
                <a:ea typeface="Times New Roman" panose="02020603050405020304" pitchFamily="18" charset="0"/>
              </a:rPr>
              <a:t> 10 semanas</a:t>
            </a:r>
            <a:endParaRPr lang="es-ES" dirty="0">
              <a:ea typeface="Times New Roman" panose="02020603050405020304" pitchFamily="18" charset="0"/>
            </a:endParaRPr>
          </a:p>
          <a:p>
            <a:pPr algn="just">
              <a:lnSpc>
                <a:spcPct val="107000"/>
              </a:lnSpc>
              <a:spcAft>
                <a:spcPts val="800"/>
              </a:spcAft>
            </a:pPr>
            <a:r>
              <a:rPr lang="es-ES" u="sng" dirty="0">
                <a:effectLst>
                  <a:outerShdw blurRad="38100" dist="38100" dir="2700000" algn="tl">
                    <a:srgbClr val="000000">
                      <a:alpha val="43137"/>
                    </a:srgbClr>
                  </a:outerShdw>
                </a:effectLst>
                <a:ea typeface="Times New Roman" panose="02020603050405020304" pitchFamily="18" charset="0"/>
              </a:rPr>
              <a:t>Contenidos</a:t>
            </a:r>
            <a:r>
              <a:rPr lang="es-ES" dirty="0" smtClean="0">
                <a:ea typeface="Times New Roman" panose="02020603050405020304" pitchFamily="18" charset="0"/>
              </a:rPr>
              <a:t>: Smoking, </a:t>
            </a:r>
            <a:r>
              <a:rPr lang="es-ES" dirty="0" err="1" smtClean="0">
                <a:ea typeface="Times New Roman" panose="02020603050405020304" pitchFamily="18" charset="0"/>
              </a:rPr>
              <a:t>drugadiction</a:t>
            </a:r>
            <a:r>
              <a:rPr lang="es-ES" dirty="0" smtClean="0">
                <a:ea typeface="Times New Roman" panose="02020603050405020304" pitchFamily="18" charset="0"/>
              </a:rPr>
              <a:t>, AIDS, </a:t>
            </a:r>
            <a:r>
              <a:rPr lang="es-ES" dirty="0" err="1" smtClean="0">
                <a:ea typeface="Times New Roman" panose="02020603050405020304" pitchFamily="18" charset="0"/>
              </a:rPr>
              <a:t>alcoholism</a:t>
            </a:r>
            <a:r>
              <a:rPr lang="es-ES" dirty="0" smtClean="0">
                <a:ea typeface="Times New Roman" panose="02020603050405020304" pitchFamily="18" charset="0"/>
              </a:rPr>
              <a:t>, </a:t>
            </a:r>
            <a:r>
              <a:rPr lang="es-ES" dirty="0" err="1" smtClean="0">
                <a:ea typeface="Times New Roman" panose="02020603050405020304" pitchFamily="18" charset="0"/>
              </a:rPr>
              <a:t>self-esteem</a:t>
            </a:r>
            <a:r>
              <a:rPr lang="es-ES" dirty="0" smtClean="0">
                <a:ea typeface="Times New Roman" panose="02020603050405020304" pitchFamily="18" charset="0"/>
              </a:rPr>
              <a:t>, stress, mental </a:t>
            </a:r>
            <a:r>
              <a:rPr lang="es-ES" dirty="0" err="1" smtClean="0">
                <a:ea typeface="Times New Roman" panose="02020603050405020304" pitchFamily="18" charset="0"/>
              </a:rPr>
              <a:t>illnesses</a:t>
            </a:r>
            <a:r>
              <a:rPr lang="es-ES" dirty="0" smtClean="0">
                <a:ea typeface="Times New Roman" panose="02020603050405020304" pitchFamily="18" charset="0"/>
              </a:rPr>
              <a:t>,</a:t>
            </a:r>
            <a:r>
              <a:rPr lang="es-ES" dirty="0" smtClean="0"/>
              <a:t>, </a:t>
            </a:r>
            <a:r>
              <a:rPr lang="es-ES" dirty="0" err="1" smtClean="0"/>
              <a:t>psychological</a:t>
            </a:r>
            <a:r>
              <a:rPr lang="es-ES" dirty="0" smtClean="0"/>
              <a:t> </a:t>
            </a:r>
            <a:r>
              <a:rPr lang="es-ES" dirty="0" err="1" smtClean="0"/>
              <a:t>desorders</a:t>
            </a:r>
            <a:r>
              <a:rPr lang="es-ES" dirty="0" smtClean="0"/>
              <a:t> </a:t>
            </a:r>
            <a:r>
              <a:rPr lang="es-ES" dirty="0" err="1" smtClean="0"/>
              <a:t>due</a:t>
            </a:r>
            <a:r>
              <a:rPr lang="es-ES" dirty="0" smtClean="0"/>
              <a:t> to </a:t>
            </a:r>
            <a:r>
              <a:rPr lang="es-ES" dirty="0" err="1"/>
              <a:t>Covid</a:t>
            </a:r>
            <a:r>
              <a:rPr lang="es-ES" dirty="0"/>
              <a:t> 19, </a:t>
            </a:r>
            <a:r>
              <a:rPr lang="es-ES" dirty="0" smtClean="0"/>
              <a:t>social </a:t>
            </a:r>
            <a:r>
              <a:rPr lang="es-ES" dirty="0" err="1" smtClean="0"/>
              <a:t>problems</a:t>
            </a:r>
            <a:r>
              <a:rPr lang="es-ES" dirty="0" smtClean="0"/>
              <a:t>, </a:t>
            </a:r>
            <a:r>
              <a:rPr lang="es-ES" dirty="0" smtClean="0">
                <a:ea typeface="Times New Roman" panose="02020603050405020304" pitchFamily="18" charset="0"/>
              </a:rPr>
              <a:t>and </a:t>
            </a:r>
            <a:r>
              <a:rPr lang="es-ES" dirty="0" err="1" smtClean="0">
                <a:ea typeface="Times New Roman" panose="02020603050405020304" pitchFamily="18" charset="0"/>
              </a:rPr>
              <a:t>others</a:t>
            </a:r>
            <a:endParaRPr lang="es-ES" dirty="0">
              <a:ea typeface="Times New Roman" panose="02020603050405020304" pitchFamily="18" charset="0"/>
            </a:endParaRPr>
          </a:p>
          <a:p>
            <a:pPr algn="just">
              <a:lnSpc>
                <a:spcPct val="107000"/>
              </a:lnSpc>
              <a:spcAft>
                <a:spcPts val="800"/>
              </a:spcAft>
            </a:pPr>
            <a:r>
              <a:rPr lang="es-ES" u="sng" dirty="0">
                <a:effectLst>
                  <a:outerShdw blurRad="38100" dist="38100" dir="2700000" algn="tl">
                    <a:srgbClr val="000000">
                      <a:alpha val="43137"/>
                    </a:srgbClr>
                  </a:outerShdw>
                </a:effectLst>
                <a:ea typeface="Times New Roman" panose="02020603050405020304" pitchFamily="18" charset="0"/>
              </a:rPr>
              <a:t>Funciones comunicativas</a:t>
            </a:r>
            <a:r>
              <a:rPr lang="es-ES" dirty="0" smtClean="0">
                <a:solidFill>
                  <a:srgbClr val="4472C4">
                    <a:lumMod val="50000"/>
                  </a:srgbClr>
                </a:solidFill>
              </a:rPr>
              <a:t>: expresar </a:t>
            </a:r>
            <a:r>
              <a:rPr lang="es-ES" dirty="0">
                <a:solidFill>
                  <a:srgbClr val="4472C4">
                    <a:lumMod val="50000"/>
                  </a:srgbClr>
                </a:solidFill>
              </a:rPr>
              <a:t>opiniones, </a:t>
            </a:r>
            <a:r>
              <a:rPr lang="es-ES" dirty="0" smtClean="0">
                <a:solidFill>
                  <a:srgbClr val="4472C4">
                    <a:lumMod val="50000"/>
                  </a:srgbClr>
                </a:solidFill>
              </a:rPr>
              <a:t>dar consejos, responder </a:t>
            </a:r>
            <a:r>
              <a:rPr lang="es-ES" dirty="0">
                <a:solidFill>
                  <a:srgbClr val="4472C4">
                    <a:lumMod val="50000"/>
                  </a:srgbClr>
                </a:solidFill>
              </a:rPr>
              <a:t>y formular preguntas, </a:t>
            </a:r>
            <a:r>
              <a:rPr lang="es-ES" dirty="0" smtClean="0">
                <a:solidFill>
                  <a:srgbClr val="4472C4">
                    <a:lumMod val="50000"/>
                  </a:srgbClr>
                </a:solidFill>
              </a:rPr>
              <a:t>resumir idea central de un texto, escribir </a:t>
            </a:r>
            <a:r>
              <a:rPr lang="es-ES" dirty="0">
                <a:solidFill>
                  <a:srgbClr val="4472C4">
                    <a:lumMod val="50000"/>
                  </a:srgbClr>
                </a:solidFill>
              </a:rPr>
              <a:t>el currículo en idioma inglés, aspectos muy provechosos y recurrentes para los profesionales </a:t>
            </a:r>
            <a:r>
              <a:rPr lang="es-ES" dirty="0" smtClean="0">
                <a:solidFill>
                  <a:srgbClr val="4472C4">
                    <a:lumMod val="50000"/>
                  </a:srgbClr>
                </a:solidFill>
                <a:ea typeface="Calibri" panose="020F0502020204030204" pitchFamily="34" charset="0"/>
              </a:rPr>
              <a:t>formular o definir conceptos, extraer </a:t>
            </a:r>
            <a:r>
              <a:rPr lang="es-ES" dirty="0">
                <a:solidFill>
                  <a:srgbClr val="4472C4">
                    <a:lumMod val="50000"/>
                  </a:srgbClr>
                </a:solidFill>
                <a:ea typeface="Calibri" panose="020F0502020204030204" pitchFamily="34" charset="0"/>
              </a:rPr>
              <a:t>idea principal y secundaria </a:t>
            </a:r>
            <a:endParaRPr lang="es-ES" dirty="0" smtClean="0">
              <a:solidFill>
                <a:srgbClr val="4472C4">
                  <a:lumMod val="50000"/>
                </a:srgbClr>
              </a:solidFill>
              <a:ea typeface="Calibri" panose="020F0502020204030204" pitchFamily="34" charset="0"/>
            </a:endParaRPr>
          </a:p>
          <a:p>
            <a:pPr algn="just">
              <a:lnSpc>
                <a:spcPct val="107000"/>
              </a:lnSpc>
              <a:spcAft>
                <a:spcPts val="800"/>
              </a:spcAft>
            </a:pPr>
            <a:r>
              <a:rPr lang="es-ES" u="sng" dirty="0" smtClean="0">
                <a:effectLst>
                  <a:outerShdw blurRad="38100" dist="38100" dir="2700000" algn="tl">
                    <a:srgbClr val="000000">
                      <a:alpha val="43137"/>
                    </a:srgbClr>
                  </a:outerShdw>
                </a:effectLst>
                <a:ea typeface="Times New Roman" panose="02020603050405020304" pitchFamily="18" charset="0"/>
              </a:rPr>
              <a:t>Recursos </a:t>
            </a:r>
            <a:r>
              <a:rPr lang="es-ES" u="sng" dirty="0">
                <a:effectLst>
                  <a:outerShdw blurRad="38100" dist="38100" dir="2700000" algn="tl">
                    <a:srgbClr val="000000">
                      <a:alpha val="43137"/>
                    </a:srgbClr>
                  </a:outerShdw>
                </a:effectLst>
                <a:ea typeface="Times New Roman" panose="02020603050405020304" pitchFamily="18" charset="0"/>
              </a:rPr>
              <a:t>virtuales</a:t>
            </a:r>
            <a:r>
              <a:rPr lang="es-ES" dirty="0" smtClean="0">
                <a:ea typeface="Calibri" panose="020F0502020204030204" pitchFamily="34" charset="0"/>
              </a:rPr>
              <a:t>: </a:t>
            </a:r>
            <a:r>
              <a:rPr lang="es-ES" dirty="0">
                <a:ea typeface="Times New Roman" panose="02020603050405020304" pitchFamily="18" charset="0"/>
              </a:rPr>
              <a:t>Foro inicial para conocer los intereses de los </a:t>
            </a:r>
            <a:r>
              <a:rPr lang="es-ES" dirty="0" smtClean="0">
                <a:ea typeface="Times New Roman" panose="02020603050405020304" pitchFamily="18" charset="0"/>
              </a:rPr>
              <a:t>participantes, </a:t>
            </a:r>
            <a:r>
              <a:rPr lang="es-ES" dirty="0" smtClean="0">
                <a:ea typeface="Calibri" panose="020F0502020204030204" pitchFamily="34" charset="0"/>
              </a:rPr>
              <a:t>5 </a:t>
            </a:r>
            <a:r>
              <a:rPr lang="es-ES" dirty="0">
                <a:ea typeface="Calibri" panose="020F0502020204030204" pitchFamily="34" charset="0"/>
              </a:rPr>
              <a:t>foros de </a:t>
            </a:r>
            <a:r>
              <a:rPr lang="es-ES" dirty="0" smtClean="0">
                <a:ea typeface="Calibri" panose="020F0502020204030204" pitchFamily="34" charset="0"/>
              </a:rPr>
              <a:t>discusión, ejercicios </a:t>
            </a:r>
            <a:r>
              <a:rPr lang="es-ES" dirty="0">
                <a:ea typeface="Calibri" panose="020F0502020204030204" pitchFamily="34" charset="0"/>
              </a:rPr>
              <a:t>interactivos </a:t>
            </a:r>
            <a:r>
              <a:rPr lang="es-ES" dirty="0" smtClean="0">
                <a:ea typeface="Calibri" panose="020F0502020204030204" pitchFamily="34" charset="0"/>
              </a:rPr>
              <a:t>de comprensión y producción</a:t>
            </a:r>
            <a:r>
              <a:rPr lang="es-ES" dirty="0" smtClean="0"/>
              <a:t> </a:t>
            </a:r>
            <a:r>
              <a:rPr lang="es-ES" dirty="0"/>
              <a:t>para el desarrollo de la habilidad de escritura en situaciones reales de comunicación</a:t>
            </a:r>
            <a:r>
              <a:rPr lang="es-ES" dirty="0" smtClean="0">
                <a:ea typeface="Calibri" panose="020F0502020204030204" pitchFamily="34" charset="0"/>
              </a:rPr>
              <a:t>,, </a:t>
            </a:r>
            <a:r>
              <a:rPr lang="es-ES" dirty="0">
                <a:ea typeface="Calibri" panose="020F0502020204030204" pitchFamily="34" charset="0"/>
              </a:rPr>
              <a:t>entre </a:t>
            </a:r>
            <a:r>
              <a:rPr lang="es-ES" dirty="0" smtClean="0">
                <a:ea typeface="Calibri" panose="020F0502020204030204" pitchFamily="34" charset="0"/>
              </a:rPr>
              <a:t>otros, 5 </a:t>
            </a:r>
            <a:r>
              <a:rPr lang="es-ES" dirty="0" err="1" smtClean="0">
                <a:ea typeface="Calibri" panose="020F0502020204030204" pitchFamily="34" charset="0"/>
              </a:rPr>
              <a:t>webquests</a:t>
            </a:r>
            <a:r>
              <a:rPr lang="es-ES" dirty="0" smtClean="0">
                <a:ea typeface="Calibri" panose="020F0502020204030204" pitchFamily="34" charset="0"/>
              </a:rPr>
              <a:t>, </a:t>
            </a:r>
            <a:r>
              <a:rPr lang="es-ES" dirty="0">
                <a:ea typeface="Calibri" panose="020F0502020204030204" pitchFamily="34" charset="0"/>
              </a:rPr>
              <a:t>una </a:t>
            </a:r>
            <a:r>
              <a:rPr lang="es-ES" dirty="0" smtClean="0">
                <a:ea typeface="Calibri" panose="020F0502020204030204" pitchFamily="34" charset="0"/>
              </a:rPr>
              <a:t>sección </a:t>
            </a:r>
            <a:r>
              <a:rPr lang="es-ES" dirty="0">
                <a:ea typeface="Calibri" panose="020F0502020204030204" pitchFamily="34" charset="0"/>
              </a:rPr>
              <a:t>de línea ayuda, sección de avisos y </a:t>
            </a:r>
            <a:r>
              <a:rPr lang="es-ES" dirty="0" smtClean="0">
                <a:ea typeface="Calibri" panose="020F0502020204030204" pitchFamily="34" charset="0"/>
              </a:rPr>
              <a:t>de </a:t>
            </a:r>
            <a:r>
              <a:rPr lang="es-ES" dirty="0">
                <a:ea typeface="Calibri" panose="020F0502020204030204" pitchFamily="34" charset="0"/>
              </a:rPr>
              <a:t>anuncios. </a:t>
            </a:r>
            <a:r>
              <a:rPr lang="es-ES" dirty="0" smtClean="0">
                <a:ea typeface="Calibri" panose="020F0502020204030204" pitchFamily="34" charset="0"/>
              </a:rPr>
              <a:t>test </a:t>
            </a:r>
            <a:r>
              <a:rPr lang="es-ES" dirty="0">
                <a:ea typeface="Calibri" panose="020F0502020204030204" pitchFamily="34" charset="0"/>
              </a:rPr>
              <a:t>de estrés y autoestima, diccionarios digitales tanto generales, como especializados, y otros materiales para realizar tareas en conjunto, etc., lo que permitió el trabajo en grupos y la colaboración.</a:t>
            </a:r>
            <a:endParaRPr lang="es-ES" sz="1800" dirty="0">
              <a:latin typeface="Calibri" panose="020F0502020204030204" pitchFamily="34" charset="0"/>
              <a:ea typeface="Calibri" panose="020F0502020204030204" pitchFamily="34" charset="0"/>
            </a:endParaRPr>
          </a:p>
          <a:p>
            <a:pPr algn="just">
              <a:lnSpc>
                <a:spcPct val="107000"/>
              </a:lnSpc>
              <a:spcAft>
                <a:spcPts val="800"/>
              </a:spcAft>
            </a:pPr>
            <a:r>
              <a:rPr lang="es-ES" u="sng" dirty="0">
                <a:effectLst>
                  <a:outerShdw blurRad="38100" dist="38100" dir="2700000" algn="tl">
                    <a:srgbClr val="000000">
                      <a:alpha val="43137"/>
                    </a:srgbClr>
                  </a:outerShdw>
                </a:effectLst>
                <a:ea typeface="Times New Roman" panose="02020603050405020304" pitchFamily="18" charset="0"/>
              </a:rPr>
              <a:t>Publicado</a:t>
            </a:r>
            <a:r>
              <a:rPr lang="es-ES" dirty="0" smtClean="0">
                <a:ea typeface="Calibri" panose="020F0502020204030204" pitchFamily="34" charset="0"/>
              </a:rPr>
              <a:t> en plataforma Moodle</a:t>
            </a:r>
          </a:p>
          <a:p>
            <a:pPr algn="just">
              <a:lnSpc>
                <a:spcPct val="107000"/>
              </a:lnSpc>
              <a:spcAft>
                <a:spcPts val="800"/>
              </a:spcAft>
            </a:pPr>
            <a:r>
              <a:rPr lang="es-ES" u="sng" dirty="0">
                <a:effectLst>
                  <a:outerShdw blurRad="38100" dist="38100" dir="2700000" algn="tl">
                    <a:srgbClr val="000000">
                      <a:alpha val="43137"/>
                    </a:srgbClr>
                  </a:outerShdw>
                </a:effectLst>
                <a:ea typeface="Times New Roman" panose="02020603050405020304" pitchFamily="18" charset="0"/>
              </a:rPr>
              <a:t>La evaluación </a:t>
            </a:r>
            <a:r>
              <a:rPr lang="es-ES" dirty="0" smtClean="0">
                <a:ea typeface="Calibri" panose="020F0502020204030204" pitchFamily="34" charset="0"/>
              </a:rPr>
              <a:t>se realizó con un carácter formativo a partir de las propias tareas de aprendizaje y unido a la evaluación final.</a:t>
            </a:r>
            <a:endParaRPr lang="es-ES" sz="1800" dirty="0">
              <a:latin typeface="Calibri" panose="020F0502020204030204" pitchFamily="34" charset="0"/>
              <a:ea typeface="Calibri" panose="020F0502020204030204" pitchFamily="34" charset="0"/>
            </a:endParaRP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42726" y="13648379"/>
            <a:ext cx="10094847" cy="6305879"/>
          </a:xfrm>
        </p:spPr>
        <p:txBody>
          <a:bodyPr/>
          <a:lstStyle/>
          <a:p>
            <a:pPr marL="342900" marR="0" lvl="0" indent="-342900" algn="just">
              <a:lnSpc>
                <a:spcPct val="115000"/>
              </a:lnSpc>
              <a:spcBef>
                <a:spcPts val="0"/>
              </a:spcBef>
              <a:spcAft>
                <a:spcPts val="0"/>
              </a:spcAft>
              <a:buFont typeface="Symbol" panose="05050102010706020507" pitchFamily="18" charset="2"/>
              <a:buChar char=""/>
            </a:pPr>
            <a:r>
              <a:rPr lang="es-ES" dirty="0">
                <a:ea typeface="Calibri" panose="020F0502020204030204" pitchFamily="34" charset="0"/>
              </a:rPr>
              <a:t>El estudio del contexto demostró que el dominio del idioma inglés, así como el uso de las tecnologías de la información y la comunicación (TIC)   adquieren cada vez más importancia para acceder a la información y al </a:t>
            </a:r>
            <a:r>
              <a:rPr lang="es-ES" dirty="0" smtClean="0">
                <a:ea typeface="Calibri" panose="020F0502020204030204" pitchFamily="34" charset="0"/>
              </a:rPr>
              <a:t>conocimiento.</a:t>
            </a:r>
            <a:endParaRPr lang="en-US" sz="1800" dirty="0" smtClean="0">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s-ES" dirty="0" smtClean="0">
                <a:ea typeface="Calibri" panose="020F0502020204030204" pitchFamily="34" charset="0"/>
              </a:rPr>
              <a:t>Las </a:t>
            </a:r>
            <a:r>
              <a:rPr lang="es-ES" dirty="0">
                <a:ea typeface="Calibri" panose="020F0502020204030204" pitchFamily="34" charset="0"/>
              </a:rPr>
              <a:t>corrientes y tendencias pedagógicas en el campo de la enseñanza y el aprendizaje de las lenguas extranjeras reconocen el papel de las TIC en la renovación de los objetivos, contenidos y métodos de enseñanza y aprendizaje y el papel del profesor y el estudiante.</a:t>
            </a:r>
            <a:endParaRPr lang="en-US" sz="1800" dirty="0">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s-ES" dirty="0" smtClean="0">
                <a:ea typeface="Calibri" panose="020F0502020204030204" pitchFamily="34" charset="0"/>
              </a:rPr>
              <a:t>La </a:t>
            </a:r>
            <a:r>
              <a:rPr lang="es-ES" dirty="0">
                <a:ea typeface="Calibri" panose="020F0502020204030204" pitchFamily="34" charset="0"/>
              </a:rPr>
              <a:t>propuesta del curso virtual en idioma inglés para los profesionales de la Psicología y la Comunicación en plataforma </a:t>
            </a:r>
            <a:r>
              <a:rPr lang="es-ES" dirty="0" err="1">
                <a:ea typeface="Calibri" panose="020F0502020204030204" pitchFamily="34" charset="0"/>
              </a:rPr>
              <a:t>Moodle</a:t>
            </a:r>
            <a:r>
              <a:rPr lang="es-ES" dirty="0">
                <a:ea typeface="Calibri" panose="020F0502020204030204" pitchFamily="34" charset="0"/>
              </a:rPr>
              <a:t> está en concordancia con las exigencias con las aspiraciones del Ministerio de Educación Superior Cubana de formar profesionales competentes con pleno dominio del idioma </a:t>
            </a:r>
            <a:r>
              <a:rPr lang="es-ES" dirty="0" smtClean="0">
                <a:ea typeface="Calibri" panose="020F0502020204030204" pitchFamily="34" charset="0"/>
              </a:rPr>
              <a:t>inglés.</a:t>
            </a:r>
            <a:endParaRPr lang="en-US" sz="1800" dirty="0" smtClean="0">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s-ES" dirty="0" smtClean="0">
                <a:ea typeface="Calibri" panose="020F0502020204030204" pitchFamily="34" charset="0"/>
              </a:rPr>
              <a:t>Se </a:t>
            </a:r>
            <a:r>
              <a:rPr lang="es-ES" dirty="0">
                <a:ea typeface="Calibri" panose="020F0502020204030204" pitchFamily="34" charset="0"/>
              </a:rPr>
              <a:t>favorece el manejo de términos de ambas especialidades por su enfoque basado en contenidos los cuales abordan temáticas </a:t>
            </a:r>
            <a:r>
              <a:rPr lang="es-ES" dirty="0" smtClean="0">
                <a:ea typeface="Calibri" panose="020F0502020204030204" pitchFamily="34" charset="0"/>
              </a:rPr>
              <a:t>propias.</a:t>
            </a:r>
            <a:endParaRPr lang="en-US" sz="1800" dirty="0" smtClean="0">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s-ES" dirty="0" smtClean="0">
                <a:ea typeface="Calibri" panose="020F0502020204030204" pitchFamily="34" charset="0"/>
              </a:rPr>
              <a:t>Se </a:t>
            </a:r>
            <a:r>
              <a:rPr lang="es-ES" dirty="0">
                <a:ea typeface="Calibri" panose="020F0502020204030204" pitchFamily="34" charset="0"/>
              </a:rPr>
              <a:t>sugiere implementar cursos de </a:t>
            </a:r>
            <a:r>
              <a:rPr lang="es-ES" dirty="0" smtClean="0">
                <a:ea typeface="Calibri" panose="020F0502020204030204" pitchFamily="34" charset="0"/>
              </a:rPr>
              <a:t>postgrado especializado </a:t>
            </a:r>
            <a:r>
              <a:rPr lang="es-ES" dirty="0">
                <a:ea typeface="Calibri" panose="020F0502020204030204" pitchFamily="34" charset="0"/>
              </a:rPr>
              <a:t>en el resto de las especialidades como parte de la estrategia para el perfeccionamiento del idioma inglés en los profesionales universitarios </a:t>
            </a:r>
            <a:r>
              <a:rPr lang="es-ES" dirty="0" smtClean="0">
                <a:ea typeface="Calibri" panose="020F0502020204030204" pitchFamily="34" charset="0"/>
              </a:rPr>
              <a:t>cubanos.</a:t>
            </a:r>
            <a:endParaRPr lang="en-US" sz="18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s-ES" dirty="0">
                <a:ea typeface="Calibri" panose="020F0502020204030204" pitchFamily="34" charset="0"/>
              </a:rPr>
              <a:t>Esta línea de investigación a su vez pudiera derivar trabajos futuros enmarcados en la creación y aplicación de nuevos cursos </a:t>
            </a:r>
            <a:endParaRPr lang="en-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627402"/>
          </a:xfrm>
        </p:spPr>
        <p:txBody>
          <a:bodyPr/>
          <a:lstStyle/>
          <a:p>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633726"/>
            <a:ext cx="10102728" cy="2104729"/>
          </a:xfrm>
        </p:spPr>
        <p:txBody>
          <a:bodyPr/>
          <a:lstStyle/>
          <a:p>
            <a:r>
              <a:rPr lang="es-ES" dirty="0"/>
              <a:t>M</a:t>
            </a:r>
            <a:r>
              <a:rPr lang="es-ES" dirty="0" smtClean="0"/>
              <a:t>etodología de enfoque mixto: </a:t>
            </a:r>
            <a:r>
              <a:rPr lang="es-ES" dirty="0" err="1" smtClean="0"/>
              <a:t>cuanti</a:t>
            </a:r>
            <a:r>
              <a:rPr lang="es-ES" dirty="0" smtClean="0"/>
              <a:t>-cualitativa</a:t>
            </a:r>
          </a:p>
          <a:p>
            <a:r>
              <a:rPr lang="es-ES" dirty="0" smtClean="0"/>
              <a:t>Análisis </a:t>
            </a:r>
            <a:r>
              <a:rPr lang="es-ES" dirty="0"/>
              <a:t>de documentos </a:t>
            </a:r>
            <a:endParaRPr lang="es-ES" dirty="0" smtClean="0"/>
          </a:p>
          <a:p>
            <a:r>
              <a:rPr lang="es-ES" dirty="0" smtClean="0"/>
              <a:t>Observación</a:t>
            </a:r>
          </a:p>
          <a:p>
            <a:r>
              <a:rPr lang="es-ES" dirty="0"/>
              <a:t>E</a:t>
            </a:r>
            <a:r>
              <a:rPr lang="es-ES" dirty="0" smtClean="0"/>
              <a:t>ncuesta </a:t>
            </a:r>
            <a:r>
              <a:rPr lang="es-ES" dirty="0"/>
              <a:t>a los </a:t>
            </a:r>
            <a:r>
              <a:rPr lang="es-ES" dirty="0" smtClean="0"/>
              <a:t>egresados</a:t>
            </a:r>
            <a:endParaRPr lang="en-US" dirty="0"/>
          </a:p>
          <a:p>
            <a:r>
              <a:rPr lang="es-ES" dirty="0"/>
              <a:t> </a:t>
            </a:r>
            <a:endParaRPr lang="en-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normAutofit fontScale="55000" lnSpcReduction="20000"/>
          </a:bodyPr>
          <a:lstStyle/>
          <a:p>
            <a:r>
              <a:rPr lang="es-ES" b="1" dirty="0"/>
              <a:t>Carmen Luisa Gonzales </a:t>
            </a:r>
            <a:r>
              <a:rPr lang="es-ES" b="1" dirty="0" smtClean="0"/>
              <a:t>Arias, Juana </a:t>
            </a:r>
            <a:r>
              <a:rPr lang="es-ES" b="1" dirty="0"/>
              <a:t>Idania Pérez </a:t>
            </a:r>
            <a:r>
              <a:rPr lang="es-ES" b="1" dirty="0" smtClean="0"/>
              <a:t>Morales</a:t>
            </a:r>
          </a:p>
          <a:p>
            <a:r>
              <a:rPr lang="es-ES" b="1" dirty="0"/>
              <a:t>Formación continua virtual en inglés con fines profesionales para psicólogos y comunicadores sociales</a:t>
            </a:r>
            <a:endParaRPr lang="en-US" dirty="0"/>
          </a:p>
          <a:p>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b="1" dirty="0"/>
              <a:t>Formación continua virtual en inglés con fines profesionales para psicólogos y comunicadores sociales</a:t>
            </a:r>
            <a:endParaRPr lang="en-U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pPr>
              <a:lnSpc>
                <a:spcPct val="115000"/>
              </a:lnSpc>
              <a:spcBef>
                <a:spcPts val="0"/>
              </a:spcBef>
            </a:pPr>
            <a:r>
              <a:rPr lang="es-ES" sz="9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SIMPOSIO INTERNACIONAL “DESARROLLO HUMANO, EQUIDAD Y JUSTICIA SOCIAL”</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3459090"/>
            <a:ext cx="20203365" cy="4801571"/>
          </a:xfrm>
          <a:prstGeom prst="rect">
            <a:avLst/>
          </a:prstGeom>
          <a:noFill/>
        </p:spPr>
        <p:txBody>
          <a:bodyPr wrap="square" rtlCol="0">
            <a:spAutoFit/>
          </a:bodyPr>
          <a:lstStyle/>
          <a:p>
            <a:pPr algn="just">
              <a:lnSpc>
                <a:spcPct val="107000"/>
              </a:lnSpc>
              <a:spcAft>
                <a:spcPts val="0"/>
              </a:spcAft>
            </a:pPr>
            <a:r>
              <a:rPr lang="es-ES" sz="2000" dirty="0" err="1">
                <a:latin typeface="Times New Roman" panose="02020603050405020304" pitchFamily="18" charset="0"/>
                <a:ea typeface="Calibri" panose="020F0502020204030204" pitchFamily="34" charset="0"/>
                <a:cs typeface="Times New Roman" panose="02020603050405020304" pitchFamily="18" charset="0"/>
              </a:rPr>
              <a:t>Aenoa</a:t>
            </a:r>
            <a:r>
              <a:rPr lang="es-ES" sz="2000" dirty="0">
                <a:latin typeface="Times New Roman" panose="02020603050405020304" pitchFamily="18" charset="0"/>
                <a:ea typeface="Calibri" panose="020F0502020204030204" pitchFamily="34" charset="0"/>
                <a:cs typeface="Times New Roman" panose="02020603050405020304" pitchFamily="18" charset="0"/>
              </a:rPr>
              <a:t>. (21 de septiembre del 21).Obtenido de Congreso Virtual: http:www.congresosde formación.com</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Cabero, J. (2008), </a:t>
            </a:r>
            <a:r>
              <a:rPr lang="es-ES" sz="2000" dirty="0">
                <a:latin typeface="Times New Roman" panose="02020603050405020304" pitchFamily="18" charset="0"/>
                <a:ea typeface="Calibri" panose="020F0502020204030204" pitchFamily="34" charset="0"/>
                <a:cs typeface="Times New Roman" panose="02020603050405020304" pitchFamily="18" charset="0"/>
              </a:rPr>
              <a:t>La formación en la sociedad del conocimiento. </a:t>
            </a:r>
            <a:r>
              <a:rPr lang="es-ES" sz="2000" i="1" dirty="0">
                <a:latin typeface="Times New Roman" panose="02020603050405020304" pitchFamily="18" charset="0"/>
                <a:ea typeface="Calibri" panose="020F0502020204030204" pitchFamily="34" charset="0"/>
                <a:cs typeface="Times New Roman" panose="02020603050405020304" pitchFamily="18" charset="0"/>
              </a:rPr>
              <a:t>INDIVISA - Boletín de</a:t>
            </a:r>
            <a:r>
              <a:rPr lang="es-ES" sz="2000" dirty="0">
                <a:latin typeface="Times New Roman" panose="02020603050405020304" pitchFamily="18" charset="0"/>
                <a:ea typeface="Calibri" panose="020F0502020204030204" pitchFamily="34" charset="0"/>
                <a:cs typeface="Times New Roman" panose="02020603050405020304" pitchFamily="18" charset="0"/>
              </a:rPr>
              <a:t> </a:t>
            </a:r>
            <a:r>
              <a:rPr lang="es-ES" sz="2000" i="1" dirty="0">
                <a:latin typeface="Times New Roman" panose="02020603050405020304" pitchFamily="18" charset="0"/>
                <a:ea typeface="Calibri" panose="020F0502020204030204" pitchFamily="34" charset="0"/>
                <a:cs typeface="Times New Roman" panose="02020603050405020304" pitchFamily="18" charset="0"/>
              </a:rPr>
              <a:t>Estudios E Investigación - Monografía X: Las </a:t>
            </a:r>
            <a:r>
              <a:rPr lang="es-ES" sz="2000" i="1" dirty="0" err="1">
                <a:latin typeface="Times New Roman" panose="02020603050405020304" pitchFamily="18" charset="0"/>
                <a:ea typeface="Calibri" panose="020F0502020204030204" pitchFamily="34" charset="0"/>
                <a:cs typeface="Times New Roman" panose="02020603050405020304" pitchFamily="18" charset="0"/>
              </a:rPr>
              <a:t>TICs</a:t>
            </a:r>
            <a:r>
              <a:rPr lang="es-ES" sz="2000" i="1" dirty="0">
                <a:latin typeface="Times New Roman" panose="02020603050405020304" pitchFamily="18" charset="0"/>
                <a:ea typeface="Calibri" panose="020F0502020204030204" pitchFamily="34" charset="0"/>
                <a:cs typeface="Times New Roman" panose="02020603050405020304" pitchFamily="18" charset="0"/>
              </a:rPr>
              <a:t> en los contextos de formación</a:t>
            </a:r>
            <a:r>
              <a:rPr lang="es-ES" sz="2000" dirty="0">
                <a:latin typeface="Times New Roman" panose="02020603050405020304" pitchFamily="18" charset="0"/>
                <a:ea typeface="Calibri" panose="020F0502020204030204" pitchFamily="34" charset="0"/>
                <a:cs typeface="Times New Roman" panose="02020603050405020304" pitchFamily="18" charset="0"/>
              </a:rPr>
              <a:t> </a:t>
            </a:r>
            <a:r>
              <a:rPr lang="es-ES" sz="2000" i="1" dirty="0">
                <a:latin typeface="Times New Roman" panose="02020603050405020304" pitchFamily="18" charset="0"/>
                <a:ea typeface="Calibri" panose="020F0502020204030204" pitchFamily="34" charset="0"/>
                <a:cs typeface="Times New Roman" panose="02020603050405020304" pitchFamily="18" charset="0"/>
              </a:rPr>
              <a:t>universitaria</a:t>
            </a:r>
            <a:r>
              <a:rPr lang="es-ES" sz="2000" dirty="0">
                <a:latin typeface="Times New Roman" panose="02020603050405020304" pitchFamily="18" charset="0"/>
                <a:ea typeface="Calibri" panose="020F0502020204030204" pitchFamily="34" charset="0"/>
                <a:cs typeface="Times New Roman" panose="02020603050405020304" pitchFamily="18" charset="0"/>
              </a:rPr>
              <a:t>, 13-48. Obtenido de </a:t>
            </a:r>
            <a:br>
              <a:rPr lang="es-ES" sz="2000" dirty="0">
                <a:latin typeface="Times New Roman" panose="02020603050405020304" pitchFamily="18" charset="0"/>
                <a:ea typeface="Calibri" panose="020F0502020204030204" pitchFamily="34" charset="0"/>
                <a:cs typeface="Times New Roman" panose="02020603050405020304" pitchFamily="18" charset="0"/>
              </a:rPr>
            </a:br>
            <a:r>
              <a:rPr lang="es-E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http://tecnologiaedu.us.es/cuestionario/bibliovir/jca23.pdf</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González</a:t>
            </a:r>
            <a:r>
              <a:rPr lang="es-ES" sz="2000" dirty="0">
                <a:latin typeface="Times New Roman" panose="02020603050405020304" pitchFamily="18" charset="0"/>
                <a:ea typeface="Calibri" panose="020F0502020204030204" pitchFamily="34" charset="0"/>
                <a:cs typeface="Times New Roman" panose="02020603050405020304" pitchFamily="18" charset="0"/>
              </a:rPr>
              <a:t>. C.L. (</a:t>
            </a:r>
            <a:r>
              <a:rPr lang="es-ES_tradnl" sz="2000" dirty="0">
                <a:latin typeface="Times New Roman" panose="02020603050405020304" pitchFamily="18" charset="0"/>
                <a:ea typeface="Calibri" panose="020F0502020204030204" pitchFamily="34" charset="0"/>
                <a:cs typeface="Times New Roman" panose="02020603050405020304" pitchFamily="18" charset="0"/>
              </a:rPr>
              <a:t>2012): El trabajo educativo en la asignatura en Inglés IV mediante un Centro Virtual de Recursos.</a:t>
            </a:r>
            <a:r>
              <a:rPr lang="es-ES" sz="2000" dirty="0">
                <a:latin typeface="Times New Roman" panose="02020603050405020304" pitchFamily="18" charset="0"/>
                <a:ea typeface="Calibri" panose="020F0502020204030204" pitchFamily="34" charset="0"/>
                <a:cs typeface="Times New Roman" panose="02020603050405020304" pitchFamily="18" charset="0"/>
              </a:rPr>
              <a:t> En Revista electrónica.  Pedagogía Universitaria. Vol. XVII  No.1 ISSN 1609-480</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s-ES" sz="2000" dirty="0">
                <a:latin typeface="Times New Roman" panose="02020603050405020304" pitchFamily="18" charset="0"/>
                <a:ea typeface="Calibri" panose="020F0502020204030204" pitchFamily="34" charset="0"/>
                <a:cs typeface="Times New Roman" panose="02020603050405020304" pitchFamily="18" charset="0"/>
              </a:rPr>
              <a:t> </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Fernández, J.T. (2012). El impacto de la formación continua: claves y problemáticas. Revista Iberoamericana de educación, 1-13.</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J. Brunner (2005). Competencias para la vida: Proyecto </a:t>
            </a:r>
            <a:r>
              <a:rPr lang="es-ES" sz="2000" dirty="0" err="1">
                <a:latin typeface="Times New Roman" panose="02020603050405020304" pitchFamily="18" charset="0"/>
                <a:ea typeface="Calibri" panose="020F0502020204030204" pitchFamily="34" charset="0"/>
                <a:cs typeface="Times New Roman" panose="02020603050405020304" pitchFamily="18" charset="0"/>
              </a:rPr>
              <a:t>DeSeCo</a:t>
            </a:r>
            <a:r>
              <a:rPr lang="es-ES" sz="2000" dirty="0">
                <a:latin typeface="Times New Roman" panose="02020603050405020304" pitchFamily="18" charset="0"/>
                <a:ea typeface="Calibri" panose="020F0502020204030204" pitchFamily="34" charset="0"/>
                <a:cs typeface="Times New Roman" panose="02020603050405020304" pitchFamily="18" charset="0"/>
              </a:rPr>
              <a:t>.  Disponible en: </a:t>
            </a:r>
            <a:r>
              <a:rPr lang="es-ES" sz="2000"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hlinkClick r:id="rId6"/>
              </a:rPr>
              <a:t>http://mt.educarchile.cl/mt/jjbrunner/archives/2005/12/_deseco_es_el_n.html</a:t>
            </a: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s-ES" sz="2000" dirty="0">
                <a:latin typeface="Times New Roman" panose="02020603050405020304" pitchFamily="18" charset="0"/>
                <a:ea typeface="Calibri" panose="020F0502020204030204" pitchFamily="34" charset="0"/>
                <a:cs typeface="Times New Roman" panose="02020603050405020304" pitchFamily="18" charset="0"/>
              </a:rPr>
              <a:t> [Fecha de acceso: febrero 10 -2012]</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a:t>
            </a:r>
            <a:r>
              <a:rPr lang="es-E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MES</a:t>
            </a: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(2019)</a:t>
            </a:r>
            <a:r>
              <a:rPr lang="es-ES" sz="2000" dirty="0">
                <a:latin typeface="Times New Roman" panose="02020603050405020304" pitchFamily="18" charset="0"/>
                <a:ea typeface="Calibri" panose="020F0502020204030204" pitchFamily="34" charset="0"/>
                <a:cs typeface="Times New Roman" panose="02020603050405020304" pitchFamily="18" charset="0"/>
              </a:rPr>
              <a:t>. Política de idioma inglés. </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Indicaciones para la implementación de la política del inglés en el curso escolar </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Pineda</a:t>
            </a:r>
            <a:r>
              <a:rPr lang="es-ES" sz="2000" dirty="0">
                <a:latin typeface="Times New Roman" panose="02020603050405020304" pitchFamily="18" charset="0"/>
                <a:ea typeface="Calibri" panose="020F0502020204030204" pitchFamily="34" charset="0"/>
                <a:cs typeface="Times New Roman" panose="02020603050405020304" pitchFamily="18" charset="0"/>
              </a:rPr>
              <a:t>, P. (2022). Gestión de la formación en las organizaciones. Barcelona: Ariel</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Tejada, J. (2008) Implicaciones de la evaluación de impacto: una experiencia de formadores. Revista de Pedagogía.163-185</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2305</TotalTime>
  <Words>563</Words>
  <Application>Microsoft Office PowerPoint</Application>
  <PresentationFormat>Personalizado</PresentationFormat>
  <Paragraphs>44</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Code Pro Bold</vt:lpstr>
      <vt:lpstr>Cooper Hewitt Bold</vt:lpstr>
      <vt:lpstr>Symbol</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Patricia</cp:lastModifiedBy>
  <cp:revision>56</cp:revision>
  <dcterms:created xsi:type="dcterms:W3CDTF">2012-02-10T00:21:22Z</dcterms:created>
  <dcterms:modified xsi:type="dcterms:W3CDTF">2021-11-09T14:12:31Z</dcterms:modified>
  <cp:category>Research poster templates</cp:category>
</cp:coreProperties>
</file>