
<file path=[Content_Types].xml><?xml version="1.0" encoding="utf-8"?>
<Types xmlns="http://schemas.openxmlformats.org/package/2006/content-types">
  <Override PartName="/ppt/slideMasters/slideMaster2.xml" ContentType="application/vnd.openxmlformats-officedocument.presentationml.slideMaster+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3F5FA"/>
    <a:srgbClr val="CDD2DE"/>
    <a:srgbClr val="E3E9E5"/>
    <a:srgbClr val="EAEAEA"/>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30" d="100"/>
          <a:sy n="30" d="100"/>
        </p:scale>
        <p:origin x="-690" y="738"/>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11/11/2021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11/11/2021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 xmlns:a16="http://schemas.microsoft.com/office/drawing/2014/main" id="{C74784A8-6F25-7449-9CCF-614BC1946BC7}"/>
              </a:ext>
            </a:extLst>
          </p:cNvPr>
          <p:cNvGraphicFramePr>
            <a:graphicFrameLocks noGrp="1"/>
          </p:cNvGraphicFramePr>
          <p:nvPr userDrawn="1">
            <p:extLst>
              <p:ext uri="{D42A27DB-BD31-4B8C-83A1-F6EECF244321}">
                <p14:modId xmlns=""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 xmlns:a16="http://schemas.microsoft.com/office/drawing/2014/main" val="20000"/>
                    </a:ext>
                  </a:extLst>
                </a:gridCol>
                <a:gridCol w="4636986">
                  <a:extLst>
                    <a:ext uri="{9D8B030D-6E8A-4147-A177-3AD203B41FA5}">
                      <a16:colId xmlns=""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 xmlns:a16="http://schemas.microsoft.com/office/drawing/2014/main" val="10010"/>
                  </a:ext>
                </a:extLst>
              </a:tr>
            </a:tbl>
          </a:graphicData>
        </a:graphic>
      </p:graphicFrame>
      <p:graphicFrame>
        <p:nvGraphicFramePr>
          <p:cNvPr id="4" name="Table 3">
            <a:extLst>
              <a:ext uri="{FF2B5EF4-FFF2-40B4-BE49-F238E27FC236}">
                <a16:creationId xmlns="" xmlns:a16="http://schemas.microsoft.com/office/drawing/2014/main" id="{70EF0DC5-0CE8-8B48-8495-AC770E4326B0}"/>
              </a:ext>
            </a:extLst>
          </p:cNvPr>
          <p:cNvGraphicFramePr>
            <a:graphicFrameLocks noGrp="1"/>
          </p:cNvGraphicFramePr>
          <p:nvPr userDrawn="1">
            <p:extLst>
              <p:ext uri="{D42A27DB-BD31-4B8C-83A1-F6EECF244321}">
                <p14:modId xmlns=""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 xmlns:a16="http://schemas.microsoft.com/office/drawing/2014/main" val="20000"/>
                    </a:ext>
                  </a:extLst>
                </a:gridCol>
                <a:gridCol w="950236">
                  <a:extLst>
                    <a:ext uri="{9D8B030D-6E8A-4147-A177-3AD203B41FA5}">
                      <a16:colId xmlns="" xmlns:a16="http://schemas.microsoft.com/office/drawing/2014/main" val="764104496"/>
                    </a:ext>
                  </a:extLst>
                </a:gridCol>
                <a:gridCol w="3947443">
                  <a:extLst>
                    <a:ext uri="{9D8B030D-6E8A-4147-A177-3AD203B41FA5}">
                      <a16:colId xmlns=""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gle.com/url?sa=t&amp;rct=j&amp;q=&amp;esrc=s&amp;source=web&amp;cd=&amp;ved=2ahUKEwizx4zv1OrzAhWWSTABHSD5AY8QFnoECAIQAQ&amp;url=https://upcommons.upc.edu/bitstream/handle/2099/14475/GONZALEZ_Alejandra.pdf&amp;usg=AOvVaw3bvlrfTOtBJuEzHPXx9fE" TargetMode="External"/><Relationship Id="rId3" Type="http://schemas.openxmlformats.org/officeDocument/2006/relationships/image" Target="../media/image7.jpeg"/><Relationship Id="rId7" Type="http://schemas.openxmlformats.org/officeDocument/2006/relationships/hyperlink" Target="https://es.scribd.com/document/5473339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publications.iadb.org/publications/spanish/document/La-Econom%C3%ADa-Naranja-Una-oportunidad-infinita.pdf" TargetMode="External"/><Relationship Id="rId5" Type="http://schemas.openxmlformats.org/officeDocument/2006/relationships/hyperlink" Target="https://publications.iadb.org/publications/spanish/document/Pol%C3%ADticas-p%C3%BAblicas-para-la-creatividad-y-la-innovaci%C3%B3n-Impulsando-la-econom%C3%ADa-naranja-en-Am%C3%A9rica-Latina-y-el-Caribe.pdf" TargetMode="External"/><Relationship Id="rId10" Type="http://schemas.openxmlformats.org/officeDocument/2006/relationships/hyperlink" Target="http://www.lacult.unesco.org/docc/prueba_06_largo.pdf" TargetMode="External"/><Relationship Id="rId4" Type="http://schemas.openxmlformats.org/officeDocument/2006/relationships/image" Target="../media/image8.jpeg"/><Relationship Id="rId9" Type="http://schemas.openxmlformats.org/officeDocument/2006/relationships/hyperlink" Target="https://culturalrights.net/es/documentos.php?=18&amp;p=18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 xmlns:a16="http://schemas.microsoft.com/office/drawing/2014/main" id="{3F0F9E90-FAA0-694D-A385-A29160674B09}"/>
              </a:ext>
            </a:extLst>
          </p:cNvPr>
          <p:cNvSpPr>
            <a:spLocks noGrp="1"/>
          </p:cNvSpPr>
          <p:nvPr>
            <p:ph type="body" sz="quarter" idx="10"/>
          </p:nvPr>
        </p:nvSpPr>
        <p:spPr>
          <a:xfrm>
            <a:off x="440616" y="5365571"/>
            <a:ext cx="10101856" cy="8075595"/>
          </a:xfrm>
        </p:spPr>
        <p:txBody>
          <a:bodyPr/>
          <a:lstStyle/>
          <a:p>
            <a:pPr algn="just"/>
            <a:r>
              <a:rPr lang="es-ES" dirty="0" smtClean="0"/>
              <a:t>El patrimonio cultural desde hace décadas ha sido reconocido como un elemento importante para impulsar el desarrollo, por las alternativas que ofrece para la industria turística, la generación de empleos, la sensibilización de la población que refuerza el sentido de pertenencia e identidad, y la puesta en valor  a través de su gestión, la cual genera ingresos para su conservación y sostenibilidad.</a:t>
            </a:r>
          </a:p>
          <a:p>
            <a:pPr algn="just"/>
            <a:r>
              <a:rPr lang="es-ES" dirty="0" smtClean="0"/>
              <a:t>Los centros históricos son espacios que cuentan con grandes valores culturales y patrimoniales, son expresiones genuinas de la creatividad de los pueblos y constituyen un recurso  vital para el desarrollo de una comunidad.</a:t>
            </a:r>
          </a:p>
          <a:p>
            <a:pPr algn="just"/>
            <a:r>
              <a:rPr lang="es-ES" dirty="0" smtClean="0"/>
              <a:t>El patrimonio cultural es uno de los sectores que forman parte de la economía creativa, este término es relativamente nuevo y agrupa todas aquellas actividades en las que las ideas se transforman en bienes y servicios culturales.</a:t>
            </a:r>
          </a:p>
          <a:p>
            <a:pPr algn="just"/>
            <a:r>
              <a:rPr lang="es-ES" dirty="0" smtClean="0"/>
              <a:t>La humanidad siempre ha estado vinculada a la creatividad de ella ha dependido  el surgimiento, evolución y renovación de las ciudades, estas en el marco de la economía creativa  alcanzan gran relevancia cuando son conjuntos urbanos en los cuales las actividades culturales constituyen un componente esencial para su desarrollo económico y social, además estas ciudades se destacan por su labor de renovación a partir de la preservación del patrimonio cultural.</a:t>
            </a:r>
          </a:p>
          <a:p>
            <a:pPr algn="just"/>
            <a:r>
              <a:rPr lang="hi-IN" dirty="0" smtClean="0"/>
              <a:t>Remedios atesora un rico patrimonio cultural material e inmaterial</a:t>
            </a:r>
            <a:r>
              <a:rPr lang="es-ES" dirty="0" smtClean="0"/>
              <a:t>. S</a:t>
            </a:r>
            <a:r>
              <a:rPr lang="hi-IN" dirty="0" smtClean="0"/>
              <a:t>u centro histórico urbano declarado Monumento Nacional, re</a:t>
            </a:r>
            <a:r>
              <a:rPr lang="es-ES" dirty="0" smtClean="0"/>
              <a:t>ú</a:t>
            </a:r>
            <a:r>
              <a:rPr lang="hi-IN" dirty="0" smtClean="0"/>
              <a:t>ne las condiciones para el fomento de la economía creativa. </a:t>
            </a:r>
            <a:endParaRPr lang="es-ES" dirty="0" smtClean="0"/>
          </a:p>
          <a:p>
            <a:pPr algn="just"/>
            <a:r>
              <a:rPr lang="es-ES" dirty="0" smtClean="0"/>
              <a:t>El objetivo del siguiente trabajo es </a:t>
            </a:r>
            <a:r>
              <a:rPr lang="hi-IN" dirty="0" smtClean="0"/>
              <a:t>presentar las potencialidades que posee  el centro histórico urbano de Remedios para el fomento de la economía creativa</a:t>
            </a:r>
            <a:r>
              <a:rPr lang="es-ES" dirty="0" smtClean="0"/>
              <a:t> y la proposición de </a:t>
            </a:r>
            <a:r>
              <a:rPr lang="hi-IN" dirty="0" smtClean="0"/>
              <a:t>acciones para </a:t>
            </a:r>
            <a:r>
              <a:rPr lang="es-ES" dirty="0" smtClean="0"/>
              <a:t>alcanzar este fin, cuya ejecución reportaría resultados</a:t>
            </a:r>
            <a:r>
              <a:rPr lang="hi-IN" dirty="0" smtClean="0"/>
              <a:t> económicos, sociales, culturales y ambientales</a:t>
            </a:r>
            <a:endParaRPr lang="es-ES" dirty="0" smtClean="0"/>
          </a:p>
          <a:p>
            <a:endParaRPr lang="en-US" dirty="0"/>
          </a:p>
        </p:txBody>
      </p:sp>
      <p:sp>
        <p:nvSpPr>
          <p:cNvPr id="29" name="Text Placeholder 28">
            <a:extLst>
              <a:ext uri="{FF2B5EF4-FFF2-40B4-BE49-F238E27FC236}">
                <a16:creationId xmlns="" xmlns:a16="http://schemas.microsoft.com/office/drawing/2014/main" id="{FCB797DF-A438-244B-B34C-CCF348A4370E}"/>
              </a:ext>
            </a:extLst>
          </p:cNvPr>
          <p:cNvSpPr>
            <a:spLocks noGrp="1"/>
          </p:cNvSpPr>
          <p:nvPr>
            <p:ph type="body" sz="quarter" idx="11"/>
          </p:nvPr>
        </p:nvSpPr>
        <p:spPr/>
        <p:txBody>
          <a:bodyPr/>
          <a:lstStyle/>
          <a:p>
            <a:r>
              <a:rPr lang="en-US" dirty="0" smtClean="0"/>
              <a:t>1. INTRODUCCION   </a:t>
            </a:r>
            <a:endParaRPr lang="en-US" dirty="0"/>
          </a:p>
        </p:txBody>
      </p:sp>
      <p:sp>
        <p:nvSpPr>
          <p:cNvPr id="30" name="Text Placeholder 29">
            <a:extLst>
              <a:ext uri="{FF2B5EF4-FFF2-40B4-BE49-F238E27FC236}">
                <a16:creationId xmlns="" xmlns:a16="http://schemas.microsoft.com/office/drawing/2014/main" id="{F756C91F-A769-8746-9736-6A1E2B721D6B}"/>
              </a:ext>
            </a:extLst>
          </p:cNvPr>
          <p:cNvSpPr>
            <a:spLocks noGrp="1"/>
          </p:cNvSpPr>
          <p:nvPr>
            <p:ph type="body" sz="quarter" idx="20"/>
          </p:nvPr>
        </p:nvSpPr>
        <p:spPr/>
        <p:txBody>
          <a:bodyPr/>
          <a:lstStyle/>
          <a:p>
            <a:r>
              <a:rPr lang="en-US" dirty="0" smtClean="0"/>
              <a:t>2. METODOLOGIA</a:t>
            </a:r>
            <a:endParaRPr lang="en-US" dirty="0"/>
          </a:p>
        </p:txBody>
      </p:sp>
      <p:sp>
        <p:nvSpPr>
          <p:cNvPr id="31" name="Text Placeholder 30">
            <a:extLst>
              <a:ext uri="{FF2B5EF4-FFF2-40B4-BE49-F238E27FC236}">
                <a16:creationId xmlns="" xmlns:a16="http://schemas.microsoft.com/office/drawing/2014/main" id="{4D8E9A6E-E5FF-AB49-84AA-3A4E1523DDE0}"/>
              </a:ext>
            </a:extLst>
          </p:cNvPr>
          <p:cNvSpPr>
            <a:spLocks noGrp="1"/>
          </p:cNvSpPr>
          <p:nvPr>
            <p:ph type="body" sz="quarter" idx="25"/>
          </p:nvPr>
        </p:nvSpPr>
        <p:spPr/>
        <p:txBody>
          <a:bodyPr/>
          <a:lstStyle/>
          <a:p>
            <a:r>
              <a:rPr lang="en-US" dirty="0"/>
              <a:t>3</a:t>
            </a:r>
            <a:r>
              <a:rPr lang="en-US" dirty="0" smtClean="0"/>
              <a:t>. RESULTADOS </a:t>
            </a:r>
            <a:r>
              <a:rPr lang="en-US" dirty="0"/>
              <a:t>Y DISCUSION</a:t>
            </a:r>
          </a:p>
        </p:txBody>
      </p:sp>
      <p:sp>
        <p:nvSpPr>
          <p:cNvPr id="32" name="Text Placeholder 31">
            <a:extLst>
              <a:ext uri="{FF2B5EF4-FFF2-40B4-BE49-F238E27FC236}">
                <a16:creationId xmlns="" xmlns:a16="http://schemas.microsoft.com/office/drawing/2014/main" id="{F1CD45E0-BFBD-6449-A27A-446292982C7D}"/>
              </a:ext>
            </a:extLst>
          </p:cNvPr>
          <p:cNvSpPr>
            <a:spLocks noGrp="1"/>
          </p:cNvSpPr>
          <p:nvPr>
            <p:ph type="body" sz="quarter" idx="26"/>
          </p:nvPr>
        </p:nvSpPr>
        <p:spPr>
          <a:xfrm>
            <a:off x="10846594" y="5365571"/>
            <a:ext cx="10093752" cy="9122035"/>
          </a:xfrm>
        </p:spPr>
        <p:txBody>
          <a:bodyPr/>
          <a:lstStyle/>
          <a:p>
            <a:pPr algn="just"/>
            <a:r>
              <a:rPr lang="es-ES" dirty="0" smtClean="0"/>
              <a:t> E</a:t>
            </a:r>
            <a:r>
              <a:rPr lang="hi-IN" dirty="0" smtClean="0"/>
              <a:t>l centro histórico urbano de Remedios posee edificaciones  de alto valor patrimonial con grado de protección I, así como el </a:t>
            </a:r>
            <a:r>
              <a:rPr lang="ar-SA" dirty="0" smtClean="0"/>
              <a:t>78%</a:t>
            </a:r>
            <a:r>
              <a:rPr lang="hi-IN" dirty="0" smtClean="0"/>
              <a:t> del total de los bienes muebles registrado en la ciudad, en </a:t>
            </a:r>
            <a:r>
              <a:rPr lang="es-ES" dirty="0" smtClean="0"/>
              <a:t>é</a:t>
            </a:r>
            <a:r>
              <a:rPr lang="hi-IN" dirty="0" smtClean="0"/>
              <a:t>l se encuentran enclavadas </a:t>
            </a:r>
            <a:r>
              <a:rPr lang="es-ES" dirty="0" smtClean="0"/>
              <a:t>12</a:t>
            </a:r>
            <a:r>
              <a:rPr lang="hi-IN" dirty="0" smtClean="0"/>
              <a:t> instituciones culturales y </a:t>
            </a:r>
            <a:r>
              <a:rPr lang="es-ES" dirty="0" smtClean="0"/>
              <a:t> 10 </a:t>
            </a:r>
            <a:r>
              <a:rPr lang="hi-IN" dirty="0" smtClean="0"/>
              <a:t>instalaciones hoteleras, y se desarrollan los acontecimientos sociales y culturales más relevantes del municipio, dentro de ellos</a:t>
            </a:r>
            <a:r>
              <a:rPr lang="es-ES" dirty="0" smtClean="0"/>
              <a:t> Las Ferias de San Juan  dedicadas a la fundación de la villa y a su santo patrón San Juan </a:t>
            </a:r>
            <a:r>
              <a:rPr lang="es-ES" dirty="0" smtClean="0"/>
              <a:t>Bautista, </a:t>
            </a:r>
            <a:r>
              <a:rPr lang="es-ES" dirty="0" smtClean="0"/>
              <a:t>y </a:t>
            </a:r>
            <a:r>
              <a:rPr lang="hi-IN" dirty="0" smtClean="0"/>
              <a:t>Las Parrandas, declaradas Patrimonio Cultural Inmaterial de la Humanidad</a:t>
            </a:r>
            <a:r>
              <a:rPr lang="hi-IN" dirty="0" smtClean="0"/>
              <a:t>.</a:t>
            </a:r>
            <a:r>
              <a:rPr lang="es-ES" dirty="0" smtClean="0"/>
              <a:t> en </a:t>
            </a:r>
            <a:r>
              <a:rPr lang="es-ES" dirty="0" smtClean="0"/>
              <a:t>el año 2018.</a:t>
            </a:r>
          </a:p>
          <a:p>
            <a:pPr algn="just"/>
            <a:r>
              <a:rPr lang="es-ES" dirty="0" smtClean="0"/>
              <a:t>En la ciudad ejercen la actividad de  micro hotelería familiar un total de 69 arrendadores, ubicados la gran mayoría en el centro histórico, una potencialidad aprovechada en función de brindar  alojamiento en un ambiente relacionado con la historia y cultura local. El centro histórico tiene un espacio para el comercio de la artesanía denominado Plaza de los Artesanos donde concurren emprendedores locales que realizan esta actividad como parte del trabajo por cuenta propia.</a:t>
            </a:r>
          </a:p>
          <a:p>
            <a:pPr algn="just"/>
            <a:r>
              <a:rPr lang="es-ES" dirty="0" smtClean="0"/>
              <a:t>A partir de los valores culturales y sociales que atesora  el centro histórico urbano de Remedios, además de constituir este un destino turístico en la región se elaboró una propuesta de 32 acciones  a implementar  para el fomento de la economía creativa.  </a:t>
            </a:r>
          </a:p>
          <a:p>
            <a:pPr algn="just"/>
            <a:r>
              <a:rPr lang="es-ES" dirty="0" smtClean="0"/>
              <a:t>Con la implementación de estas acciones se obtendrían resultados económicos, sociales, culturales y ambientales, en beneficio de la población residente.</a:t>
            </a:r>
          </a:p>
          <a:p>
            <a:pPr algn="just"/>
            <a:r>
              <a:rPr lang="es-ES" dirty="0" smtClean="0"/>
              <a:t>Con esta propuesta, además, de fomentar la economía creativa y contribuir al desarrollo local del </a:t>
            </a:r>
            <a:r>
              <a:rPr lang="es-ES" dirty="0" smtClean="0"/>
              <a:t>territorio, </a:t>
            </a:r>
            <a:r>
              <a:rPr lang="es-ES" dirty="0" smtClean="0"/>
              <a:t>se está en consonancia con la política de desarrollo económico, social y cultural de país al promover la salvaguardia del patrimonio cultural, la defensa de la identidad nacional y local, potenciar la creación artística, la satisfacción de las necesidades materiales y espirituales y el fortalecimiento de los valores en la sociedad.</a:t>
            </a:r>
          </a:p>
          <a:p>
            <a:pPr algn="just"/>
            <a:endParaRPr lang="es-ES" dirty="0" smtClean="0"/>
          </a:p>
          <a:p>
            <a:pPr lvl="0" algn="just">
              <a:buFont typeface="Arial" pitchFamily="34" charset="0"/>
              <a:buChar char="•"/>
            </a:pPr>
            <a:endParaRPr lang="es-ES" dirty="0" smtClean="0"/>
          </a:p>
          <a:p>
            <a:pPr algn="just"/>
            <a:endParaRPr lang="es-ES" dirty="0" smtClean="0"/>
          </a:p>
          <a:p>
            <a:endParaRPr lang="en-US" dirty="0"/>
          </a:p>
        </p:txBody>
      </p:sp>
      <p:sp>
        <p:nvSpPr>
          <p:cNvPr id="33" name="Text Placeholder 32">
            <a:extLst>
              <a:ext uri="{FF2B5EF4-FFF2-40B4-BE49-F238E27FC236}">
                <a16:creationId xmlns="" xmlns:a16="http://schemas.microsoft.com/office/drawing/2014/main" id="{B987F76A-25E5-8F4D-A08D-EFFBEAFC4DDD}"/>
              </a:ext>
            </a:extLst>
          </p:cNvPr>
          <p:cNvSpPr>
            <a:spLocks noGrp="1"/>
          </p:cNvSpPr>
          <p:nvPr>
            <p:ph type="body" sz="quarter" idx="27"/>
          </p:nvPr>
        </p:nvSpPr>
        <p:spPr/>
        <p:txBody>
          <a:bodyPr/>
          <a:lstStyle/>
          <a:p>
            <a:r>
              <a:rPr lang="en-US" dirty="0" smtClean="0"/>
              <a:t>4. CONCLUSIONES</a:t>
            </a:r>
            <a:endParaRPr lang="en-US" dirty="0"/>
          </a:p>
        </p:txBody>
      </p:sp>
      <p:sp>
        <p:nvSpPr>
          <p:cNvPr id="34" name="Text Placeholder 33">
            <a:extLst>
              <a:ext uri="{FF2B5EF4-FFF2-40B4-BE49-F238E27FC236}">
                <a16:creationId xmlns="" xmlns:a16="http://schemas.microsoft.com/office/drawing/2014/main" id="{7D41EBDE-1609-3448-80A4-1C45137E7020}"/>
              </a:ext>
            </a:extLst>
          </p:cNvPr>
          <p:cNvSpPr>
            <a:spLocks noGrp="1"/>
          </p:cNvSpPr>
          <p:nvPr>
            <p:ph type="body" sz="quarter" idx="28"/>
          </p:nvPr>
        </p:nvSpPr>
        <p:spPr>
          <a:xfrm>
            <a:off x="10842726" y="13648379"/>
            <a:ext cx="10094847" cy="6167380"/>
          </a:xfrm>
        </p:spPr>
        <p:txBody>
          <a:bodyPr/>
          <a:lstStyle/>
          <a:p>
            <a:pPr algn="just">
              <a:buFont typeface="Arial" pitchFamily="34" charset="0"/>
              <a:buChar char="•"/>
            </a:pPr>
            <a:r>
              <a:rPr lang="es-ES" dirty="0" smtClean="0"/>
              <a:t>El patrimonio cultural y los centros históricos como parte de él, constituyen recursos de vital importancia para el desarrollo de las comunidades, de allí que se deban promover acciones para su adecuada gestión, siendo una de ellas el fomento de la economía creativa a partir de la oferta articulada de bienes, actividades y servicios culturales que involucren a los gobiernos y los sectores de la sociedad civil.</a:t>
            </a:r>
          </a:p>
          <a:p>
            <a:pPr lvl="0" algn="just">
              <a:buFont typeface="Arial" pitchFamily="34" charset="0"/>
              <a:buChar char="•"/>
            </a:pPr>
            <a:r>
              <a:rPr lang="es-ES" dirty="0" smtClean="0"/>
              <a:t>El centro histórico urbano de Remedios atesora edificaciones de alto valor patrimonial, es el escenario donde tienen lugar grandes fiestas tradicionales, en el se encuentran enclavadas varias instituciones culturales e instalaciones turísticas, desarrollan sus actividades un significativo número de trabajadores por cuenta propia vinculados al arrendamiento y la artesanía, condiciones que constituyen potencialidades para el fomento de la economía creativa.</a:t>
            </a:r>
          </a:p>
          <a:p>
            <a:pPr algn="just">
              <a:buFont typeface="Arial" pitchFamily="34" charset="0"/>
              <a:buChar char="•"/>
            </a:pPr>
            <a:r>
              <a:rPr lang="es-ES" dirty="0" smtClean="0"/>
              <a:t>Las acciones propuestas para el fomento de la economía creativa en el centro histórico urbano de Remedios son amplias y diversificadas, comprenden la participación de decisores locales, especialistas de las instituciones culturales, trabajadores del turismo, cuentapropistas  y artistas locales, y tributan a la obtención de resultados económicos, culturales, sociales y ambientales para beneficio del territorio.</a:t>
            </a:r>
          </a:p>
          <a:p>
            <a:pPr lvl="0" algn="just">
              <a:buFont typeface="Arial" pitchFamily="34" charset="0"/>
              <a:buChar char="•"/>
            </a:pPr>
            <a:endParaRPr lang="es-ES" dirty="0" smtClean="0"/>
          </a:p>
          <a:p>
            <a:pPr algn="just">
              <a:buFont typeface="Arial" pitchFamily="34" charset="0"/>
              <a:buChar char="•"/>
            </a:pPr>
            <a:endParaRPr lang="es-ES" dirty="0" smtClean="0"/>
          </a:p>
          <a:p>
            <a:pPr lvl="0" algn="just"/>
            <a:endParaRPr lang="es-ES" dirty="0"/>
          </a:p>
        </p:txBody>
      </p:sp>
      <p:sp>
        <p:nvSpPr>
          <p:cNvPr id="35" name="Text Placeholder 34">
            <a:extLst>
              <a:ext uri="{FF2B5EF4-FFF2-40B4-BE49-F238E27FC236}">
                <a16:creationId xmlns="" xmlns:a16="http://schemas.microsoft.com/office/drawing/2014/main" id="{8DB05AB3-1F2A-F04C-AC72-20A73D4DAA6A}"/>
              </a:ext>
            </a:extLst>
          </p:cNvPr>
          <p:cNvSpPr>
            <a:spLocks noGrp="1"/>
          </p:cNvSpPr>
          <p:nvPr>
            <p:ph type="body" sz="quarter" idx="29"/>
          </p:nvPr>
        </p:nvSpPr>
        <p:spPr>
          <a:xfrm>
            <a:off x="11302462" y="26591818"/>
            <a:ext cx="9881138" cy="566030"/>
          </a:xfrm>
        </p:spPr>
        <p:txBody>
          <a:bodyPr/>
          <a:lstStyle/>
          <a:p>
            <a:r>
              <a:rPr lang="en-US" dirty="0"/>
              <a:t>AGRADECIMIENTOS Y CONTACTO</a:t>
            </a:r>
          </a:p>
        </p:txBody>
      </p:sp>
      <p:sp>
        <p:nvSpPr>
          <p:cNvPr id="36" name="Text Placeholder 35">
            <a:extLst>
              <a:ext uri="{FF2B5EF4-FFF2-40B4-BE49-F238E27FC236}">
                <a16:creationId xmlns="" xmlns:a16="http://schemas.microsoft.com/office/drawing/2014/main" id="{948B5F22-2ED2-E847-9BF3-82D22809A2DC}"/>
              </a:ext>
            </a:extLst>
          </p:cNvPr>
          <p:cNvSpPr>
            <a:spLocks noGrp="1"/>
          </p:cNvSpPr>
          <p:nvPr>
            <p:ph type="body" sz="quarter" idx="30"/>
          </p:nvPr>
        </p:nvSpPr>
        <p:spPr>
          <a:xfrm>
            <a:off x="11297410" y="27186410"/>
            <a:ext cx="9886190" cy="996734"/>
          </a:xfrm>
        </p:spPr>
        <p:txBody>
          <a:bodyPr/>
          <a:lstStyle/>
          <a:p>
            <a:r>
              <a:rPr lang="en-US" dirty="0" smtClean="0"/>
              <a:t>A la </a:t>
            </a:r>
            <a:r>
              <a:rPr lang="en-US" dirty="0" err="1" smtClean="0"/>
              <a:t>Oficina</a:t>
            </a:r>
            <a:r>
              <a:rPr lang="en-US" dirty="0" smtClean="0"/>
              <a:t> del </a:t>
            </a:r>
            <a:r>
              <a:rPr lang="en-US" dirty="0" err="1" smtClean="0"/>
              <a:t>Conservador</a:t>
            </a:r>
            <a:r>
              <a:rPr lang="en-US" dirty="0" smtClean="0"/>
              <a:t> de San Juan de los Remedios..</a:t>
            </a:r>
          </a:p>
          <a:p>
            <a:r>
              <a:rPr lang="en-US" dirty="0" err="1" smtClean="0"/>
              <a:t>Teléfonos</a:t>
            </a:r>
            <a:r>
              <a:rPr lang="en-US" dirty="0" smtClean="0"/>
              <a:t>: 42396329 y 42396170.</a:t>
            </a:r>
          </a:p>
        </p:txBody>
      </p:sp>
      <p:sp>
        <p:nvSpPr>
          <p:cNvPr id="37" name="Text Placeholder 36">
            <a:extLst>
              <a:ext uri="{FF2B5EF4-FFF2-40B4-BE49-F238E27FC236}">
                <a16:creationId xmlns="" xmlns:a16="http://schemas.microsoft.com/office/drawing/2014/main" id="{3B540C16-8ABD-8B40-A51F-D32095A92519}"/>
              </a:ext>
            </a:extLst>
          </p:cNvPr>
          <p:cNvSpPr>
            <a:spLocks noGrp="1"/>
          </p:cNvSpPr>
          <p:nvPr>
            <p:ph type="body" sz="quarter" idx="96"/>
          </p:nvPr>
        </p:nvSpPr>
        <p:spPr>
          <a:xfrm>
            <a:off x="440616" y="13633726"/>
            <a:ext cx="10102728" cy="2289395"/>
          </a:xfrm>
        </p:spPr>
        <p:txBody>
          <a:bodyPr/>
          <a:lstStyle/>
          <a:p>
            <a:pPr algn="just"/>
            <a:r>
              <a:rPr lang="es-ES" dirty="0" smtClean="0"/>
              <a:t>En la presente investigación se utilizaron los métodos teóricos: histórico- lógico,  analítico- sintético e inductivo-deductivo para conocer los antecedentes relacionados con el tema,  analizar las diferentes fuentes de información y llegar a conclusiones</a:t>
            </a:r>
            <a:r>
              <a:rPr lang="es-ES" dirty="0" smtClean="0"/>
              <a:t>,</a:t>
            </a:r>
            <a:endParaRPr lang="es-ES" dirty="0" smtClean="0"/>
          </a:p>
          <a:p>
            <a:pPr algn="just"/>
            <a:r>
              <a:rPr lang="es-ES" dirty="0" smtClean="0"/>
              <a:t>Del  nivel empírico: el análisis de documentos y la observación en aras de obtener información directa relacionada con el tema de investigación. </a:t>
            </a:r>
          </a:p>
          <a:p>
            <a:pPr algn="just"/>
            <a:r>
              <a:rPr lang="es-ES" dirty="0" smtClean="0"/>
              <a:t>Se realizaron intercambios con actores de la ciudad.</a:t>
            </a:r>
            <a:endParaRPr lang="es-ES" dirty="0"/>
          </a:p>
        </p:txBody>
      </p:sp>
      <p:sp>
        <p:nvSpPr>
          <p:cNvPr id="38" name="Text Placeholder 37">
            <a:extLst>
              <a:ext uri="{FF2B5EF4-FFF2-40B4-BE49-F238E27FC236}">
                <a16:creationId xmlns="" xmlns:a16="http://schemas.microsoft.com/office/drawing/2014/main" id="{0F56D88A-4B12-0F47-8D8A-2F1828CAE02A}"/>
              </a:ext>
            </a:extLst>
          </p:cNvPr>
          <p:cNvSpPr>
            <a:spLocks noGrp="1"/>
          </p:cNvSpPr>
          <p:nvPr>
            <p:ph type="body" sz="quarter" idx="150"/>
          </p:nvPr>
        </p:nvSpPr>
        <p:spPr>
          <a:xfrm>
            <a:off x="2890078" y="3859049"/>
            <a:ext cx="15608232" cy="769233"/>
          </a:xfrm>
        </p:spPr>
        <p:txBody>
          <a:bodyPr>
            <a:normAutofit fontScale="70000" lnSpcReduction="20000"/>
          </a:bodyPr>
          <a:lstStyle/>
          <a:p>
            <a:r>
              <a:rPr lang="hi-IN" dirty="0" smtClean="0"/>
              <a:t>Lic. Shirley Luray Thompson Llorente</a:t>
            </a:r>
            <a:r>
              <a:rPr lang="es-ES" dirty="0" smtClean="0"/>
              <a:t>. </a:t>
            </a:r>
            <a:r>
              <a:rPr lang="hi-IN" dirty="0" smtClean="0"/>
              <a:t> MSc. Belkis Lázara García Bello</a:t>
            </a:r>
            <a:r>
              <a:rPr lang="es-ES" dirty="0" smtClean="0"/>
              <a:t>. </a:t>
            </a:r>
            <a:r>
              <a:rPr lang="hi-IN" dirty="0" smtClean="0"/>
              <a:t> Lic. Daysi Llorente Pérez</a:t>
            </a:r>
            <a:r>
              <a:rPr lang="es-ES" dirty="0" smtClean="0"/>
              <a:t> </a:t>
            </a:r>
          </a:p>
          <a:p>
            <a:endParaRPr lang="es-ES" dirty="0" smtClean="0"/>
          </a:p>
          <a:p>
            <a:endParaRPr lang="es-ES" dirty="0" smtClean="0"/>
          </a:p>
          <a:p>
            <a:endParaRPr lang="es-ES" dirty="0" smtClean="0"/>
          </a:p>
          <a:p>
            <a:endParaRPr lang="en-US" dirty="0"/>
          </a:p>
        </p:txBody>
      </p:sp>
      <p:sp>
        <p:nvSpPr>
          <p:cNvPr id="39" name="Text Placeholder 38">
            <a:extLst>
              <a:ext uri="{FF2B5EF4-FFF2-40B4-BE49-F238E27FC236}">
                <a16:creationId xmlns="" xmlns:a16="http://schemas.microsoft.com/office/drawing/2014/main" id="{6F9BAE11-25C3-0846-BD60-EDC70290B378}"/>
              </a:ext>
            </a:extLst>
          </p:cNvPr>
          <p:cNvSpPr>
            <a:spLocks noGrp="1"/>
          </p:cNvSpPr>
          <p:nvPr>
            <p:ph type="body" sz="quarter" idx="151"/>
          </p:nvPr>
        </p:nvSpPr>
        <p:spPr>
          <a:xfrm>
            <a:off x="2890078" y="2616565"/>
            <a:ext cx="15608232" cy="1318684"/>
          </a:xfrm>
        </p:spPr>
        <p:txBody>
          <a:bodyPr>
            <a:normAutofit fontScale="40000" lnSpcReduction="20000"/>
          </a:bodyPr>
          <a:lstStyle/>
          <a:p>
            <a:r>
              <a:rPr lang="hi-IN" sz="8000" b="1" dirty="0" smtClean="0"/>
              <a:t>TÍTULO: EL PATRIMONIO CULTURAL, UNA OPCIÓN PARA EL FOMENTO DE LA ECONOMÍA CREATIVA.</a:t>
            </a:r>
            <a:endParaRPr lang="es-ES" sz="8000" dirty="0" smtClean="0"/>
          </a:p>
          <a:p>
            <a:r>
              <a:rPr lang="en-US" dirty="0" smtClean="0"/>
              <a:t> </a:t>
            </a:r>
            <a:endParaRPr lang="en-US" dirty="0"/>
          </a:p>
        </p:txBody>
      </p:sp>
      <p:sp>
        <p:nvSpPr>
          <p:cNvPr id="40" name="Text Placeholder 39">
            <a:extLst>
              <a:ext uri="{FF2B5EF4-FFF2-40B4-BE49-F238E27FC236}">
                <a16:creationId xmlns="" xmlns:a16="http://schemas.microsoft.com/office/drawing/2014/main" id="{4E095D28-F987-E544-B047-DF5F82B6C3C9}"/>
              </a:ext>
            </a:extLst>
          </p:cNvPr>
          <p:cNvSpPr>
            <a:spLocks noGrp="1"/>
          </p:cNvSpPr>
          <p:nvPr>
            <p:ph type="body" sz="quarter" idx="153"/>
          </p:nvPr>
        </p:nvSpPr>
        <p:spPr>
          <a:xfrm>
            <a:off x="2890078" y="1333230"/>
            <a:ext cx="15608232" cy="1130935"/>
          </a:xfrm>
        </p:spPr>
        <p:txBody>
          <a:bodyPr>
            <a:normAutofit fontScale="40000" lnSpcReduction="20000"/>
          </a:bodyPr>
          <a:lstStyle/>
          <a:p>
            <a:r>
              <a:rPr lang="en-US" dirty="0" smtClean="0"/>
              <a:t>I  SIMPOSIO INTERNACIONAL DE DESARROLLO HUMANO, EQUIDAD Y JUSTICIA SOCIAL.</a:t>
            </a:r>
            <a:endParaRPr lang="en-US" dirty="0"/>
          </a:p>
        </p:txBody>
      </p:sp>
      <p:grpSp>
        <p:nvGrpSpPr>
          <p:cNvPr id="15" name="Group 3">
            <a:extLst>
              <a:ext uri="{FF2B5EF4-FFF2-40B4-BE49-F238E27FC236}">
                <a16:creationId xmlns="" xmlns:a16="http://schemas.microsoft.com/office/drawing/2014/main"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 xmlns:a16="http://schemas.microsoft.com/office/drawing/2014/main" id="{A1BB4E84-6C95-42E9-980E-D713A8ECE423}"/>
                </a:ext>
              </a:extLst>
            </p:cNvPr>
            <p:cNvPicPr>
              <a:picLocks noChangeAspect="1"/>
            </p:cNvPicPr>
            <p:nvPr/>
          </p:nvPicPr>
          <p:blipFill>
            <a:blip r:embed="rId3" cstate="print"/>
            <a:srcRect/>
            <a:stretch>
              <a:fillRect/>
            </a:stretch>
          </p:blipFill>
          <p:spPr>
            <a:xfrm>
              <a:off x="131292" y="0"/>
              <a:ext cx="2112245" cy="2702332"/>
            </a:xfrm>
            <a:prstGeom prst="rect">
              <a:avLst/>
            </a:prstGeom>
          </p:spPr>
        </p:pic>
        <p:sp>
          <p:nvSpPr>
            <p:cNvPr id="17" name="TextBox 5">
              <a:extLst>
                <a:ext uri="{FF2B5EF4-FFF2-40B4-BE49-F238E27FC236}">
                  <a16:creationId xmlns="" xmlns:a16="http://schemas.microsoft.com/office/drawing/2014/main"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a:solidFill>
                    <a:srgbClr val="013399"/>
                  </a:solidFill>
                  <a:latin typeface="Code Pro Bold"/>
                </a:rPr>
                <a:t>2021</a:t>
              </a:r>
            </a:p>
          </p:txBody>
        </p:sp>
        <p:sp>
          <p:nvSpPr>
            <p:cNvPr id="18" name="TextBox 6">
              <a:extLst>
                <a:ext uri="{FF2B5EF4-FFF2-40B4-BE49-F238E27FC236}">
                  <a16:creationId xmlns="" xmlns:a16="http://schemas.microsoft.com/office/drawing/2014/main"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 xmlns:a16="http://schemas.microsoft.com/office/drawing/2014/main" id="{95290901-B4D3-4064-85F4-DAE18FE7A3DA}"/>
              </a:ext>
            </a:extLst>
          </p:cNvPr>
          <p:cNvPicPr>
            <a:picLocks noChangeAspect="1"/>
          </p:cNvPicPr>
          <p:nvPr/>
        </p:nvPicPr>
        <p:blipFill>
          <a:blip r:embed="rId4" cstate="print"/>
          <a:srcRect/>
          <a:stretch>
            <a:fillRect/>
          </a:stretch>
        </p:blipFill>
        <p:spPr>
          <a:xfrm>
            <a:off x="0" y="0"/>
            <a:ext cx="21388388" cy="1199515"/>
          </a:xfrm>
          <a:prstGeom prst="rect">
            <a:avLst/>
          </a:prstGeom>
        </p:spPr>
      </p:pic>
      <p:pic>
        <p:nvPicPr>
          <p:cNvPr id="20" name="Picture 7">
            <a:extLst>
              <a:ext uri="{FF2B5EF4-FFF2-40B4-BE49-F238E27FC236}">
                <a16:creationId xmlns="" xmlns:a16="http://schemas.microsoft.com/office/drawing/2014/main" id="{2FFC4E95-5061-45A6-B719-057AACD396AA}"/>
              </a:ext>
            </a:extLst>
          </p:cNvPr>
          <p:cNvPicPr>
            <a:picLocks noChangeAspect="1"/>
          </p:cNvPicPr>
          <p:nvPr/>
        </p:nvPicPr>
        <p:blipFill>
          <a:blip r:embed="rId4" cstate="print"/>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 xmlns:a16="http://schemas.microsoft.com/office/drawing/2014/main" id="{A32D00C9-1922-491C-974A-562E5BAFB34D}"/>
              </a:ext>
            </a:extLst>
          </p:cNvPr>
          <p:cNvSpPr txBox="1">
            <a:spLocks/>
          </p:cNvSpPr>
          <p:nvPr/>
        </p:nvSpPr>
        <p:spPr>
          <a:xfrm>
            <a:off x="0" y="21892740"/>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REFERENCIAS </a:t>
            </a:r>
            <a:r>
              <a:rPr lang="en-US" dirty="0"/>
              <a:t>BIBLIOGRÁFICAS</a:t>
            </a:r>
          </a:p>
        </p:txBody>
      </p:sp>
      <p:sp>
        <p:nvSpPr>
          <p:cNvPr id="2" name="1 CuadroTexto"/>
          <p:cNvSpPr txBox="1"/>
          <p:nvPr/>
        </p:nvSpPr>
        <p:spPr>
          <a:xfrm>
            <a:off x="449463" y="22451478"/>
            <a:ext cx="20203365" cy="5324535"/>
          </a:xfrm>
          <a:prstGeom prst="rect">
            <a:avLst/>
          </a:prstGeom>
          <a:noFill/>
        </p:spPr>
        <p:txBody>
          <a:bodyPr wrap="square" rtlCol="0">
            <a:spAutoFit/>
          </a:bodyPr>
          <a:lstStyle/>
          <a:p>
            <a:r>
              <a:rPr lang="es-ES" sz="2000" dirty="0" smtClean="0"/>
              <a:t>Benavante, J. M., &amp; Grazzi, M. (2017). </a:t>
            </a:r>
            <a:r>
              <a:rPr lang="es-ES" sz="2000" i="1" dirty="0" smtClean="0"/>
              <a:t>Políticas públicas para la creatividad y la innovación: Impulsando la economía naranja en América Latina y el Caribe. </a:t>
            </a:r>
            <a:r>
              <a:rPr lang="es-ES" sz="2000" dirty="0" smtClean="0"/>
              <a:t>Recuperado de</a:t>
            </a:r>
            <a:r>
              <a:rPr lang="es-ES" sz="2000" b="1" dirty="0" smtClean="0"/>
              <a:t> </a:t>
            </a:r>
            <a:r>
              <a:rPr lang="es-ES" sz="2000" u="sng" dirty="0" smtClean="0">
                <a:hlinkClick r:id="rId5"/>
              </a:rPr>
              <a:t>https://publications.iadb.org/publications/spanish/document/Pol%C3%ADticas-p%C3%BAblicas-para-la-creatividad-y-la-innovaci%C3%B3n-Impulsando-la-econom%C3%ADa-naranja-en-Am%C3%A9rica-Latina-y-el-Caribe.pdf</a:t>
            </a:r>
            <a:r>
              <a:rPr lang="es-ES" sz="2000" dirty="0" smtClean="0"/>
              <a:t> </a:t>
            </a:r>
          </a:p>
          <a:p>
            <a:r>
              <a:rPr lang="es-ES" sz="2000" dirty="0" smtClean="0"/>
              <a:t>Buitrago, F., &amp; Duque, I. (2013)</a:t>
            </a:r>
            <a:r>
              <a:rPr lang="es-ES" sz="2000" i="1" dirty="0" smtClean="0"/>
              <a:t>. La economía naranja una oportunidad infinita.</a:t>
            </a:r>
            <a:r>
              <a:rPr lang="es-ES" sz="2000" dirty="0" smtClean="0"/>
              <a:t> Recuperado de </a:t>
            </a:r>
            <a:r>
              <a:rPr lang="es-ES" sz="2000" u="sng" dirty="0" smtClean="0">
                <a:hlinkClick r:id="rId6"/>
              </a:rPr>
              <a:t>https://publications.iadb.org/publications/spanish/document/La-Econom%C3%ADa-Naranja-Una-oportunidad-infinita.pdf</a:t>
            </a:r>
            <a:r>
              <a:rPr lang="es-ES" sz="2000" dirty="0" smtClean="0"/>
              <a:t> </a:t>
            </a:r>
          </a:p>
          <a:p>
            <a:r>
              <a:rPr lang="es-ES" sz="2000" dirty="0" smtClean="0"/>
              <a:t>Ghelfi, D. (2005). </a:t>
            </a:r>
            <a:r>
              <a:rPr lang="es-ES" sz="2000" i="1" dirty="0" smtClean="0"/>
              <a:t>El motor de la creatividad en la economía creativa: entrevista a John Howkin. </a:t>
            </a:r>
            <a:r>
              <a:rPr lang="es-ES" sz="2000" dirty="0" smtClean="0"/>
              <a:t>Recuperado de </a:t>
            </a:r>
            <a:r>
              <a:rPr lang="es-ES" sz="2000" u="sng" dirty="0" smtClean="0">
                <a:hlinkClick r:id="rId7"/>
              </a:rPr>
              <a:t>https://es.scribd.com/document/54733398/</a:t>
            </a:r>
            <a:endParaRPr lang="es-ES" sz="2000" u="sng" dirty="0" smtClean="0"/>
          </a:p>
          <a:p>
            <a:r>
              <a:rPr lang="es-ES" sz="2000" dirty="0" smtClean="0"/>
              <a:t>González, A. (2013). </a:t>
            </a:r>
            <a:r>
              <a:rPr lang="es-ES" sz="2000" i="1" dirty="0" smtClean="0"/>
              <a:t>Los centros históricos latinoamericanos: estrategias de intervención, renovación y gestión. Periodo: 1980 – 2010</a:t>
            </a:r>
            <a:r>
              <a:rPr lang="es-ES" sz="2000" dirty="0" smtClean="0"/>
              <a:t>. Recuperado de </a:t>
            </a:r>
            <a:r>
              <a:rPr lang="es-ES" sz="2000" u="sng" dirty="0" smtClean="0">
                <a:hlinkClick r:id="rId8"/>
              </a:rPr>
              <a:t>https://www.google.com/url?sa=t&amp;rct=j&amp;q=&amp;esrc=s&amp;source=web&amp;cd=&amp;ved=2ahUKEwizx4zv1OrzAhWWSTABHSD5AY8QFnoECAIQAQ&amp;url=https%3A%2F%2Fupcommons.upc.edu%2Fbitstream%2Fhandle%2F2099%2F14475%2FGONZALEZ_Alejandra.pdf&amp;usg=AOvVaw3bvlrfTOtBJuEzHPXx9fE</a:t>
            </a:r>
            <a:r>
              <a:rPr lang="es-ES" sz="2000" dirty="0" smtClean="0"/>
              <a:t> </a:t>
            </a:r>
          </a:p>
          <a:p>
            <a:r>
              <a:rPr lang="es-ES" sz="2000" dirty="0" smtClean="0"/>
              <a:t>UNESCO (1972). </a:t>
            </a:r>
            <a:r>
              <a:rPr lang="es-ES" sz="2000" i="1" dirty="0" smtClean="0"/>
              <a:t>Convención sobre la Protección del Patrimonio Mundial, Cultural y Natural. Organización de la Naciones Unidas para la Educación, la Ciencia y la Cultura. </a:t>
            </a:r>
            <a:r>
              <a:rPr lang="es-ES" sz="2000" dirty="0" smtClean="0"/>
              <a:t>Recuperado de </a:t>
            </a:r>
            <a:r>
              <a:rPr lang="es-ES" sz="2000" u="sng" dirty="0" smtClean="0">
                <a:hlinkClick r:id="rId9"/>
              </a:rPr>
              <a:t>https://culturalrights.net/es/documentos.php?=18&amp;p=186</a:t>
            </a:r>
            <a:r>
              <a:rPr lang="es-ES" sz="2000" dirty="0" smtClean="0"/>
              <a:t> </a:t>
            </a:r>
          </a:p>
          <a:p>
            <a:r>
              <a:rPr lang="es-ES" sz="2000" dirty="0" smtClean="0"/>
              <a:t>________. (2010). </a:t>
            </a:r>
            <a:r>
              <a:rPr lang="es-ES" sz="2000" i="1" dirty="0" smtClean="0"/>
              <a:t>Políticas para la creatividad. </a:t>
            </a:r>
            <a:r>
              <a:rPr lang="es-ES" sz="2000" dirty="0" smtClean="0"/>
              <a:t>Recuperado de</a:t>
            </a:r>
          </a:p>
          <a:p>
            <a:r>
              <a:rPr lang="es-ES" sz="2000" dirty="0" smtClean="0"/>
              <a:t> </a:t>
            </a:r>
            <a:r>
              <a:rPr lang="es-ES" sz="2000" u="sng" dirty="0" smtClean="0">
                <a:hlinkClick r:id="rId10"/>
              </a:rPr>
              <a:t>http://www.lacult.unesco.org/docc/prueba_06_largo.pdf</a:t>
            </a:r>
            <a:r>
              <a:rPr lang="es-ES" sz="2000" dirty="0" smtClean="0"/>
              <a:t>.</a:t>
            </a:r>
          </a:p>
          <a:p>
            <a:r>
              <a:rPr lang="es-ES" sz="2000" dirty="0" smtClean="0"/>
              <a:t> </a:t>
            </a:r>
          </a:p>
          <a:p>
            <a:endParaRPr lang="es-ES" sz="2000" u="sng" dirty="0" smtClean="0"/>
          </a:p>
          <a:p>
            <a:endParaRPr lang="es-ES" sz="2000" dirty="0" smtClean="0"/>
          </a:p>
          <a:p>
            <a:endParaRPr lang="es-DO" sz="2000" dirty="0">
              <a:latin typeface="Times New Roman" panose="02020603050405020304" pitchFamily="18" charset="0"/>
              <a:cs typeface="Times New Roman" panose="02020603050405020304" pitchFamily="18" charset="0"/>
            </a:endParaRPr>
          </a:p>
        </p:txBody>
      </p:sp>
      <p:sp>
        <p:nvSpPr>
          <p:cNvPr id="3074" name="Rectangle 2"/>
          <p:cNvSpPr>
            <a:spLocks noChangeArrowheads="1"/>
          </p:cNvSpPr>
          <p:nvPr/>
        </p:nvSpPr>
        <p:spPr bwMode="auto">
          <a:xfrm>
            <a:off x="0" y="0"/>
            <a:ext cx="213883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ea typeface="Arial, Arial"/>
                <a:cs typeface="Times New Roman" pitchFamily="18" charset="0"/>
              </a:rPr>
              <a:t>González, A. (2013). </a:t>
            </a:r>
            <a:r>
              <a:rPr kumimoji="0" lang="es-ES" sz="1200" b="0" i="1" u="none" strike="noStrike" cap="none" normalizeH="0" baseline="0" smtClean="0">
                <a:ln>
                  <a:noFill/>
                </a:ln>
                <a:solidFill>
                  <a:srgbClr val="000000"/>
                </a:solidFill>
                <a:effectLst/>
                <a:latin typeface="Calibri" pitchFamily="34" charset="0"/>
                <a:ea typeface="Arial, Arial"/>
                <a:cs typeface="Times New Roman" pitchFamily="18" charset="0"/>
              </a:rPr>
              <a:t>L</a:t>
            </a:r>
            <a:r>
              <a:rPr kumimoji="0" lang="es-ES" sz="1200" b="0" i="1" u="none" strike="noStrike" cap="none" normalizeH="0" baseline="0" smtClean="0">
                <a:ln>
                  <a:noFill/>
                </a:ln>
                <a:solidFill>
                  <a:srgbClr val="000000"/>
                </a:solidFill>
                <a:effectLst/>
                <a:latin typeface="Calibri" pitchFamily="34" charset="0"/>
                <a:ea typeface="Arial" pitchFamily="34" charset="0"/>
                <a:cs typeface="Times New Roman" pitchFamily="18" charset="0"/>
              </a:rPr>
              <a:t>os centros históricos latinoamericanos: estrategias de intervención, renovación y gestión. Periodo: 1980 – 2010</a:t>
            </a:r>
            <a:r>
              <a:rPr kumimoji="0" lang="es-ES" sz="1200" b="0" i="0" u="none" strike="noStrike" cap="none" normalizeH="0" baseline="0" smtClean="0">
                <a:ln>
                  <a:noFill/>
                </a:ln>
                <a:solidFill>
                  <a:srgbClr val="000000"/>
                </a:solidFill>
                <a:effectLst/>
                <a:latin typeface="Calibri" pitchFamily="34" charset="0"/>
                <a:ea typeface="Arial" pitchFamily="34" charset="0"/>
                <a:cs typeface="Times New Roman" pitchFamily="18" charset="0"/>
              </a:rPr>
              <a:t>.</a:t>
            </a: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Recuperado de</a:t>
            </a:r>
            <a:r>
              <a:rPr kumimoji="0" lang="es-E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s-E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hlinkClick r:id="rId8"/>
              </a:rPr>
              <a:t>https://www.google.com/url?sa=t&amp;rct=j&amp;q=&amp;esrc=s&amp;source=web&amp;cd=&amp;ved=2ahUKEwizx4zv1OrzAhWWSTABHSD5AY8QFnoECAIQAQ&amp;url=https%3A%2F%2Fupcommons.upc.edu%2Fbitstream%2Fhandle%2F2099%2F14475%2FGONZALEZ_Alejandra.pdf&amp;usg=AOvVaw3bvlrfTOtBJuEzHPXx9fE</a:t>
            </a: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a:t>
            </a:r>
            <a:endParaRPr kumimoji="0" lang="es-ES" sz="2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UNESCO</a:t>
            </a:r>
            <a:r>
              <a:rPr kumimoji="0" lang="es-ES" sz="1200" b="0" i="0" u="none" strike="noStrike" cap="none" normalizeH="0" baseline="0" smtClean="0">
                <a:ln>
                  <a:noFill/>
                </a:ln>
                <a:solidFill>
                  <a:srgbClr val="000000"/>
                </a:solidFill>
                <a:effectLst/>
                <a:latin typeface="Calibri" pitchFamily="34" charset="0"/>
                <a:ea typeface="Arial, Arial"/>
                <a:cs typeface="Times New Roman" pitchFamily="18" charset="0"/>
              </a:rPr>
              <a:t> (1972). </a:t>
            </a:r>
            <a:r>
              <a:rPr kumimoji="0" lang="es-ES" sz="1200" b="0" i="1" u="none" strike="noStrike" cap="none" normalizeH="0" baseline="0" smtClean="0">
                <a:ln>
                  <a:noFill/>
                </a:ln>
                <a:solidFill>
                  <a:srgbClr val="000000"/>
                </a:solidFill>
                <a:effectLst/>
                <a:latin typeface="Calibri" pitchFamily="34" charset="0"/>
                <a:ea typeface="Arial, Arial"/>
                <a:cs typeface="Times New Roman" pitchFamily="18" charset="0"/>
              </a:rPr>
              <a:t>Convención sobre la Protección del Patrimonio Mundial, Cultural y Natural. Organización de la Naciones Unidas para la Educación, la Ciencia y la Cultura. </a:t>
            </a:r>
            <a:r>
              <a:rPr kumimoji="0" lang="es-ES" sz="1200" b="0" i="0" u="none" strike="noStrike" cap="none" normalizeH="0" baseline="0" smtClean="0">
                <a:ln>
                  <a:noFill/>
                </a:ln>
                <a:solidFill>
                  <a:srgbClr val="000000"/>
                </a:solidFill>
                <a:effectLst/>
                <a:latin typeface="Calibri" pitchFamily="34" charset="0"/>
                <a:ea typeface="Arial, Arial"/>
                <a:cs typeface="Times New Roman" pitchFamily="18" charset="0"/>
              </a:rPr>
              <a:t>Recuperado de </a:t>
            </a:r>
            <a:r>
              <a:rPr kumimoji="0" lang="es-ES" sz="1200" b="0" i="0" u="none" strike="noStrike" cap="none" normalizeH="0" baseline="0" smtClean="0">
                <a:ln>
                  <a:noFill/>
                </a:ln>
                <a:solidFill>
                  <a:schemeClr val="tx1"/>
                </a:solidFill>
                <a:effectLst/>
                <a:latin typeface="Calibri" pitchFamily="34" charset="0"/>
                <a:ea typeface="Arial, Arial"/>
                <a:cs typeface="Times New Roman" pitchFamily="18" charset="0"/>
                <a:hlinkClick r:id="rId9"/>
              </a:rPr>
              <a:t>https://culturalrights.net/es/documentos.php?=18&amp;p=186</a:t>
            </a:r>
            <a:r>
              <a:rPr kumimoji="0" lang="es-ES" sz="1200" b="0" i="0" u="none" strike="noStrike" cap="none" normalizeH="0" baseline="0" smtClean="0">
                <a:ln>
                  <a:noFill/>
                </a:ln>
                <a:solidFill>
                  <a:srgbClr val="000000"/>
                </a:solidFill>
                <a:effectLst/>
                <a:latin typeface="Calibri" pitchFamily="34" charset="0"/>
                <a:ea typeface="Arial, Arial"/>
                <a:cs typeface="Times New Roman" pitchFamily="18" charset="0"/>
              </a:rPr>
              <a:t> </a:t>
            </a:r>
            <a:endParaRPr kumimoji="0" lang="es-ES" sz="2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rgbClr val="000000"/>
                </a:solidFill>
                <a:effectLst/>
                <a:latin typeface="Arial" pitchFamily="34" charset="0"/>
                <a:ea typeface="UniversLTStd-Light"/>
                <a:cs typeface="Times New Roman" pitchFamily="18" charset="0"/>
              </a:rPr>
              <a:t>________. (2010). </a:t>
            </a:r>
            <a:r>
              <a:rPr kumimoji="0" lang="es-ES" altLang="zh-CN" sz="1200" b="0" i="1" u="none" strike="noStrike" cap="none" normalizeH="0" baseline="0" smtClean="0">
                <a:ln>
                  <a:noFill/>
                </a:ln>
                <a:solidFill>
                  <a:schemeClr val="tx1"/>
                </a:solidFill>
                <a:effectLst/>
                <a:latin typeface="Arial" pitchFamily="34" charset="0"/>
                <a:ea typeface="UniversLTStd-Light"/>
                <a:cs typeface="Times New Roman" pitchFamily="18" charset="0"/>
              </a:rPr>
              <a:t>Políticas para la creatividad. </a:t>
            </a:r>
            <a:r>
              <a:rPr kumimoji="0" lang="es-ES" altLang="zh-CN" sz="1200" b="0" i="0" u="none" strike="noStrike" cap="none" normalizeH="0" baseline="0" smtClean="0">
                <a:ln>
                  <a:noFill/>
                </a:ln>
                <a:solidFill>
                  <a:schemeClr val="tx1"/>
                </a:solidFill>
                <a:effectLst/>
                <a:latin typeface="Arial" pitchFamily="34" charset="0"/>
                <a:ea typeface="UniversLTStd-Light"/>
                <a:cs typeface="Times New Roman" pitchFamily="18" charset="0"/>
              </a:rPr>
              <a:t>Recuperado de</a:t>
            </a:r>
            <a:endParaRPr kumimoji="0" lang="es-ES" altLang="zh-CN" sz="2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itchFamily="34" charset="0"/>
                <a:ea typeface="UniversLTStd-Light"/>
                <a:cs typeface="Times New Roman" pitchFamily="18" charset="0"/>
              </a:rPr>
              <a:t> </a:t>
            </a:r>
            <a:r>
              <a:rPr kumimoji="0" lang="es-ES" altLang="zh-CN" sz="1200" b="0" i="0" u="none" strike="noStrike" cap="none" normalizeH="0" baseline="0" smtClean="0">
                <a:ln>
                  <a:noFill/>
                </a:ln>
                <a:solidFill>
                  <a:schemeClr val="tx1"/>
                </a:solidFill>
                <a:effectLst/>
                <a:latin typeface="Arial" pitchFamily="34" charset="0"/>
                <a:ea typeface="UniversLTStd-Light"/>
                <a:cs typeface="Times New Roman" pitchFamily="18" charset="0"/>
                <a:hlinkClick r:id="rId10"/>
              </a:rPr>
              <a:t>http://www.lacult.unesco.org/docc/prueba_06_largo.pdf</a:t>
            </a:r>
            <a:r>
              <a:rPr kumimoji="0" lang="es-ES" altLang="zh-CN" sz="1200" b="0" i="0" u="none" strike="noStrike" cap="none" normalizeH="0" baseline="0" smtClean="0">
                <a:ln>
                  <a:noFill/>
                </a:ln>
                <a:solidFill>
                  <a:schemeClr val="tx1"/>
                </a:solidFill>
                <a:effectLst/>
                <a:latin typeface="Arial" pitchFamily="34" charset="0"/>
                <a:ea typeface="UniversLTStd-Light"/>
                <a:cs typeface="Times New Roman" pitchFamily="18" charset="0"/>
              </a:rPr>
              <a:t>.</a:t>
            </a:r>
            <a:endParaRPr kumimoji="0" lang="es-ES" altLang="zh-CN" sz="2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zh-CN"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1501</TotalTime>
  <Words>1246</Words>
  <Application>Microsoft Office PowerPoint</Application>
  <PresentationFormat>Personalizado</PresentationFormat>
  <Paragraphs>50</Paragraphs>
  <Slides>1</Slides>
  <Notes>1</Notes>
  <HiddenSlides>0</HiddenSlides>
  <MMClips>0</MMClips>
  <ScaleCrop>false</ScaleCrop>
  <HeadingPairs>
    <vt:vector size="4" baseType="variant">
      <vt:variant>
        <vt:lpstr>Tema</vt:lpstr>
      </vt:variant>
      <vt:variant>
        <vt:i4>2</vt:i4>
      </vt:variant>
      <vt:variant>
        <vt:lpstr>Títulos de diapositiva</vt:lpstr>
      </vt:variant>
      <vt:variant>
        <vt:i4>1</vt:i4>
      </vt:variant>
    </vt:vector>
  </HeadingPairs>
  <TitlesOfParts>
    <vt:vector size="3" baseType="lpstr">
      <vt:lpstr>A1 Template</vt:lpstr>
      <vt:lpstr>Without Guides</vt:lpstr>
      <vt:lpstr>Diapositiva 1</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www.intercambiosvirtuales.org</cp:lastModifiedBy>
  <cp:revision>62</cp:revision>
  <dcterms:created xsi:type="dcterms:W3CDTF">2012-02-10T00:21:22Z</dcterms:created>
  <dcterms:modified xsi:type="dcterms:W3CDTF">2021-11-11T10:42:29Z</dcterms:modified>
  <cp:category>Research poster templates</cp:category>
</cp:coreProperties>
</file>