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7559675" cy="10691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21" autoAdjust="0"/>
    <p:restoredTop sz="94660"/>
  </p:normalViewPr>
  <p:slideViewPr>
    <p:cSldViewPr>
      <p:cViewPr varScale="1">
        <p:scale>
          <a:sx n="63" d="100"/>
          <a:sy n="63" d="100"/>
        </p:scale>
        <p:origin x="-132" y="-210"/>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623196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60948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pic>
        <p:nvPicPr>
          <p:cNvPr id="34" name="33 Imagen"/>
          <p:cNvPicPr/>
          <p:nvPr/>
        </p:nvPicPr>
        <p:blipFill>
          <a:blip r:embed="rId2"/>
          <a:stretch/>
        </p:blipFill>
        <p:spPr>
          <a:xfrm>
            <a:off x="3602880" y="1604520"/>
            <a:ext cx="4984920" cy="3977280"/>
          </a:xfrm>
          <a:prstGeom prst="rect">
            <a:avLst/>
          </a:prstGeom>
          <a:ln>
            <a:noFill/>
          </a:ln>
        </p:spPr>
      </p:pic>
      <p:pic>
        <p:nvPicPr>
          <p:cNvPr id="35" name="34 Imagen"/>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39"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41" name="PlaceHolder 2"/>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43" name="PlaceHolder 2"/>
          <p:cNvSpPr>
            <a:spLocks noGrp="1"/>
          </p:cNvSpPr>
          <p:nvPr>
            <p:ph type="body"/>
          </p:nvPr>
        </p:nvSpPr>
        <p:spPr>
          <a:xfrm>
            <a:off x="60948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44" name="PlaceHolder 3"/>
          <p:cNvSpPr>
            <a:spLocks noGrp="1"/>
          </p:cNvSpPr>
          <p:nvPr>
            <p:ph type="body"/>
          </p:nvPr>
        </p:nvSpPr>
        <p:spPr>
          <a:xfrm>
            <a:off x="623196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609480" y="273600"/>
            <a:ext cx="10972440" cy="530784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48"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49" name="PlaceHolder 3"/>
          <p:cNvSpPr>
            <a:spLocks noGrp="1"/>
          </p:cNvSpPr>
          <p:nvPr>
            <p:ph type="body"/>
          </p:nvPr>
        </p:nvSpPr>
        <p:spPr>
          <a:xfrm>
            <a:off x="60948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50" name="PlaceHolder 4"/>
          <p:cNvSpPr>
            <a:spLocks noGrp="1"/>
          </p:cNvSpPr>
          <p:nvPr>
            <p:ph type="body"/>
          </p:nvPr>
        </p:nvSpPr>
        <p:spPr>
          <a:xfrm>
            <a:off x="623196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52" name="PlaceHolder 2"/>
          <p:cNvSpPr>
            <a:spLocks noGrp="1"/>
          </p:cNvSpPr>
          <p:nvPr>
            <p:ph type="body"/>
          </p:nvPr>
        </p:nvSpPr>
        <p:spPr>
          <a:xfrm>
            <a:off x="60948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53"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54" name="PlaceHolder 4"/>
          <p:cNvSpPr>
            <a:spLocks noGrp="1"/>
          </p:cNvSpPr>
          <p:nvPr>
            <p:ph type="body"/>
          </p:nvPr>
        </p:nvSpPr>
        <p:spPr>
          <a:xfrm>
            <a:off x="623196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57"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58" name="PlaceHolder 4"/>
          <p:cNvSpPr>
            <a:spLocks noGrp="1"/>
          </p:cNvSpPr>
          <p:nvPr>
            <p:ph type="body"/>
          </p:nvPr>
        </p:nvSpPr>
        <p:spPr>
          <a:xfrm>
            <a:off x="609480" y="368208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60" name="PlaceHolder 2"/>
          <p:cNvSpPr>
            <a:spLocks noGrp="1"/>
          </p:cNvSpPr>
          <p:nvPr>
            <p:ph type="body"/>
          </p:nvPr>
        </p:nvSpPr>
        <p:spPr>
          <a:xfrm>
            <a:off x="609480" y="160452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61" name="PlaceHolder 3"/>
          <p:cNvSpPr>
            <a:spLocks noGrp="1"/>
          </p:cNvSpPr>
          <p:nvPr>
            <p:ph type="body"/>
          </p:nvPr>
        </p:nvSpPr>
        <p:spPr>
          <a:xfrm>
            <a:off x="609480" y="368208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63"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64"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65" name="PlaceHolder 4"/>
          <p:cNvSpPr>
            <a:spLocks noGrp="1"/>
          </p:cNvSpPr>
          <p:nvPr>
            <p:ph type="body"/>
          </p:nvPr>
        </p:nvSpPr>
        <p:spPr>
          <a:xfrm>
            <a:off x="623196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66" name="PlaceHolder 5"/>
          <p:cNvSpPr>
            <a:spLocks noGrp="1"/>
          </p:cNvSpPr>
          <p:nvPr>
            <p:ph type="body"/>
          </p:nvPr>
        </p:nvSpPr>
        <p:spPr>
          <a:xfrm>
            <a:off x="60948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68" name="PlaceHolder 2"/>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69" name="PlaceHolder 3"/>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pic>
        <p:nvPicPr>
          <p:cNvPr id="70" name="69 Imagen"/>
          <p:cNvPicPr/>
          <p:nvPr/>
        </p:nvPicPr>
        <p:blipFill>
          <a:blip r:embed="rId2"/>
          <a:stretch/>
        </p:blipFill>
        <p:spPr>
          <a:xfrm>
            <a:off x="3602880" y="1604520"/>
            <a:ext cx="4984920" cy="3977280"/>
          </a:xfrm>
          <a:prstGeom prst="rect">
            <a:avLst/>
          </a:prstGeom>
          <a:ln>
            <a:noFill/>
          </a:ln>
        </p:spPr>
      </p:pic>
      <p:pic>
        <p:nvPicPr>
          <p:cNvPr id="71" name="70 Imagen"/>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60948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623196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tIns="0" rIns="0" bIns="0" anchor="ctr"/>
          <a:lstStyle/>
          <a:p>
            <a:endParaRPr lang="es-ES" sz="18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tIns="0" rIns="0" bIns="0"/>
          <a:lstStyle/>
          <a:p>
            <a:endParaRPr lang="es-ES" sz="18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lstStyle/>
          <a:p>
            <a:r>
              <a:rPr lang="es-ES" sz="1800" b="0" strike="noStrike" spc="-1">
                <a:solidFill>
                  <a:srgbClr val="000000"/>
                </a:solidFill>
                <a:uFill>
                  <a:solidFill>
                    <a:srgbClr val="FFFFFF"/>
                  </a:solidFill>
                </a:uFill>
                <a:latin typeface="Arial"/>
              </a:rPr>
              <a:t>Pulse para editar el formato del texto de título</a:t>
            </a:r>
          </a:p>
        </p:txBody>
      </p:sp>
      <p:sp>
        <p:nvSpPr>
          <p:cNvPr id="3" name="PlaceHolder 2"/>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es-ES" sz="1800" b="0" strike="noStrike" spc="-1">
                <a:solidFill>
                  <a:srgbClr val="000000"/>
                </a:solidFill>
                <a:uFill>
                  <a:solidFill>
                    <a:srgbClr val="FFFFFF"/>
                  </a:solidFill>
                </a:uFill>
                <a:latin typeface="Arial"/>
              </a:rPr>
              <a:t>Pulse para editar el formato de esquema del texto</a:t>
            </a:r>
          </a:p>
          <a:p>
            <a:pPr marL="864000" lvl="1" indent="-324000">
              <a:buClr>
                <a:srgbClr val="000000"/>
              </a:buClr>
              <a:buSzPct val="75000"/>
              <a:buFont typeface="Symbol" charset="2"/>
              <a:buChar char=""/>
            </a:pPr>
            <a:r>
              <a:rPr lang="es-ES" sz="1800" b="0" strike="noStrike" spc="-1">
                <a:solidFill>
                  <a:srgbClr val="000000"/>
                </a:solidFill>
                <a:uFill>
                  <a:solidFill>
                    <a:srgbClr val="FFFFFF"/>
                  </a:solidFill>
                </a:uFill>
                <a:latin typeface="Arial"/>
              </a:rPr>
              <a:t>Segundo nivel del esquema</a:t>
            </a:r>
          </a:p>
          <a:p>
            <a:pPr marL="1296000" lvl="2" indent="-288000">
              <a:buClr>
                <a:srgbClr val="000000"/>
              </a:buClr>
              <a:buSzPct val="45000"/>
              <a:buFont typeface="Wingdings" charset="2"/>
              <a:buChar char=""/>
            </a:pPr>
            <a:r>
              <a:rPr lang="es-ES" sz="1800" b="0" strike="noStrike" spc="-1">
                <a:solidFill>
                  <a:srgbClr val="000000"/>
                </a:solidFill>
                <a:uFill>
                  <a:solidFill>
                    <a:srgbClr val="FFFFFF"/>
                  </a:solidFill>
                </a:uFill>
                <a:latin typeface="Arial"/>
              </a:rPr>
              <a:t>Tercer nivel del esquema</a:t>
            </a:r>
          </a:p>
          <a:p>
            <a:pPr marL="1728000" lvl="3" indent="-216000">
              <a:buClr>
                <a:srgbClr val="000000"/>
              </a:buClr>
              <a:buSzPct val="75000"/>
              <a:buFont typeface="Symbol" charset="2"/>
              <a:buChar char=""/>
            </a:pPr>
            <a:r>
              <a:rPr lang="es-ES" sz="1800" b="0" strike="noStrike" spc="-1">
                <a:solidFill>
                  <a:srgbClr val="000000"/>
                </a:solidFill>
                <a:uFill>
                  <a:solidFill>
                    <a:srgbClr val="FFFFFF"/>
                  </a:solidFill>
                </a:uFill>
                <a:latin typeface="Arial"/>
              </a:rPr>
              <a:t>Cuarto nivel del esquema</a:t>
            </a:r>
          </a:p>
          <a:p>
            <a:pPr marL="2160000" lvl="4"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Quinto nivel del esquema</a:t>
            </a:r>
          </a:p>
          <a:p>
            <a:pPr marL="2592000" lvl="5"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Sexto nivel del esquema</a:t>
            </a:r>
          </a:p>
          <a:p>
            <a:pPr marL="3024000" lvl="6"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p:spPr>
        <p:txBody>
          <a:bodyPr lIns="0" tIns="0" rIns="0" bIns="0" anchor="ctr"/>
          <a:lstStyle/>
          <a:p>
            <a:r>
              <a:rPr lang="es-ES" sz="1800" b="0" strike="noStrike" spc="-1">
                <a:solidFill>
                  <a:srgbClr val="000000"/>
                </a:solidFill>
                <a:uFill>
                  <a:solidFill>
                    <a:srgbClr val="FFFFFF"/>
                  </a:solidFill>
                </a:uFill>
                <a:latin typeface="Arial"/>
              </a:rPr>
              <a:t>Pulse para editar el formato del texto de título</a:t>
            </a:r>
          </a:p>
        </p:txBody>
      </p:sp>
      <p:sp>
        <p:nvSpPr>
          <p:cNvPr id="37" name="PlaceHolder 2"/>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es-ES" sz="1800" b="0" strike="noStrike" spc="-1">
                <a:solidFill>
                  <a:srgbClr val="000000"/>
                </a:solidFill>
                <a:uFill>
                  <a:solidFill>
                    <a:srgbClr val="FFFFFF"/>
                  </a:solidFill>
                </a:uFill>
                <a:latin typeface="Arial"/>
              </a:rPr>
              <a:t>Pulse para editar el formato de esquema del texto</a:t>
            </a:r>
          </a:p>
          <a:p>
            <a:pPr marL="864000" lvl="1" indent="-324000">
              <a:buClr>
                <a:srgbClr val="000000"/>
              </a:buClr>
              <a:buSzPct val="75000"/>
              <a:buFont typeface="Symbol" charset="2"/>
              <a:buChar char=""/>
            </a:pPr>
            <a:r>
              <a:rPr lang="es-ES" sz="1800" b="0" strike="noStrike" spc="-1">
                <a:solidFill>
                  <a:srgbClr val="000000"/>
                </a:solidFill>
                <a:uFill>
                  <a:solidFill>
                    <a:srgbClr val="FFFFFF"/>
                  </a:solidFill>
                </a:uFill>
                <a:latin typeface="Arial"/>
              </a:rPr>
              <a:t>Segundo nivel del esquema</a:t>
            </a:r>
          </a:p>
          <a:p>
            <a:pPr marL="1296000" lvl="2" indent="-288000">
              <a:buClr>
                <a:srgbClr val="000000"/>
              </a:buClr>
              <a:buSzPct val="45000"/>
              <a:buFont typeface="Wingdings" charset="2"/>
              <a:buChar char=""/>
            </a:pPr>
            <a:r>
              <a:rPr lang="es-ES" sz="1800" b="0" strike="noStrike" spc="-1">
                <a:solidFill>
                  <a:srgbClr val="000000"/>
                </a:solidFill>
                <a:uFill>
                  <a:solidFill>
                    <a:srgbClr val="FFFFFF"/>
                  </a:solidFill>
                </a:uFill>
                <a:latin typeface="Arial"/>
              </a:rPr>
              <a:t>Tercer nivel del esquema</a:t>
            </a:r>
          </a:p>
          <a:p>
            <a:pPr marL="1728000" lvl="3" indent="-216000">
              <a:buClr>
                <a:srgbClr val="000000"/>
              </a:buClr>
              <a:buSzPct val="75000"/>
              <a:buFont typeface="Symbol" charset="2"/>
              <a:buChar char=""/>
            </a:pPr>
            <a:r>
              <a:rPr lang="es-ES" sz="1800" b="0" strike="noStrike" spc="-1">
                <a:solidFill>
                  <a:srgbClr val="000000"/>
                </a:solidFill>
                <a:uFill>
                  <a:solidFill>
                    <a:srgbClr val="FFFFFF"/>
                  </a:solidFill>
                </a:uFill>
                <a:latin typeface="Arial"/>
              </a:rPr>
              <a:t>Cuarto nivel del esquema</a:t>
            </a:r>
          </a:p>
          <a:p>
            <a:pPr marL="2160000" lvl="4"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Quinto nivel del esquema</a:t>
            </a:r>
          </a:p>
          <a:p>
            <a:pPr marL="2592000" lvl="5"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Sexto nivel del esquema</a:t>
            </a:r>
          </a:p>
          <a:p>
            <a:pPr marL="3024000" lvl="6" indent="-216000">
              <a:buClr>
                <a:srgbClr val="000000"/>
              </a:buClr>
              <a:buSzPct val="45000"/>
              <a:buFont typeface="Wingdings" charset="2"/>
              <a:buChar char=""/>
            </a:pPr>
            <a:r>
              <a:rPr lang="es-ES" sz="2000" b="0" strike="noStrike" spc="-1">
                <a:solidFill>
                  <a:srgbClr val="000000"/>
                </a:solidFill>
                <a:uFill>
                  <a:solidFill>
                    <a:srgbClr val="FFFFFF"/>
                  </a:solidFill>
                </a:u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mailto:ysarria@gmail.com" TargetMode="External"/><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Line 1"/>
          <p:cNvSpPr/>
          <p:nvPr/>
        </p:nvSpPr>
        <p:spPr>
          <a:xfrm flipV="1">
            <a:off x="265680" y="293760"/>
            <a:ext cx="360" cy="6384600"/>
          </a:xfrm>
          <a:prstGeom prst="line">
            <a:avLst/>
          </a:prstGeom>
          <a:ln>
            <a:solidFill>
              <a:srgbClr val="3E4345"/>
            </a:solidFill>
            <a:round/>
          </a:ln>
        </p:spPr>
        <p:style>
          <a:lnRef idx="1">
            <a:schemeClr val="accent1"/>
          </a:lnRef>
          <a:fillRef idx="0">
            <a:schemeClr val="accent1"/>
          </a:fillRef>
          <a:effectRef idx="0">
            <a:schemeClr val="accent1"/>
          </a:effectRef>
          <a:fontRef idx="minor"/>
        </p:style>
      </p:sp>
      <p:sp>
        <p:nvSpPr>
          <p:cNvPr id="73" name="Line 2"/>
          <p:cNvSpPr/>
          <p:nvPr/>
        </p:nvSpPr>
        <p:spPr>
          <a:xfrm>
            <a:off x="265680" y="293760"/>
            <a:ext cx="4833000" cy="360"/>
          </a:xfrm>
          <a:prstGeom prst="line">
            <a:avLst/>
          </a:prstGeom>
          <a:ln>
            <a:solidFill>
              <a:srgbClr val="3E4345"/>
            </a:solidFill>
            <a:round/>
          </a:ln>
        </p:spPr>
        <p:style>
          <a:lnRef idx="1">
            <a:schemeClr val="accent1"/>
          </a:lnRef>
          <a:fillRef idx="0">
            <a:schemeClr val="accent1"/>
          </a:fillRef>
          <a:effectRef idx="0">
            <a:schemeClr val="accent1"/>
          </a:effectRef>
          <a:fontRef idx="minor"/>
        </p:style>
      </p:sp>
      <p:sp>
        <p:nvSpPr>
          <p:cNvPr id="74" name="Line 3"/>
          <p:cNvSpPr/>
          <p:nvPr/>
        </p:nvSpPr>
        <p:spPr>
          <a:xfrm>
            <a:off x="514440" y="490320"/>
            <a:ext cx="4680720" cy="11520"/>
          </a:xfrm>
          <a:prstGeom prst="line">
            <a:avLst/>
          </a:prstGeom>
          <a:ln w="6480">
            <a:solidFill>
              <a:srgbClr val="3E4345"/>
            </a:solidFill>
            <a:round/>
          </a:ln>
        </p:spPr>
        <p:style>
          <a:lnRef idx="1">
            <a:schemeClr val="accent1"/>
          </a:lnRef>
          <a:fillRef idx="0">
            <a:schemeClr val="accent1"/>
          </a:fillRef>
          <a:effectRef idx="0">
            <a:schemeClr val="accent1"/>
          </a:effectRef>
          <a:fontRef idx="minor"/>
        </p:style>
      </p:sp>
      <p:sp>
        <p:nvSpPr>
          <p:cNvPr id="75" name="Line 4"/>
          <p:cNvSpPr/>
          <p:nvPr/>
        </p:nvSpPr>
        <p:spPr>
          <a:xfrm flipH="1" flipV="1">
            <a:off x="503640" y="490320"/>
            <a:ext cx="10800" cy="4375440"/>
          </a:xfrm>
          <a:prstGeom prst="line">
            <a:avLst/>
          </a:prstGeom>
          <a:ln w="6480">
            <a:solidFill>
              <a:srgbClr val="3E4345"/>
            </a:solidFill>
            <a:round/>
          </a:ln>
        </p:spPr>
        <p:style>
          <a:lnRef idx="1">
            <a:schemeClr val="accent1"/>
          </a:lnRef>
          <a:fillRef idx="0">
            <a:schemeClr val="accent1"/>
          </a:fillRef>
          <a:effectRef idx="0">
            <a:schemeClr val="accent1"/>
          </a:effectRef>
          <a:fontRef idx="minor"/>
        </p:style>
      </p:sp>
      <p:pic>
        <p:nvPicPr>
          <p:cNvPr id="76" name="Imagen 7"/>
          <p:cNvPicPr/>
          <p:nvPr/>
        </p:nvPicPr>
        <p:blipFill>
          <a:blip r:embed="rId2" cstate="print"/>
          <a:srcRect l="16730" t="23799" r="16213" b="9552"/>
          <a:stretch/>
        </p:blipFill>
        <p:spPr>
          <a:xfrm>
            <a:off x="10222200" y="5131800"/>
            <a:ext cx="1585800" cy="1348200"/>
          </a:xfrm>
          <a:prstGeom prst="rect">
            <a:avLst/>
          </a:prstGeom>
          <a:ln>
            <a:noFill/>
          </a:ln>
        </p:spPr>
      </p:pic>
      <p:sp>
        <p:nvSpPr>
          <p:cNvPr id="77" name="CustomShape 5"/>
          <p:cNvSpPr/>
          <p:nvPr/>
        </p:nvSpPr>
        <p:spPr>
          <a:xfrm>
            <a:off x="1367280" y="953640"/>
            <a:ext cx="9428400" cy="5667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3600" b="1" strike="noStrike" spc="-1">
                <a:solidFill>
                  <a:srgbClr val="000000"/>
                </a:solidFill>
                <a:uFill>
                  <a:solidFill>
                    <a:srgbClr val="FFFFFF"/>
                  </a:solidFill>
                </a:uFill>
                <a:latin typeface="Book Antiqua"/>
                <a:ea typeface="DejaVu Sans"/>
              </a:rPr>
              <a:t>Simposio Internacional Desarrollo Humano, Equidad y Justicia Social</a:t>
            </a: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a:p>
            <a:pPr algn="ctr">
              <a:lnSpc>
                <a:spcPct val="100000"/>
              </a:lnSpc>
            </a:pPr>
            <a:r>
              <a:rPr lang="es-ES" sz="2600" b="1" strike="noStrike" spc="-1">
                <a:solidFill>
                  <a:srgbClr val="000000"/>
                </a:solidFill>
                <a:uFill>
                  <a:solidFill>
                    <a:srgbClr val="FFFFFF"/>
                  </a:solidFill>
                </a:uFill>
                <a:latin typeface="Book Antiqua"/>
                <a:ea typeface="DejaVu Sans"/>
              </a:rPr>
              <a:t> </a:t>
            </a:r>
            <a:endParaRPr lang="es-ES" sz="1800" b="0" strike="noStrike" spc="-1">
              <a:solidFill>
                <a:srgbClr val="000000"/>
              </a:solidFill>
              <a:uFill>
                <a:solidFill>
                  <a:srgbClr val="FFFFFF"/>
                </a:solidFill>
              </a:uFill>
              <a:latin typeface="Arial"/>
            </a:endParaRPr>
          </a:p>
          <a:p>
            <a:pPr algn="ctr">
              <a:lnSpc>
                <a:spcPct val="100000"/>
              </a:lnSpc>
            </a:pPr>
            <a:r>
              <a:rPr lang="es-ES" sz="2600" b="1" strike="noStrike" spc="-1">
                <a:solidFill>
                  <a:srgbClr val="000000"/>
                </a:solidFill>
                <a:uFill>
                  <a:solidFill>
                    <a:srgbClr val="FFFFFF"/>
                  </a:solidFill>
                </a:uFill>
                <a:latin typeface="Book Antiqua"/>
                <a:ea typeface="DejaVu Sans"/>
              </a:rPr>
              <a:t>LA PERSUASIÓN COMO HABILIDAD SOCIAL EN EL JUICIO ORAL. </a:t>
            </a: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a:p>
            <a:pPr algn="ctr">
              <a:lnSpc>
                <a:spcPct val="100000"/>
              </a:lnSpc>
            </a:pPr>
            <a:r>
              <a:rPr lang="es-ES" sz="2400" b="1" strike="noStrike" spc="-1">
                <a:solidFill>
                  <a:srgbClr val="000000"/>
                </a:solidFill>
                <a:uFill>
                  <a:solidFill>
                    <a:srgbClr val="FFFFFF"/>
                  </a:solidFill>
                </a:uFill>
                <a:latin typeface="Book Antiqua"/>
                <a:ea typeface="DejaVu Sans"/>
              </a:rPr>
              <a:t>Yoanne Arruebarrena Sarría</a:t>
            </a:r>
            <a:endParaRPr lang="es-ES" sz="1800" b="0" strike="noStrike" spc="-1">
              <a:solidFill>
                <a:srgbClr val="000000"/>
              </a:solidFill>
              <a:uFill>
                <a:solidFill>
                  <a:srgbClr val="FFFFFF"/>
                </a:solidFill>
              </a:uFill>
              <a:latin typeface="Arial"/>
            </a:endParaRPr>
          </a:p>
          <a:p>
            <a:pPr algn="ctr">
              <a:lnSpc>
                <a:spcPct val="100000"/>
              </a:lnSpc>
            </a:pPr>
            <a:r>
              <a:rPr lang="es-ES" sz="2400" b="1" strike="noStrike" spc="-1">
                <a:solidFill>
                  <a:srgbClr val="000000"/>
                </a:solidFill>
                <a:uFill>
                  <a:solidFill>
                    <a:srgbClr val="FFFFFF"/>
                  </a:solidFill>
                </a:uFill>
                <a:latin typeface="Book Antiqua"/>
                <a:ea typeface="DejaVu Sans"/>
              </a:rPr>
              <a:t>Isaac Irán Cabrera Ruiz </a:t>
            </a: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a:p>
            <a:pPr algn="ctr">
              <a:lnSpc>
                <a:spcPct val="100000"/>
              </a:lnSpc>
            </a:pPr>
            <a:r>
              <a:rPr lang="es-ES" sz="2000" b="1" strike="noStrike" spc="-1">
                <a:solidFill>
                  <a:srgbClr val="000000"/>
                </a:solidFill>
                <a:uFill>
                  <a:solidFill>
                    <a:srgbClr val="FFFFFF"/>
                  </a:solidFill>
                </a:uFill>
                <a:latin typeface="Book Antiqua"/>
                <a:ea typeface="DejaVu Sans"/>
              </a:rPr>
              <a:t>2021</a:t>
            </a:r>
            <a:endParaRPr lang="es-ES" sz="1800" b="0" strike="noStrike" spc="-1">
              <a:solidFill>
                <a:srgbClr val="000000"/>
              </a:solidFill>
              <a:uFill>
                <a:solidFill>
                  <a:srgbClr val="FFFFFF"/>
                </a:solidFill>
              </a:uFill>
              <a:latin typeface="Arial"/>
            </a:endParaRPr>
          </a:p>
          <a:p>
            <a:pPr algn="ctr">
              <a:lnSpc>
                <a:spcPct val="100000"/>
              </a:lnSpc>
            </a:pPr>
            <a:endParaRPr lang="es-ES" sz="1800" b="0" strike="noStrike" spc="-1">
              <a:solidFill>
                <a:srgbClr val="000000"/>
              </a:solidFill>
              <a:uFill>
                <a:solidFill>
                  <a:srgbClr val="FFFFFF"/>
                </a:solidFill>
              </a:uFill>
              <a:latin typeface="Arial"/>
            </a:endParaRPr>
          </a:p>
        </p:txBody>
      </p:sp>
      <p:pic>
        <p:nvPicPr>
          <p:cNvPr id="78" name="77 Imagen"/>
          <p:cNvPicPr/>
          <p:nvPr/>
        </p:nvPicPr>
        <p:blipFill>
          <a:blip r:embed="rId3"/>
          <a:stretch/>
        </p:blipFill>
        <p:spPr>
          <a:xfrm>
            <a:off x="821880" y="4787640"/>
            <a:ext cx="1482120" cy="185076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22" name="Imagen 13"/>
          <p:cNvPicPr/>
          <p:nvPr/>
        </p:nvPicPr>
        <p:blipFill>
          <a:blip r:embed="rId2"/>
          <a:srcRect r="6506" b="4533"/>
          <a:stretch/>
        </p:blipFill>
        <p:spPr>
          <a:xfrm rot="5400000">
            <a:off x="11039760" y="606960"/>
            <a:ext cx="579960" cy="489960"/>
          </a:xfrm>
          <a:prstGeom prst="rect">
            <a:avLst/>
          </a:prstGeom>
          <a:ln>
            <a:noFill/>
          </a:ln>
        </p:spPr>
      </p:pic>
      <p:sp>
        <p:nvSpPr>
          <p:cNvPr id="123" name="CustomShape 2"/>
          <p:cNvSpPr/>
          <p:nvPr/>
        </p:nvSpPr>
        <p:spPr>
          <a:xfrm>
            <a:off x="380960" y="928670"/>
            <a:ext cx="11501280" cy="5576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i="1" strike="noStrike" spc="-1" dirty="0" smtClean="0">
                <a:solidFill>
                  <a:srgbClr val="000000"/>
                </a:solidFill>
                <a:uFill>
                  <a:solidFill>
                    <a:srgbClr val="FFFFFF"/>
                  </a:solidFill>
                </a:uFill>
                <a:latin typeface="Book Antiqua" pitchFamily="18" charset="0"/>
                <a:ea typeface="DejaVu Sans"/>
              </a:rPr>
              <a:t>Revista </a:t>
            </a:r>
            <a:r>
              <a:rPr lang="es-ES" sz="2000" b="0" i="1" strike="noStrike" spc="-1" dirty="0" err="1">
                <a:solidFill>
                  <a:srgbClr val="000000"/>
                </a:solidFill>
                <a:uFill>
                  <a:solidFill>
                    <a:srgbClr val="FFFFFF"/>
                  </a:solidFill>
                </a:uFill>
                <a:latin typeface="Book Antiqua" pitchFamily="18" charset="0"/>
                <a:ea typeface="DejaVu Sans"/>
              </a:rPr>
              <a:t>Acadêmica</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Escola</a:t>
            </a:r>
            <a:r>
              <a:rPr lang="es-ES" sz="2000" b="0" i="1" strike="noStrike" spc="-1" dirty="0">
                <a:solidFill>
                  <a:srgbClr val="000000"/>
                </a:solidFill>
                <a:uFill>
                  <a:solidFill>
                    <a:srgbClr val="FFFFFF"/>
                  </a:solidFill>
                </a:uFill>
                <a:latin typeface="Book Antiqua" pitchFamily="18" charset="0"/>
                <a:ea typeface="DejaVu Sans"/>
              </a:rPr>
              <a:t> Superior do </a:t>
            </a:r>
            <a:r>
              <a:rPr lang="es-ES" sz="2000" b="0" i="1" strike="noStrike" spc="-1" dirty="0" err="1">
                <a:solidFill>
                  <a:srgbClr val="000000"/>
                </a:solidFill>
                <a:uFill>
                  <a:solidFill>
                    <a:srgbClr val="FFFFFF"/>
                  </a:solidFill>
                </a:uFill>
                <a:latin typeface="Book Antiqua" pitchFamily="18" charset="0"/>
                <a:ea typeface="DejaVu Sans"/>
              </a:rPr>
              <a:t>Ministério</a:t>
            </a:r>
            <a:r>
              <a:rPr lang="es-ES" sz="2000" b="0" i="1" strike="noStrike" spc="-1" dirty="0">
                <a:solidFill>
                  <a:srgbClr val="000000"/>
                </a:solidFill>
                <a:uFill>
                  <a:solidFill>
                    <a:srgbClr val="FFFFFF"/>
                  </a:solidFill>
                </a:uFill>
                <a:latin typeface="Book Antiqua" pitchFamily="18" charset="0"/>
                <a:ea typeface="DejaVu Sans"/>
              </a:rPr>
              <a:t> Público do Ceará, 317-336. </a:t>
            </a:r>
            <a:r>
              <a:rPr lang="es-ES" sz="2000" b="0" i="1" strike="noStrike" spc="-1" dirty="0" err="1">
                <a:solidFill>
                  <a:srgbClr val="000000"/>
                </a:solidFill>
                <a:uFill>
                  <a:solidFill>
                    <a:srgbClr val="FFFFFF"/>
                  </a:solidFill>
                </a:uFill>
                <a:latin typeface="Book Antiqua" pitchFamily="18" charset="0"/>
                <a:ea typeface="DejaVu Sans"/>
              </a:rPr>
              <a:t>Hovland</a:t>
            </a:r>
            <a:r>
              <a:rPr lang="es-ES" sz="2000" b="0" i="1" strike="noStrike" spc="-1" dirty="0">
                <a:solidFill>
                  <a:srgbClr val="000000"/>
                </a:solidFill>
                <a:uFill>
                  <a:solidFill>
                    <a:srgbClr val="FFFFFF"/>
                  </a:solidFill>
                </a:uFill>
                <a:latin typeface="Book Antiqua" pitchFamily="18" charset="0"/>
                <a:ea typeface="DejaVu Sans"/>
              </a:rPr>
              <a:t>, C. I., </a:t>
            </a:r>
            <a:r>
              <a:rPr lang="es-ES" sz="2000" b="0" i="1" strike="noStrike" spc="-1" dirty="0" err="1">
                <a:solidFill>
                  <a:srgbClr val="000000"/>
                </a:solidFill>
                <a:uFill>
                  <a:solidFill>
                    <a:srgbClr val="FFFFFF"/>
                  </a:solidFill>
                </a:uFill>
                <a:latin typeface="Book Antiqua" pitchFamily="18" charset="0"/>
                <a:ea typeface="DejaVu Sans"/>
              </a:rPr>
              <a:t>Jains</a:t>
            </a:r>
            <a:r>
              <a:rPr lang="es-ES" sz="2000" b="0" i="1" strike="noStrike" spc="-1" dirty="0">
                <a:solidFill>
                  <a:srgbClr val="000000"/>
                </a:solidFill>
                <a:uFill>
                  <a:solidFill>
                    <a:srgbClr val="FFFFFF"/>
                  </a:solidFill>
                </a:uFill>
                <a:latin typeface="Book Antiqua" pitchFamily="18" charset="0"/>
                <a:ea typeface="DejaVu Sans"/>
              </a:rPr>
              <a:t>, J. L., &amp; Kelly, H. H. (1953). </a:t>
            </a:r>
            <a:r>
              <a:rPr lang="es-ES" sz="2000" b="0" i="1" strike="noStrike" spc="-1" dirty="0" err="1">
                <a:solidFill>
                  <a:srgbClr val="000000"/>
                </a:solidFill>
                <a:uFill>
                  <a:solidFill>
                    <a:srgbClr val="FFFFFF"/>
                  </a:solidFill>
                </a:uFill>
                <a:latin typeface="Book Antiqua" pitchFamily="18" charset="0"/>
                <a:ea typeface="DejaVu Sans"/>
              </a:rPr>
              <a:t>Comunication</a:t>
            </a:r>
            <a:r>
              <a:rPr lang="es-ES" sz="2000" b="0" i="1" strike="noStrike" spc="-1" dirty="0">
                <a:solidFill>
                  <a:srgbClr val="000000"/>
                </a:solidFill>
                <a:uFill>
                  <a:solidFill>
                    <a:srgbClr val="FFFFFF"/>
                  </a:solidFill>
                </a:uFill>
                <a:latin typeface="Book Antiqua" pitchFamily="18" charset="0"/>
                <a:ea typeface="DejaVu Sans"/>
              </a:rPr>
              <a:t> and </a:t>
            </a:r>
            <a:r>
              <a:rPr lang="es-ES" sz="2000" b="0" i="1" strike="noStrike" spc="-1" dirty="0" err="1">
                <a:solidFill>
                  <a:srgbClr val="000000"/>
                </a:solidFill>
                <a:uFill>
                  <a:solidFill>
                    <a:srgbClr val="FFFFFF"/>
                  </a:solidFill>
                </a:uFill>
                <a:latin typeface="Book Antiqua" pitchFamily="18" charset="0"/>
                <a:ea typeface="DejaVu Sans"/>
              </a:rPr>
              <a:t>Persuasion</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Psychological</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studies</a:t>
            </a:r>
            <a:r>
              <a:rPr lang="es-ES" sz="2000" b="0" i="1" strike="noStrike" spc="-1" dirty="0">
                <a:solidFill>
                  <a:srgbClr val="000000"/>
                </a:solidFill>
                <a:uFill>
                  <a:solidFill>
                    <a:srgbClr val="FFFFFF"/>
                  </a:solidFill>
                </a:uFill>
                <a:latin typeface="Book Antiqua" pitchFamily="18" charset="0"/>
                <a:ea typeface="DejaVu Sans"/>
              </a:rPr>
              <a:t> of </a:t>
            </a:r>
            <a:r>
              <a:rPr lang="es-ES" sz="2000" b="0" i="1" strike="noStrike" spc="-1" dirty="0" err="1">
                <a:solidFill>
                  <a:srgbClr val="000000"/>
                </a:solidFill>
                <a:uFill>
                  <a:solidFill>
                    <a:srgbClr val="FFFFFF"/>
                  </a:solidFill>
                </a:uFill>
                <a:latin typeface="Book Antiqua" pitchFamily="18" charset="0"/>
                <a:ea typeface="DejaVu Sans"/>
              </a:rPr>
              <a:t>opinion</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change</a:t>
            </a:r>
            <a:r>
              <a:rPr lang="es-ES" sz="2000" b="0" i="1" strike="noStrike" spc="-1" dirty="0">
                <a:solidFill>
                  <a:srgbClr val="000000"/>
                </a:solidFill>
                <a:uFill>
                  <a:solidFill>
                    <a:srgbClr val="FFFFFF"/>
                  </a:solidFill>
                </a:uFill>
                <a:latin typeface="Book Antiqua" pitchFamily="18" charset="0"/>
                <a:ea typeface="DejaVu Sans"/>
              </a:rPr>
              <a:t>, vol. (10). New Haven: Yale </a:t>
            </a:r>
            <a:r>
              <a:rPr lang="es-ES" sz="2000" b="0" i="1" strike="noStrike" spc="-1" dirty="0" err="1">
                <a:solidFill>
                  <a:srgbClr val="000000"/>
                </a:solidFill>
                <a:uFill>
                  <a:solidFill>
                    <a:srgbClr val="FFFFFF"/>
                  </a:solidFill>
                </a:uFill>
                <a:latin typeface="Book Antiqua" pitchFamily="18" charset="0"/>
                <a:ea typeface="DejaVu Sans"/>
              </a:rPr>
              <a:t>University</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Press</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Jains</a:t>
            </a:r>
            <a:r>
              <a:rPr lang="es-ES" sz="2000" b="0" i="1" strike="noStrike" spc="-1" dirty="0">
                <a:solidFill>
                  <a:srgbClr val="000000"/>
                </a:solidFill>
                <a:uFill>
                  <a:solidFill>
                    <a:srgbClr val="FFFFFF"/>
                  </a:solidFill>
                </a:uFill>
                <a:latin typeface="Book Antiqua" pitchFamily="18" charset="0"/>
                <a:ea typeface="DejaVu Sans"/>
              </a:rPr>
              <a:t>, J. L., &amp; </a:t>
            </a:r>
            <a:r>
              <a:rPr lang="es-ES" sz="2000" b="0" i="1" strike="noStrike" spc="-1" dirty="0" err="1">
                <a:solidFill>
                  <a:srgbClr val="000000"/>
                </a:solidFill>
                <a:uFill>
                  <a:solidFill>
                    <a:srgbClr val="FFFFFF"/>
                  </a:solidFill>
                </a:uFill>
                <a:latin typeface="Book Antiqua" pitchFamily="18" charset="0"/>
                <a:ea typeface="DejaVu Sans"/>
              </a:rPr>
              <a:t>Feshback</a:t>
            </a:r>
            <a:r>
              <a:rPr lang="es-ES" sz="2000" b="0" i="1" strike="noStrike" spc="-1" dirty="0">
                <a:solidFill>
                  <a:srgbClr val="000000"/>
                </a:solidFill>
                <a:uFill>
                  <a:solidFill>
                    <a:srgbClr val="FFFFFF"/>
                  </a:solidFill>
                </a:uFill>
                <a:latin typeface="Book Antiqua" pitchFamily="18" charset="0"/>
                <a:ea typeface="DejaVu Sans"/>
              </a:rPr>
              <a:t>, S. (1967). </a:t>
            </a:r>
            <a:r>
              <a:rPr lang="es-ES" sz="2000" b="0" i="1" strike="noStrike" spc="-1" dirty="0" err="1">
                <a:solidFill>
                  <a:srgbClr val="000000"/>
                </a:solidFill>
                <a:uFill>
                  <a:solidFill>
                    <a:srgbClr val="FFFFFF"/>
                  </a:solidFill>
                </a:uFill>
                <a:latin typeface="Book Antiqua" pitchFamily="18" charset="0"/>
                <a:ea typeface="DejaVu Sans"/>
              </a:rPr>
              <a:t>Effects</a:t>
            </a:r>
            <a:r>
              <a:rPr lang="es-ES" sz="2000" b="0" i="1" strike="noStrike" spc="-1" dirty="0">
                <a:solidFill>
                  <a:srgbClr val="000000"/>
                </a:solidFill>
                <a:uFill>
                  <a:solidFill>
                    <a:srgbClr val="FFFFFF"/>
                  </a:solidFill>
                </a:uFill>
                <a:latin typeface="Book Antiqua" pitchFamily="18" charset="0"/>
                <a:ea typeface="DejaVu Sans"/>
              </a:rPr>
              <a:t> of </a:t>
            </a:r>
            <a:r>
              <a:rPr lang="es-ES" sz="2000" b="0" i="1" strike="noStrike" spc="-1" dirty="0" err="1">
                <a:solidFill>
                  <a:srgbClr val="000000"/>
                </a:solidFill>
                <a:uFill>
                  <a:solidFill>
                    <a:srgbClr val="FFFFFF"/>
                  </a:solidFill>
                </a:uFill>
                <a:latin typeface="Book Antiqua" pitchFamily="18" charset="0"/>
                <a:ea typeface="DejaVu Sans"/>
              </a:rPr>
              <a:t>fear</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arousing</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comunications</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Journal</a:t>
            </a:r>
            <a:r>
              <a:rPr lang="es-ES" sz="2000" b="0" i="1" strike="noStrike" spc="-1" dirty="0">
                <a:solidFill>
                  <a:srgbClr val="000000"/>
                </a:solidFill>
                <a:uFill>
                  <a:solidFill>
                    <a:srgbClr val="FFFFFF"/>
                  </a:solidFill>
                </a:uFill>
                <a:latin typeface="Book Antiqua" pitchFamily="18" charset="0"/>
                <a:ea typeface="DejaVu Sans"/>
              </a:rPr>
              <a:t> of </a:t>
            </a:r>
            <a:r>
              <a:rPr lang="es-ES" sz="2000" b="0" i="1" strike="noStrike" spc="-1" dirty="0" err="1">
                <a:solidFill>
                  <a:srgbClr val="000000"/>
                </a:solidFill>
                <a:uFill>
                  <a:solidFill>
                    <a:srgbClr val="FFFFFF"/>
                  </a:solidFill>
                </a:uFill>
                <a:latin typeface="Book Antiqua" pitchFamily="18" charset="0"/>
                <a:ea typeface="DejaVu Sans"/>
              </a:rPr>
              <a:t>Abnormal</a:t>
            </a:r>
            <a:r>
              <a:rPr lang="es-ES" sz="2000" b="0" i="1" strike="noStrike" spc="-1" dirty="0">
                <a:solidFill>
                  <a:srgbClr val="000000"/>
                </a:solidFill>
                <a:uFill>
                  <a:solidFill>
                    <a:srgbClr val="FFFFFF"/>
                  </a:solidFill>
                </a:uFill>
                <a:latin typeface="Book Antiqua" pitchFamily="18" charset="0"/>
                <a:ea typeface="DejaVu Sans"/>
              </a:rPr>
              <a:t> and Social </a:t>
            </a:r>
            <a:r>
              <a:rPr lang="es-ES" sz="2000" b="0" i="1" strike="noStrike" spc="-1" dirty="0" err="1">
                <a:solidFill>
                  <a:srgbClr val="000000"/>
                </a:solidFill>
                <a:uFill>
                  <a:solidFill>
                    <a:srgbClr val="FFFFFF"/>
                  </a:solidFill>
                </a:uFill>
                <a:latin typeface="Book Antiqua" pitchFamily="18" charset="0"/>
                <a:ea typeface="DejaVu Sans"/>
              </a:rPr>
              <a:t>Psychology</a:t>
            </a:r>
            <a:r>
              <a:rPr lang="es-ES" sz="2000" b="0" i="1" strike="noStrike" spc="-1" dirty="0">
                <a:solidFill>
                  <a:srgbClr val="000000"/>
                </a:solidFill>
                <a:uFill>
                  <a:solidFill>
                    <a:srgbClr val="FFFFFF"/>
                  </a:solidFill>
                </a:uFill>
                <a:latin typeface="Book Antiqua" pitchFamily="18" charset="0"/>
                <a:ea typeface="DejaVu Sans"/>
              </a:rPr>
              <a:t>, vol.2 (22), 78-92. </a:t>
            </a:r>
            <a:r>
              <a:rPr lang="es-ES" sz="2000" b="0" i="1" strike="noStrike" spc="-1" dirty="0" err="1">
                <a:solidFill>
                  <a:srgbClr val="000000"/>
                </a:solidFill>
                <a:uFill>
                  <a:solidFill>
                    <a:srgbClr val="FFFFFF"/>
                  </a:solidFill>
                </a:uFill>
                <a:latin typeface="Book Antiqua" pitchFamily="18" charset="0"/>
                <a:ea typeface="DejaVu Sans"/>
              </a:rPr>
              <a:t>Michelson</a:t>
            </a:r>
            <a:r>
              <a:rPr lang="es-ES" sz="2000" b="0" i="1" strike="noStrike" spc="-1" dirty="0">
                <a:solidFill>
                  <a:srgbClr val="000000"/>
                </a:solidFill>
                <a:uFill>
                  <a:solidFill>
                    <a:srgbClr val="FFFFFF"/>
                  </a:solidFill>
                </a:uFill>
                <a:latin typeface="Book Antiqua" pitchFamily="18" charset="0"/>
                <a:ea typeface="DejaVu Sans"/>
              </a:rPr>
              <a:t> et al (1987). Las habilidades sociales en la infancia: Evaluación y </a:t>
            </a:r>
            <a:r>
              <a:rPr lang="es-ES" sz="2000" b="0" i="1" strike="noStrike" spc="-1" dirty="0" err="1">
                <a:solidFill>
                  <a:srgbClr val="000000"/>
                </a:solidFill>
                <a:uFill>
                  <a:solidFill>
                    <a:srgbClr val="FFFFFF"/>
                  </a:solidFill>
                </a:uFill>
                <a:latin typeface="Book Antiqua" pitchFamily="18" charset="0"/>
                <a:ea typeface="DejaVu Sans"/>
              </a:rPr>
              <a:t>tratamiento.Ediciones</a:t>
            </a:r>
            <a:r>
              <a:rPr lang="es-ES" sz="2000" b="0" i="1" strike="noStrike" spc="-1" dirty="0">
                <a:solidFill>
                  <a:srgbClr val="000000"/>
                </a:solidFill>
                <a:uFill>
                  <a:solidFill>
                    <a:srgbClr val="FFFFFF"/>
                  </a:solidFill>
                </a:uFill>
                <a:latin typeface="Book Antiqua" pitchFamily="18" charset="0"/>
                <a:ea typeface="DejaVu Sans"/>
              </a:rPr>
              <a:t> Martínez Roca SA. Morales, F., Moya, M., Gaviria, E., y Cuadrado, I. (2007). Psicología Social. España: </a:t>
            </a:r>
            <a:r>
              <a:rPr lang="es-ES" sz="2000" b="0" i="1" strike="noStrike" spc="-1" dirty="0" err="1">
                <a:solidFill>
                  <a:srgbClr val="000000"/>
                </a:solidFill>
                <a:uFill>
                  <a:solidFill>
                    <a:srgbClr val="FFFFFF"/>
                  </a:solidFill>
                </a:uFill>
                <a:latin typeface="Book Antiqua" pitchFamily="18" charset="0"/>
                <a:ea typeface="DejaVu Sans"/>
              </a:rPr>
              <a:t>Gesbiblo</a:t>
            </a:r>
            <a:r>
              <a:rPr lang="es-ES" sz="2000" b="0" i="1" strike="noStrike" spc="-1" dirty="0">
                <a:solidFill>
                  <a:srgbClr val="000000"/>
                </a:solidFill>
                <a:uFill>
                  <a:solidFill>
                    <a:srgbClr val="FFFFFF"/>
                  </a:solidFill>
                </a:uFill>
                <a:latin typeface="Book Antiqua" pitchFamily="18" charset="0"/>
                <a:ea typeface="DejaVu Sans"/>
              </a:rPr>
              <a:t>, S.L.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Moya (1999) Persuasión y cambio de actitudes. </a:t>
            </a:r>
            <a:r>
              <a:rPr lang="es-ES" sz="2000" b="0" i="1" strike="noStrike" spc="-1" dirty="0">
                <a:solidFill>
                  <a:srgbClr val="000000"/>
                </a:solidFill>
                <a:uFill>
                  <a:solidFill>
                    <a:srgbClr val="FFFFFF"/>
                  </a:solidFill>
                </a:uFill>
                <a:latin typeface="Book Antiqua" pitchFamily="18" charset="0"/>
                <a:ea typeface="DejaVu Sans"/>
              </a:rPr>
              <a:t>Psicología Social, 153-170.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err="1">
                <a:solidFill>
                  <a:srgbClr val="000000"/>
                </a:solidFill>
                <a:uFill>
                  <a:solidFill>
                    <a:srgbClr val="FFFFFF"/>
                  </a:solidFill>
                </a:uFill>
                <a:latin typeface="Book Antiqua" pitchFamily="18" charset="0"/>
                <a:ea typeface="DejaVu Sans"/>
              </a:rPr>
              <a:t>Mucchielli</a:t>
            </a:r>
            <a:r>
              <a:rPr lang="es-ES" sz="2000" b="0" strike="noStrike" spc="-1" dirty="0">
                <a:solidFill>
                  <a:srgbClr val="000000"/>
                </a:solidFill>
                <a:uFill>
                  <a:solidFill>
                    <a:srgbClr val="FFFFFF"/>
                  </a:solidFill>
                </a:uFill>
                <a:latin typeface="Book Antiqua" pitchFamily="18" charset="0"/>
                <a:ea typeface="DejaVu Sans"/>
              </a:rPr>
              <a:t>, A. (1998). </a:t>
            </a:r>
            <a:r>
              <a:rPr lang="es-ES" sz="2000" b="0" i="1" strike="noStrike" spc="-1" dirty="0">
                <a:solidFill>
                  <a:srgbClr val="000000"/>
                </a:solidFill>
                <a:uFill>
                  <a:solidFill>
                    <a:srgbClr val="FFFFFF"/>
                  </a:solidFill>
                </a:uFill>
                <a:latin typeface="Book Antiqua" pitchFamily="18" charset="0"/>
                <a:ea typeface="DejaVu Sans"/>
              </a:rPr>
              <a:t>Psicología de la Comunicación. Barcelona: Piados. Ochoa (1991).¿Qué es el Juicio Oral?. Revista Cubana de Derecho Nro. 3, 28-34. Ovejero, A. (1990).Las habilidades sociales y su entrenamiento: Un enfoque necesariamente </a:t>
            </a:r>
            <a:r>
              <a:rPr lang="es-ES" sz="2000" b="0" i="1" strike="noStrike" spc="-1" dirty="0" err="1">
                <a:solidFill>
                  <a:srgbClr val="000000"/>
                </a:solidFill>
                <a:uFill>
                  <a:solidFill>
                    <a:srgbClr val="FFFFFF"/>
                  </a:solidFill>
                </a:uFill>
                <a:latin typeface="Book Antiqua" pitchFamily="18" charset="0"/>
                <a:ea typeface="DejaVu Sans"/>
              </a:rPr>
              <a:t>psicosocial.Psicothema</a:t>
            </a:r>
            <a:r>
              <a:rPr lang="es-ES" sz="2000" b="0" i="1" strike="noStrike" spc="-1" dirty="0">
                <a:solidFill>
                  <a:srgbClr val="000000"/>
                </a:solidFill>
                <a:uFill>
                  <a:solidFill>
                    <a:srgbClr val="FFFFFF"/>
                  </a:solidFill>
                </a:uFill>
                <a:latin typeface="Book Antiqua" pitchFamily="18" charset="0"/>
                <a:ea typeface="DejaVu Sans"/>
              </a:rPr>
              <a:t>, 93-112. </a:t>
            </a:r>
            <a:r>
              <a:rPr lang="es-ES" sz="2000" b="0" i="1" strike="noStrike" spc="-1" dirty="0" err="1">
                <a:solidFill>
                  <a:srgbClr val="000000"/>
                </a:solidFill>
                <a:uFill>
                  <a:solidFill>
                    <a:srgbClr val="FFFFFF"/>
                  </a:solidFill>
                </a:uFill>
                <a:latin typeface="Book Antiqua" pitchFamily="18" charset="0"/>
                <a:ea typeface="DejaVu Sans"/>
              </a:rPr>
              <a:t>Petty</a:t>
            </a:r>
            <a:r>
              <a:rPr lang="es-ES" sz="2000" b="0" i="1" strike="noStrike" spc="-1" dirty="0">
                <a:solidFill>
                  <a:srgbClr val="000000"/>
                </a:solidFill>
                <a:uFill>
                  <a:solidFill>
                    <a:srgbClr val="FFFFFF"/>
                  </a:solidFill>
                </a:uFill>
                <a:latin typeface="Book Antiqua" pitchFamily="18" charset="0"/>
                <a:ea typeface="DejaVu Sans"/>
              </a:rPr>
              <a:t>, R. E., </a:t>
            </a:r>
            <a:r>
              <a:rPr lang="es-ES" sz="2000" b="0" i="1" strike="noStrike" spc="-1" dirty="0" err="1">
                <a:solidFill>
                  <a:srgbClr val="000000"/>
                </a:solidFill>
                <a:uFill>
                  <a:solidFill>
                    <a:srgbClr val="FFFFFF"/>
                  </a:solidFill>
                </a:uFill>
                <a:latin typeface="Book Antiqua" pitchFamily="18" charset="0"/>
                <a:ea typeface="DejaVu Sans"/>
              </a:rPr>
              <a:t>Ostrom</a:t>
            </a:r>
            <a:r>
              <a:rPr lang="es-ES" sz="2000" b="0" i="1" strike="noStrike" spc="-1" dirty="0">
                <a:solidFill>
                  <a:srgbClr val="000000"/>
                </a:solidFill>
                <a:uFill>
                  <a:solidFill>
                    <a:srgbClr val="FFFFFF"/>
                  </a:solidFill>
                </a:uFill>
                <a:latin typeface="Book Antiqua" pitchFamily="18" charset="0"/>
                <a:ea typeface="DejaVu Sans"/>
              </a:rPr>
              <a:t>, T. M., &amp; </a:t>
            </a:r>
            <a:r>
              <a:rPr lang="es-ES" sz="2000" b="0" i="1" strike="noStrike" spc="-1" dirty="0" err="1">
                <a:solidFill>
                  <a:srgbClr val="000000"/>
                </a:solidFill>
                <a:uFill>
                  <a:solidFill>
                    <a:srgbClr val="FFFFFF"/>
                  </a:solidFill>
                </a:uFill>
                <a:latin typeface="Book Antiqua" pitchFamily="18" charset="0"/>
                <a:ea typeface="DejaVu Sans"/>
              </a:rPr>
              <a:t>Brock</a:t>
            </a:r>
            <a:r>
              <a:rPr lang="es-ES" sz="2000" b="0" i="1" strike="noStrike" spc="-1" dirty="0">
                <a:solidFill>
                  <a:srgbClr val="000000"/>
                </a:solidFill>
                <a:uFill>
                  <a:solidFill>
                    <a:srgbClr val="FFFFFF"/>
                  </a:solidFill>
                </a:uFill>
                <a:latin typeface="Book Antiqua" pitchFamily="18" charset="0"/>
                <a:ea typeface="DejaVu Sans"/>
              </a:rPr>
              <a:t>, T. P. (1981). </a:t>
            </a:r>
            <a:r>
              <a:rPr lang="es-ES" sz="2000" b="0" i="1" strike="noStrike" spc="-1" dirty="0" err="1">
                <a:solidFill>
                  <a:srgbClr val="000000"/>
                </a:solidFill>
                <a:uFill>
                  <a:solidFill>
                    <a:srgbClr val="FFFFFF"/>
                  </a:solidFill>
                </a:uFill>
                <a:latin typeface="Book Antiqua" pitchFamily="18" charset="0"/>
                <a:ea typeface="DejaVu Sans"/>
              </a:rPr>
              <a:t>Cognitive</a:t>
            </a:r>
            <a:r>
              <a:rPr lang="es-ES" sz="2000" b="0" i="1" strike="noStrike" spc="-1" dirty="0">
                <a:solidFill>
                  <a:srgbClr val="000000"/>
                </a:solidFill>
                <a:uFill>
                  <a:solidFill>
                    <a:srgbClr val="FFFFFF"/>
                  </a:solidFill>
                </a:uFill>
                <a:latin typeface="Book Antiqua" pitchFamily="18" charset="0"/>
                <a:ea typeface="DejaVu Sans"/>
              </a:rPr>
              <a:t> responses in persuasión. Madrid: </a:t>
            </a:r>
            <a:r>
              <a:rPr lang="es-ES" sz="2000" b="0" i="1" strike="noStrike" spc="-1" dirty="0" err="1">
                <a:solidFill>
                  <a:srgbClr val="000000"/>
                </a:solidFill>
                <a:uFill>
                  <a:solidFill>
                    <a:srgbClr val="FFFFFF"/>
                  </a:solidFill>
                </a:uFill>
                <a:latin typeface="Book Antiqua" pitchFamily="18" charset="0"/>
                <a:ea typeface="DejaVu Sans"/>
              </a:rPr>
              <a:t>Erlbaum</a:t>
            </a:r>
            <a:r>
              <a:rPr lang="es-ES" sz="2000" b="0" i="1" strike="noStrike" spc="-1" dirty="0">
                <a:solidFill>
                  <a:srgbClr val="000000"/>
                </a:solidFill>
                <a:uFill>
                  <a:solidFill>
                    <a:srgbClr val="FFFFFF"/>
                  </a:solidFill>
                </a:uFill>
                <a:latin typeface="Book Antiqua" pitchFamily="18" charset="0"/>
                <a:ea typeface="DejaVu Sans"/>
              </a:rPr>
              <a:t>. Prieto (1982). Derecho Procesal Penal 2. Ediciones ENAPES. República, F. G. (2011). Indicaciones para dar cumplimiento a la guía metodológica para la realización del juicio oral. La Habana: FGR.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Rivero, D. y Pérez, P. (</a:t>
            </a:r>
            <a:r>
              <a:rPr lang="es-ES" sz="2000" b="0" strike="noStrike" spc="-1" dirty="0" err="1">
                <a:solidFill>
                  <a:srgbClr val="000000"/>
                </a:solidFill>
                <a:uFill>
                  <a:solidFill>
                    <a:srgbClr val="FFFFFF"/>
                  </a:solidFill>
                </a:uFill>
                <a:latin typeface="Book Antiqua" pitchFamily="18" charset="0"/>
                <a:ea typeface="DejaVu Sans"/>
              </a:rPr>
              <a:t>s.f</a:t>
            </a:r>
            <a:r>
              <a:rPr lang="es-ES" sz="2000" b="0" strike="noStrike" spc="-1" dirty="0">
                <a:solidFill>
                  <a:srgbClr val="000000"/>
                </a:solidFill>
                <a:uFill>
                  <a:solidFill>
                    <a:srgbClr val="FFFFFF"/>
                  </a:solidFill>
                </a:uFill>
                <a:latin typeface="Book Antiqua" pitchFamily="18" charset="0"/>
                <a:ea typeface="DejaVu Sans"/>
              </a:rPr>
              <a:t>) </a:t>
            </a:r>
            <a:r>
              <a:rPr lang="es-ES" sz="2000" b="0" i="1" strike="noStrike" spc="-1" dirty="0">
                <a:solidFill>
                  <a:srgbClr val="000000"/>
                </a:solidFill>
                <a:uFill>
                  <a:solidFill>
                    <a:srgbClr val="FFFFFF"/>
                  </a:solidFill>
                </a:uFill>
                <a:latin typeface="Book Antiqua" pitchFamily="18" charset="0"/>
                <a:ea typeface="DejaVu Sans"/>
              </a:rPr>
              <a:t>La celebración del juicio oral seguido contra persona natural. Libro (CD-ROM). La Habana. (S.A.)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Rivero, D. y Pérez, P. (2002). </a:t>
            </a:r>
            <a:r>
              <a:rPr lang="es-ES" sz="2000" b="0" i="1" strike="noStrike" spc="-1" dirty="0">
                <a:solidFill>
                  <a:srgbClr val="000000"/>
                </a:solidFill>
                <a:uFill>
                  <a:solidFill>
                    <a:srgbClr val="FFFFFF"/>
                  </a:solidFill>
                </a:uFill>
                <a:latin typeface="Book Antiqua" pitchFamily="18" charset="0"/>
                <a:ea typeface="DejaVu Sans"/>
              </a:rPr>
              <a:t>El Juicio Oral. Ediciones ONBC. Salas, C. J. (2010).Trascendencia de las Técnicas de Litigación Oral en el Proceso Penal. Apreciaciones a partir de la vigencia del Código Procesal Penal de 2004. 1ra ed.: Lima.</a:t>
            </a:r>
            <a:endParaRPr lang="es-ES" sz="2000" b="0" strike="noStrike"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25" name="Imagen 13"/>
          <p:cNvPicPr/>
          <p:nvPr/>
        </p:nvPicPr>
        <p:blipFill>
          <a:blip r:embed="rId2"/>
          <a:srcRect r="6506" b="4533"/>
          <a:stretch/>
        </p:blipFill>
        <p:spPr>
          <a:xfrm rot="5400000">
            <a:off x="11039760" y="606960"/>
            <a:ext cx="579960" cy="489960"/>
          </a:xfrm>
          <a:prstGeom prst="rect">
            <a:avLst/>
          </a:prstGeom>
          <a:ln>
            <a:noFill/>
          </a:ln>
        </p:spPr>
      </p:pic>
      <p:sp>
        <p:nvSpPr>
          <p:cNvPr id="126" name="CustomShape 2"/>
          <p:cNvSpPr/>
          <p:nvPr/>
        </p:nvSpPr>
        <p:spPr>
          <a:xfrm>
            <a:off x="2095472" y="2214554"/>
            <a:ext cx="3714480" cy="1004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6000" b="0" strike="noStrike" spc="-1" dirty="0">
                <a:solidFill>
                  <a:srgbClr val="000000"/>
                </a:solidFill>
                <a:uFill>
                  <a:solidFill>
                    <a:srgbClr val="FFFFFF"/>
                  </a:solidFill>
                </a:uFill>
                <a:latin typeface="Book Antiqua" pitchFamily="18" charset="0"/>
                <a:ea typeface="DejaVu Sans"/>
              </a:rPr>
              <a:t>Gracias</a:t>
            </a:r>
            <a:endParaRPr lang="es-ES" sz="1800" b="0" strike="noStrike" spc="-1" dirty="0">
              <a:solidFill>
                <a:srgbClr val="000000"/>
              </a:solidFill>
              <a:uFill>
                <a:solidFill>
                  <a:srgbClr val="FFFFFF"/>
                </a:solidFill>
              </a:uFill>
              <a:latin typeface="Book Antiqua" pitchFamily="18" charset="0"/>
            </a:endParaRPr>
          </a:p>
        </p:txBody>
      </p:sp>
      <p:sp>
        <p:nvSpPr>
          <p:cNvPr id="127" name="CustomShape 3"/>
          <p:cNvSpPr/>
          <p:nvPr/>
        </p:nvSpPr>
        <p:spPr>
          <a:xfrm>
            <a:off x="6453360" y="4429080"/>
            <a:ext cx="4785840" cy="1461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1800" b="0" strike="noStrike" spc="-1" dirty="0">
                <a:solidFill>
                  <a:srgbClr val="000000"/>
                </a:solidFill>
                <a:uFill>
                  <a:solidFill>
                    <a:srgbClr val="FFFFFF"/>
                  </a:solidFill>
                </a:uFill>
                <a:latin typeface="Arial"/>
                <a:ea typeface="DejaVu Sans"/>
              </a:rPr>
              <a:t>Lic. Yoanne Arruebarrena Sarría</a:t>
            </a:r>
            <a:endParaRPr lang="es-ES" sz="1800" b="0" strike="noStrike" spc="-1" dirty="0">
              <a:solidFill>
                <a:srgbClr val="000000"/>
              </a:solidFill>
              <a:uFill>
                <a:solidFill>
                  <a:srgbClr val="FFFFFF"/>
                </a:solidFill>
              </a:uFill>
              <a:latin typeface="Arial"/>
            </a:endParaRPr>
          </a:p>
          <a:p>
            <a:pPr algn="just">
              <a:lnSpc>
                <a:spcPct val="100000"/>
              </a:lnSpc>
            </a:pPr>
            <a:r>
              <a:rPr lang="es-ES" sz="1800" b="0" strike="noStrike" spc="-1" dirty="0">
                <a:solidFill>
                  <a:srgbClr val="000000"/>
                </a:solidFill>
                <a:uFill>
                  <a:solidFill>
                    <a:srgbClr val="FFFFFF"/>
                  </a:solidFill>
                </a:uFill>
                <a:latin typeface="Arial"/>
                <a:ea typeface="DejaVu Sans"/>
              </a:rPr>
              <a:t>Ocupación: Psicóloga</a:t>
            </a:r>
            <a:endParaRPr lang="es-ES" sz="1800" b="0" strike="noStrike" spc="-1" dirty="0">
              <a:solidFill>
                <a:srgbClr val="000000"/>
              </a:solidFill>
              <a:uFill>
                <a:solidFill>
                  <a:srgbClr val="FFFFFF"/>
                </a:solidFill>
              </a:uFill>
              <a:latin typeface="Arial"/>
            </a:endParaRPr>
          </a:p>
          <a:p>
            <a:pPr algn="just">
              <a:lnSpc>
                <a:spcPct val="100000"/>
              </a:lnSpc>
            </a:pPr>
            <a:r>
              <a:rPr lang="es-ES" sz="1800" b="0" strike="noStrike" spc="-1" dirty="0">
                <a:solidFill>
                  <a:srgbClr val="000000"/>
                </a:solidFill>
                <a:uFill>
                  <a:solidFill>
                    <a:srgbClr val="FFFFFF"/>
                  </a:solidFill>
                </a:uFill>
                <a:latin typeface="Arial"/>
                <a:ea typeface="DejaVu Sans"/>
              </a:rPr>
              <a:t>Institución: Fiscalía Provincial de Cienfuegos</a:t>
            </a:r>
            <a:endParaRPr lang="es-ES" sz="1800" b="0" strike="noStrike" spc="-1" dirty="0">
              <a:solidFill>
                <a:srgbClr val="000000"/>
              </a:solidFill>
              <a:uFill>
                <a:solidFill>
                  <a:srgbClr val="FFFFFF"/>
                </a:solidFill>
              </a:uFill>
              <a:latin typeface="Arial"/>
            </a:endParaRPr>
          </a:p>
          <a:p>
            <a:pPr algn="just">
              <a:lnSpc>
                <a:spcPct val="100000"/>
              </a:lnSpc>
            </a:pPr>
            <a:r>
              <a:rPr lang="es-ES" sz="1800" b="0" strike="noStrike" spc="-1" dirty="0">
                <a:solidFill>
                  <a:srgbClr val="000000"/>
                </a:solidFill>
                <a:uFill>
                  <a:solidFill>
                    <a:srgbClr val="FFFFFF"/>
                  </a:solidFill>
                </a:uFill>
                <a:latin typeface="Arial"/>
                <a:ea typeface="DejaVu Sans"/>
              </a:rPr>
              <a:t>Correos: </a:t>
            </a:r>
            <a:r>
              <a:rPr lang="es-ES" sz="1800" b="0" u="sng" strike="noStrike" spc="-1" dirty="0">
                <a:solidFill>
                  <a:srgbClr val="0000FF"/>
                </a:solidFill>
                <a:uFill>
                  <a:solidFill>
                    <a:srgbClr val="FFFFFF"/>
                  </a:solidFill>
                </a:uFill>
                <a:latin typeface="Arial"/>
                <a:ea typeface="DejaVu Sans"/>
                <a:hlinkClick r:id="rId3"/>
              </a:rPr>
              <a:t>ysarria@gmail.com</a:t>
            </a:r>
            <a:endParaRPr lang="es-ES" sz="1800" b="0" strike="noStrike" spc="-1" dirty="0">
              <a:solidFill>
                <a:srgbClr val="000000"/>
              </a:solidFill>
              <a:uFill>
                <a:solidFill>
                  <a:srgbClr val="FFFFFF"/>
                </a:solidFill>
              </a:uFill>
              <a:latin typeface="Arial"/>
            </a:endParaRPr>
          </a:p>
          <a:p>
            <a:pPr algn="just">
              <a:lnSpc>
                <a:spcPct val="100000"/>
              </a:lnSpc>
            </a:pPr>
            <a:r>
              <a:rPr lang="es-ES" sz="1800" b="0" strike="noStrike" spc="-1" dirty="0">
                <a:solidFill>
                  <a:srgbClr val="000000"/>
                </a:solidFill>
                <a:uFill>
                  <a:solidFill>
                    <a:srgbClr val="FFFFFF"/>
                  </a:solidFill>
                </a:uFill>
                <a:latin typeface="Arial"/>
                <a:ea typeface="DejaVu Sans"/>
              </a:rPr>
              <a:t>               yoasa@nauta.cu</a:t>
            </a:r>
            <a:endParaRPr lang="es-ES"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80" name="Imagen 13"/>
          <p:cNvPicPr/>
          <p:nvPr/>
        </p:nvPicPr>
        <p:blipFill>
          <a:blip r:embed="rId2"/>
          <a:srcRect r="6506" b="4533"/>
          <a:stretch/>
        </p:blipFill>
        <p:spPr>
          <a:xfrm rot="5400000">
            <a:off x="11039760" y="606960"/>
            <a:ext cx="579960" cy="489960"/>
          </a:xfrm>
          <a:prstGeom prst="rect">
            <a:avLst/>
          </a:prstGeom>
          <a:ln>
            <a:noFill/>
          </a:ln>
        </p:spPr>
      </p:pic>
      <p:sp>
        <p:nvSpPr>
          <p:cNvPr id="81" name="CustomShape 2"/>
          <p:cNvSpPr/>
          <p:nvPr/>
        </p:nvSpPr>
        <p:spPr>
          <a:xfrm>
            <a:off x="3452760" y="288000"/>
            <a:ext cx="34588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2400" b="0" strike="noStrike" spc="-1" dirty="0">
                <a:solidFill>
                  <a:srgbClr val="000000"/>
                </a:solidFill>
                <a:uFill>
                  <a:solidFill>
                    <a:srgbClr val="FFFFFF"/>
                  </a:solidFill>
                </a:uFill>
                <a:latin typeface="Book Antiqua"/>
                <a:ea typeface="DejaVu Sans"/>
              </a:rPr>
              <a:t>INTRODUCCIÓN</a:t>
            </a:r>
            <a:r>
              <a:rPr lang="es-ES" sz="1800" b="0" strike="noStrike" spc="-1" dirty="0">
                <a:solidFill>
                  <a:srgbClr val="000000"/>
                </a:solidFill>
                <a:uFill>
                  <a:solidFill>
                    <a:srgbClr val="FFFFFF"/>
                  </a:solidFill>
                </a:uFill>
                <a:latin typeface="Calibri"/>
                <a:ea typeface="DejaVu Sans"/>
              </a:rPr>
              <a:t> </a:t>
            </a:r>
            <a:endParaRPr lang="es-ES" sz="1800" b="0" strike="noStrike" spc="-1" dirty="0">
              <a:solidFill>
                <a:srgbClr val="000000"/>
              </a:solidFill>
              <a:uFill>
                <a:solidFill>
                  <a:srgbClr val="FFFFFF"/>
                </a:solidFill>
              </a:uFill>
              <a:latin typeface="Arial"/>
            </a:endParaRPr>
          </a:p>
        </p:txBody>
      </p:sp>
      <p:sp>
        <p:nvSpPr>
          <p:cNvPr id="82" name="CustomShape 3"/>
          <p:cNvSpPr/>
          <p:nvPr/>
        </p:nvSpPr>
        <p:spPr>
          <a:xfrm>
            <a:off x="595274" y="928670"/>
            <a:ext cx="4976280" cy="5027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El juicio oral en la actualidad, es un momento procesal de suma trascendencia dentro del sistema penal, fase más importante del proceso, pues constituye el acto en el cual el órgano competente para conocer y decidir sobre un hecho presuntamente delictivo, cuya comisión se le atribuye a un acusado, examina las pruebas aportadas para después dictar el fallo correspondiente y concluir así lo esencial del trámite.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Es en sentido general un hecho histórico, una conquista de la humanidad avalada por la experiencia y la praxis sociales como el método más apropiado para la solución de los conflictos sociales de mayor peligrosidad (Rivero, 2002). </a:t>
            </a:r>
            <a:endParaRPr lang="es-ES" sz="2000" b="0" strike="noStrike" spc="-1" dirty="0">
              <a:solidFill>
                <a:srgbClr val="000000"/>
              </a:solidFill>
              <a:uFill>
                <a:solidFill>
                  <a:srgbClr val="FFFFFF"/>
                </a:solidFill>
              </a:uFill>
              <a:latin typeface="Book Antiqua" pitchFamily="18" charset="0"/>
            </a:endParaRPr>
          </a:p>
        </p:txBody>
      </p:sp>
      <p:sp>
        <p:nvSpPr>
          <p:cNvPr id="83" name="CustomShape 4"/>
          <p:cNvSpPr/>
          <p:nvPr/>
        </p:nvSpPr>
        <p:spPr>
          <a:xfrm>
            <a:off x="6096000" y="1714488"/>
            <a:ext cx="5421240" cy="428695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Según </a:t>
            </a:r>
            <a:r>
              <a:rPr lang="es-ES" sz="2000" b="0" strike="noStrike" spc="-1" dirty="0" err="1">
                <a:solidFill>
                  <a:srgbClr val="000000"/>
                </a:solidFill>
                <a:uFill>
                  <a:solidFill>
                    <a:srgbClr val="FFFFFF"/>
                  </a:solidFill>
                </a:uFill>
                <a:latin typeface="Book Antiqua" pitchFamily="18" charset="0"/>
                <a:ea typeface="DejaVu Sans"/>
              </a:rPr>
              <a:t>Michelson</a:t>
            </a:r>
            <a:r>
              <a:rPr lang="es-ES" sz="2000" b="0" strike="noStrike" spc="-1" dirty="0">
                <a:solidFill>
                  <a:srgbClr val="000000"/>
                </a:solidFill>
                <a:uFill>
                  <a:solidFill>
                    <a:srgbClr val="FFFFFF"/>
                  </a:solidFill>
                </a:uFill>
                <a:latin typeface="Book Antiqua" pitchFamily="18" charset="0"/>
                <a:ea typeface="DejaVu Sans"/>
              </a:rPr>
              <a:t> et al. (1987, p.73), cuando hablamos de habilidades sociales eficaces nos referimos a repertorios de comportamientos sociales que, cuando se utilizan en la interacción social, tienden a provocar reforzamiento positivo y, generalmente, dan como resultado consecuencias positivas.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endParaRPr lang="es-ES" sz="2000" b="0" strike="noStrike" spc="-1" dirty="0">
              <a:solidFill>
                <a:srgbClr val="000000"/>
              </a:solidFill>
              <a:uFill>
                <a:solidFill>
                  <a:srgbClr val="FFFFFF"/>
                </a:solidFill>
              </a:uFill>
              <a:latin typeface="Book Antiqua" pitchFamily="18" charset="0"/>
            </a:endParaRPr>
          </a:p>
          <a:p>
            <a:pPr algn="just">
              <a:lnSpc>
                <a:spcPct val="100000"/>
              </a:lnSpc>
            </a:pPr>
            <a:endParaRPr lang="es-ES" sz="2000" b="0" strike="noStrike" spc="-1" dirty="0" smtClean="0">
              <a:solidFill>
                <a:srgbClr val="000000"/>
              </a:solidFill>
              <a:uFill>
                <a:solidFill>
                  <a:srgbClr val="FFFFFF"/>
                </a:solidFill>
              </a:uFill>
              <a:latin typeface="Book Antiqua" pitchFamily="18" charset="0"/>
              <a:ea typeface="DejaVu Sans"/>
            </a:endParaRPr>
          </a:p>
          <a:p>
            <a:pPr algn="just">
              <a:lnSpc>
                <a:spcPct val="100000"/>
              </a:lnSpc>
            </a:pPr>
            <a:r>
              <a:rPr lang="es-ES" sz="2000" b="0" strike="noStrike" spc="-1" dirty="0" smtClean="0">
                <a:solidFill>
                  <a:srgbClr val="000000"/>
                </a:solidFill>
                <a:uFill>
                  <a:solidFill>
                    <a:srgbClr val="FFFFFF"/>
                  </a:solidFill>
                </a:uFill>
                <a:latin typeface="Book Antiqua" pitchFamily="18" charset="0"/>
                <a:ea typeface="DejaVu Sans"/>
              </a:rPr>
              <a:t>La </a:t>
            </a:r>
            <a:r>
              <a:rPr lang="es-ES" sz="2000" b="0" strike="noStrike" spc="-1" dirty="0">
                <a:solidFill>
                  <a:srgbClr val="000000"/>
                </a:solidFill>
                <a:uFill>
                  <a:solidFill>
                    <a:srgbClr val="FFFFFF"/>
                  </a:solidFill>
                </a:uFill>
                <a:latin typeface="Book Antiqua" pitchFamily="18" charset="0"/>
                <a:ea typeface="DejaVu Sans"/>
              </a:rPr>
              <a:t>adquisición de habilidades sociales prepara al individuo para la participación competente y eficaz en diversos aspectos de la interacción humana. </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endParaRPr lang="es-ES"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85" name="Imagen 13"/>
          <p:cNvPicPr/>
          <p:nvPr/>
        </p:nvPicPr>
        <p:blipFill>
          <a:blip r:embed="rId2"/>
          <a:srcRect r="6506" b="4533"/>
          <a:stretch/>
        </p:blipFill>
        <p:spPr>
          <a:xfrm rot="5400000">
            <a:off x="11039760" y="606960"/>
            <a:ext cx="579960" cy="489960"/>
          </a:xfrm>
          <a:prstGeom prst="rect">
            <a:avLst/>
          </a:prstGeom>
          <a:ln>
            <a:noFill/>
          </a:ln>
        </p:spPr>
      </p:pic>
      <p:sp>
        <p:nvSpPr>
          <p:cNvPr id="86" name="CustomShape 2"/>
          <p:cNvSpPr/>
          <p:nvPr/>
        </p:nvSpPr>
        <p:spPr>
          <a:xfrm>
            <a:off x="666712" y="1285860"/>
            <a:ext cx="10569240" cy="185738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La persuasión constituye una habilidad comunicativa de relevancia en el actuar de los juristas, sin embargo, se evidencian pocas investigaciones relacionadas con la persuasión como habilidad comunicativa en sí misma en esta área, algunos son los estudios en el ámbito jurídico que hacen mención a esta habilidad, fundamentalmente los relacionados con la argumentación jurídica y la oratoria forense.</a:t>
            </a:r>
            <a:endParaRPr lang="es-ES" sz="2000" b="0" strike="noStrike" spc="-1" dirty="0">
              <a:solidFill>
                <a:srgbClr val="000000"/>
              </a:solidFill>
              <a:uFill>
                <a:solidFill>
                  <a:srgbClr val="FFFFFF"/>
                </a:solidFill>
              </a:uFill>
              <a:latin typeface="Book Antiqua" pitchFamily="18" charset="0"/>
            </a:endParaRPr>
          </a:p>
        </p:txBody>
      </p:sp>
      <p:sp>
        <p:nvSpPr>
          <p:cNvPr id="87" name="CustomShape 3"/>
          <p:cNvSpPr/>
          <p:nvPr/>
        </p:nvSpPr>
        <p:spPr>
          <a:xfrm>
            <a:off x="1809720" y="4857760"/>
            <a:ext cx="8784000" cy="91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El objetivo fundamental de la presente investigación está basado en resaltar la importancia de la persuasión en el juicio oral desde un enfoque Psicosocial. </a:t>
            </a:r>
            <a:endParaRPr lang="es-ES" sz="2000" b="0" strike="noStrike" spc="-1" dirty="0">
              <a:solidFill>
                <a:srgbClr val="000000"/>
              </a:solidFill>
              <a:uFill>
                <a:solidFill>
                  <a:srgbClr val="FFFFFF"/>
                </a:solidFill>
              </a:uFill>
              <a:latin typeface="Book Antiqua" pitchFamily="18" charset="0"/>
            </a:endParaRPr>
          </a:p>
        </p:txBody>
      </p:sp>
      <p:sp>
        <p:nvSpPr>
          <p:cNvPr id="88" name="CustomShape 4"/>
          <p:cNvSpPr/>
          <p:nvPr/>
        </p:nvSpPr>
        <p:spPr>
          <a:xfrm>
            <a:off x="5112000" y="3240000"/>
            <a:ext cx="1152000" cy="1224000"/>
          </a:xfrm>
          <a:custGeom>
            <a:avLst/>
            <a:gdLst/>
            <a:ahLst/>
            <a:cxnLst/>
            <a:rect l="0" t="0" r="r" b="b"/>
            <a:pathLst>
              <a:path w="3202" h="3402">
                <a:moveTo>
                  <a:pt x="800" y="0"/>
                </a:moveTo>
                <a:lnTo>
                  <a:pt x="800" y="2550"/>
                </a:lnTo>
                <a:lnTo>
                  <a:pt x="0" y="2550"/>
                </a:lnTo>
                <a:lnTo>
                  <a:pt x="1600" y="3401"/>
                </a:lnTo>
                <a:lnTo>
                  <a:pt x="3201" y="2550"/>
                </a:lnTo>
                <a:lnTo>
                  <a:pt x="2400" y="2550"/>
                </a:lnTo>
                <a:lnTo>
                  <a:pt x="2400" y="0"/>
                </a:lnTo>
                <a:lnTo>
                  <a:pt x="800" y="0"/>
                </a:lnTo>
              </a:path>
            </a:pathLst>
          </a:custGeom>
          <a:solidFill>
            <a:srgbClr val="729FCF"/>
          </a:solidFill>
          <a:ln>
            <a:solidFill>
              <a:srgbClr val="3465A4"/>
            </a:solid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90" name="Imagen 13"/>
          <p:cNvPicPr/>
          <p:nvPr/>
        </p:nvPicPr>
        <p:blipFill>
          <a:blip r:embed="rId2"/>
          <a:srcRect r="6506" b="4533"/>
          <a:stretch/>
        </p:blipFill>
        <p:spPr>
          <a:xfrm rot="5400000">
            <a:off x="11039760" y="606960"/>
            <a:ext cx="579960" cy="489960"/>
          </a:xfrm>
          <a:prstGeom prst="rect">
            <a:avLst/>
          </a:prstGeom>
          <a:ln>
            <a:noFill/>
          </a:ln>
        </p:spPr>
      </p:pic>
      <p:sp>
        <p:nvSpPr>
          <p:cNvPr id="91" name="CustomShape 2"/>
          <p:cNvSpPr/>
          <p:nvPr/>
        </p:nvSpPr>
        <p:spPr>
          <a:xfrm>
            <a:off x="1309680" y="357120"/>
            <a:ext cx="9257760" cy="57744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gn="ctr">
              <a:lnSpc>
                <a:spcPct val="100000"/>
              </a:lnSpc>
            </a:pPr>
            <a:r>
              <a:rPr lang="es-ES" sz="2400" b="0" strike="noStrike" spc="-1">
                <a:solidFill>
                  <a:srgbClr val="000000"/>
                </a:solidFill>
                <a:uFill>
                  <a:solidFill>
                    <a:srgbClr val="FFFFFF"/>
                  </a:solidFill>
                </a:uFill>
                <a:latin typeface="Book Antiqua"/>
                <a:ea typeface="DejaVu Sans"/>
              </a:rPr>
              <a:t>HACIA UNA CONCEPTUALIZACIÓN DE PERSUASIÓN. </a:t>
            </a:r>
            <a:endParaRPr lang="es-ES" sz="1800" b="0" strike="noStrike" spc="-1">
              <a:solidFill>
                <a:srgbClr val="000000"/>
              </a:solidFill>
              <a:uFill>
                <a:solidFill>
                  <a:srgbClr val="FFFFFF"/>
                </a:solidFill>
              </a:uFill>
              <a:latin typeface="Arial"/>
            </a:endParaRPr>
          </a:p>
        </p:txBody>
      </p:sp>
      <p:sp>
        <p:nvSpPr>
          <p:cNvPr id="92" name="CustomShape 3"/>
          <p:cNvSpPr/>
          <p:nvPr/>
        </p:nvSpPr>
        <p:spPr>
          <a:xfrm>
            <a:off x="707760" y="1142640"/>
            <a:ext cx="10595880" cy="1187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La persuasión como habilidad social, resulta uno de los métodos de influencia clásicos. La influencia es un recurso humano, pues se trata también de una aptitud para modificar al otro, es decir, para volverlo capaz de pensar o actuar, en el sentido deseado (</a:t>
            </a:r>
            <a:r>
              <a:rPr lang="es-ES" sz="2000" b="0" strike="noStrike" spc="-1" dirty="0" err="1">
                <a:solidFill>
                  <a:srgbClr val="000000"/>
                </a:solidFill>
                <a:uFill>
                  <a:solidFill>
                    <a:srgbClr val="FFFFFF"/>
                  </a:solidFill>
                </a:uFill>
                <a:latin typeface="Book Antiqua" pitchFamily="18" charset="0"/>
                <a:ea typeface="DejaVu Sans"/>
              </a:rPr>
              <a:t>Mucchielli</a:t>
            </a:r>
            <a:r>
              <a:rPr lang="es-ES" sz="2000" b="0" strike="noStrike" spc="-1" dirty="0">
                <a:solidFill>
                  <a:srgbClr val="000000"/>
                </a:solidFill>
                <a:uFill>
                  <a:solidFill>
                    <a:srgbClr val="FFFFFF"/>
                  </a:solidFill>
                </a:uFill>
                <a:latin typeface="Book Antiqua" pitchFamily="18" charset="0"/>
                <a:ea typeface="DejaVu Sans"/>
              </a:rPr>
              <a:t>, 1998). </a:t>
            </a:r>
            <a:endParaRPr lang="es-ES" sz="2000" b="0" strike="noStrike" spc="-1" dirty="0">
              <a:solidFill>
                <a:srgbClr val="000000"/>
              </a:solidFill>
              <a:uFill>
                <a:solidFill>
                  <a:srgbClr val="FFFFFF"/>
                </a:solidFill>
              </a:uFill>
              <a:latin typeface="Book Antiqua" pitchFamily="18" charset="0"/>
            </a:endParaRPr>
          </a:p>
        </p:txBody>
      </p:sp>
      <p:sp>
        <p:nvSpPr>
          <p:cNvPr id="93" name="CustomShape 4"/>
          <p:cNvSpPr/>
          <p:nvPr/>
        </p:nvSpPr>
        <p:spPr>
          <a:xfrm>
            <a:off x="720000" y="2485080"/>
            <a:ext cx="10511640" cy="638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Precisamente la complejidad de este proceso de influir en el otro crea la necesidad de profundizar en su estudio para mejorar las habilidades sociales (Cabrera, 2002). </a:t>
            </a:r>
            <a:endParaRPr lang="es-ES" sz="2000" b="0" strike="noStrike" spc="-1" dirty="0">
              <a:solidFill>
                <a:srgbClr val="000000"/>
              </a:solidFill>
              <a:uFill>
                <a:solidFill>
                  <a:srgbClr val="FFFFFF"/>
                </a:solidFill>
              </a:uFill>
              <a:latin typeface="Book Antiqua" pitchFamily="18" charset="0"/>
            </a:endParaRPr>
          </a:p>
        </p:txBody>
      </p:sp>
      <p:sp>
        <p:nvSpPr>
          <p:cNvPr id="94" name="CustomShape 5"/>
          <p:cNvSpPr/>
          <p:nvPr/>
        </p:nvSpPr>
        <p:spPr>
          <a:xfrm>
            <a:off x="738150" y="3214686"/>
            <a:ext cx="10620360" cy="1114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La persuasión es un importante método de modificación de actitudes (Cabrera, 2002). Se han</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desarrollado diferentes aproximaciones teóricas al cambio de actitud, entre las cuales </a:t>
            </a:r>
            <a:r>
              <a:rPr lang="es-ES" sz="2000" b="0" strike="noStrike" spc="-1" dirty="0" smtClean="0">
                <a:solidFill>
                  <a:srgbClr val="000000"/>
                </a:solidFill>
                <a:uFill>
                  <a:solidFill>
                    <a:srgbClr val="FFFFFF"/>
                  </a:solidFill>
                </a:uFill>
                <a:latin typeface="Book Antiqua" pitchFamily="18" charset="0"/>
                <a:ea typeface="DejaVu Sans"/>
              </a:rPr>
              <a:t>destacan,</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fundamentalmente</a:t>
            </a:r>
            <a:r>
              <a:rPr lang="es-ES" sz="2000" b="0" strike="noStrike" spc="-1" dirty="0">
                <a:solidFill>
                  <a:srgbClr val="000000"/>
                </a:solidFill>
                <a:uFill>
                  <a:solidFill>
                    <a:srgbClr val="FFFFFF"/>
                  </a:solidFill>
                </a:uFill>
                <a:latin typeface="Book Antiqua" pitchFamily="18" charset="0"/>
                <a:ea typeface="DejaVu Sans"/>
              </a:rPr>
              <a:t>, el Modelo del aprendizaje del mensaje y el Modelo de la respuesta </a:t>
            </a:r>
            <a:r>
              <a:rPr lang="es-ES" sz="2000" b="0" strike="noStrike" spc="-1" dirty="0" smtClean="0">
                <a:solidFill>
                  <a:srgbClr val="000000"/>
                </a:solidFill>
                <a:uFill>
                  <a:solidFill>
                    <a:srgbClr val="FFFFFF"/>
                  </a:solidFill>
                </a:uFill>
                <a:latin typeface="Book Antiqua" pitchFamily="18" charset="0"/>
                <a:ea typeface="DejaVu Sans"/>
              </a:rPr>
              <a:t>cognitiva</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(Morales </a:t>
            </a:r>
            <a:r>
              <a:rPr lang="es-ES" sz="2000" b="0" strike="noStrike" spc="-1" dirty="0">
                <a:solidFill>
                  <a:srgbClr val="000000"/>
                </a:solidFill>
                <a:uFill>
                  <a:solidFill>
                    <a:srgbClr val="FFFFFF"/>
                  </a:solidFill>
                </a:uFill>
                <a:latin typeface="Book Antiqua" pitchFamily="18" charset="0"/>
                <a:ea typeface="DejaVu Sans"/>
              </a:rPr>
              <a:t>et al., 2007).</a:t>
            </a:r>
            <a:endParaRPr lang="es-ES" sz="2000" b="0" strike="noStrike" spc="-1" dirty="0">
              <a:solidFill>
                <a:srgbClr val="000000"/>
              </a:solidFill>
              <a:uFill>
                <a:solidFill>
                  <a:srgbClr val="FFFFFF"/>
                </a:solidFill>
              </a:uFill>
              <a:latin typeface="Book Antiqua" pitchFamily="18" charset="0"/>
            </a:endParaRPr>
          </a:p>
        </p:txBody>
      </p:sp>
      <p:sp>
        <p:nvSpPr>
          <p:cNvPr id="8" name="7 Rectángulo"/>
          <p:cNvSpPr/>
          <p:nvPr/>
        </p:nvSpPr>
        <p:spPr>
          <a:xfrm>
            <a:off x="738150" y="4643446"/>
            <a:ext cx="10644262" cy="1631216"/>
          </a:xfrm>
          <a:prstGeom prst="rect">
            <a:avLst/>
          </a:prstGeom>
        </p:spPr>
        <p:txBody>
          <a:bodyPr wrap="square">
            <a:spAutoFit/>
          </a:bodyPr>
          <a:lstStyle/>
          <a:p>
            <a:pPr algn="just">
              <a:lnSpc>
                <a:spcPct val="100000"/>
              </a:lnSpc>
            </a:pPr>
            <a:r>
              <a:rPr lang="es-ES" sz="2000" spc="-1" dirty="0">
                <a:solidFill>
                  <a:srgbClr val="000000"/>
                </a:solidFill>
                <a:uFill>
                  <a:solidFill>
                    <a:srgbClr val="FFFFFF"/>
                  </a:solidFill>
                </a:uFill>
                <a:latin typeface="Book Antiqua" pitchFamily="18" charset="0"/>
              </a:rPr>
              <a:t>Por persuasión en la comunicación se entiende todo intento de cambiar las actitudes del </a:t>
            </a:r>
            <a:r>
              <a:rPr lang="es-ES" sz="2000" spc="-1" dirty="0" smtClean="0">
                <a:solidFill>
                  <a:srgbClr val="000000"/>
                </a:solidFill>
                <a:uFill>
                  <a:solidFill>
                    <a:srgbClr val="FFFFFF"/>
                  </a:solidFill>
                </a:uFill>
                <a:latin typeface="Book Antiqua" pitchFamily="18" charset="0"/>
              </a:rPr>
              <a:t>receptor del </a:t>
            </a:r>
            <a:r>
              <a:rPr lang="es-ES" sz="2000" spc="-1" dirty="0">
                <a:solidFill>
                  <a:srgbClr val="000000"/>
                </a:solidFill>
                <a:uFill>
                  <a:solidFill>
                    <a:srgbClr val="FFFFFF"/>
                  </a:solidFill>
                </a:uFill>
                <a:latin typeface="Book Antiqua" pitchFamily="18" charset="0"/>
              </a:rPr>
              <a:t>mensaje sin ejercer una violencia directa ni una influencia de tipo autoritario. La </a:t>
            </a:r>
            <a:r>
              <a:rPr lang="es-ES" sz="2000" spc="-1" dirty="0" smtClean="0">
                <a:solidFill>
                  <a:srgbClr val="000000"/>
                </a:solidFill>
                <a:uFill>
                  <a:solidFill>
                    <a:srgbClr val="FFFFFF"/>
                  </a:solidFill>
                </a:uFill>
                <a:latin typeface="Book Antiqua" pitchFamily="18" charset="0"/>
              </a:rPr>
              <a:t>persuasión sería </a:t>
            </a:r>
            <a:r>
              <a:rPr lang="es-ES" sz="2000" spc="-1" dirty="0">
                <a:solidFill>
                  <a:srgbClr val="000000"/>
                </a:solidFill>
                <a:uFill>
                  <a:solidFill>
                    <a:srgbClr val="FFFFFF"/>
                  </a:solidFill>
                </a:uFill>
                <a:latin typeface="Book Antiqua" pitchFamily="18" charset="0"/>
              </a:rPr>
              <a:t>aquel tipo de comunicación cuya información logra que el sujeto receptor cambie </a:t>
            </a:r>
            <a:r>
              <a:rPr lang="es-ES" sz="2000" spc="-1" dirty="0" smtClean="0">
                <a:solidFill>
                  <a:srgbClr val="000000"/>
                </a:solidFill>
                <a:uFill>
                  <a:solidFill>
                    <a:srgbClr val="FFFFFF"/>
                  </a:solidFill>
                </a:uFill>
                <a:latin typeface="Book Antiqua" pitchFamily="18" charset="0"/>
              </a:rPr>
              <a:t>sus actitudes </a:t>
            </a:r>
            <a:r>
              <a:rPr lang="es-ES" sz="2000" spc="-1" dirty="0">
                <a:solidFill>
                  <a:srgbClr val="000000"/>
                </a:solidFill>
                <a:uFill>
                  <a:solidFill>
                    <a:srgbClr val="FFFFFF"/>
                  </a:solidFill>
                </a:uFill>
                <a:latin typeface="Book Antiqua" pitchFamily="18" charset="0"/>
              </a:rPr>
              <a:t>(y por ende su conducta, al menos potencialmente) sin que se trate de una acción </a:t>
            </a:r>
            <a:r>
              <a:rPr lang="es-ES" sz="2000" spc="-1" dirty="0" smtClean="0">
                <a:solidFill>
                  <a:srgbClr val="000000"/>
                </a:solidFill>
                <a:uFill>
                  <a:solidFill>
                    <a:srgbClr val="FFFFFF"/>
                  </a:solidFill>
                </a:uFill>
                <a:latin typeface="Book Antiqua" pitchFamily="18" charset="0"/>
              </a:rPr>
              <a:t>de obediencia</a:t>
            </a:r>
            <a:r>
              <a:rPr lang="es-ES" sz="2000" spc="-1" dirty="0">
                <a:solidFill>
                  <a:srgbClr val="000000"/>
                </a:solidFill>
                <a:uFill>
                  <a:solidFill>
                    <a:srgbClr val="FFFFFF"/>
                  </a:solidFill>
                </a:uFill>
                <a:latin typeface="Book Antiqua" pitchFamily="18" charset="0"/>
              </a:rPr>
              <a:t>, sino de una decisión suya (</a:t>
            </a:r>
            <a:r>
              <a:rPr lang="es-ES" sz="2000" spc="-1" dirty="0" err="1">
                <a:solidFill>
                  <a:srgbClr val="000000"/>
                </a:solidFill>
                <a:uFill>
                  <a:solidFill>
                    <a:srgbClr val="FFFFFF"/>
                  </a:solidFill>
                </a:uFill>
                <a:latin typeface="Book Antiqua" pitchFamily="18" charset="0"/>
              </a:rPr>
              <a:t>Loscertales</a:t>
            </a:r>
            <a:r>
              <a:rPr lang="es-ES" sz="2000" spc="-1" dirty="0">
                <a:solidFill>
                  <a:srgbClr val="000000"/>
                </a:solidFill>
                <a:uFill>
                  <a:solidFill>
                    <a:srgbClr val="FFFFFF"/>
                  </a:solidFill>
                </a:uFill>
                <a:latin typeface="Book Antiqua" pitchFamily="18" charset="0"/>
              </a:rPr>
              <a:t>, 1998).</a:t>
            </a:r>
            <a:endParaRPr lang="es-ES" sz="2000"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96" name="Imagen 13"/>
          <p:cNvPicPr/>
          <p:nvPr/>
        </p:nvPicPr>
        <p:blipFill>
          <a:blip r:embed="rId2"/>
          <a:srcRect r="6506" b="4533"/>
          <a:stretch/>
        </p:blipFill>
        <p:spPr>
          <a:xfrm rot="5400000">
            <a:off x="11039760" y="606960"/>
            <a:ext cx="579960" cy="489960"/>
          </a:xfrm>
          <a:prstGeom prst="rect">
            <a:avLst/>
          </a:prstGeom>
          <a:ln>
            <a:noFill/>
          </a:ln>
        </p:spPr>
      </p:pic>
      <p:sp>
        <p:nvSpPr>
          <p:cNvPr id="97" name="CustomShape 2"/>
          <p:cNvSpPr/>
          <p:nvPr/>
        </p:nvSpPr>
        <p:spPr>
          <a:xfrm>
            <a:off x="809640" y="1143000"/>
            <a:ext cx="10324080" cy="192881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smtClean="0">
                <a:solidFill>
                  <a:srgbClr val="000000"/>
                </a:solidFill>
                <a:uFill>
                  <a:solidFill>
                    <a:srgbClr val="FFFFFF"/>
                  </a:solidFill>
                </a:uFill>
                <a:latin typeface="Book Antiqua" pitchFamily="18" charset="0"/>
                <a:ea typeface="DejaVu Sans"/>
              </a:rPr>
              <a:t>La </a:t>
            </a:r>
            <a:r>
              <a:rPr lang="es-ES" sz="2000" b="0" strike="noStrike" spc="-1" dirty="0">
                <a:solidFill>
                  <a:srgbClr val="000000"/>
                </a:solidFill>
                <a:uFill>
                  <a:solidFill>
                    <a:srgbClr val="FFFFFF"/>
                  </a:solidFill>
                </a:uFill>
                <a:latin typeface="Book Antiqua" pitchFamily="18" charset="0"/>
                <a:ea typeface="DejaVu Sans"/>
              </a:rPr>
              <a:t>comunicación persuasiva tiene, por lo tanto, desde la perspectiva psicosocial, un claro </a:t>
            </a:r>
            <a:r>
              <a:rPr lang="es-ES" sz="2000" b="0" strike="noStrike" spc="-1" dirty="0" smtClean="0">
                <a:solidFill>
                  <a:srgbClr val="000000"/>
                </a:solidFill>
                <a:uFill>
                  <a:solidFill>
                    <a:srgbClr val="FFFFFF"/>
                  </a:solidFill>
                </a:uFill>
                <a:latin typeface="Book Antiqua" pitchFamily="18" charset="0"/>
                <a:ea typeface="DejaVu Sans"/>
              </a:rPr>
              <a:t>efecto:</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la </a:t>
            </a:r>
            <a:r>
              <a:rPr lang="es-ES" sz="2000" b="0" strike="noStrike" spc="-1" dirty="0">
                <a:solidFill>
                  <a:srgbClr val="000000"/>
                </a:solidFill>
                <a:uFill>
                  <a:solidFill>
                    <a:srgbClr val="FFFFFF"/>
                  </a:solidFill>
                </a:uFill>
                <a:latin typeface="Book Antiqua" pitchFamily="18" charset="0"/>
                <a:ea typeface="DejaVu Sans"/>
              </a:rPr>
              <a:t>modificación o el cambio de actitudes, tema muy discutido por determinadas connotaciones </a:t>
            </a:r>
            <a:r>
              <a:rPr lang="es-ES" sz="2000" b="0" strike="noStrike" spc="-1" dirty="0" smtClean="0">
                <a:solidFill>
                  <a:srgbClr val="000000"/>
                </a:solidFill>
                <a:uFill>
                  <a:solidFill>
                    <a:srgbClr val="FFFFFF"/>
                  </a:solidFill>
                </a:uFill>
                <a:latin typeface="Book Antiqua" pitchFamily="18" charset="0"/>
                <a:ea typeface="DejaVu Sans"/>
              </a:rPr>
              <a:t>en</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relación </a:t>
            </a:r>
            <a:r>
              <a:rPr lang="es-ES" sz="2000" b="0" strike="noStrike" spc="-1" dirty="0">
                <a:solidFill>
                  <a:srgbClr val="000000"/>
                </a:solidFill>
                <a:uFill>
                  <a:solidFill>
                    <a:srgbClr val="FFFFFF"/>
                  </a:solidFill>
                </a:uFill>
                <a:latin typeface="Book Antiqua" pitchFamily="18" charset="0"/>
                <a:ea typeface="DejaVu Sans"/>
              </a:rPr>
              <a:t>con los aspectos que rozan temas éticos. Se puede, en efecto considerar que la persuasión constituiría un ataque a públicos o personas indefensas ante los argumentos esgrimidos en el mensaje o ante los procedimientos y recursos empleados en su construcción formal.</a:t>
            </a:r>
            <a:endParaRPr lang="es-ES" sz="2000" b="0" strike="noStrike" spc="-1" dirty="0">
              <a:solidFill>
                <a:srgbClr val="000000"/>
              </a:solidFill>
              <a:uFill>
                <a:solidFill>
                  <a:srgbClr val="FFFFFF"/>
                </a:solidFill>
              </a:uFill>
              <a:latin typeface="Book Antiqua" pitchFamily="18" charset="0"/>
            </a:endParaRPr>
          </a:p>
        </p:txBody>
      </p:sp>
      <p:sp>
        <p:nvSpPr>
          <p:cNvPr id="98" name="CustomShape 3"/>
          <p:cNvSpPr/>
          <p:nvPr/>
        </p:nvSpPr>
        <p:spPr>
          <a:xfrm>
            <a:off x="809588" y="3143248"/>
            <a:ext cx="10215634" cy="60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En el proceso persuasivo al interactuar con los elementos de la comunicación influyen variables estas son: la fuente o comunicador, el mensaje, el receptor, el canal y el contexto.</a:t>
            </a:r>
            <a:endParaRPr lang="es-ES" sz="2000" b="0" strike="noStrike" spc="-1" dirty="0">
              <a:solidFill>
                <a:srgbClr val="000000"/>
              </a:solidFill>
              <a:uFill>
                <a:solidFill>
                  <a:srgbClr val="FFFFFF"/>
                </a:solidFill>
              </a:uFill>
              <a:latin typeface="Book Antiqua" pitchFamily="18" charset="0"/>
            </a:endParaRPr>
          </a:p>
        </p:txBody>
      </p:sp>
      <p:sp>
        <p:nvSpPr>
          <p:cNvPr id="99" name="CustomShape 4"/>
          <p:cNvSpPr/>
          <p:nvPr/>
        </p:nvSpPr>
        <p:spPr>
          <a:xfrm>
            <a:off x="809588" y="4286256"/>
            <a:ext cx="10358510" cy="1370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En conclusión, persuadir no se limita a la comprensión de un tema, sino a </a:t>
            </a:r>
            <a:r>
              <a:rPr lang="es-ES" sz="2000" b="0" strike="noStrike" spc="-1" dirty="0" smtClean="0">
                <a:solidFill>
                  <a:srgbClr val="000000"/>
                </a:solidFill>
                <a:uFill>
                  <a:solidFill>
                    <a:srgbClr val="FFFFFF"/>
                  </a:solidFill>
                </a:uFill>
                <a:latin typeface="Book Antiqua" pitchFamily="18" charset="0"/>
                <a:ea typeface="DejaVu Sans"/>
              </a:rPr>
              <a:t>la transformación </a:t>
            </a:r>
            <a:r>
              <a:rPr lang="es-ES" sz="2000" b="0" strike="noStrike" spc="-1" dirty="0">
                <a:solidFill>
                  <a:srgbClr val="000000"/>
                </a:solidFill>
                <a:uFill>
                  <a:solidFill>
                    <a:srgbClr val="FFFFFF"/>
                  </a:solidFill>
                </a:uFill>
                <a:latin typeface="Book Antiqua" pitchFamily="18" charset="0"/>
                <a:ea typeface="DejaVu Sans"/>
              </a:rPr>
              <a:t>de </a:t>
            </a:r>
            <a:r>
              <a:rPr lang="es-ES" sz="2000" b="0" strike="noStrike" spc="-1" dirty="0" smtClean="0">
                <a:solidFill>
                  <a:srgbClr val="000000"/>
                </a:solidFill>
                <a:uFill>
                  <a:solidFill>
                    <a:srgbClr val="FFFFFF"/>
                  </a:solidFill>
                </a:uFill>
                <a:latin typeface="Book Antiqua" pitchFamily="18" charset="0"/>
                <a:ea typeface="DejaVu Sans"/>
              </a:rPr>
              <a:t>la</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conciencia </a:t>
            </a:r>
            <a:r>
              <a:rPr lang="es-ES" sz="2000" b="0" strike="noStrike" spc="-1" dirty="0">
                <a:solidFill>
                  <a:srgbClr val="000000"/>
                </a:solidFill>
                <a:uFill>
                  <a:solidFill>
                    <a:srgbClr val="FFFFFF"/>
                  </a:solidFill>
                </a:uFill>
                <a:latin typeface="Book Antiqua" pitchFamily="18" charset="0"/>
                <a:ea typeface="DejaVu Sans"/>
              </a:rPr>
              <a:t>crítica de sus actitudes al respecto. Esta influencia persuasiva se va a ejercer sobre </a:t>
            </a:r>
            <a:r>
              <a:rPr lang="es-ES" sz="2000" b="0" strike="noStrike" spc="-1" dirty="0" smtClean="0">
                <a:solidFill>
                  <a:srgbClr val="000000"/>
                </a:solidFill>
                <a:uFill>
                  <a:solidFill>
                    <a:srgbClr val="FFFFFF"/>
                  </a:solidFill>
                </a:uFill>
                <a:latin typeface="Book Antiqua" pitchFamily="18" charset="0"/>
                <a:ea typeface="DejaVu Sans"/>
              </a:rPr>
              <a:t>la</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personalidad</a:t>
            </a:r>
            <a:r>
              <a:rPr lang="es-ES" sz="2000" b="0" strike="noStrike" spc="-1" dirty="0">
                <a:solidFill>
                  <a:srgbClr val="000000"/>
                </a:solidFill>
                <a:uFill>
                  <a:solidFill>
                    <a:srgbClr val="FFFFFF"/>
                  </a:solidFill>
                </a:uFill>
                <a:latin typeface="Book Antiqua" pitchFamily="18" charset="0"/>
                <a:ea typeface="DejaVu Sans"/>
              </a:rPr>
              <a:t>, como un todo de forma desarrolladora, a través de sus mecanismos de autocontrol </a:t>
            </a:r>
            <a:r>
              <a:rPr lang="es-ES" sz="2000" b="0" strike="noStrike" spc="-1" dirty="0" smtClean="0">
                <a:solidFill>
                  <a:srgbClr val="000000"/>
                </a:solidFill>
                <a:uFill>
                  <a:solidFill>
                    <a:srgbClr val="FFFFFF"/>
                  </a:solidFill>
                </a:uFill>
                <a:latin typeface="Book Antiqua" pitchFamily="18" charset="0"/>
                <a:ea typeface="DejaVu Sans"/>
              </a:rPr>
              <a:t>y</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autorregulación </a:t>
            </a:r>
            <a:r>
              <a:rPr lang="es-ES" sz="2000" b="0" strike="noStrike" spc="-1" dirty="0">
                <a:solidFill>
                  <a:srgbClr val="000000"/>
                </a:solidFill>
                <a:uFill>
                  <a:solidFill>
                    <a:srgbClr val="FFFFFF"/>
                  </a:solidFill>
                </a:uFill>
                <a:latin typeface="Book Antiqua" pitchFamily="18" charset="0"/>
                <a:ea typeface="DejaVu Sans"/>
              </a:rPr>
              <a:t>que conllevan a </a:t>
            </a:r>
            <a:r>
              <a:rPr lang="es-ES" sz="2000" b="0" strike="noStrike" spc="-1" dirty="0" smtClean="0">
                <a:solidFill>
                  <a:srgbClr val="000000"/>
                </a:solidFill>
                <a:uFill>
                  <a:solidFill>
                    <a:srgbClr val="FFFFFF"/>
                  </a:solidFill>
                </a:uFill>
                <a:latin typeface="Book Antiqua" pitchFamily="18" charset="0"/>
                <a:ea typeface="DejaVu Sans"/>
              </a:rPr>
              <a:t>una reestructuración </a:t>
            </a:r>
            <a:r>
              <a:rPr lang="es-ES" sz="2000" b="0" strike="noStrike" spc="-1" dirty="0">
                <a:solidFill>
                  <a:srgbClr val="000000"/>
                </a:solidFill>
                <a:uFill>
                  <a:solidFill>
                    <a:srgbClr val="FFFFFF"/>
                  </a:solidFill>
                </a:uFill>
                <a:latin typeface="Book Antiqua" pitchFamily="18" charset="0"/>
                <a:ea typeface="DejaVu Sans"/>
              </a:rPr>
              <a:t>de sus configuraciones subjetivas, </a:t>
            </a:r>
            <a:r>
              <a:rPr lang="es-ES" sz="2000" b="0" strike="noStrike" spc="-1" dirty="0" smtClean="0">
                <a:solidFill>
                  <a:srgbClr val="000000"/>
                </a:solidFill>
                <a:uFill>
                  <a:solidFill>
                    <a:srgbClr val="FFFFFF"/>
                  </a:solidFill>
                </a:uFill>
                <a:latin typeface="Book Antiqua" pitchFamily="18" charset="0"/>
                <a:ea typeface="DejaVu Sans"/>
              </a:rPr>
              <a:t>entre</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ellas </a:t>
            </a:r>
            <a:r>
              <a:rPr lang="es-ES" sz="2000" b="0" strike="noStrike" spc="-1" dirty="0">
                <a:solidFill>
                  <a:srgbClr val="000000"/>
                </a:solidFill>
                <a:uFill>
                  <a:solidFill>
                    <a:srgbClr val="FFFFFF"/>
                  </a:solidFill>
                </a:uFill>
                <a:latin typeface="Book Antiqua" pitchFamily="18" charset="0"/>
                <a:ea typeface="DejaVu Sans"/>
              </a:rPr>
              <a:t>la actitud.</a:t>
            </a:r>
            <a:endParaRPr lang="es-ES" sz="2000" b="0" strike="noStrike"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01" name="Imagen 13"/>
          <p:cNvPicPr/>
          <p:nvPr/>
        </p:nvPicPr>
        <p:blipFill>
          <a:blip r:embed="rId2"/>
          <a:srcRect r="6506" b="4533"/>
          <a:stretch/>
        </p:blipFill>
        <p:spPr>
          <a:xfrm rot="5400000">
            <a:off x="11039760" y="606960"/>
            <a:ext cx="579960" cy="489960"/>
          </a:xfrm>
          <a:prstGeom prst="rect">
            <a:avLst/>
          </a:prstGeom>
          <a:ln>
            <a:noFill/>
          </a:ln>
        </p:spPr>
      </p:pic>
      <p:sp>
        <p:nvSpPr>
          <p:cNvPr id="102" name="CustomShape 2"/>
          <p:cNvSpPr/>
          <p:nvPr/>
        </p:nvSpPr>
        <p:spPr>
          <a:xfrm>
            <a:off x="880920" y="142920"/>
            <a:ext cx="9500760" cy="353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2400" b="0" strike="noStrike" spc="-1">
                <a:solidFill>
                  <a:srgbClr val="000000"/>
                </a:solidFill>
                <a:uFill>
                  <a:solidFill>
                    <a:srgbClr val="FFFFFF"/>
                  </a:solidFill>
                </a:uFill>
                <a:latin typeface="Book Antiqua"/>
                <a:ea typeface="DejaVu Sans"/>
              </a:rPr>
              <a:t>DEFINICIÓN</a:t>
            </a:r>
            <a:r>
              <a:rPr lang="es-ES" sz="1800" b="0" strike="noStrike" spc="-1">
                <a:solidFill>
                  <a:srgbClr val="000000"/>
                </a:solidFill>
                <a:uFill>
                  <a:solidFill>
                    <a:srgbClr val="FFFFFF"/>
                  </a:solidFill>
                </a:uFill>
                <a:latin typeface="Arial"/>
                <a:ea typeface="DejaVu Sans"/>
              </a:rPr>
              <a:t> </a:t>
            </a:r>
            <a:r>
              <a:rPr lang="es-ES" sz="2400" b="0" strike="noStrike" spc="-1">
                <a:solidFill>
                  <a:srgbClr val="000000"/>
                </a:solidFill>
                <a:uFill>
                  <a:solidFill>
                    <a:srgbClr val="FFFFFF"/>
                  </a:solidFill>
                </a:uFill>
                <a:latin typeface="Book Antiqua"/>
                <a:ea typeface="DejaVu Sans"/>
              </a:rPr>
              <a:t>DE JUICIO ORAL Y SU PREPARACIÓN DESDE UNA PERSPECTIVA PSICOSOCIAL</a:t>
            </a:r>
            <a:endParaRPr lang="es-ES" sz="1800" b="0" strike="noStrike" spc="-1">
              <a:solidFill>
                <a:srgbClr val="000000"/>
              </a:solidFill>
              <a:uFill>
                <a:solidFill>
                  <a:srgbClr val="FFFFFF"/>
                </a:solidFill>
              </a:uFill>
              <a:latin typeface="Arial"/>
            </a:endParaRPr>
          </a:p>
        </p:txBody>
      </p:sp>
      <p:sp>
        <p:nvSpPr>
          <p:cNvPr id="103" name="CustomShape 3"/>
          <p:cNvSpPr/>
          <p:nvPr/>
        </p:nvSpPr>
        <p:spPr>
          <a:xfrm>
            <a:off x="5953124" y="1214422"/>
            <a:ext cx="5325954" cy="307183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Rivero (2002) citado en Guzmán (2017), refiere que el juicio oral es la fase decisoria o </a:t>
            </a:r>
            <a:r>
              <a:rPr lang="es-ES" sz="2000" b="0" strike="noStrike" spc="-1" dirty="0" smtClean="0">
                <a:solidFill>
                  <a:srgbClr val="000000"/>
                </a:solidFill>
                <a:uFill>
                  <a:solidFill>
                    <a:srgbClr val="FFFFFF"/>
                  </a:solidFill>
                </a:uFill>
                <a:latin typeface="Book Antiqua" pitchFamily="18" charset="0"/>
                <a:ea typeface="DejaVu Sans"/>
              </a:rPr>
              <a:t>principal</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del </a:t>
            </a:r>
            <a:r>
              <a:rPr lang="es-ES" sz="2000" b="0" strike="noStrike" spc="-1" dirty="0">
                <a:solidFill>
                  <a:srgbClr val="000000"/>
                </a:solidFill>
                <a:uFill>
                  <a:solidFill>
                    <a:srgbClr val="FFFFFF"/>
                  </a:solidFill>
                </a:uFill>
                <a:latin typeface="Book Antiqua" pitchFamily="18" charset="0"/>
                <a:ea typeface="DejaVu Sans"/>
              </a:rPr>
              <a:t>proceso penal, que tiene por fin establecer si puede acreditarse con certeza, fundada en </a:t>
            </a:r>
            <a:r>
              <a:rPr lang="es-ES" sz="2000" b="0" strike="noStrike" spc="-1" dirty="0" smtClean="0">
                <a:solidFill>
                  <a:srgbClr val="000000"/>
                </a:solidFill>
                <a:uFill>
                  <a:solidFill>
                    <a:srgbClr val="FFFFFF"/>
                  </a:solidFill>
                </a:uFill>
                <a:latin typeface="Book Antiqua" pitchFamily="18" charset="0"/>
                <a:ea typeface="DejaVu Sans"/>
              </a:rPr>
              <a:t>las</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pruebas </a:t>
            </a:r>
            <a:r>
              <a:rPr lang="es-ES" sz="2000" b="0" strike="noStrike" spc="-1" dirty="0">
                <a:solidFill>
                  <a:srgbClr val="000000"/>
                </a:solidFill>
                <a:uFill>
                  <a:solidFill>
                    <a:srgbClr val="FFFFFF"/>
                  </a:solidFill>
                </a:uFill>
                <a:latin typeface="Book Antiqua" pitchFamily="18" charset="0"/>
                <a:ea typeface="DejaVu Sans"/>
              </a:rPr>
              <a:t>en él recibidas en forma oral y pública, que el acusado es penalmente responsable </a:t>
            </a:r>
            <a:r>
              <a:rPr lang="es-ES" sz="2000" b="0" strike="noStrike" spc="-1" dirty="0" smtClean="0">
                <a:solidFill>
                  <a:srgbClr val="000000"/>
                </a:solidFill>
                <a:uFill>
                  <a:solidFill>
                    <a:srgbClr val="FFFFFF"/>
                  </a:solidFill>
                </a:uFill>
                <a:latin typeface="Book Antiqua" pitchFamily="18" charset="0"/>
                <a:ea typeface="DejaVu Sans"/>
              </a:rPr>
              <a:t>del</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delito </a:t>
            </a:r>
            <a:r>
              <a:rPr lang="es-ES" sz="2000" b="0" strike="noStrike" spc="-1" dirty="0">
                <a:solidFill>
                  <a:srgbClr val="000000"/>
                </a:solidFill>
                <a:uFill>
                  <a:solidFill>
                    <a:srgbClr val="FFFFFF"/>
                  </a:solidFill>
                </a:uFill>
                <a:latin typeface="Book Antiqua" pitchFamily="18" charset="0"/>
                <a:ea typeface="DejaVu Sans"/>
              </a:rPr>
              <a:t>que se le atribuye, lo que determinará una sentencia condenatoria, o si tal grado </a:t>
            </a:r>
            <a:r>
              <a:rPr lang="es-ES" sz="2000" b="0" strike="noStrike" spc="-1" dirty="0" smtClean="0">
                <a:solidFill>
                  <a:srgbClr val="000000"/>
                </a:solidFill>
                <a:uFill>
                  <a:solidFill>
                    <a:srgbClr val="FFFFFF"/>
                  </a:solidFill>
                </a:uFill>
                <a:latin typeface="Book Antiqua" pitchFamily="18" charset="0"/>
                <a:ea typeface="DejaVu Sans"/>
              </a:rPr>
              <a:t>de</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convencimiento </a:t>
            </a:r>
            <a:r>
              <a:rPr lang="es-ES" sz="2000" b="0" strike="noStrike" spc="-1" dirty="0">
                <a:solidFill>
                  <a:srgbClr val="000000"/>
                </a:solidFill>
                <a:uFill>
                  <a:solidFill>
                    <a:srgbClr val="FFFFFF"/>
                  </a:solidFill>
                </a:uFill>
                <a:latin typeface="Book Antiqua" pitchFamily="18" charset="0"/>
                <a:ea typeface="DejaVu Sans"/>
              </a:rPr>
              <a:t>no se alcanza, una decisión absolutoria.</a:t>
            </a:r>
            <a:endParaRPr lang="es-ES" sz="2000" b="0" strike="noStrike" spc="-1" dirty="0">
              <a:solidFill>
                <a:srgbClr val="000000"/>
              </a:solidFill>
              <a:uFill>
                <a:solidFill>
                  <a:srgbClr val="FFFFFF"/>
                </a:solidFill>
              </a:uFill>
              <a:latin typeface="Book Antiqua" pitchFamily="18" charset="0"/>
            </a:endParaRPr>
          </a:p>
        </p:txBody>
      </p:sp>
      <p:sp>
        <p:nvSpPr>
          <p:cNvPr id="104" name="CustomShape 4"/>
          <p:cNvSpPr/>
          <p:nvPr/>
        </p:nvSpPr>
        <p:spPr>
          <a:xfrm>
            <a:off x="648000" y="1190160"/>
            <a:ext cx="5090810" cy="3417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Para Ochoa (1991), el juicio oral es el momento procesal donde se exponen todos los </a:t>
            </a:r>
            <a:r>
              <a:rPr lang="es-ES" sz="2000" b="0" strike="noStrike" spc="-1" dirty="0" smtClean="0">
                <a:solidFill>
                  <a:srgbClr val="000000"/>
                </a:solidFill>
                <a:uFill>
                  <a:solidFill>
                    <a:srgbClr val="FFFFFF"/>
                  </a:solidFill>
                </a:uFill>
                <a:latin typeface="Book Antiqua" pitchFamily="18" charset="0"/>
                <a:ea typeface="DejaVu Sans"/>
              </a:rPr>
              <a:t>hechos,</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donde </a:t>
            </a:r>
            <a:r>
              <a:rPr lang="es-ES" sz="2000" b="0" strike="noStrike" spc="-1" dirty="0">
                <a:solidFill>
                  <a:srgbClr val="000000"/>
                </a:solidFill>
                <a:uFill>
                  <a:solidFill>
                    <a:srgbClr val="FFFFFF"/>
                  </a:solidFill>
                </a:uFill>
                <a:latin typeface="Book Antiqua" pitchFamily="18" charset="0"/>
                <a:ea typeface="DejaVu Sans"/>
              </a:rPr>
              <a:t>el fiscal sostiene una posición acusatoria; la defensa, defensiva; y el tribunal una </a:t>
            </a:r>
            <a:r>
              <a:rPr lang="es-ES" sz="2000" b="0" strike="noStrike" spc="-1" dirty="0" smtClean="0">
                <a:solidFill>
                  <a:srgbClr val="000000"/>
                </a:solidFill>
                <a:uFill>
                  <a:solidFill>
                    <a:srgbClr val="FFFFFF"/>
                  </a:solidFill>
                </a:uFill>
                <a:latin typeface="Book Antiqua" pitchFamily="18" charset="0"/>
                <a:ea typeface="DejaVu Sans"/>
              </a:rPr>
              <a:t>posición</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puramente </a:t>
            </a:r>
            <a:r>
              <a:rPr lang="es-ES" sz="2000" b="0" strike="noStrike" spc="-1" dirty="0">
                <a:solidFill>
                  <a:srgbClr val="000000"/>
                </a:solidFill>
                <a:uFill>
                  <a:solidFill>
                    <a:srgbClr val="FFFFFF"/>
                  </a:solidFill>
                </a:uFill>
                <a:latin typeface="Book Antiqua" pitchFamily="18" charset="0"/>
                <a:ea typeface="DejaVu Sans"/>
              </a:rPr>
              <a:t>cognoscitiva, sobre la base de un proceso que es contradictorio en esencia, es decir, </a:t>
            </a:r>
            <a:r>
              <a:rPr lang="es-ES" sz="2000" b="0" strike="noStrike" spc="-1" dirty="0" smtClean="0">
                <a:solidFill>
                  <a:srgbClr val="000000"/>
                </a:solidFill>
                <a:uFill>
                  <a:solidFill>
                    <a:srgbClr val="FFFFFF"/>
                  </a:solidFill>
                </a:uFill>
                <a:latin typeface="Book Antiqua" pitchFamily="18" charset="0"/>
                <a:ea typeface="DejaVu Sans"/>
              </a:rPr>
              <a:t>el</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tribunal </a:t>
            </a:r>
            <a:r>
              <a:rPr lang="es-ES" sz="2000" b="0" strike="noStrike" spc="-1" dirty="0">
                <a:solidFill>
                  <a:srgbClr val="000000"/>
                </a:solidFill>
                <a:uFill>
                  <a:solidFill>
                    <a:srgbClr val="FFFFFF"/>
                  </a:solidFill>
                </a:uFill>
                <a:latin typeface="Book Antiqua" pitchFamily="18" charset="0"/>
                <a:ea typeface="DejaVu Sans"/>
              </a:rPr>
              <a:t>trata de conocer, de descubrir la verdad a partir de las exposiciones del fiscal y de la</a:t>
            </a:r>
            <a:endParaRPr lang="es-ES" sz="2000" b="0" strike="noStrike" spc="-1" dirty="0">
              <a:solidFill>
                <a:srgbClr val="000000"/>
              </a:solidFill>
              <a:uFill>
                <a:solidFill>
                  <a:srgbClr val="FFFFFF"/>
                </a:solidFill>
              </a:uFill>
              <a:latin typeface="Book Antiqua" pitchFamily="18" charset="0"/>
            </a:endParaRPr>
          </a:p>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defensa.</a:t>
            </a:r>
            <a:endParaRPr lang="es-ES" sz="2000" b="0" strike="noStrike" spc="-1" dirty="0">
              <a:solidFill>
                <a:srgbClr val="000000"/>
              </a:solidFill>
              <a:uFill>
                <a:solidFill>
                  <a:srgbClr val="FFFFFF"/>
                </a:solidFill>
              </a:uFill>
              <a:latin typeface="Book Antiqua" pitchFamily="18" charset="0"/>
            </a:endParaRPr>
          </a:p>
        </p:txBody>
      </p:sp>
      <p:sp>
        <p:nvSpPr>
          <p:cNvPr id="105" name="CustomShape 5"/>
          <p:cNvSpPr/>
          <p:nvPr/>
        </p:nvSpPr>
        <p:spPr>
          <a:xfrm>
            <a:off x="595274" y="4786322"/>
            <a:ext cx="5072098" cy="185738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Arranz (2003), considera que el juicio oral es el conjunto de actos procesales previstos en la </a:t>
            </a:r>
            <a:r>
              <a:rPr lang="es-ES" sz="2000" b="0" strike="noStrike" spc="-1" dirty="0" smtClean="0">
                <a:solidFill>
                  <a:srgbClr val="000000"/>
                </a:solidFill>
                <a:uFill>
                  <a:solidFill>
                    <a:srgbClr val="FFFFFF"/>
                  </a:solidFill>
                </a:uFill>
                <a:latin typeface="Book Antiqua" pitchFamily="18" charset="0"/>
                <a:ea typeface="DejaVu Sans"/>
              </a:rPr>
              <a:t>ley</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que </a:t>
            </a:r>
            <a:r>
              <a:rPr lang="es-ES" sz="2000" b="0" strike="noStrike" spc="-1" dirty="0">
                <a:solidFill>
                  <a:srgbClr val="000000"/>
                </a:solidFill>
                <a:uFill>
                  <a:solidFill>
                    <a:srgbClr val="FFFFFF"/>
                  </a:solidFill>
                </a:uFill>
                <a:latin typeface="Book Antiqua" pitchFamily="18" charset="0"/>
                <a:ea typeface="DejaVu Sans"/>
              </a:rPr>
              <a:t>tienen lugar en el último período del proceso de conocimiento en torno a la producción </a:t>
            </a:r>
            <a:r>
              <a:rPr lang="es-ES" sz="2000" b="0" strike="noStrike" spc="-1" dirty="0" smtClean="0">
                <a:solidFill>
                  <a:srgbClr val="000000"/>
                </a:solidFill>
                <a:uFill>
                  <a:solidFill>
                    <a:srgbClr val="FFFFFF"/>
                  </a:solidFill>
                </a:uFill>
                <a:latin typeface="Book Antiqua" pitchFamily="18" charset="0"/>
                <a:ea typeface="DejaVu Sans"/>
              </a:rPr>
              <a:t>y</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práctica </a:t>
            </a:r>
            <a:r>
              <a:rPr lang="es-ES" sz="2000" b="0" strike="noStrike" spc="-1" dirty="0">
                <a:solidFill>
                  <a:srgbClr val="000000"/>
                </a:solidFill>
                <a:uFill>
                  <a:solidFill>
                    <a:srgbClr val="FFFFFF"/>
                  </a:solidFill>
                </a:uFill>
                <a:latin typeface="Book Antiqua" pitchFamily="18" charset="0"/>
                <a:ea typeface="DejaVu Sans"/>
              </a:rPr>
              <a:t>de los medios de prueba.</a:t>
            </a:r>
            <a:endParaRPr lang="es-ES" sz="2000" b="0" strike="noStrike" spc="-1" dirty="0">
              <a:solidFill>
                <a:srgbClr val="000000"/>
              </a:solidFill>
              <a:uFill>
                <a:solidFill>
                  <a:srgbClr val="FFFFFF"/>
                </a:solidFill>
              </a:uFill>
              <a:latin typeface="Book Antiqua" pitchFamily="18" charset="0"/>
            </a:endParaRPr>
          </a:p>
        </p:txBody>
      </p:sp>
      <p:sp>
        <p:nvSpPr>
          <p:cNvPr id="106" name="CustomShape 6"/>
          <p:cNvSpPr/>
          <p:nvPr/>
        </p:nvSpPr>
        <p:spPr>
          <a:xfrm>
            <a:off x="5953124" y="4786322"/>
            <a:ext cx="5286412" cy="1881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Es en sentido general, un hecho histórico, una conquista de la humanidad avalada por </a:t>
            </a:r>
            <a:r>
              <a:rPr lang="es-ES" sz="2000" b="0" strike="noStrike" spc="-1" dirty="0" smtClean="0">
                <a:solidFill>
                  <a:srgbClr val="000000"/>
                </a:solidFill>
                <a:uFill>
                  <a:solidFill>
                    <a:srgbClr val="FFFFFF"/>
                  </a:solidFill>
                </a:uFill>
                <a:latin typeface="Book Antiqua" pitchFamily="18" charset="0"/>
                <a:ea typeface="DejaVu Sans"/>
              </a:rPr>
              <a:t>la</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experiencia </a:t>
            </a:r>
            <a:r>
              <a:rPr lang="es-ES" sz="2000" b="0" strike="noStrike" spc="-1" dirty="0">
                <a:solidFill>
                  <a:srgbClr val="000000"/>
                </a:solidFill>
                <a:uFill>
                  <a:solidFill>
                    <a:srgbClr val="FFFFFF"/>
                  </a:solidFill>
                </a:uFill>
                <a:latin typeface="Book Antiqua" pitchFamily="18" charset="0"/>
                <a:ea typeface="DejaVu Sans"/>
              </a:rPr>
              <a:t>y la praxis social como método más apropiado para la solución de conflictos </a:t>
            </a:r>
            <a:r>
              <a:rPr lang="es-ES" sz="2000" b="0" strike="noStrike" spc="-1" dirty="0" smtClean="0">
                <a:solidFill>
                  <a:srgbClr val="000000"/>
                </a:solidFill>
                <a:uFill>
                  <a:solidFill>
                    <a:srgbClr val="FFFFFF"/>
                  </a:solidFill>
                </a:uFill>
                <a:latin typeface="Book Antiqua" pitchFamily="18" charset="0"/>
                <a:ea typeface="DejaVu Sans"/>
              </a:rPr>
              <a:t>sociales</a:t>
            </a:r>
            <a:r>
              <a:rPr lang="es-ES" sz="2000" spc="-1" dirty="0">
                <a:solidFill>
                  <a:srgbClr val="000000"/>
                </a:solidFill>
                <a:uFill>
                  <a:solidFill>
                    <a:srgbClr val="FFFFFF"/>
                  </a:solidFill>
                </a:uFill>
                <a:latin typeface="Book Antiqua" pitchFamily="18" charset="0"/>
                <a:ea typeface="DejaVu Sans"/>
              </a:rPr>
              <a:t> </a:t>
            </a:r>
            <a:r>
              <a:rPr lang="es-ES" sz="2000" b="0" strike="noStrike" spc="-1" dirty="0" smtClean="0">
                <a:solidFill>
                  <a:srgbClr val="000000"/>
                </a:solidFill>
                <a:uFill>
                  <a:solidFill>
                    <a:srgbClr val="FFFFFF"/>
                  </a:solidFill>
                </a:uFill>
                <a:latin typeface="Book Antiqua" pitchFamily="18" charset="0"/>
                <a:ea typeface="DejaVu Sans"/>
              </a:rPr>
              <a:t>de </a:t>
            </a:r>
            <a:r>
              <a:rPr lang="es-ES" sz="2000" b="0" strike="noStrike" spc="-1" dirty="0">
                <a:solidFill>
                  <a:srgbClr val="000000"/>
                </a:solidFill>
                <a:uFill>
                  <a:solidFill>
                    <a:srgbClr val="FFFFFF"/>
                  </a:solidFill>
                </a:uFill>
                <a:latin typeface="Book Antiqua" pitchFamily="18" charset="0"/>
                <a:ea typeface="DejaVu Sans"/>
              </a:rPr>
              <a:t>mayor peligrosidad (García, 2014).</a:t>
            </a:r>
            <a:endParaRPr lang="es-ES" sz="2000" b="0" strike="noStrike"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08" name="Imagen 13"/>
          <p:cNvPicPr/>
          <p:nvPr/>
        </p:nvPicPr>
        <p:blipFill>
          <a:blip r:embed="rId2"/>
          <a:srcRect r="6506" b="4533"/>
          <a:stretch/>
        </p:blipFill>
        <p:spPr>
          <a:xfrm rot="5400000">
            <a:off x="11039760" y="606960"/>
            <a:ext cx="579960" cy="489960"/>
          </a:xfrm>
          <a:prstGeom prst="rect">
            <a:avLst/>
          </a:prstGeom>
          <a:ln>
            <a:noFill/>
          </a:ln>
        </p:spPr>
      </p:pic>
      <p:sp>
        <p:nvSpPr>
          <p:cNvPr id="109" name="CustomShape 2"/>
          <p:cNvSpPr/>
          <p:nvPr/>
        </p:nvSpPr>
        <p:spPr>
          <a:xfrm>
            <a:off x="809588" y="1000080"/>
            <a:ext cx="10500892" cy="1187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El juicio oral, es un ejercicio profesional y doctrinal, técnicamente diseñado, un espacio de reflexión oportuno y veraz, donde el fiscal manifiesta no solo su cultura general y jurídica, sino su nivel de actualización en cuanto a la política penal, las nuevas tendencias </a:t>
            </a:r>
            <a:r>
              <a:rPr lang="es-ES" sz="2000" b="0" strike="noStrike" spc="-1" dirty="0" smtClean="0">
                <a:solidFill>
                  <a:srgbClr val="000000"/>
                </a:solidFill>
                <a:uFill>
                  <a:solidFill>
                    <a:srgbClr val="FFFFFF"/>
                  </a:solidFill>
                </a:uFill>
                <a:latin typeface="Book Antiqua" pitchFamily="18" charset="0"/>
                <a:ea typeface="DejaVu Sans"/>
              </a:rPr>
              <a:t>en materia </a:t>
            </a:r>
            <a:r>
              <a:rPr lang="es-ES" sz="2000" b="0" strike="noStrike" spc="-1" dirty="0">
                <a:solidFill>
                  <a:srgbClr val="000000"/>
                </a:solidFill>
                <a:uFill>
                  <a:solidFill>
                    <a:srgbClr val="FFFFFF"/>
                  </a:solidFill>
                </a:uFill>
                <a:latin typeface="Book Antiqua" pitchFamily="18" charset="0"/>
                <a:ea typeface="DejaVu Sans"/>
              </a:rPr>
              <a:t>de derecho atendiendo a su trascendencia en el derecho penal o de última ratio. </a:t>
            </a:r>
            <a:endParaRPr lang="es-ES" sz="2000" b="0" strike="noStrike" spc="-1" dirty="0">
              <a:solidFill>
                <a:srgbClr val="000000"/>
              </a:solidFill>
              <a:uFill>
                <a:solidFill>
                  <a:srgbClr val="FFFFFF"/>
                </a:solidFill>
              </a:uFill>
              <a:latin typeface="Book Antiqua" pitchFamily="18" charset="0"/>
            </a:endParaRPr>
          </a:p>
        </p:txBody>
      </p:sp>
      <p:sp>
        <p:nvSpPr>
          <p:cNvPr id="110" name="CustomShape 3"/>
          <p:cNvSpPr/>
          <p:nvPr/>
        </p:nvSpPr>
        <p:spPr>
          <a:xfrm>
            <a:off x="809588" y="2357430"/>
            <a:ext cx="10429612" cy="158278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El juicio oral es además un ejercicio científico, un momento de reflexión donde se impone el sentido común, dicho de otra manera, donde el fiscal debe ser una persona culta </a:t>
            </a:r>
            <a:r>
              <a:rPr lang="es-ES" sz="2000" b="0" strike="noStrike" spc="-1" dirty="0" smtClean="0">
                <a:solidFill>
                  <a:srgbClr val="000000"/>
                </a:solidFill>
                <a:uFill>
                  <a:solidFill>
                    <a:srgbClr val="FFFFFF"/>
                  </a:solidFill>
                </a:uFill>
                <a:latin typeface="Book Antiqua" pitchFamily="18" charset="0"/>
                <a:ea typeface="DejaVu Sans"/>
              </a:rPr>
              <a:t>e informada </a:t>
            </a:r>
            <a:r>
              <a:rPr lang="es-ES" sz="2000" b="0" strike="noStrike" spc="-1" dirty="0">
                <a:solidFill>
                  <a:srgbClr val="000000"/>
                </a:solidFill>
                <a:uFill>
                  <a:solidFill>
                    <a:srgbClr val="FFFFFF"/>
                  </a:solidFill>
                </a:uFill>
                <a:latin typeface="Book Antiqua" pitchFamily="18" charset="0"/>
                <a:ea typeface="DejaVu Sans"/>
              </a:rPr>
              <a:t>y ello le permitirá con más facilidad articular esa conexión entre </a:t>
            </a:r>
            <a:r>
              <a:rPr lang="es-ES" sz="2000" b="0" strike="noStrike" spc="-1" dirty="0" smtClean="0">
                <a:solidFill>
                  <a:srgbClr val="000000"/>
                </a:solidFill>
                <a:uFill>
                  <a:solidFill>
                    <a:srgbClr val="FFFFFF"/>
                  </a:solidFill>
                </a:uFill>
                <a:latin typeface="Book Antiqua" pitchFamily="18" charset="0"/>
                <a:ea typeface="DejaVu Sans"/>
              </a:rPr>
              <a:t>los fenómenos</a:t>
            </a:r>
            <a:r>
              <a:rPr lang="es-ES" sz="2000" b="0" strike="noStrike" spc="-1" dirty="0">
                <a:solidFill>
                  <a:srgbClr val="000000"/>
                </a:solidFill>
                <a:uFill>
                  <a:solidFill>
                    <a:srgbClr val="FFFFFF"/>
                  </a:solidFill>
                </a:uFill>
                <a:latin typeface="Book Antiqua" pitchFamily="18" charset="0"/>
                <a:ea typeface="DejaVu Sans"/>
              </a:rPr>
              <a:t>, los hechos de la vida y lo conceptual, las esencias y tendencias de la sociedad y su reflejo en el derecho penal. </a:t>
            </a:r>
            <a:endParaRPr lang="es-ES" sz="2000" b="0" strike="noStrike" spc="-1" dirty="0">
              <a:solidFill>
                <a:srgbClr val="000000"/>
              </a:solidFill>
              <a:uFill>
                <a:solidFill>
                  <a:srgbClr val="FFFFFF"/>
                </a:solidFill>
              </a:uFill>
              <a:latin typeface="Book Antiqua" pitchFamily="18" charset="0"/>
            </a:endParaRPr>
          </a:p>
        </p:txBody>
      </p:sp>
      <p:sp>
        <p:nvSpPr>
          <p:cNvPr id="111" name="CustomShape 4"/>
          <p:cNvSpPr/>
          <p:nvPr/>
        </p:nvSpPr>
        <p:spPr>
          <a:xfrm>
            <a:off x="809588" y="4071942"/>
            <a:ext cx="10429948" cy="639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ES" sz="2000" b="0" strike="noStrike" spc="-1" dirty="0">
                <a:solidFill>
                  <a:srgbClr val="000000"/>
                </a:solidFill>
                <a:uFill>
                  <a:solidFill>
                    <a:srgbClr val="FFFFFF"/>
                  </a:solidFill>
                </a:uFill>
                <a:latin typeface="Book Antiqua" pitchFamily="18" charset="0"/>
                <a:ea typeface="DejaVu Sans"/>
              </a:rPr>
              <a:t>El acto de juicio oral constituye una práctica social donde confluyen campos de saber, subjetividades y relaciones con los demás entes sociales. </a:t>
            </a:r>
            <a:endParaRPr lang="es-ES" sz="2000" b="0" strike="noStrike" spc="-1" dirty="0">
              <a:solidFill>
                <a:srgbClr val="000000"/>
              </a:solidFill>
              <a:uFill>
                <a:solidFill>
                  <a:srgbClr val="FFFFFF"/>
                </a:solidFill>
              </a:uFill>
              <a:latin typeface="Book Antiqua" pitchFamily="18" charset="0"/>
            </a:endParaRPr>
          </a:p>
        </p:txBody>
      </p:sp>
      <p:sp>
        <p:nvSpPr>
          <p:cNvPr id="112" name="CustomShape 5"/>
          <p:cNvSpPr/>
          <p:nvPr/>
        </p:nvSpPr>
        <p:spPr>
          <a:xfrm>
            <a:off x="809588" y="4786322"/>
            <a:ext cx="10572550" cy="1461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El acto de juicio oral supone dominar un cúmulo de contenidos que tienen su expresión dentro de las habilidades sociales como la identificación y gestión emocional, el autoconocimiento, la autoconfianza, empatía, poseer una comunicación efectiva (Comunicación asertiva, no verbal, escucha activa, prejuicios), entre otros que poseen gran relevancia para el logro de los objetivos a alcanzar en ese espacio. </a:t>
            </a:r>
            <a:endParaRPr lang="es-ES" sz="2000" b="0" strike="noStrike"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14" name="Imagen 13"/>
          <p:cNvPicPr/>
          <p:nvPr/>
        </p:nvPicPr>
        <p:blipFill>
          <a:blip r:embed="rId2"/>
          <a:srcRect r="6506" b="4533"/>
          <a:stretch/>
        </p:blipFill>
        <p:spPr>
          <a:xfrm rot="5400000">
            <a:off x="11039760" y="606960"/>
            <a:ext cx="579960" cy="489960"/>
          </a:xfrm>
          <a:prstGeom prst="rect">
            <a:avLst/>
          </a:prstGeom>
          <a:ln>
            <a:noFill/>
          </a:ln>
        </p:spPr>
      </p:pic>
      <p:sp>
        <p:nvSpPr>
          <p:cNvPr id="115" name="CustomShape 2"/>
          <p:cNvSpPr/>
          <p:nvPr/>
        </p:nvSpPr>
        <p:spPr>
          <a:xfrm>
            <a:off x="3452760" y="357120"/>
            <a:ext cx="746964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ES" sz="2400" b="0" strike="noStrike" spc="-1">
                <a:solidFill>
                  <a:srgbClr val="000000"/>
                </a:solidFill>
                <a:uFill>
                  <a:solidFill>
                    <a:srgbClr val="FFFFFF"/>
                  </a:solidFill>
                </a:uFill>
                <a:latin typeface="Book Antiqua"/>
                <a:ea typeface="DejaVu Sans"/>
              </a:rPr>
              <a:t>CONCLUSIONES</a:t>
            </a:r>
            <a:endParaRPr lang="es-ES" sz="1800" b="0" strike="noStrike" spc="-1">
              <a:solidFill>
                <a:srgbClr val="000000"/>
              </a:solidFill>
              <a:uFill>
                <a:solidFill>
                  <a:srgbClr val="FFFFFF"/>
                </a:solidFill>
              </a:uFill>
              <a:latin typeface="Arial"/>
            </a:endParaRPr>
          </a:p>
        </p:txBody>
      </p:sp>
      <p:sp>
        <p:nvSpPr>
          <p:cNvPr id="116" name="CustomShape 3"/>
          <p:cNvSpPr/>
          <p:nvPr/>
        </p:nvSpPr>
        <p:spPr>
          <a:xfrm>
            <a:off x="2095472" y="2143116"/>
            <a:ext cx="7143748" cy="21431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strike="noStrike" spc="-1" dirty="0">
                <a:solidFill>
                  <a:srgbClr val="000000"/>
                </a:solidFill>
                <a:uFill>
                  <a:solidFill>
                    <a:srgbClr val="FFFFFF"/>
                  </a:solidFill>
                </a:uFill>
                <a:latin typeface="Book Antiqua" pitchFamily="18" charset="0"/>
                <a:ea typeface="DejaVu Sans"/>
              </a:rPr>
              <a:t>Los juicios orales requieren sólidos conocimientos básicos técnicos-jurídicos y psicosociales, estos últimos que en ocasiones se descuidan. Es necesario aprender a persuadir como forma de influencia social, lo cual no es solo argumentar jurídicamente ni tener dominio de la oratoria en cualquier fase del proceso penal. </a:t>
            </a:r>
            <a:endParaRPr lang="es-ES" sz="2000" b="0" strike="noStrike" spc="-1" dirty="0">
              <a:solidFill>
                <a:srgbClr val="000000"/>
              </a:solidFill>
              <a:uFill>
                <a:solidFill>
                  <a:srgbClr val="FFFFFF"/>
                </a:solidFill>
              </a:uFill>
              <a:latin typeface="Book Antiqua" pitchFamily="18" charset="0"/>
            </a:endParaRPr>
          </a:p>
        </p:txBody>
      </p:sp>
      <p:pic>
        <p:nvPicPr>
          <p:cNvPr id="1026" name="Picture 2" descr="E:\Psicologia_1121x384.jpg"/>
          <p:cNvPicPr>
            <a:picLocks noChangeAspect="1" noChangeArrowheads="1"/>
          </p:cNvPicPr>
          <p:nvPr/>
        </p:nvPicPr>
        <p:blipFill>
          <a:blip r:embed="rId3" cstate="print"/>
          <a:srcRect/>
          <a:stretch>
            <a:fillRect/>
          </a:stretch>
        </p:blipFill>
        <p:spPr bwMode="auto">
          <a:xfrm>
            <a:off x="4095736" y="4929198"/>
            <a:ext cx="3214710" cy="1543048"/>
          </a:xfrm>
          <a:prstGeom prst="rect">
            <a:avLst/>
          </a:prstGeom>
          <a:noFill/>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Line 1"/>
          <p:cNvSpPr/>
          <p:nvPr/>
        </p:nvSpPr>
        <p:spPr>
          <a:xfrm flipV="1">
            <a:off x="571320" y="852120"/>
            <a:ext cx="10757880" cy="5040"/>
          </a:xfrm>
          <a:prstGeom prst="line">
            <a:avLst/>
          </a:prstGeom>
          <a:ln w="9360">
            <a:solidFill>
              <a:srgbClr val="3E4345"/>
            </a:solidFill>
            <a:round/>
          </a:ln>
        </p:spPr>
        <p:style>
          <a:lnRef idx="0">
            <a:scrgbClr r="0" g="0" b="0"/>
          </a:lnRef>
          <a:fillRef idx="0">
            <a:scrgbClr r="0" g="0" b="0"/>
          </a:fillRef>
          <a:effectRef idx="0">
            <a:scrgbClr r="0" g="0" b="0"/>
          </a:effectRef>
          <a:fontRef idx="minor"/>
        </p:style>
      </p:sp>
      <p:pic>
        <p:nvPicPr>
          <p:cNvPr id="118" name="Imagen 13"/>
          <p:cNvPicPr/>
          <p:nvPr/>
        </p:nvPicPr>
        <p:blipFill>
          <a:blip r:embed="rId2"/>
          <a:srcRect r="6506" b="4533"/>
          <a:stretch/>
        </p:blipFill>
        <p:spPr>
          <a:xfrm rot="5400000">
            <a:off x="11039760" y="606960"/>
            <a:ext cx="579960" cy="489960"/>
          </a:xfrm>
          <a:prstGeom prst="rect">
            <a:avLst/>
          </a:prstGeom>
          <a:ln>
            <a:noFill/>
          </a:ln>
        </p:spPr>
      </p:pic>
      <p:sp>
        <p:nvSpPr>
          <p:cNvPr id="119" name="CustomShape 2"/>
          <p:cNvSpPr/>
          <p:nvPr/>
        </p:nvSpPr>
        <p:spPr>
          <a:xfrm>
            <a:off x="1380960" y="357120"/>
            <a:ext cx="872496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2400" b="0" strike="noStrike" spc="-1">
                <a:solidFill>
                  <a:srgbClr val="000000"/>
                </a:solidFill>
                <a:uFill>
                  <a:solidFill>
                    <a:srgbClr val="FFFFFF"/>
                  </a:solidFill>
                </a:uFill>
                <a:latin typeface="Book Antiqua"/>
                <a:ea typeface="DejaVu Sans"/>
              </a:rPr>
              <a:t>REFERENCIAS</a:t>
            </a:r>
            <a:endParaRPr lang="es-ES" sz="1800" b="0" strike="noStrike" spc="-1">
              <a:solidFill>
                <a:srgbClr val="000000"/>
              </a:solidFill>
              <a:uFill>
                <a:solidFill>
                  <a:srgbClr val="FFFFFF"/>
                </a:solidFill>
              </a:uFill>
              <a:latin typeface="Arial"/>
            </a:endParaRPr>
          </a:p>
        </p:txBody>
      </p:sp>
      <p:sp>
        <p:nvSpPr>
          <p:cNvPr id="120" name="CustomShape 3"/>
          <p:cNvSpPr/>
          <p:nvPr/>
        </p:nvSpPr>
        <p:spPr>
          <a:xfrm>
            <a:off x="452398" y="1000108"/>
            <a:ext cx="11072520" cy="5143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es-ES" sz="2000" b="0" i="1" strike="noStrike" spc="-1" dirty="0">
                <a:solidFill>
                  <a:srgbClr val="000000"/>
                </a:solidFill>
                <a:uFill>
                  <a:solidFill>
                    <a:srgbClr val="FFFFFF"/>
                  </a:solidFill>
                </a:uFill>
                <a:latin typeface="Book Antiqua" pitchFamily="18" charset="0"/>
                <a:ea typeface="DejaVu Sans"/>
              </a:rPr>
              <a:t>Álvarez, L. Á. (2007). Hablar y persuadir: El arte de la Oratoria. Editorial Abril. Arranz (2003). El Juicio Oral: sus principios y las normas fundamentales que lo regulan en la legislación penal cubana. Temas para el estudio del Derecho Procesal Penal, Segunda Parte. Ed. Félix Varela. Atienza, M. (2005). Las razones del derecho. Teorías de la argumentación jurídica. México: Universidad Nacional Autónoma de México. Basanta , G. J y Romero, R. M. (2010). Lineamientos teóricos de la comunicación persuasiva y su relación en la mediación de conflictos organizacionales en universidades nacionales experimentales del estado Zulia. Revista de Ciencias Sociales, volumen (16), n.1) </a:t>
            </a:r>
            <a:r>
              <a:rPr lang="es-ES" sz="2000" b="0" i="1" strike="noStrike" spc="-1" dirty="0" err="1">
                <a:solidFill>
                  <a:srgbClr val="000000"/>
                </a:solidFill>
                <a:uFill>
                  <a:solidFill>
                    <a:srgbClr val="FFFFFF"/>
                  </a:solidFill>
                </a:uFill>
                <a:latin typeface="Book Antiqua" pitchFamily="18" charset="0"/>
                <a:ea typeface="DejaVu Sans"/>
              </a:rPr>
              <a:t>Marcaibo</a:t>
            </a:r>
            <a:r>
              <a:rPr lang="es-ES" sz="2000" b="0" i="1" strike="noStrike" spc="-1" dirty="0">
                <a:solidFill>
                  <a:srgbClr val="000000"/>
                </a:solidFill>
                <a:uFill>
                  <a:solidFill>
                    <a:srgbClr val="FFFFFF"/>
                  </a:solidFill>
                </a:uFill>
                <a:latin typeface="Book Antiqua" pitchFamily="18" charset="0"/>
                <a:ea typeface="DejaVu Sans"/>
              </a:rPr>
              <a:t> ISSN1315-9518 </a:t>
            </a:r>
            <a:r>
              <a:rPr lang="es-ES" sz="2000" b="0" i="1" strike="noStrike" spc="-1" dirty="0" err="1">
                <a:solidFill>
                  <a:srgbClr val="000000"/>
                </a:solidFill>
                <a:uFill>
                  <a:solidFill>
                    <a:srgbClr val="FFFFFF"/>
                  </a:solidFill>
                </a:uFill>
                <a:latin typeface="Book Antiqua" pitchFamily="18" charset="0"/>
                <a:ea typeface="DejaVu Sans"/>
              </a:rPr>
              <a:t>Broack</a:t>
            </a:r>
            <a:r>
              <a:rPr lang="es-ES" sz="2000" b="0" i="1" strike="noStrike" spc="-1" dirty="0">
                <a:solidFill>
                  <a:srgbClr val="000000"/>
                </a:solidFill>
                <a:uFill>
                  <a:solidFill>
                    <a:srgbClr val="FFFFFF"/>
                  </a:solidFill>
                </a:uFill>
                <a:latin typeface="Book Antiqua" pitchFamily="18" charset="0"/>
                <a:ea typeface="DejaVu Sans"/>
              </a:rPr>
              <a:t>, T. (1967). </a:t>
            </a:r>
            <a:r>
              <a:rPr lang="es-ES" sz="2000" b="0" i="1" strike="noStrike" spc="-1" dirty="0" err="1">
                <a:solidFill>
                  <a:srgbClr val="000000"/>
                </a:solidFill>
                <a:uFill>
                  <a:solidFill>
                    <a:srgbClr val="FFFFFF"/>
                  </a:solidFill>
                </a:uFill>
                <a:latin typeface="Book Antiqua" pitchFamily="18" charset="0"/>
                <a:ea typeface="DejaVu Sans"/>
              </a:rPr>
              <a:t>Comunication</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discrepancy</a:t>
            </a:r>
            <a:r>
              <a:rPr lang="es-ES" sz="2000" b="0" i="1" strike="noStrike" spc="-1" dirty="0">
                <a:solidFill>
                  <a:srgbClr val="000000"/>
                </a:solidFill>
                <a:uFill>
                  <a:solidFill>
                    <a:srgbClr val="FFFFFF"/>
                  </a:solidFill>
                </a:uFill>
                <a:latin typeface="Book Antiqua" pitchFamily="18" charset="0"/>
                <a:ea typeface="DejaVu Sans"/>
              </a:rPr>
              <a:t> and </a:t>
            </a:r>
            <a:r>
              <a:rPr lang="es-ES" sz="2000" b="0" i="1" strike="noStrike" spc="-1" dirty="0" err="1">
                <a:solidFill>
                  <a:srgbClr val="000000"/>
                </a:solidFill>
                <a:uFill>
                  <a:solidFill>
                    <a:srgbClr val="FFFFFF"/>
                  </a:solidFill>
                </a:uFill>
                <a:latin typeface="Book Antiqua" pitchFamily="18" charset="0"/>
                <a:ea typeface="DejaVu Sans"/>
              </a:rPr>
              <a:t>intent</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to</a:t>
            </a:r>
            <a:r>
              <a:rPr lang="es-ES" sz="2000" b="0" i="1" strike="noStrike" spc="-1" dirty="0">
                <a:solidFill>
                  <a:srgbClr val="000000"/>
                </a:solidFill>
                <a:uFill>
                  <a:solidFill>
                    <a:srgbClr val="FFFFFF"/>
                  </a:solidFill>
                </a:uFill>
                <a:latin typeface="Book Antiqua" pitchFamily="18" charset="0"/>
                <a:ea typeface="DejaVu Sans"/>
              </a:rPr>
              <a:t> persuade as </a:t>
            </a:r>
            <a:r>
              <a:rPr lang="es-ES" sz="2000" b="0" i="1" strike="noStrike" spc="-1" dirty="0" err="1">
                <a:solidFill>
                  <a:srgbClr val="000000"/>
                </a:solidFill>
                <a:uFill>
                  <a:solidFill>
                    <a:srgbClr val="FFFFFF"/>
                  </a:solidFill>
                </a:uFill>
                <a:latin typeface="Book Antiqua" pitchFamily="18" charset="0"/>
                <a:ea typeface="DejaVu Sans"/>
              </a:rPr>
              <a:t>determinants</a:t>
            </a:r>
            <a:r>
              <a:rPr lang="es-ES" sz="2000" b="0" i="1" strike="noStrike" spc="-1" dirty="0">
                <a:solidFill>
                  <a:srgbClr val="000000"/>
                </a:solidFill>
                <a:uFill>
                  <a:solidFill>
                    <a:srgbClr val="FFFFFF"/>
                  </a:solidFill>
                </a:uFill>
                <a:latin typeface="Book Antiqua" pitchFamily="18" charset="0"/>
                <a:ea typeface="DejaVu Sans"/>
              </a:rPr>
              <a:t> of </a:t>
            </a:r>
            <a:r>
              <a:rPr lang="es-ES" sz="2000" b="0" i="1" strike="noStrike" spc="-1" dirty="0" err="1">
                <a:solidFill>
                  <a:srgbClr val="000000"/>
                </a:solidFill>
                <a:uFill>
                  <a:solidFill>
                    <a:srgbClr val="FFFFFF"/>
                  </a:solidFill>
                </a:uFill>
                <a:latin typeface="Book Antiqua" pitchFamily="18" charset="0"/>
                <a:ea typeface="DejaVu Sans"/>
              </a:rPr>
              <a:t>counterargument</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production</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Journal</a:t>
            </a:r>
            <a:r>
              <a:rPr lang="es-ES" sz="2000" b="0" i="1" strike="noStrike" spc="-1" dirty="0">
                <a:solidFill>
                  <a:srgbClr val="000000"/>
                </a:solidFill>
                <a:uFill>
                  <a:solidFill>
                    <a:srgbClr val="FFFFFF"/>
                  </a:solidFill>
                </a:uFill>
                <a:latin typeface="Book Antiqua" pitchFamily="18" charset="0"/>
                <a:ea typeface="DejaVu Sans"/>
              </a:rPr>
              <a:t> of Experimental Social </a:t>
            </a:r>
            <a:r>
              <a:rPr lang="es-ES" sz="2000" b="0" i="1" strike="noStrike" spc="-1" dirty="0" err="1">
                <a:solidFill>
                  <a:srgbClr val="000000"/>
                </a:solidFill>
                <a:uFill>
                  <a:solidFill>
                    <a:srgbClr val="FFFFFF"/>
                  </a:solidFill>
                </a:uFill>
                <a:latin typeface="Book Antiqua" pitchFamily="18" charset="0"/>
                <a:ea typeface="DejaVu Sans"/>
              </a:rPr>
              <a:t>Psychology</a:t>
            </a:r>
            <a:r>
              <a:rPr lang="es-ES" sz="2000" b="0" i="1" strike="noStrike" spc="-1" dirty="0">
                <a:solidFill>
                  <a:srgbClr val="000000"/>
                </a:solidFill>
                <a:uFill>
                  <a:solidFill>
                    <a:srgbClr val="FFFFFF"/>
                  </a:solidFill>
                </a:uFill>
                <a:latin typeface="Book Antiqua" pitchFamily="18" charset="0"/>
                <a:ea typeface="DejaVu Sans"/>
              </a:rPr>
              <a:t>, V.2 (18), 269-309. Cabrera, I. I. (2002). Programa de Entrenamiento Sociopsicológico para la optimización de la competencia comunicativa con énfasis en la persuasión. (Tesis presentada en opción al grado científico de Licenciatura en Psicología). Universidad Central " Marta Abreu " de las Villas. Castro, L., Rodríguez, J. y Palmero, L. (2017). Comportamiento del juicio oral en Cuba. Los principios de oralidad y publicidad como garantes de sus </a:t>
            </a:r>
            <a:r>
              <a:rPr lang="es-ES" sz="2000" b="0" i="1" strike="noStrike" spc="-1" dirty="0" err="1">
                <a:solidFill>
                  <a:srgbClr val="000000"/>
                </a:solidFill>
                <a:uFill>
                  <a:solidFill>
                    <a:srgbClr val="FFFFFF"/>
                  </a:solidFill>
                </a:uFill>
                <a:latin typeface="Book Antiqua" pitchFamily="18" charset="0"/>
                <a:ea typeface="DejaVu Sans"/>
              </a:rPr>
              <a:t>fines.Universidad&amp;Ciencia</a:t>
            </a:r>
            <a:r>
              <a:rPr lang="es-ES" sz="2000" b="0" i="1" strike="noStrike" spc="-1" dirty="0">
                <a:solidFill>
                  <a:srgbClr val="000000"/>
                </a:solidFill>
                <a:uFill>
                  <a:solidFill>
                    <a:srgbClr val="FFFFFF"/>
                  </a:solidFill>
                </a:uFill>
                <a:latin typeface="Book Antiqua" pitchFamily="18" charset="0"/>
                <a:ea typeface="DejaVu Sans"/>
              </a:rPr>
              <a:t>, </a:t>
            </a:r>
            <a:r>
              <a:rPr lang="es-ES" sz="2000" b="0" i="1" strike="noStrike" spc="-1" dirty="0" err="1">
                <a:solidFill>
                  <a:srgbClr val="000000"/>
                </a:solidFill>
                <a:uFill>
                  <a:solidFill>
                    <a:srgbClr val="FFFFFF"/>
                  </a:solidFill>
                </a:uFill>
                <a:latin typeface="Book Antiqua" pitchFamily="18" charset="0"/>
                <a:ea typeface="DejaVu Sans"/>
              </a:rPr>
              <a:t>vol</a:t>
            </a:r>
            <a:r>
              <a:rPr lang="es-ES" sz="2000" b="0" i="1" strike="noStrike" spc="-1" dirty="0">
                <a:solidFill>
                  <a:srgbClr val="000000"/>
                </a:solidFill>
                <a:uFill>
                  <a:solidFill>
                    <a:srgbClr val="FFFFFF"/>
                  </a:solidFill>
                </a:uFill>
                <a:latin typeface="Book Antiqua" pitchFamily="18" charset="0"/>
                <a:ea typeface="DejaVu Sans"/>
              </a:rPr>
              <a:t> (6), 216-228. </a:t>
            </a:r>
            <a:r>
              <a:rPr lang="es-ES" sz="2000" b="0" i="1" strike="noStrike" spc="-1" dirty="0" err="1">
                <a:solidFill>
                  <a:srgbClr val="000000"/>
                </a:solidFill>
                <a:uFill>
                  <a:solidFill>
                    <a:srgbClr val="FFFFFF"/>
                  </a:solidFill>
                </a:uFill>
                <a:latin typeface="Book Antiqua" pitchFamily="18" charset="0"/>
                <a:ea typeface="DejaVu Sans"/>
              </a:rPr>
              <a:t>Coma,M</a:t>
            </a:r>
            <a:r>
              <a:rPr lang="es-ES" sz="2000" b="0" i="1" strike="noStrike" spc="-1" dirty="0">
                <a:solidFill>
                  <a:srgbClr val="000000"/>
                </a:solidFill>
                <a:uFill>
                  <a:solidFill>
                    <a:srgbClr val="FFFFFF"/>
                  </a:solidFill>
                </a:uFill>
                <a:latin typeface="Book Antiqua" pitchFamily="18" charset="0"/>
                <a:ea typeface="DejaVu Sans"/>
              </a:rPr>
              <a:t>. (2006). Persuasión y Mediación: Aportaciones de la Psicología al ejercicio del Derecho. http://www.infocop.es/view_article.asp?id=955 </a:t>
            </a:r>
            <a:endParaRPr lang="es-ES" sz="2000" b="0" i="1" strike="noStrike" spc="-1" dirty="0">
              <a:solidFill>
                <a:srgbClr val="000000"/>
              </a:solidFill>
              <a:uFill>
                <a:solidFill>
                  <a:srgbClr val="FFFFFF"/>
                </a:solidFill>
              </a:uFill>
              <a:latin typeface="Book Antiqua" pitchFamily="18" charset="0"/>
            </a:endParaRPr>
          </a:p>
          <a:p>
            <a:pPr algn="just">
              <a:lnSpc>
                <a:spcPct val="100000"/>
              </a:lnSpc>
            </a:pPr>
            <a:r>
              <a:rPr lang="es-ES" sz="2000" b="0" i="1" strike="noStrike" spc="-1" dirty="0">
                <a:solidFill>
                  <a:srgbClr val="000000"/>
                </a:solidFill>
                <a:uFill>
                  <a:solidFill>
                    <a:srgbClr val="FFFFFF"/>
                  </a:solidFill>
                </a:uFill>
                <a:latin typeface="Book Antiqua" pitchFamily="18" charset="0"/>
                <a:ea typeface="DejaVu Sans"/>
              </a:rPr>
              <a:t>Gili (1994). Diccionario Manual VOX Ilustrado de la Lengua Española. Ed. </a:t>
            </a:r>
            <a:r>
              <a:rPr lang="es-ES" sz="2000" b="0" i="1" strike="noStrike" spc="-1" dirty="0" err="1">
                <a:solidFill>
                  <a:srgbClr val="000000"/>
                </a:solidFill>
                <a:uFill>
                  <a:solidFill>
                    <a:srgbClr val="FFFFFF"/>
                  </a:solidFill>
                </a:uFill>
                <a:latin typeface="Book Antiqua" pitchFamily="18" charset="0"/>
                <a:ea typeface="DejaVu Sans"/>
              </a:rPr>
              <a:t>Bibliograf</a:t>
            </a:r>
            <a:r>
              <a:rPr lang="es-ES" sz="2000" b="0" i="1" strike="noStrike" spc="-1" dirty="0">
                <a:solidFill>
                  <a:srgbClr val="000000"/>
                </a:solidFill>
                <a:uFill>
                  <a:solidFill>
                    <a:srgbClr val="FFFFFF"/>
                  </a:solidFill>
                </a:uFill>
                <a:latin typeface="Book Antiqua" pitchFamily="18" charset="0"/>
                <a:ea typeface="DejaVu Sans"/>
              </a:rPr>
              <a:t>. </a:t>
            </a:r>
            <a:endParaRPr lang="es-ES" sz="2000" b="0" i="1" strike="noStrike" spc="-1" dirty="0" smtClean="0">
              <a:solidFill>
                <a:srgbClr val="000000"/>
              </a:solidFill>
              <a:uFill>
                <a:solidFill>
                  <a:srgbClr val="FFFFFF"/>
                </a:solidFill>
              </a:uFill>
              <a:latin typeface="Book Antiqua" pitchFamily="18" charset="0"/>
              <a:ea typeface="DejaVu Sans"/>
            </a:endParaRPr>
          </a:p>
          <a:p>
            <a:pPr algn="just">
              <a:lnSpc>
                <a:spcPct val="100000"/>
              </a:lnSpc>
            </a:pPr>
            <a:r>
              <a:rPr lang="es-ES" sz="2000" i="1" spc="-1" dirty="0">
                <a:solidFill>
                  <a:srgbClr val="000000"/>
                </a:solidFill>
                <a:uFill>
                  <a:solidFill>
                    <a:srgbClr val="FFFFFF"/>
                  </a:solidFill>
                </a:uFill>
                <a:latin typeface="Book Antiqua" pitchFamily="18" charset="0"/>
              </a:rPr>
              <a:t>Enciclopedia Jurídica (2020) http://www.enciclopedia-juridica.com/d/rollo/rollo.htm García (2014). Estudios sobre el proceso penal. Ediciones ONBC. Guzmán (2017). El fiscal ante el Juicio Oral.</a:t>
            </a:r>
            <a:endParaRPr lang="es-ES" sz="2000" b="0" i="1" strike="noStrike" spc="-1" dirty="0">
              <a:solidFill>
                <a:srgbClr val="000000"/>
              </a:solidFill>
              <a:uFill>
                <a:solidFill>
                  <a:srgbClr val="FFFFFF"/>
                </a:solidFill>
              </a:uFill>
              <a:latin typeface="Book Antiqua"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TotalTime>
  <Words>1961</Words>
  <Application>LibreOffice/5.1.4.2$Linux_X86_64 LibreOffice_project/10m0$Build-2</Application>
  <PresentationFormat>Personalizado</PresentationFormat>
  <Paragraphs>57</Paragraphs>
  <Slides>11</Slides>
  <Notes>0</Notes>
  <HiddenSlides>0</HiddenSlides>
  <MMClips>0</MMClips>
  <ScaleCrop>false</ScaleCrop>
  <HeadingPairs>
    <vt:vector size="4" baseType="variant">
      <vt:variant>
        <vt:lpstr>Tema</vt:lpstr>
      </vt:variant>
      <vt:variant>
        <vt:i4>2</vt:i4>
      </vt:variant>
      <vt:variant>
        <vt:lpstr>Títulos de diapositiva</vt:lpstr>
      </vt:variant>
      <vt:variant>
        <vt:i4>11</vt:i4>
      </vt:variant>
    </vt:vector>
  </HeadingPairs>
  <TitlesOfParts>
    <vt:vector size="13" baseType="lpstr">
      <vt:lpstr>Office Theme</vt:lpstr>
      <vt:lpstr>Office Theme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Yanet</dc:creator>
  <dc:description/>
  <cp:lastModifiedBy>mgutierrez</cp:lastModifiedBy>
  <cp:revision>17</cp:revision>
  <dcterms:created xsi:type="dcterms:W3CDTF">2021-11-09T14:42:31Z</dcterms:created>
  <dcterms:modified xsi:type="dcterms:W3CDTF">2009-01-01T09:42:19Z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vt:lpwstr>
  </property>
  <property fmtid="{D5CDD505-2E9C-101B-9397-08002B2CF9AE}" pid="9" name="ScaleCrop">
    <vt:bool>false</vt:bool>
  </property>
  <property fmtid="{D5CDD505-2E9C-101B-9397-08002B2CF9AE}" pid="10" name="ShareDoc">
    <vt:bool>false</vt:bool>
  </property>
  <property fmtid="{D5CDD505-2E9C-101B-9397-08002B2CF9AE}" pid="11" name="Slides">
    <vt:i4>11</vt:i4>
  </property>
</Properties>
</file>