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28" d="100"/>
          <a:sy n="28" d="100"/>
        </p:scale>
        <p:origin x="1770" y="48"/>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11/12/2021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dirty="0"/>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11/12/2021</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a16="http://schemas.microsoft.com/office/drawing/2014/main" val="20000"/>
                    </a:ext>
                  </a:extLst>
                </a:gridCol>
                <a:gridCol w="4636986">
                  <a:extLst>
                    <a:ext uri="{9D8B030D-6E8A-4147-A177-3AD203B41FA5}">
                      <a16:colId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30194"/>
        </p:xfrm>
        <a:graphic>
          <a:graphicData uri="http://schemas.openxmlformats.org/drawingml/2006/table">
            <a:tbl>
              <a:tblPr firstRow="1" bandRow="1">
                <a:tableStyleId>{5C22544A-7EE6-4342-B048-85BDC9FD1C3A}</a:tableStyleId>
              </a:tblPr>
              <a:tblGrid>
                <a:gridCol w="3162981">
                  <a:extLst>
                    <a:ext uri="{9D8B030D-6E8A-4147-A177-3AD203B41FA5}">
                      <a16:colId xmlns:a16="http://schemas.microsoft.com/office/drawing/2014/main" val="20000"/>
                    </a:ext>
                  </a:extLst>
                </a:gridCol>
                <a:gridCol w="950236">
                  <a:extLst>
                    <a:ext uri="{9D8B030D-6E8A-4147-A177-3AD203B41FA5}">
                      <a16:colId xmlns:a16="http://schemas.microsoft.com/office/drawing/2014/main" val="764104496"/>
                    </a:ext>
                  </a:extLst>
                </a:gridCol>
                <a:gridCol w="3947443">
                  <a:extLst>
                    <a:ext uri="{9D8B030D-6E8A-4147-A177-3AD203B41FA5}">
                      <a16:colId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https://www.posterpresentations.com/how-to-change-the-column-configuration.html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a:solidFill>
                            <a:schemeClr val="bg1">
                              <a:lumMod val="85000"/>
                            </a:schemeClr>
                          </a:solidFill>
                          <a:latin typeface="Arial"/>
                          <a:cs typeface="Arial"/>
                        </a:rPr>
                        <a:t>PosterPresentations.com</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https://www.posterpresentations.com/helpdesk.html</a:t>
                      </a:r>
                      <a:endParaRPr lang="en-US" sz="9600"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anap@uclv.edu.c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3F0F9E90-FAA0-694D-A385-A29160674B09}"/>
              </a:ext>
            </a:extLst>
          </p:cNvPr>
          <p:cNvSpPr>
            <a:spLocks noGrp="1"/>
          </p:cNvSpPr>
          <p:nvPr>
            <p:ph type="body" sz="quarter" idx="10"/>
          </p:nvPr>
        </p:nvSpPr>
        <p:spPr>
          <a:xfrm>
            <a:off x="440616" y="5365571"/>
            <a:ext cx="10101856" cy="8075595"/>
          </a:xfrm>
        </p:spPr>
        <p:txBody>
          <a:bodyPr/>
          <a:lstStyle/>
          <a:p>
            <a:pPr algn="just"/>
            <a:r>
              <a:rPr lang="en-US" dirty="0"/>
              <a:t>English has become increasingly dominant as a world language for communication in higher education. According to Warschauer, M., the simultaneous impact of globalization, the spread of English and technological development have transformed our learning and teaching of English as a lingua franca in an unprecedented way (Warschauer, 2004</a:t>
            </a:r>
            <a:r>
              <a:rPr lang="en-US" dirty="0" smtClean="0"/>
              <a:t>).  However, </a:t>
            </a:r>
            <a:r>
              <a:rPr lang="en-US" dirty="0"/>
              <a:t>a good command of English also entails the understanding of history as a parameter of the culture of English speaking countries, in order to acquire a more complete overview of the Anglophone world. </a:t>
            </a:r>
            <a:r>
              <a:rPr lang="en-US" dirty="0" smtClean="0"/>
              <a:t>Furthermore</a:t>
            </a:r>
            <a:r>
              <a:rPr lang="en-US" dirty="0"/>
              <a:t>, </a:t>
            </a:r>
            <a:r>
              <a:rPr lang="en-US" dirty="0" smtClean="0"/>
              <a:t>the incorporation of </a:t>
            </a:r>
            <a:r>
              <a:rPr lang="en-US" dirty="0"/>
              <a:t>information and communication technologies (ICTs</a:t>
            </a:r>
            <a:r>
              <a:rPr lang="en-US" dirty="0" smtClean="0"/>
              <a:t>) to the classroom has fostered </a:t>
            </a:r>
            <a:r>
              <a:rPr lang="en-US" dirty="0"/>
              <a:t>the acquisition of </a:t>
            </a:r>
            <a:r>
              <a:rPr lang="en-US" dirty="0" smtClean="0"/>
              <a:t>knowledge for our students are provided with </a:t>
            </a:r>
            <a:r>
              <a:rPr lang="en-US" dirty="0"/>
              <a:t>multimedia </a:t>
            </a:r>
            <a:r>
              <a:rPr lang="en-US" dirty="0" smtClean="0"/>
              <a:t>resources that work together with traditional face to face instruction.</a:t>
            </a:r>
          </a:p>
          <a:p>
            <a:pPr algn="just"/>
            <a:r>
              <a:rPr lang="en-US" dirty="0" smtClean="0"/>
              <a:t>In </a:t>
            </a:r>
            <a:r>
              <a:rPr lang="en-US" dirty="0"/>
              <a:t>Cuba, universities actively interact with ICTs at a social and institutional </a:t>
            </a:r>
            <a:r>
              <a:rPr lang="en-US" dirty="0" smtClean="0"/>
              <a:t>level. </a:t>
            </a:r>
            <a:r>
              <a:rPr lang="en-US" dirty="0"/>
              <a:t>However, in the context of the teaching and learning process of the subject History of English-Speaking Countries I, devoted to the study of British History, taught in the degree course English Language with French as a Second Foreign </a:t>
            </a:r>
            <a:r>
              <a:rPr lang="en-US" dirty="0" smtClean="0"/>
              <a:t>Language in the </a:t>
            </a:r>
            <a:r>
              <a:rPr lang="en-US" dirty="0"/>
              <a:t>Universidad Central “Marta Abreu” de Las </a:t>
            </a:r>
            <a:r>
              <a:rPr lang="en-US" dirty="0" smtClean="0"/>
              <a:t>Villas, </a:t>
            </a:r>
            <a:r>
              <a:rPr lang="en-US" dirty="0"/>
              <a:t>some difficulties concerning the bibliography have been </a:t>
            </a:r>
            <a:r>
              <a:rPr lang="en-US" dirty="0" smtClean="0"/>
              <a:t>evidenced. </a:t>
            </a:r>
          </a:p>
          <a:p>
            <a:pPr algn="just"/>
            <a:r>
              <a:rPr lang="en-US" dirty="0" smtClean="0">
                <a:ea typeface="Times New Roman" panose="02020603050405020304" pitchFamily="18" charset="0"/>
              </a:rPr>
              <a:t>In </a:t>
            </a:r>
            <a:r>
              <a:rPr lang="en-US" dirty="0">
                <a:ea typeface="Times New Roman" panose="02020603050405020304" pitchFamily="18" charset="0"/>
              </a:rPr>
              <a:t>the light of this problem, the present paper focuses on a study </a:t>
            </a:r>
            <a:r>
              <a:rPr lang="en-US" b="1" u="sng" dirty="0">
                <a:ea typeface="Times New Roman" panose="02020603050405020304" pitchFamily="18" charset="0"/>
              </a:rPr>
              <a:t>to propose a multimedia (HistoMedia) to support the teaching and learning process of the </a:t>
            </a:r>
            <a:r>
              <a:rPr lang="en-US" b="1" u="sng" dirty="0" smtClean="0">
                <a:ea typeface="Times New Roman" panose="02020603050405020304" pitchFamily="18" charset="0"/>
              </a:rPr>
              <a:t>aforementioned subject</a:t>
            </a:r>
            <a:r>
              <a:rPr lang="en-US" dirty="0" smtClean="0">
                <a:ea typeface="Times New Roman" panose="02020603050405020304" pitchFamily="18" charset="0"/>
              </a:rPr>
              <a:t>. </a:t>
            </a:r>
            <a:r>
              <a:rPr lang="en-US" dirty="0"/>
              <a:t>The following specific objectives guided the study: </a:t>
            </a:r>
          </a:p>
          <a:p>
            <a:pPr marL="342900" lvl="0" indent="-342900" algn="just">
              <a:buFont typeface="Wingdings" panose="05000000000000000000" pitchFamily="2" charset="2"/>
              <a:buChar char="v"/>
            </a:pPr>
            <a:r>
              <a:rPr lang="en-US" b="1" dirty="0" smtClean="0"/>
              <a:t>To </a:t>
            </a:r>
            <a:r>
              <a:rPr lang="en-US" b="1" dirty="0"/>
              <a:t>diagnose the needs concerning the bibliography of the </a:t>
            </a:r>
            <a:r>
              <a:rPr lang="en-US" b="1" dirty="0" smtClean="0"/>
              <a:t>aforementioned </a:t>
            </a:r>
            <a:r>
              <a:rPr lang="en-US" dirty="0" smtClean="0"/>
              <a:t>as well as the </a:t>
            </a:r>
            <a:r>
              <a:rPr lang="en-US" dirty="0"/>
              <a:t>availability of ICTs </a:t>
            </a:r>
            <a:r>
              <a:rPr lang="en-US" dirty="0" smtClean="0"/>
              <a:t>resources. </a:t>
            </a:r>
          </a:p>
          <a:p>
            <a:pPr marL="342900" lvl="0" indent="-342900" algn="just">
              <a:buFont typeface="Wingdings" panose="05000000000000000000" pitchFamily="2" charset="2"/>
              <a:buChar char="v"/>
            </a:pPr>
            <a:r>
              <a:rPr lang="en-US" b="1" dirty="0" smtClean="0"/>
              <a:t>To </a:t>
            </a:r>
            <a:r>
              <a:rPr lang="en-US" b="1" dirty="0"/>
              <a:t>design </a:t>
            </a:r>
            <a:r>
              <a:rPr lang="en-US" b="1" dirty="0" smtClean="0"/>
              <a:t>HistoMedia multimedia </a:t>
            </a:r>
            <a:r>
              <a:rPr lang="en-US" dirty="0"/>
              <a:t>including a more varied bibliography to support the teaching and learning process of the subject History of English- Speaking Countries I </a:t>
            </a:r>
            <a:r>
              <a:rPr lang="en-US" dirty="0" smtClean="0"/>
              <a:t>.</a:t>
            </a:r>
          </a:p>
          <a:p>
            <a:pPr marL="342900" lvl="0" indent="-342900" algn="just">
              <a:buFont typeface="Wingdings" panose="05000000000000000000" pitchFamily="2" charset="2"/>
              <a:buChar char="v"/>
            </a:pPr>
            <a:r>
              <a:rPr lang="en-US" b="1" dirty="0" smtClean="0"/>
              <a:t>To </a:t>
            </a:r>
            <a:r>
              <a:rPr lang="en-US" b="1" dirty="0"/>
              <a:t>assess </a:t>
            </a:r>
            <a:r>
              <a:rPr lang="en-US" b="1" dirty="0" smtClean="0"/>
              <a:t>the multimedia </a:t>
            </a:r>
            <a:r>
              <a:rPr lang="en-US" b="1" dirty="0"/>
              <a:t>proposal </a:t>
            </a:r>
            <a:r>
              <a:rPr lang="en-US" dirty="0"/>
              <a:t>according to the criteria of specialists from the area of the United Kingdom History.</a:t>
            </a:r>
          </a:p>
          <a:p>
            <a:endParaRPr lang="en-US" dirty="0"/>
          </a:p>
        </p:txBody>
      </p:sp>
      <p:sp>
        <p:nvSpPr>
          <p:cNvPr id="29" name="Text Placeholder 28">
            <a:extLst>
              <a:ext uri="{FF2B5EF4-FFF2-40B4-BE49-F238E27FC236}">
                <a16:creationId xmlns:a16="http://schemas.microsoft.com/office/drawing/2014/main" id="{FCB797DF-A438-244B-B34C-CCF348A4370E}"/>
              </a:ext>
            </a:extLst>
          </p:cNvPr>
          <p:cNvSpPr>
            <a:spLocks noGrp="1"/>
          </p:cNvSpPr>
          <p:nvPr>
            <p:ph type="body" sz="quarter" idx="11"/>
          </p:nvPr>
        </p:nvSpPr>
        <p:spPr/>
        <p:txBody>
          <a:bodyPr/>
          <a:lstStyle/>
          <a:p>
            <a:r>
              <a:rPr lang="en-US" dirty="0" smtClean="0"/>
              <a:t>1. INTRODUCTION (OBJECTIVES)</a:t>
            </a:r>
            <a:endParaRPr lang="en-US" dirty="0"/>
          </a:p>
        </p:txBody>
      </p:sp>
      <p:sp>
        <p:nvSpPr>
          <p:cNvPr id="30" name="Text Placeholder 29">
            <a:extLst>
              <a:ext uri="{FF2B5EF4-FFF2-40B4-BE49-F238E27FC236}">
                <a16:creationId xmlns:a16="http://schemas.microsoft.com/office/drawing/2014/main" id="{F756C91F-A769-8746-9736-6A1E2B721D6B}"/>
              </a:ext>
            </a:extLst>
          </p:cNvPr>
          <p:cNvSpPr>
            <a:spLocks noGrp="1"/>
          </p:cNvSpPr>
          <p:nvPr>
            <p:ph type="body" sz="quarter" idx="20"/>
          </p:nvPr>
        </p:nvSpPr>
        <p:spPr>
          <a:xfrm>
            <a:off x="449461" y="13487439"/>
            <a:ext cx="10096349" cy="566030"/>
          </a:xfrm>
        </p:spPr>
        <p:txBody>
          <a:bodyPr/>
          <a:lstStyle/>
          <a:p>
            <a:r>
              <a:rPr lang="en-US" dirty="0" smtClean="0"/>
              <a:t>2. METHODOLOGY</a:t>
            </a:r>
            <a:endParaRPr lang="en-US" dirty="0"/>
          </a:p>
        </p:txBody>
      </p:sp>
      <p:sp>
        <p:nvSpPr>
          <p:cNvPr id="31" name="Text Placeholder 30">
            <a:extLst>
              <a:ext uri="{FF2B5EF4-FFF2-40B4-BE49-F238E27FC236}">
                <a16:creationId xmlns:a16="http://schemas.microsoft.com/office/drawing/2014/main" id="{4D8E9A6E-E5FF-AB49-84AA-3A4E1523DDE0}"/>
              </a:ext>
            </a:extLst>
          </p:cNvPr>
          <p:cNvSpPr>
            <a:spLocks noGrp="1"/>
          </p:cNvSpPr>
          <p:nvPr>
            <p:ph type="body" sz="quarter" idx="25"/>
          </p:nvPr>
        </p:nvSpPr>
        <p:spPr/>
        <p:txBody>
          <a:bodyPr/>
          <a:lstStyle/>
          <a:p>
            <a:r>
              <a:rPr lang="en-US" dirty="0" smtClean="0"/>
              <a:t>3. RESULTS AND DISCUSSION</a:t>
            </a:r>
            <a:endParaRPr lang="en-US" dirty="0"/>
          </a:p>
        </p:txBody>
      </p:sp>
      <p:sp>
        <p:nvSpPr>
          <p:cNvPr id="32" name="Text Placeholder 31">
            <a:extLst>
              <a:ext uri="{FF2B5EF4-FFF2-40B4-BE49-F238E27FC236}">
                <a16:creationId xmlns:a16="http://schemas.microsoft.com/office/drawing/2014/main" id="{F1CD45E0-BFBD-6449-A27A-446292982C7D}"/>
              </a:ext>
            </a:extLst>
          </p:cNvPr>
          <p:cNvSpPr>
            <a:spLocks noGrp="1"/>
          </p:cNvSpPr>
          <p:nvPr>
            <p:ph type="body" sz="quarter" idx="26"/>
          </p:nvPr>
        </p:nvSpPr>
        <p:spPr>
          <a:xfrm>
            <a:off x="10846594" y="5365571"/>
            <a:ext cx="10093752" cy="9368256"/>
          </a:xfrm>
        </p:spPr>
        <p:txBody>
          <a:bodyPr/>
          <a:lstStyle/>
          <a:p>
            <a:pPr algn="just"/>
            <a:r>
              <a:rPr lang="en-US" b="1" dirty="0"/>
              <a:t>A survey was applied to 17 students in order to determine the situation regarding the bibliography of the subject History of English-Speaking Countries I. </a:t>
            </a:r>
            <a:r>
              <a:rPr lang="en-US" dirty="0"/>
              <a:t>The results obtained from the survey were:</a:t>
            </a:r>
          </a:p>
          <a:p>
            <a:pPr algn="just"/>
            <a:r>
              <a:rPr lang="en-US" dirty="0" smtClean="0"/>
              <a:t>-76 </a:t>
            </a:r>
            <a:r>
              <a:rPr lang="en-US" dirty="0"/>
              <a:t>% of the total recognized that there is complementary bibliography in the subject´s folder. </a:t>
            </a:r>
            <a:r>
              <a:rPr lang="en-US" dirty="0" smtClean="0"/>
              <a:t>- -24% of the students seemed </a:t>
            </a:r>
            <a:r>
              <a:rPr lang="en-US" dirty="0"/>
              <a:t>to believe that the subject’s folder included its basic bibliography.  </a:t>
            </a:r>
            <a:r>
              <a:rPr lang="en-US" dirty="0" smtClean="0"/>
              <a:t>-82</a:t>
            </a:r>
            <a:r>
              <a:rPr lang="en-US" dirty="0"/>
              <a:t>% of the respondents considered that the bibliography is not </a:t>
            </a:r>
            <a:r>
              <a:rPr lang="en-US" dirty="0" smtClean="0"/>
              <a:t>enough.</a:t>
            </a:r>
          </a:p>
          <a:p>
            <a:pPr algn="just"/>
            <a:r>
              <a:rPr lang="en-US" dirty="0" smtClean="0"/>
              <a:t>-only </a:t>
            </a:r>
            <a:r>
              <a:rPr lang="en-US" dirty="0"/>
              <a:t>18% </a:t>
            </a:r>
            <a:r>
              <a:rPr lang="en-US" dirty="0" smtClean="0"/>
              <a:t>affirmed </a:t>
            </a:r>
            <a:r>
              <a:rPr lang="en-US" dirty="0"/>
              <a:t>that </a:t>
            </a:r>
            <a:r>
              <a:rPr lang="en-US" dirty="0" smtClean="0"/>
              <a:t>the bibliography was sufficient </a:t>
            </a:r>
            <a:r>
              <a:rPr lang="en-US" dirty="0"/>
              <a:t>for the development of the teaching learning process. </a:t>
            </a:r>
            <a:endParaRPr lang="en-US" dirty="0" smtClean="0"/>
          </a:p>
          <a:p>
            <a:pPr algn="just"/>
            <a:r>
              <a:rPr lang="en-US" dirty="0" smtClean="0"/>
              <a:t>When </a:t>
            </a:r>
            <a:r>
              <a:rPr lang="en-US" dirty="0"/>
              <a:t>asked about the possible solutions to this problem, most of the </a:t>
            </a:r>
            <a:r>
              <a:rPr lang="en-US" dirty="0" smtClean="0"/>
              <a:t>students</a:t>
            </a:r>
          </a:p>
          <a:p>
            <a:pPr algn="just"/>
            <a:r>
              <a:rPr lang="en-US" dirty="0" smtClean="0"/>
              <a:t>-52% </a:t>
            </a:r>
            <a:r>
              <a:rPr lang="en-US" dirty="0"/>
              <a:t>agreed to include more instructional materials from different </a:t>
            </a:r>
            <a:r>
              <a:rPr lang="en-US" dirty="0" smtClean="0"/>
              <a:t>sources.</a:t>
            </a:r>
          </a:p>
          <a:p>
            <a:pPr algn="just"/>
            <a:r>
              <a:rPr lang="en-US" dirty="0" smtClean="0"/>
              <a:t>-29% </a:t>
            </a:r>
            <a:r>
              <a:rPr lang="en-US" dirty="0"/>
              <a:t>granted to incorporate interactive activities for self-assessment and conscious learning for each content studied in the subject History of English-Speaking Countries I</a:t>
            </a:r>
            <a:r>
              <a:rPr lang="en-US" dirty="0" smtClean="0"/>
              <a:t>.</a:t>
            </a:r>
          </a:p>
          <a:p>
            <a:pPr algn="just"/>
            <a:r>
              <a:rPr lang="en-US" b="1" dirty="0"/>
              <a:t>A well- structured interview was applied to the department </a:t>
            </a:r>
            <a:r>
              <a:rPr lang="en-US" b="1" dirty="0" smtClean="0"/>
              <a:t>authorities </a:t>
            </a:r>
            <a:r>
              <a:rPr lang="en-US" dirty="0" smtClean="0"/>
              <a:t>who stated the following: </a:t>
            </a:r>
            <a:r>
              <a:rPr lang="en-US" i="1" dirty="0"/>
              <a:t>“It is essential to include recent studies, documentaries, and scholar findings.”</a:t>
            </a:r>
            <a:endParaRPr lang="en-US" dirty="0"/>
          </a:p>
          <a:p>
            <a:pPr algn="just"/>
            <a:r>
              <a:rPr lang="en-US" i="1" dirty="0"/>
              <a:t> “A chronological arrangement through documentaries and maps could be a suitable way to systematize students’ general comprehension of the subject</a:t>
            </a:r>
            <a:r>
              <a:rPr lang="en-US" i="1" dirty="0" smtClean="0"/>
              <a:t>.”</a:t>
            </a:r>
          </a:p>
          <a:p>
            <a:pPr algn="just"/>
            <a:r>
              <a:rPr lang="en-US" dirty="0" smtClean="0"/>
              <a:t>While</a:t>
            </a:r>
            <a:r>
              <a:rPr lang="en-US" b="1" dirty="0" smtClean="0"/>
              <a:t> designing the HistoMedia multimedia  its </a:t>
            </a:r>
            <a:r>
              <a:rPr lang="en-US" dirty="0" smtClean="0"/>
              <a:t>content </a:t>
            </a:r>
            <a:r>
              <a:rPr lang="en-US" dirty="0"/>
              <a:t>structure </a:t>
            </a:r>
            <a:r>
              <a:rPr lang="en-US" dirty="0" smtClean="0"/>
              <a:t>was presented in a simple </a:t>
            </a:r>
            <a:r>
              <a:rPr lang="en-US" dirty="0"/>
              <a:t>and </a:t>
            </a:r>
            <a:r>
              <a:rPr lang="en-US" dirty="0" smtClean="0"/>
              <a:t>accessible way, </a:t>
            </a:r>
            <a:r>
              <a:rPr lang="en-US" dirty="0"/>
              <a:t>which </a:t>
            </a:r>
            <a:r>
              <a:rPr lang="en-US" dirty="0" smtClean="0"/>
              <a:t>allowed </a:t>
            </a:r>
            <a:r>
              <a:rPr lang="en-US" dirty="0"/>
              <a:t>the user to find the materials effortlessly. The material </a:t>
            </a:r>
            <a:r>
              <a:rPr lang="en-US" dirty="0" smtClean="0"/>
              <a:t>was </a:t>
            </a:r>
            <a:r>
              <a:rPr lang="en-US" dirty="0"/>
              <a:t>organized by the content of each unit of the subject </a:t>
            </a:r>
            <a:r>
              <a:rPr lang="en-US" dirty="0" smtClean="0"/>
              <a:t>syllabus, and information was taken from reliable sources.</a:t>
            </a:r>
          </a:p>
          <a:p>
            <a:pPr algn="just"/>
            <a:r>
              <a:rPr lang="es-ES" dirty="0" smtClean="0"/>
              <a:t>Finally, </a:t>
            </a:r>
            <a:r>
              <a:rPr lang="en-US" dirty="0"/>
              <a:t>the </a:t>
            </a:r>
            <a:r>
              <a:rPr lang="en-US" b="1" dirty="0"/>
              <a:t>proposal was presented to specialists from the area the United Kingdom History</a:t>
            </a:r>
            <a:r>
              <a:rPr lang="en-US" dirty="0" smtClean="0"/>
              <a:t>, who agreed </a:t>
            </a:r>
            <a:r>
              <a:rPr lang="en-US" dirty="0"/>
              <a:t>that </a:t>
            </a:r>
            <a:r>
              <a:rPr lang="en-US" dirty="0" smtClean="0"/>
              <a:t>HistoMedia multimedia met </a:t>
            </a:r>
            <a:r>
              <a:rPr lang="en-US" dirty="0"/>
              <a:t>the necessary requirements, from which it was deemed a valid proposal for the improvement of the teaching and learning process of the subject.</a:t>
            </a:r>
          </a:p>
          <a:p>
            <a:endParaRPr lang="en-US" dirty="0" smtClean="0"/>
          </a:p>
          <a:p>
            <a:endParaRPr lang="en-US" dirty="0"/>
          </a:p>
          <a:p>
            <a:endParaRPr lang="en-US" dirty="0"/>
          </a:p>
        </p:txBody>
      </p:sp>
      <p:sp>
        <p:nvSpPr>
          <p:cNvPr id="33" name="Text Placeholder 32">
            <a:extLst>
              <a:ext uri="{FF2B5EF4-FFF2-40B4-BE49-F238E27FC236}">
                <a16:creationId xmlns:a16="http://schemas.microsoft.com/office/drawing/2014/main" id="{B987F76A-25E5-8F4D-A08D-EFFBEAFC4DDD}"/>
              </a:ext>
            </a:extLst>
          </p:cNvPr>
          <p:cNvSpPr>
            <a:spLocks noGrp="1"/>
          </p:cNvSpPr>
          <p:nvPr>
            <p:ph type="body" sz="quarter" idx="27"/>
          </p:nvPr>
        </p:nvSpPr>
        <p:spPr>
          <a:xfrm>
            <a:off x="10858288" y="13562138"/>
            <a:ext cx="10090978" cy="566030"/>
          </a:xfrm>
        </p:spPr>
        <p:txBody>
          <a:bodyPr/>
          <a:lstStyle/>
          <a:p>
            <a:r>
              <a:rPr lang="en-US" dirty="0" smtClean="0"/>
              <a:t>4. CONCLUSIONS</a:t>
            </a:r>
            <a:endParaRPr lang="en-US" dirty="0"/>
          </a:p>
        </p:txBody>
      </p:sp>
      <p:sp>
        <p:nvSpPr>
          <p:cNvPr id="34" name="Text Placeholder 33">
            <a:extLst>
              <a:ext uri="{FF2B5EF4-FFF2-40B4-BE49-F238E27FC236}">
                <a16:creationId xmlns:a16="http://schemas.microsoft.com/office/drawing/2014/main" id="{7D41EBDE-1609-3448-80A4-1C45137E7020}"/>
              </a:ext>
            </a:extLst>
          </p:cNvPr>
          <p:cNvSpPr>
            <a:spLocks noGrp="1"/>
          </p:cNvSpPr>
          <p:nvPr>
            <p:ph type="body" sz="quarter" idx="28"/>
          </p:nvPr>
        </p:nvSpPr>
        <p:spPr>
          <a:xfrm>
            <a:off x="10854419" y="14195495"/>
            <a:ext cx="10094847" cy="4813163"/>
          </a:xfrm>
        </p:spPr>
        <p:txBody>
          <a:bodyPr/>
          <a:lstStyle/>
          <a:p>
            <a:pPr algn="just"/>
            <a:r>
              <a:rPr lang="en-US" dirty="0"/>
              <a:t>1. Multimedia is a digital, organized and comprehensive collection of information represented in human-computer interactions that facilitate the teaching and learning process. They have been used in higher education as an ICTs tool due to its flexible nature, which allows the designer to adjust the media and use it for a wide variety of audiences. </a:t>
            </a:r>
          </a:p>
          <a:p>
            <a:pPr algn="just"/>
            <a:r>
              <a:rPr lang="en-US" dirty="0"/>
              <a:t>2. Both students and professors agreed that the bibliography of the subject History of English-Speaking Countries I should be improved and complemented with new resources in order to enhance students’ comprehension of the Anglophone world. Hence, the information and materials included in the HistoMedia multimedia were taken from reliable sources, taking into account the subjects’ syllabus.</a:t>
            </a:r>
          </a:p>
          <a:p>
            <a:pPr algn="just"/>
            <a:r>
              <a:rPr lang="en-US" dirty="0"/>
              <a:t>3. Although the HistoMedia multimedia is about to be implemented in the course English Language with French as Second Foreign Language, the specialists from the area of United Kingdom History considered the proposal as a valid contribution for the improvement of the teaching and learning process of the subject.</a:t>
            </a:r>
          </a:p>
          <a:p>
            <a:endParaRPr lang="en-US" dirty="0"/>
          </a:p>
        </p:txBody>
      </p:sp>
      <p:sp>
        <p:nvSpPr>
          <p:cNvPr id="37" name="Text Placeholder 36">
            <a:extLst>
              <a:ext uri="{FF2B5EF4-FFF2-40B4-BE49-F238E27FC236}">
                <a16:creationId xmlns:a16="http://schemas.microsoft.com/office/drawing/2014/main" id="{3B540C16-8ABD-8B40-A51F-D32095A92519}"/>
              </a:ext>
            </a:extLst>
          </p:cNvPr>
          <p:cNvSpPr>
            <a:spLocks noGrp="1"/>
          </p:cNvSpPr>
          <p:nvPr>
            <p:ph type="body" sz="quarter" idx="96"/>
          </p:nvPr>
        </p:nvSpPr>
        <p:spPr>
          <a:xfrm>
            <a:off x="439744" y="14071399"/>
            <a:ext cx="10102728" cy="5798048"/>
          </a:xfrm>
        </p:spPr>
        <p:txBody>
          <a:bodyPr/>
          <a:lstStyle/>
          <a:p>
            <a:pPr algn="just"/>
            <a:r>
              <a:rPr lang="en-US" dirty="0"/>
              <a:t>The research process mainly adopted a qualitative research perspective. This method was deemed the most appropriate in social sciences supported by the dialectical-materialistic method from which some theoretical, empirical and statistical and/or mathematical methods are </a:t>
            </a:r>
            <a:r>
              <a:rPr lang="en-US" dirty="0" smtClean="0"/>
              <a:t>derived.</a:t>
            </a:r>
          </a:p>
          <a:p>
            <a:pPr algn="just"/>
            <a:r>
              <a:rPr lang="en-US" b="1" dirty="0"/>
              <a:t>- Document analysis: </a:t>
            </a:r>
            <a:r>
              <a:rPr lang="en-US" dirty="0"/>
              <a:t>was used to analyze the main documents in respect to educational policies concerning the research context with the purpose of finding out what is regulated in relation to the teaching and learning process of the subject History of English- Speaking Countries I in the degree course English Language with French as Second Foreign Language </a:t>
            </a:r>
          </a:p>
          <a:p>
            <a:pPr algn="just"/>
            <a:r>
              <a:rPr lang="en-US" dirty="0" smtClean="0"/>
              <a:t>-</a:t>
            </a:r>
            <a:r>
              <a:rPr lang="en-US" b="1" dirty="0"/>
              <a:t>Surveys: </a:t>
            </a:r>
            <a:r>
              <a:rPr lang="en-US" dirty="0"/>
              <a:t>was applied to a sample of 17 students from the fourth year and the professor of the subject in order to get a deep understanding of the bibliography needs in the subject and how it may affect their academic achievement in History of English- Speaking Countries </a:t>
            </a:r>
            <a:r>
              <a:rPr lang="en-US" dirty="0" smtClean="0"/>
              <a:t>I. Furthermore</a:t>
            </a:r>
            <a:r>
              <a:rPr lang="en-US" dirty="0"/>
              <a:t>, the students’ and professor’s opinions, ideas and motivations towards the subject were relevant in this research. </a:t>
            </a:r>
          </a:p>
          <a:p>
            <a:pPr algn="just"/>
            <a:r>
              <a:rPr lang="en-US" b="1" dirty="0"/>
              <a:t>-Sample selection: </a:t>
            </a:r>
            <a:r>
              <a:rPr lang="en-US" dirty="0"/>
              <a:t>In selecting the participants, an intentionally selected sampling procedure was employed. In this case, fourth year students of English Language with a second foreign language: French as well as the principal professor. This group was selected because they are the ones taking the subject History of English- Speaking Countries I. </a:t>
            </a:r>
          </a:p>
          <a:p>
            <a:endParaRPr lang="en-US" dirty="0"/>
          </a:p>
        </p:txBody>
      </p:sp>
      <p:sp>
        <p:nvSpPr>
          <p:cNvPr id="38" name="Text Placeholder 37">
            <a:extLst>
              <a:ext uri="{FF2B5EF4-FFF2-40B4-BE49-F238E27FC236}">
                <a16:creationId xmlns:a16="http://schemas.microsoft.com/office/drawing/2014/main" id="{0F56D88A-4B12-0F47-8D8A-2F1828CAE02A}"/>
              </a:ext>
            </a:extLst>
          </p:cNvPr>
          <p:cNvSpPr>
            <a:spLocks noGrp="1"/>
          </p:cNvSpPr>
          <p:nvPr>
            <p:ph type="body" sz="quarter" idx="150"/>
          </p:nvPr>
        </p:nvSpPr>
        <p:spPr>
          <a:xfrm>
            <a:off x="2890078" y="3877651"/>
            <a:ext cx="15608232" cy="769233"/>
          </a:xfrm>
        </p:spPr>
        <p:txBody>
          <a:bodyPr>
            <a:normAutofit fontScale="55000" lnSpcReduction="20000"/>
          </a:bodyPr>
          <a:lstStyle/>
          <a:p>
            <a:r>
              <a:rPr lang="en-US" dirty="0" smtClean="0"/>
              <a:t>Authors: Arianna </a:t>
            </a:r>
            <a:r>
              <a:rPr lang="en-US" dirty="0"/>
              <a:t>Hernández Arregoitia. BA (</a:t>
            </a:r>
            <a:r>
              <a:rPr lang="en-US" sz="4400" u="sng" dirty="0">
                <a:solidFill>
                  <a:srgbClr val="0070C0"/>
                </a:solidFill>
              </a:rPr>
              <a:t>harregoitia@uclv.cu</a:t>
            </a:r>
            <a:r>
              <a:rPr lang="en-US" sz="4400" u="sng" dirty="0"/>
              <a:t>)</a:t>
            </a:r>
          </a:p>
          <a:p>
            <a:r>
              <a:rPr lang="en-US" dirty="0" smtClean="0"/>
              <a:t>                  </a:t>
            </a:r>
            <a:r>
              <a:rPr lang="en-US" dirty="0"/>
              <a:t>Juana Idania Pérez Morales. PhD- </a:t>
            </a:r>
            <a:r>
              <a:rPr lang="en-US" dirty="0" smtClean="0"/>
              <a:t>(</a:t>
            </a:r>
            <a:r>
              <a:rPr lang="en-US" u="sng" dirty="0">
                <a:hlinkClick r:id="rId3"/>
              </a:rPr>
              <a:t>juanap@uclv.edu.cu</a:t>
            </a:r>
            <a:r>
              <a:rPr lang="en-US" dirty="0"/>
              <a:t>)</a:t>
            </a:r>
          </a:p>
          <a:p>
            <a:endParaRPr lang="en-US" dirty="0"/>
          </a:p>
        </p:txBody>
      </p:sp>
      <p:sp>
        <p:nvSpPr>
          <p:cNvPr id="39" name="Text Placeholder 38">
            <a:extLst>
              <a:ext uri="{FF2B5EF4-FFF2-40B4-BE49-F238E27FC236}">
                <a16:creationId xmlns:a16="http://schemas.microsoft.com/office/drawing/2014/main" id="{6F9BAE11-25C3-0846-BD60-EDC70290B378}"/>
              </a:ext>
            </a:extLst>
          </p:cNvPr>
          <p:cNvSpPr>
            <a:spLocks noGrp="1"/>
          </p:cNvSpPr>
          <p:nvPr>
            <p:ph type="body" sz="quarter" idx="151"/>
          </p:nvPr>
        </p:nvSpPr>
        <p:spPr>
          <a:xfrm>
            <a:off x="2890077" y="2736125"/>
            <a:ext cx="17472908" cy="1318684"/>
          </a:xfrm>
        </p:spPr>
        <p:txBody>
          <a:bodyPr>
            <a:normAutofit/>
          </a:bodyPr>
          <a:lstStyle/>
          <a:p>
            <a:r>
              <a:rPr lang="en-US" sz="3200" b="1" dirty="0"/>
              <a:t>HISTOMEDIA: A MULTIMEDIA PROPOSAL FOR UNDERSTANDING HISTORY OF ENGLISH-SPEAKING COUNTRIES I IN PURSUIT OF INTERCULTURALITY</a:t>
            </a:r>
          </a:p>
        </p:txBody>
      </p:sp>
      <p:sp>
        <p:nvSpPr>
          <p:cNvPr id="40" name="Text Placeholder 39">
            <a:extLst>
              <a:ext uri="{FF2B5EF4-FFF2-40B4-BE49-F238E27FC236}">
                <a16:creationId xmlns:a16="http://schemas.microsoft.com/office/drawing/2014/main" id="{4E095D28-F987-E544-B047-DF5F82B6C3C9}"/>
              </a:ext>
            </a:extLst>
          </p:cNvPr>
          <p:cNvSpPr>
            <a:spLocks noGrp="1"/>
          </p:cNvSpPr>
          <p:nvPr>
            <p:ph type="body" sz="quarter" idx="153"/>
          </p:nvPr>
        </p:nvSpPr>
        <p:spPr>
          <a:xfrm>
            <a:off x="2890077" y="1225534"/>
            <a:ext cx="17853740" cy="1421440"/>
          </a:xfrm>
        </p:spPr>
        <p:txBody>
          <a:bodyPr>
            <a:noAutofit/>
          </a:bodyPr>
          <a:lstStyle/>
          <a:p>
            <a:r>
              <a:rPr lang="es-ES" sz="4000" dirty="0"/>
              <a:t>III </a:t>
            </a:r>
            <a:r>
              <a:rPr lang="es-ES" sz="4000" dirty="0" smtClean="0"/>
              <a:t>INTERNATIONAL SCIENTIFIC CONVENTION 2021</a:t>
            </a:r>
          </a:p>
          <a:p>
            <a:r>
              <a:rPr lang="es-ES" sz="4000" dirty="0" smtClean="0"/>
              <a:t>SIMPOSIO INTERNACIONAL “DESARROLLO HUMANO, EQUIDAD Y JUSTICIA SOCIAL”</a:t>
            </a:r>
            <a:endParaRPr lang="en-US" sz="4000" dirty="0"/>
          </a:p>
        </p:txBody>
      </p:sp>
      <p:pic>
        <p:nvPicPr>
          <p:cNvPr id="15" name="Picture 7">
            <a:extLst>
              <a:ext uri="{FF2B5EF4-FFF2-40B4-BE49-F238E27FC236}">
                <a16:creationId xmlns:a16="http://schemas.microsoft.com/office/drawing/2014/main" id="{2FFC4E95-5061-45A6-B719-057AACD396AA}"/>
              </a:ext>
            </a:extLst>
          </p:cNvPr>
          <p:cNvPicPr>
            <a:picLocks noChangeAspect="1"/>
          </p:cNvPicPr>
          <p:nvPr/>
        </p:nvPicPr>
        <p:blipFill>
          <a:blip r:embed="rId4"/>
          <a:srcRect/>
          <a:stretch>
            <a:fillRect/>
          </a:stretch>
        </p:blipFill>
        <p:spPr>
          <a:xfrm rot="10800000">
            <a:off x="0" y="28444442"/>
            <a:ext cx="21388388" cy="1819388"/>
          </a:xfrm>
          <a:prstGeom prst="rect">
            <a:avLst/>
          </a:prstGeom>
        </p:spPr>
      </p:pic>
      <p:grpSp>
        <p:nvGrpSpPr>
          <p:cNvPr id="16" name="Group 3">
            <a:extLst>
              <a:ext uri="{FF2B5EF4-FFF2-40B4-BE49-F238E27FC236}">
                <a16:creationId xmlns:a16="http://schemas.microsoft.com/office/drawing/2014/main" id="{EA0D8D45-809D-448B-8571-EBD19AB92D87}"/>
              </a:ext>
            </a:extLst>
          </p:cNvPr>
          <p:cNvGrpSpPr/>
          <p:nvPr/>
        </p:nvGrpSpPr>
        <p:grpSpPr>
          <a:xfrm>
            <a:off x="597160" y="1318621"/>
            <a:ext cx="1781122" cy="2903544"/>
            <a:chOff x="0" y="0"/>
            <a:chExt cx="2374829" cy="3871392"/>
          </a:xfrm>
        </p:grpSpPr>
        <p:pic>
          <p:nvPicPr>
            <p:cNvPr id="17" name="Picture 4">
              <a:extLst>
                <a:ext uri="{FF2B5EF4-FFF2-40B4-BE49-F238E27FC236}">
                  <a16:creationId xmlns:a16="http://schemas.microsoft.com/office/drawing/2014/main" id="{A1BB4E84-6C95-42E9-980E-D713A8ECE423}"/>
                </a:ext>
              </a:extLst>
            </p:cNvPr>
            <p:cNvPicPr>
              <a:picLocks noChangeAspect="1"/>
            </p:cNvPicPr>
            <p:nvPr/>
          </p:nvPicPr>
          <p:blipFill>
            <a:blip r:embed="rId5"/>
            <a:srcRect/>
            <a:stretch>
              <a:fillRect/>
            </a:stretch>
          </p:blipFill>
          <p:spPr>
            <a:xfrm>
              <a:off x="131292" y="0"/>
              <a:ext cx="2112245" cy="2702332"/>
            </a:xfrm>
            <a:prstGeom prst="rect">
              <a:avLst/>
            </a:prstGeom>
          </p:spPr>
        </p:pic>
        <p:sp>
          <p:nvSpPr>
            <p:cNvPr id="18" name="TextBox 5">
              <a:extLst>
                <a:ext uri="{FF2B5EF4-FFF2-40B4-BE49-F238E27FC236}">
                  <a16:creationId xmlns:a16="http://schemas.microsoft.com/office/drawing/2014/main" id="{BB558E9D-897A-4E90-A456-839BAA01DD1E}"/>
                </a:ext>
              </a:extLst>
            </p:cNvPr>
            <p:cNvSpPr txBox="1"/>
            <p:nvPr/>
          </p:nvSpPr>
          <p:spPr>
            <a:xfrm>
              <a:off x="89139" y="2501817"/>
              <a:ext cx="2196550" cy="790093"/>
            </a:xfrm>
            <a:prstGeom prst="rect">
              <a:avLst/>
            </a:prstGeom>
          </p:spPr>
          <p:txBody>
            <a:bodyPr lIns="0" tIns="0" rIns="0" bIns="0" rtlCol="0" anchor="t">
              <a:spAutoFit/>
            </a:bodyPr>
            <a:lstStyle/>
            <a:p>
              <a:pPr algn="ctr">
                <a:lnSpc>
                  <a:spcPts val="4918"/>
                </a:lnSpc>
              </a:pPr>
              <a:r>
                <a:rPr lang="en-US" sz="3513" spc="955" dirty="0">
                  <a:solidFill>
                    <a:srgbClr val="013399"/>
                  </a:solidFill>
                  <a:latin typeface="Code Pro Bold"/>
                </a:rPr>
                <a:t>2021</a:t>
              </a:r>
            </a:p>
          </p:txBody>
        </p:sp>
        <p:sp>
          <p:nvSpPr>
            <p:cNvPr id="19" name="TextBox 6">
              <a:extLst>
                <a:ext uri="{FF2B5EF4-FFF2-40B4-BE49-F238E27FC236}">
                  <a16:creationId xmlns:a16="http://schemas.microsoft.com/office/drawing/2014/main" id="{D6FB302A-4AEB-493F-B655-30CE7243C7D5}"/>
                </a:ext>
              </a:extLst>
            </p:cNvPr>
            <p:cNvSpPr txBox="1"/>
            <p:nvPr/>
          </p:nvSpPr>
          <p:spPr>
            <a:xfrm>
              <a:off x="0" y="3020830"/>
              <a:ext cx="2374829" cy="850562"/>
            </a:xfrm>
            <a:prstGeom prst="rect">
              <a:avLst/>
            </a:prstGeom>
          </p:spPr>
          <p:txBody>
            <a:bodyPr lIns="0" tIns="0" rIns="0" bIns="0" rtlCol="0" anchor="t">
              <a:spAutoFit/>
            </a:bodyPr>
            <a:lstStyle/>
            <a:p>
              <a:pPr algn="ctr">
                <a:lnSpc>
                  <a:spcPts val="4744"/>
                </a:lnSpc>
              </a:pPr>
              <a:r>
                <a:rPr lang="en-US" sz="3389" spc="921" dirty="0">
                  <a:solidFill>
                    <a:srgbClr val="013399"/>
                  </a:solidFill>
                  <a:latin typeface="Cooper Hewitt Bold"/>
                </a:rPr>
                <a:t>UCLV</a:t>
              </a:r>
            </a:p>
          </p:txBody>
        </p:sp>
      </p:grpSp>
      <p:pic>
        <p:nvPicPr>
          <p:cNvPr id="20" name="Picture 7">
            <a:extLst>
              <a:ext uri="{FF2B5EF4-FFF2-40B4-BE49-F238E27FC236}">
                <a16:creationId xmlns:a16="http://schemas.microsoft.com/office/drawing/2014/main" id="{95290901-B4D3-4064-85F4-DAE18FE7A3DA}"/>
              </a:ext>
            </a:extLst>
          </p:cNvPr>
          <p:cNvPicPr>
            <a:picLocks noChangeAspect="1"/>
          </p:cNvPicPr>
          <p:nvPr/>
        </p:nvPicPr>
        <p:blipFill>
          <a:blip r:embed="rId4"/>
          <a:srcRect/>
          <a:stretch>
            <a:fillRect/>
          </a:stretch>
        </p:blipFill>
        <p:spPr>
          <a:xfrm>
            <a:off x="0" y="0"/>
            <a:ext cx="21388388" cy="1199515"/>
          </a:xfrm>
          <a:prstGeom prst="rect">
            <a:avLst/>
          </a:prstGeom>
        </p:spPr>
      </p:pic>
      <p:sp>
        <p:nvSpPr>
          <p:cNvPr id="21" name="Text Placeholder 32">
            <a:extLst>
              <a:ext uri="{FF2B5EF4-FFF2-40B4-BE49-F238E27FC236}">
                <a16:creationId xmlns:a16="http://schemas.microsoft.com/office/drawing/2014/main" id="{B987F76A-25E5-8F4D-A08D-EFFBEAFC4DDD}"/>
              </a:ext>
            </a:extLst>
          </p:cNvPr>
          <p:cNvSpPr txBox="1">
            <a:spLocks/>
          </p:cNvSpPr>
          <p:nvPr/>
        </p:nvSpPr>
        <p:spPr>
          <a:xfrm>
            <a:off x="449463" y="19887294"/>
            <a:ext cx="10093009"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smtClean="0"/>
              <a:t>5. REFERENCES</a:t>
            </a:r>
            <a:endParaRPr lang="en-US" dirty="0"/>
          </a:p>
        </p:txBody>
      </p:sp>
      <p:sp>
        <p:nvSpPr>
          <p:cNvPr id="2" name="1 CuadroTexto"/>
          <p:cNvSpPr txBox="1"/>
          <p:nvPr/>
        </p:nvSpPr>
        <p:spPr>
          <a:xfrm rot="10800000" flipV="1">
            <a:off x="597161" y="20748083"/>
            <a:ext cx="9644120" cy="8094524"/>
          </a:xfrm>
          <a:prstGeom prst="rect">
            <a:avLst/>
          </a:prstGeom>
          <a:noFill/>
        </p:spPr>
        <p:txBody>
          <a:bodyPr wrap="square" rtlCol="0">
            <a:spAutoFit/>
          </a:bodyPr>
          <a:lstStyle/>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Bartlett, R. a. (2003). Multimedia versus traditional course instruction in introductory social psychology. Teaching of Psychology.</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Biggs, P. (2003). Information and Communication. United Nations Conference on Trade and Development (p. 4). New York and Geneva: United Nations Publication.</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Brink, B. B. (2013, November 14). Multimedia in Education Curriculum. Retrieved April 25, 2017, from UNESCO Institute for Information Technologies in Education: http://www.iite.unesco.org/pics/publications/en/files/3214723.pdf</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Byram, M. (1997). Teaching and assessing intercultural communicative competence. Clevedon, UK: Multilingual Matters.</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F. Nemetz, J. (1998). Developing Multimedia Principles from Design Features. New York.</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Gokhe, M. (2012). Information and Communication Tecnology. Houston.</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Ibáñez, J. I. (2012). Language and Culture of the English- Speaking Countries through ICT in and out of </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Kramsch, C. (2000). Language and Culture. Oxford: Oxford University Press.</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Mactavish, G. a. (2004). Multimedia. In G. a. Rockwell, Multimedia for the Companion to Humanities Computing. London: Blackwell Press.</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Milea, O. M.-S. (2013). Telecommunications Services in the Knowledge Economy. (Vol. XIX). Tibiscus: Timisoara.</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Robins. (1999). Times of Technoculture. New York.</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United Nations Educational, Scientific and Cultural Organization (UNESCO). (2007). The UNESCO ICT in Education Programme. Bangkok: UNESCO.</a:t>
            </a:r>
          </a:p>
          <a:p>
            <a:pPr marL="342900" indent="-342900">
              <a:buFont typeface="Wingdings" panose="05000000000000000000" pitchFamily="2" charset="2"/>
              <a:buChar char="§"/>
            </a:pPr>
            <a:r>
              <a:rPr lang="en-US" sz="2000" dirty="0">
                <a:solidFill>
                  <a:schemeClr val="accent5">
                    <a:lumMod val="50000"/>
                  </a:schemeClr>
                </a:solidFill>
                <a:latin typeface="Times New Roman" panose="02020603050405020304" pitchFamily="18" charset="0"/>
                <a:cs typeface="Times New Roman" panose="02020603050405020304" pitchFamily="18" charset="0"/>
              </a:rPr>
              <a:t>Warschauer. (2004). Technological change and the future of CALL, New perspectives on CALL for second and foreign language classrooms. Mahwah: In S. Fotos &amp; C. Brown (Eds.).</a:t>
            </a:r>
          </a:p>
          <a:p>
            <a:endParaRPr lang="es-DO" sz="20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1026" name="Imagen 34" descr="D:\TESIS STUFF\tesis stuff\1. IMG-20200905-WA0016.jpg"/>
          <p:cNvPicPr>
            <a:picLocks noChangeAspect="1" noChangeArrowheads="1"/>
          </p:cNvPicPr>
          <p:nvPr/>
        </p:nvPicPr>
        <p:blipFill>
          <a:blip r:embed="rId6">
            <a:extLst>
              <a:ext uri="{28A0092B-C50C-407E-A947-70E740481C1C}">
                <a14:useLocalDpi xmlns:a14="http://schemas.microsoft.com/office/drawing/2010/main" val="0"/>
              </a:ext>
            </a:extLst>
          </a:blip>
          <a:srcRect t="10390" b="1439"/>
          <a:stretch>
            <a:fillRect/>
          </a:stretch>
        </p:blipFill>
        <p:spPr bwMode="auto">
          <a:xfrm>
            <a:off x="11139633" y="20446032"/>
            <a:ext cx="9604184" cy="57637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12322265" y="19840616"/>
            <a:ext cx="7454901" cy="523220"/>
          </a:xfrm>
          <a:prstGeom prst="rect">
            <a:avLst/>
          </a:prstGeom>
        </p:spPr>
        <p:txBody>
          <a:bodyPr wrap="square">
            <a:spAutoFit/>
          </a:bodyPr>
          <a:lstStyle/>
          <a:p>
            <a:pPr algn="ctr"/>
            <a:r>
              <a:rPr lang="en-US" sz="2800" b="1" u="sng" dirty="0" smtClean="0">
                <a:solidFill>
                  <a:schemeClr val="accent5">
                    <a:lumMod val="50000"/>
                  </a:schemeClr>
                </a:solidFill>
              </a:rPr>
              <a:t>HOME PAGE OF THE HISTOMEDIA MULTIMEDIA </a:t>
            </a:r>
            <a:endParaRPr lang="en-US" sz="2800" b="1" u="sng" dirty="0">
              <a:solidFill>
                <a:schemeClr val="accent5">
                  <a:lumMod val="50000"/>
                </a:schemeClr>
              </a:solidFill>
            </a:endParaRPr>
          </a:p>
        </p:txBody>
      </p:sp>
    </p:spTree>
    <p:extLst>
      <p:ext uri="{BB962C8B-B14F-4D97-AF65-F5344CB8AC3E}">
        <p14:creationId xmlns:p14="http://schemas.microsoft.com/office/powerpoint/2010/main" val="37420889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1501</TotalTime>
  <Words>1422</Words>
  <Application>Microsoft Office PowerPoint</Application>
  <PresentationFormat>Personalizado</PresentationFormat>
  <Paragraphs>51</Paragraphs>
  <Slides>1</Slides>
  <Notes>1</Notes>
  <HiddenSlides>0</HiddenSlides>
  <MMClips>0</MMClips>
  <ScaleCrop>false</ScaleCrop>
  <HeadingPairs>
    <vt:vector size="6" baseType="variant">
      <vt:variant>
        <vt:lpstr>Fuentes usadas</vt:lpstr>
      </vt:variant>
      <vt:variant>
        <vt:i4>8</vt:i4>
      </vt:variant>
      <vt:variant>
        <vt:lpstr>Tema</vt:lpstr>
      </vt:variant>
      <vt:variant>
        <vt:i4>2</vt:i4>
      </vt:variant>
      <vt:variant>
        <vt:lpstr>Títulos de diapositiva</vt:lpstr>
      </vt:variant>
      <vt:variant>
        <vt:i4>1</vt:i4>
      </vt:variant>
    </vt:vector>
  </HeadingPairs>
  <TitlesOfParts>
    <vt:vector size="11" baseType="lpstr">
      <vt:lpstr>Arial</vt:lpstr>
      <vt:lpstr>Arial Black</vt:lpstr>
      <vt:lpstr>Calibri</vt:lpstr>
      <vt:lpstr>Code Pro Bold</vt:lpstr>
      <vt:lpstr>Cooper Hewitt Bold</vt:lpstr>
      <vt:lpstr>Times New Roman</vt:lpstr>
      <vt:lpstr>Trebuchet MS</vt:lpstr>
      <vt:lpstr>Wingdings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Ariadna</cp:lastModifiedBy>
  <cp:revision>43</cp:revision>
  <dcterms:created xsi:type="dcterms:W3CDTF">2012-02-10T00:21:22Z</dcterms:created>
  <dcterms:modified xsi:type="dcterms:W3CDTF">2021-11-12T03:10:28Z</dcterms:modified>
  <cp:category>Research poster templates</cp:category>
</cp:coreProperties>
</file>