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0" d="100"/>
          <a:sy n="40" d="100"/>
        </p:scale>
        <p:origin x="852" y="7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11/11/2021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10.0.12.128/tchs.%2081.3.109-112" TargetMode="External"/><Relationship Id="rId3" Type="http://schemas.openxmlformats.org/officeDocument/2006/relationships/hyperlink" Target="mailto:yanetsc@uclv.edu.cu" TargetMode="External"/><Relationship Id="rId7" Type="http://schemas.openxmlformats.org/officeDocument/2006/relationships/hyperlink" Target="https://www.researchgate.net/publication/220677541_Internet_use_by_the_faculty_members_of_Kuwait_University"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hyperlink" Target="http://sobretics.nireblog.com/post/2008/10/13/tics" TargetMode="External"/><Relationship Id="rId5" Type="http://schemas.openxmlformats.org/officeDocument/2006/relationships/image" Target="../media/image7.jpeg"/><Relationship Id="rId10" Type="http://schemas.openxmlformats.org/officeDocument/2006/relationships/hyperlink" Target="https://easychair.org/" TargetMode="External"/><Relationship Id="rId4" Type="http://schemas.openxmlformats.org/officeDocument/2006/relationships/hyperlink" Target="mailto:juanap@uclv.edu.cu" TargetMode="External"/><Relationship Id="rId9" Type="http://schemas.openxmlformats.org/officeDocument/2006/relationships/hyperlink" Target="https://files.eric.ed.gov/fulltext/EJ122263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8075595"/>
          </a:xfrm>
        </p:spPr>
        <p:txBody>
          <a:bodyPr/>
          <a:lstStyle/>
          <a:p>
            <a:pPr algn="just"/>
            <a:r>
              <a:rPr lang="en-US" dirty="0"/>
              <a:t>The educational policy of the Cuban Higher Educational System demands professionals training in a foreign language and the domain of English to suit professional and work needs. It is a key competence necessary to face the challenges of modern society. Architecture students at Universidad Central “Marta Abreu” de Las Villas (UCLV), should be able to communicate in English effectively and to develop the four major language skills to become competent professionals in their area of knowledge.</a:t>
            </a:r>
          </a:p>
          <a:p>
            <a:pPr algn="just"/>
            <a:r>
              <a:rPr lang="en-US" dirty="0"/>
              <a:t>In addition, a lack of instructional materials could be evidenced in the context of the teaching and learning process of English IV (English for Specific Purposes) for Architecture studies. The general aim of this course is the mastery of English language according to students’ professional </a:t>
            </a:r>
            <a:r>
              <a:rPr lang="en-US" dirty="0" smtClean="0"/>
              <a:t>needs. It </a:t>
            </a:r>
            <a:r>
              <a:rPr lang="en-US" dirty="0"/>
              <a:t>also aims to further develop English language skills required by students to communicate effectively in their future professional career</a:t>
            </a:r>
            <a:r>
              <a:rPr lang="en-US" dirty="0" smtClean="0"/>
              <a:t>.</a:t>
            </a:r>
          </a:p>
          <a:p>
            <a:pPr algn="just"/>
            <a:r>
              <a:rPr lang="en-US" dirty="0" smtClean="0"/>
              <a:t>Therefore</a:t>
            </a:r>
            <a:r>
              <a:rPr lang="en-US" dirty="0"/>
              <a:t>, it is considered necessary to design some didactic materials that include topics related with Architecture in an interactive environment to achieve the goals of this course. Since the aim of </a:t>
            </a:r>
            <a:r>
              <a:rPr lang="en-US" dirty="0" err="1"/>
              <a:t>WebQuests</a:t>
            </a:r>
            <a:r>
              <a:rPr lang="en-US" dirty="0"/>
              <a:t> is to motivate and promote student’s critical thinking in order to solve problems or develop projects, its implementation in the English V (ESP) course for Architecture studies would improve the students’ professional oral communication skills</a:t>
            </a:r>
            <a:r>
              <a:rPr lang="en-US" dirty="0" smtClean="0"/>
              <a:t>.</a:t>
            </a:r>
          </a:p>
          <a:p>
            <a:pPr algn="just"/>
            <a:r>
              <a:rPr lang="en-US" dirty="0"/>
              <a:t>Consequently, the incorporation of </a:t>
            </a:r>
            <a:r>
              <a:rPr lang="en-US" dirty="0" err="1"/>
              <a:t>WebQuests</a:t>
            </a:r>
            <a:r>
              <a:rPr lang="en-US" dirty="0"/>
              <a:t> in the syllabus can reflect and satisfy learners’ needs, such as communicating in the real world with a vast range of business vocabulary and communicative skills, as well as enhancing oral skills. Those advantages are taking into consideration for the design of the </a:t>
            </a:r>
            <a:r>
              <a:rPr lang="en-US" dirty="0" err="1"/>
              <a:t>WebQuests</a:t>
            </a:r>
            <a:r>
              <a:rPr lang="en-US" dirty="0"/>
              <a:t> proposed in this work</a:t>
            </a:r>
            <a:r>
              <a:rPr lang="en-US" dirty="0" smtClean="0"/>
              <a:t>.</a:t>
            </a:r>
          </a:p>
          <a:p>
            <a:pPr algn="just"/>
            <a:r>
              <a:rPr lang="en-US" dirty="0" smtClean="0"/>
              <a:t>Thus</a:t>
            </a:r>
            <a:r>
              <a:rPr lang="en-US" dirty="0"/>
              <a:t>, overall aim of the present research is</a:t>
            </a:r>
            <a:r>
              <a:rPr lang="en-US" dirty="0" smtClean="0"/>
              <a:t>:</a:t>
            </a:r>
          </a:p>
          <a:p>
            <a:pPr marL="342900" indent="-342900" algn="just">
              <a:buFont typeface="Wingdings" panose="05000000000000000000" pitchFamily="2" charset="2"/>
              <a:buChar char="Ø"/>
            </a:pPr>
            <a:r>
              <a:rPr lang="en-US" dirty="0" smtClean="0"/>
              <a:t> </a:t>
            </a:r>
            <a:r>
              <a:rPr lang="en-US" dirty="0"/>
              <a:t>to provide Architecture students with some </a:t>
            </a:r>
            <a:r>
              <a:rPr lang="en-US" dirty="0" err="1"/>
              <a:t>WebQuests</a:t>
            </a:r>
            <a:r>
              <a:rPr lang="en-US" dirty="0"/>
              <a:t> to develop oral communication in English V (ESP).</a:t>
            </a:r>
          </a:p>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smtClean="0"/>
              <a:t>1. INTRODUCTION (OBJECTIVES)</a:t>
            </a:r>
            <a:endParaRPr lang="en-US" dirty="0"/>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smtClean="0"/>
              <a:t>2. METHODOLOGY</a:t>
            </a:r>
            <a:endParaRPr lang="en-US" dirty="0"/>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smtClean="0"/>
              <a:t>3. RESULTS AND DISCUSSION</a:t>
            </a:r>
            <a:endParaRPr lang="en-US" dirty="0"/>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5365571"/>
            <a:ext cx="10093752" cy="4197610"/>
          </a:xfrm>
        </p:spPr>
        <p:txBody>
          <a:bodyPr/>
          <a:lstStyle/>
          <a:p>
            <a:pPr algn="just"/>
            <a:r>
              <a:rPr lang="en-US" dirty="0"/>
              <a:t>The </a:t>
            </a:r>
            <a:r>
              <a:rPr lang="en-US" dirty="0" err="1"/>
              <a:t>WebQuests</a:t>
            </a:r>
            <a:r>
              <a:rPr lang="en-US" dirty="0"/>
              <a:t> designed are: Entertainment or environment, Buildings and structures, World´s most famous structures, Home sweet home, </a:t>
            </a:r>
            <a:r>
              <a:rPr lang="en-US" dirty="0" err="1"/>
              <a:t>Itapu</a:t>
            </a:r>
            <a:r>
              <a:rPr lang="en-US" dirty="0"/>
              <a:t> Dam, Louvre Pyramid, The Thames Barrier, Underground houses, Construction of bridges, and The truth about being an architect. The tasks are mainly of multiple-choice, short responses and open-ended response formats. Their completion requires reading, listening and writing strategies. They follow the principles of complexity gradation and collaborative work (role play, pair work, group work). This way, the instructional materials are preparing students for developing professional oral communication </a:t>
            </a:r>
            <a:r>
              <a:rPr lang="en-US" dirty="0" smtClean="0"/>
              <a:t>skills. The following image shows the Home </a:t>
            </a:r>
            <a:r>
              <a:rPr lang="en-US" dirty="0"/>
              <a:t>page </a:t>
            </a:r>
            <a:r>
              <a:rPr lang="en-US" dirty="0" smtClean="0"/>
              <a:t>of </a:t>
            </a:r>
            <a:r>
              <a:rPr lang="en-US" dirty="0" err="1" smtClean="0"/>
              <a:t>WebQuest</a:t>
            </a:r>
            <a:r>
              <a:rPr lang="en-US" dirty="0" smtClean="0"/>
              <a:t>: </a:t>
            </a:r>
            <a:r>
              <a:rPr lang="en-US" dirty="0"/>
              <a:t>Entertainment or environment</a:t>
            </a:r>
            <a:r>
              <a:rPr lang="en-US" dirty="0" smtClean="0"/>
              <a:t>? A community </a:t>
            </a:r>
            <a:r>
              <a:rPr lang="en-US" dirty="0" err="1" smtClean="0"/>
              <a:t>dabate</a:t>
            </a:r>
            <a:r>
              <a:rPr lang="en-US" dirty="0" smtClean="0"/>
              <a:t>.</a:t>
            </a:r>
            <a:endParaRPr lang="en-US" dirty="0"/>
          </a:p>
          <a:p>
            <a:pPr algn="just"/>
            <a:endParaRPr lang="en-US" dirty="0"/>
          </a:p>
          <a:p>
            <a:pPr algn="just"/>
            <a:endParaRPr lang="en-US" dirty="0"/>
          </a:p>
          <a:p>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p:txBody>
          <a:bodyPr/>
          <a:lstStyle/>
          <a:p>
            <a:r>
              <a:rPr lang="en-US" dirty="0" smtClean="0"/>
              <a:t>4. CONCLUSIONS</a:t>
            </a:r>
            <a:endParaRPr lang="en-US" dirty="0"/>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3648379"/>
            <a:ext cx="10094847" cy="4197610"/>
          </a:xfrm>
        </p:spPr>
        <p:txBody>
          <a:bodyPr/>
          <a:lstStyle/>
          <a:p>
            <a:pPr marL="342900" lvl="0" indent="-342900" algn="just">
              <a:buFont typeface="Wingdings" panose="05000000000000000000" pitchFamily="2" charset="2"/>
              <a:buChar char="§"/>
            </a:pPr>
            <a:r>
              <a:rPr lang="en-US" dirty="0" err="1"/>
              <a:t>WebQuests</a:t>
            </a:r>
            <a:r>
              <a:rPr lang="en-US" dirty="0"/>
              <a:t> have gained a positive reputation among foreign language teachers because they represent a motivating and optimal way of learning a language, and simultaneously develop cooperative and problem solving skills.</a:t>
            </a:r>
            <a:endParaRPr lang="es-ES" dirty="0"/>
          </a:p>
          <a:p>
            <a:pPr marL="342900" lvl="0" indent="-342900" algn="just">
              <a:buFont typeface="Wingdings" panose="05000000000000000000" pitchFamily="2" charset="2"/>
              <a:buChar char="§"/>
            </a:pPr>
            <a:r>
              <a:rPr lang="en-US" dirty="0" err="1"/>
              <a:t>WebQuests</a:t>
            </a:r>
            <a:r>
              <a:rPr lang="en-US" dirty="0"/>
              <a:t> are well accepted by students and they are an interesting tool for training Architecture students since they can benefit from updated information to implement their knowledge in the field. Eventually, this additional information can be motivating and be used to prepare them to perform their job supported by communication technologies.</a:t>
            </a:r>
            <a:endParaRPr lang="es-ES" dirty="0"/>
          </a:p>
          <a:p>
            <a:pPr marL="342900" lvl="0" indent="-342900" algn="just">
              <a:buFont typeface="Wingdings" panose="05000000000000000000" pitchFamily="2" charset="2"/>
              <a:buChar char="§"/>
            </a:pPr>
            <a:r>
              <a:rPr lang="en-US" dirty="0"/>
              <a:t>Since the </a:t>
            </a:r>
            <a:r>
              <a:rPr lang="en-US" dirty="0" err="1"/>
              <a:t>WebQuests</a:t>
            </a:r>
            <a:r>
              <a:rPr lang="en-US" dirty="0"/>
              <a:t> presented in this paper aimed at fulfilling the students’ needs, they engage students in cognitive activities necessary to communicate in their discipline, help to diversify the ESP learning at Architecture studies and facilitate the development of professional communicative skills and specifically oral.</a:t>
            </a:r>
            <a:endParaRPr lang="es-ES" dirty="0"/>
          </a:p>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0854419" y="26171482"/>
            <a:ext cx="10085926" cy="566030"/>
          </a:xfrm>
        </p:spPr>
        <p:txBody>
          <a:bodyPr/>
          <a:lstStyle/>
          <a:p>
            <a:endParaRPr lang="en-US"/>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0846595" y="26746720"/>
            <a:ext cx="10090978" cy="1735397"/>
          </a:xfrm>
        </p:spPr>
        <p:txBody>
          <a:bodyPr/>
          <a:lstStyle/>
          <a:p>
            <a:r>
              <a:rPr lang="es-ES" dirty="0" smtClean="0">
                <a:hlinkClick r:id="rId3"/>
              </a:rPr>
              <a:t>Email: </a:t>
            </a:r>
            <a:r>
              <a:rPr lang="es-ES" u="sng" dirty="0" smtClean="0">
                <a:hlinkClick r:id="rId3"/>
              </a:rPr>
              <a:t>yanetsc@uclv.edu.cu</a:t>
            </a:r>
            <a:endParaRPr lang="es-ES" u="sng" dirty="0" smtClean="0"/>
          </a:p>
          <a:p>
            <a:r>
              <a:rPr lang="es-ES" dirty="0"/>
              <a:t> </a:t>
            </a:r>
            <a:r>
              <a:rPr lang="es-ES" dirty="0" smtClean="0"/>
              <a:t>           </a:t>
            </a:r>
            <a:r>
              <a:rPr lang="es-ES" dirty="0">
                <a:hlinkClick r:id="rId4"/>
              </a:rPr>
              <a:t>juanap@uclv.edu.cu</a:t>
            </a:r>
            <a:endParaRPr lang="es-ES" dirty="0" smtClean="0"/>
          </a:p>
          <a:p>
            <a:endParaRPr lang="es-ES" u="sng" dirty="0" smtClean="0"/>
          </a:p>
          <a:p>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3633726"/>
            <a:ext cx="10102728" cy="4136055"/>
          </a:xfrm>
        </p:spPr>
        <p:txBody>
          <a:bodyPr/>
          <a:lstStyle/>
          <a:p>
            <a:pPr algn="just"/>
            <a:r>
              <a:rPr lang="en-US" dirty="0"/>
              <a:t>The methodological approach chosen for this research is in correspondence with the problem to be solved in this study and the general aim to be fulfilled: to provide Architecture students with some </a:t>
            </a:r>
            <a:r>
              <a:rPr lang="en-US" dirty="0" err="1"/>
              <a:t>WebQuests</a:t>
            </a:r>
            <a:r>
              <a:rPr lang="en-US" dirty="0"/>
              <a:t> to develop oral communication in English V to succeed in professional contexts. To accomplish this aim, it is necessary to carry out a pedagogical intervention in the context of the teaching and learning process to introduce changes in the way students develop oral communication in English V.  Taking into consideration the interests, circumstances of the scenario, and the participants of the research, the use of a qualitative methodology was </a:t>
            </a:r>
            <a:r>
              <a:rPr lang="en-US" dirty="0" smtClean="0"/>
              <a:t>chosen. This </a:t>
            </a:r>
            <a:r>
              <a:rPr lang="en-US" dirty="0"/>
              <a:t>is a method of inquiry in many different academic disciplines, traditionally in social sciences</a:t>
            </a:r>
            <a:r>
              <a:rPr lang="en-US" dirty="0" smtClean="0"/>
              <a:t>.</a:t>
            </a:r>
          </a:p>
          <a:p>
            <a:pPr algn="just"/>
            <a:r>
              <a:rPr lang="en-US" dirty="0" smtClean="0"/>
              <a:t> </a:t>
            </a:r>
            <a:r>
              <a:rPr lang="en-US" dirty="0"/>
              <a:t>The sample chosen for this research involves a group of 20 students that are taking English V (ESP) from Architecture. </a:t>
            </a:r>
          </a:p>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06497"/>
            <a:ext cx="15608232" cy="769233"/>
          </a:xfrm>
        </p:spPr>
        <p:txBody>
          <a:bodyPr>
            <a:normAutofit/>
          </a:bodyPr>
          <a:lstStyle/>
          <a:p>
            <a:r>
              <a:rPr lang="en-US" dirty="0"/>
              <a:t>MSc. Yanet Sánchez </a:t>
            </a:r>
            <a:r>
              <a:rPr lang="en-US" dirty="0" smtClean="0"/>
              <a:t>Carrera, </a:t>
            </a:r>
            <a:r>
              <a:rPr lang="en-US" dirty="0" err="1"/>
              <a:t>Dra</a:t>
            </a:r>
            <a:r>
              <a:rPr lang="en-US" dirty="0"/>
              <a:t>. Juana </a:t>
            </a:r>
            <a:r>
              <a:rPr lang="en-US" dirty="0" err="1"/>
              <a:t>Idania</a:t>
            </a:r>
            <a:r>
              <a:rPr lang="en-US" dirty="0"/>
              <a:t> Pérez Morales </a:t>
            </a:r>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3937"/>
            <a:ext cx="15608232" cy="1318684"/>
          </a:xfrm>
        </p:spPr>
        <p:txBody>
          <a:bodyPr>
            <a:normAutofit fontScale="70000" lnSpcReduction="20000"/>
          </a:bodyPr>
          <a:lstStyle/>
          <a:p>
            <a:r>
              <a:rPr lang="en-US" dirty="0"/>
              <a:t>USING WEBQUESTS FOR ORAL COMMUNICATION IN ENGLISH FOR SPECIFIC PURPOSES FOR ARCHITECTURE </a:t>
            </a:r>
            <a:r>
              <a:rPr lang="en-US" dirty="0" smtClean="0"/>
              <a:t>STUDIES</a:t>
            </a:r>
            <a:endParaRPr lang="en-US"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224028"/>
            <a:ext cx="15608232" cy="1421440"/>
          </a:xfrm>
        </p:spPr>
        <p:txBody>
          <a:bodyPr>
            <a:normAutofit fontScale="55000" lnSpcReduction="20000"/>
          </a:bodyPr>
          <a:lstStyle/>
          <a:p>
            <a:r>
              <a:rPr lang="en-US" dirty="0"/>
              <a:t>INTERNATIONAL SYMPOSIUM "HUMAN DEVELOPMENT, EQUITY AND SOCIAL </a:t>
            </a:r>
            <a:r>
              <a:rPr lang="en-US" dirty="0" smtClean="0"/>
              <a:t>JUSTICE"</a:t>
            </a:r>
            <a:endParaRPr lang="en-US" dirty="0"/>
          </a:p>
        </p:txBody>
      </p:sp>
      <p:pic>
        <p:nvPicPr>
          <p:cNvPr id="15" name="Picture 7">
            <a:extLst>
              <a:ext uri="{FF2B5EF4-FFF2-40B4-BE49-F238E27FC236}">
                <a16:creationId xmlns:a16="http://schemas.microsoft.com/office/drawing/2014/main" xmlns=""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grpSp>
        <p:nvGrpSpPr>
          <p:cNvPr id="16" name="Group 3">
            <a:extLst>
              <a:ext uri="{FF2B5EF4-FFF2-40B4-BE49-F238E27FC236}">
                <a16:creationId xmlns:a16="http://schemas.microsoft.com/office/drawing/2014/main" xmlns="" id="{EA0D8D45-809D-448B-8571-EBD19AB92D87}"/>
              </a:ext>
            </a:extLst>
          </p:cNvPr>
          <p:cNvGrpSpPr/>
          <p:nvPr/>
        </p:nvGrpSpPr>
        <p:grpSpPr>
          <a:xfrm>
            <a:off x="597160" y="1318621"/>
            <a:ext cx="1781122" cy="2903544"/>
            <a:chOff x="0" y="0"/>
            <a:chExt cx="2374829" cy="3871392"/>
          </a:xfrm>
        </p:grpSpPr>
        <p:pic>
          <p:nvPicPr>
            <p:cNvPr id="17" name="Picture 4">
              <a:extLst>
                <a:ext uri="{FF2B5EF4-FFF2-40B4-BE49-F238E27FC236}">
                  <a16:creationId xmlns:a16="http://schemas.microsoft.com/office/drawing/2014/main" xmlns="" id="{A1BB4E84-6C95-42E9-980E-D713A8ECE423}"/>
                </a:ext>
              </a:extLst>
            </p:cNvPr>
            <p:cNvPicPr>
              <a:picLocks noChangeAspect="1"/>
            </p:cNvPicPr>
            <p:nvPr/>
          </p:nvPicPr>
          <p:blipFill>
            <a:blip r:embed="rId6"/>
            <a:srcRect/>
            <a:stretch>
              <a:fillRect/>
            </a:stretch>
          </p:blipFill>
          <p:spPr>
            <a:xfrm>
              <a:off x="131292" y="0"/>
              <a:ext cx="2112245" cy="2702332"/>
            </a:xfrm>
            <a:prstGeom prst="rect">
              <a:avLst/>
            </a:prstGeom>
          </p:spPr>
        </p:pic>
        <p:sp>
          <p:nvSpPr>
            <p:cNvPr id="18"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dirty="0">
                  <a:solidFill>
                    <a:srgbClr val="013399"/>
                  </a:solidFill>
                  <a:latin typeface="Code Pro Bold"/>
                </a:rPr>
                <a:t>2021</a:t>
              </a:r>
            </a:p>
          </p:txBody>
        </p:sp>
        <p:sp>
          <p:nvSpPr>
            <p:cNvPr id="19"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20" name="Picture 7">
            <a:extLst>
              <a:ext uri="{FF2B5EF4-FFF2-40B4-BE49-F238E27FC236}">
                <a16:creationId xmlns:a16="http://schemas.microsoft.com/office/drawing/2014/main" xmlns=""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sp>
        <p:nvSpPr>
          <p:cNvPr id="21" name="Text Placeholder 32">
            <a:extLst>
              <a:ext uri="{FF2B5EF4-FFF2-40B4-BE49-F238E27FC236}">
                <a16:creationId xmlns="" xmlns:a16="http://schemas.microsoft.com/office/drawing/2014/main" id="{B987F76A-25E5-8F4D-A08D-EFFBEAFC4DDD}"/>
              </a:ext>
            </a:extLst>
          </p:cNvPr>
          <p:cNvSpPr txBox="1">
            <a:spLocks/>
          </p:cNvSpPr>
          <p:nvPr/>
        </p:nvSpPr>
        <p:spPr>
          <a:xfrm>
            <a:off x="695630" y="17650799"/>
            <a:ext cx="20020262"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REFERENCES</a:t>
            </a:r>
            <a:endParaRPr lang="en-US" dirty="0"/>
          </a:p>
        </p:txBody>
      </p:sp>
      <p:sp>
        <p:nvSpPr>
          <p:cNvPr id="2" name="1 CuadroTexto"/>
          <p:cNvSpPr txBox="1"/>
          <p:nvPr/>
        </p:nvSpPr>
        <p:spPr>
          <a:xfrm rot="10800000" flipV="1">
            <a:off x="695630" y="18410187"/>
            <a:ext cx="20244716" cy="8710077"/>
          </a:xfrm>
          <a:prstGeom prst="rect">
            <a:avLst/>
          </a:prstGeom>
          <a:noFill/>
        </p:spPr>
        <p:txBody>
          <a:bodyPr wrap="square" rtlCol="0">
            <a:spAutoFit/>
          </a:bodyPr>
          <a:lstStyle/>
          <a:p>
            <a:pPr marL="457200" lvl="0" indent="-457200" algn="just">
              <a:buFont typeface="+mj-lt"/>
              <a:buAutoNum type="arabicPeriod"/>
            </a:pPr>
            <a:r>
              <a:rPr lang="en-US" sz="2000" dirty="0" err="1"/>
              <a:t>Abbit</a:t>
            </a:r>
            <a:r>
              <a:rPr lang="en-US" sz="2000" dirty="0"/>
              <a:t>, J. &amp; </a:t>
            </a:r>
            <a:r>
              <a:rPr lang="en-US" sz="2000" dirty="0" err="1"/>
              <a:t>Ophus</a:t>
            </a:r>
            <a:r>
              <a:rPr lang="en-US" sz="2000" dirty="0"/>
              <a:t>, J. (2008). What we know about the Impacts of </a:t>
            </a:r>
            <a:r>
              <a:rPr lang="en-US" sz="2000" dirty="0" err="1"/>
              <a:t>WebQuests</a:t>
            </a:r>
            <a:r>
              <a:rPr lang="en-US" sz="2000" dirty="0"/>
              <a:t>: A review of research. AACE Journal 16(4):441-456. Retrieved February from </a:t>
            </a:r>
            <a:r>
              <a:rPr lang="en-US" sz="2000" u="sng" dirty="0"/>
              <a:t>https://www.researchgate.net/publication/255639554_What_We_Know_About_the_Impacts_of_WebQuests_A_Review_of_Research</a:t>
            </a:r>
            <a:r>
              <a:rPr lang="en-US" sz="2000" dirty="0"/>
              <a:t> </a:t>
            </a:r>
            <a:endParaRPr lang="es-ES" sz="2000" dirty="0"/>
          </a:p>
          <a:p>
            <a:pPr marL="457200" lvl="0" indent="-457200" algn="just">
              <a:buFont typeface="+mj-lt"/>
              <a:buAutoNum type="arabicPeriod"/>
            </a:pPr>
            <a:r>
              <a:rPr lang="en-US" sz="2000" dirty="0"/>
              <a:t>Al-Ansari, H. (2006). Internet use by the faculty members of Kuwait University. The Electronic Library Vol.24, No. (6) Retrieved from: </a:t>
            </a:r>
            <a:r>
              <a:rPr lang="en-US" sz="2000" dirty="0">
                <a:hlinkClick r:id="rId7"/>
              </a:rPr>
              <a:t>https://www.researchgate.net/publication/220677541_Internet_use_by_the_faculty_members_of_Kuwait_University</a:t>
            </a:r>
            <a:endParaRPr lang="es-ES" sz="2000" dirty="0"/>
          </a:p>
          <a:p>
            <a:pPr marL="457200" lvl="0" indent="-457200" algn="just">
              <a:buFont typeface="+mj-lt"/>
              <a:buAutoNum type="arabicPeriod"/>
            </a:pPr>
            <a:r>
              <a:rPr lang="en-US" sz="2000" dirty="0" err="1"/>
              <a:t>Bajelani</a:t>
            </a:r>
            <a:r>
              <a:rPr lang="en-US" sz="2000" dirty="0"/>
              <a:t>, A. A. (2012). Barriers to English for specific purposes learning among Iranian University students. </a:t>
            </a:r>
            <a:r>
              <a:rPr lang="en-US" sz="2000" i="1" dirty="0" err="1"/>
              <a:t>Procedia</a:t>
            </a:r>
            <a:r>
              <a:rPr lang="en-US" sz="2000" i="1" dirty="0"/>
              <a:t> - Social and Behavioral Sciences </a:t>
            </a:r>
            <a:r>
              <a:rPr lang="en-US" sz="2000" dirty="0"/>
              <a:t>, 792 – 796.</a:t>
            </a:r>
            <a:endParaRPr lang="es-ES" sz="2000" dirty="0"/>
          </a:p>
          <a:p>
            <a:pPr marL="457200" lvl="0" indent="-457200" algn="just">
              <a:buFont typeface="+mj-lt"/>
              <a:buAutoNum type="arabicPeriod"/>
            </a:pPr>
            <a:r>
              <a:rPr lang="en-US" sz="2000" dirty="0" err="1"/>
              <a:t>Bojović</a:t>
            </a:r>
            <a:r>
              <a:rPr lang="en-US" sz="2000" dirty="0"/>
              <a:t>, M. (2018). Teaching Foreign Language for Specific Purposes: Teacher Development. </a:t>
            </a:r>
            <a:r>
              <a:rPr lang="en-US" sz="2000" i="1" dirty="0"/>
              <a:t>3rd ANNUAL ATEE Conference</a:t>
            </a:r>
            <a:r>
              <a:rPr lang="en-US" sz="2000" dirty="0"/>
              <a:t> (pp. 487-493). </a:t>
            </a:r>
            <a:r>
              <a:rPr lang="en-US" sz="2000" dirty="0" err="1"/>
              <a:t>Asociation</a:t>
            </a:r>
            <a:r>
              <a:rPr lang="en-US" sz="2000" dirty="0"/>
              <a:t> of Teachers Education in Europe.</a:t>
            </a:r>
            <a:endParaRPr lang="es-ES" sz="2000" dirty="0"/>
          </a:p>
          <a:p>
            <a:pPr marL="457200" lvl="0" indent="-457200" algn="just">
              <a:buFont typeface="+mj-lt"/>
              <a:buAutoNum type="arabicPeriod"/>
            </a:pPr>
            <a:r>
              <a:rPr lang="en-US" sz="2000" dirty="0"/>
              <a:t>Brooks-Young, S. (2006). Critical technology issues for school leaders. Thousand Oaks, Calif.: Corwin Press.</a:t>
            </a:r>
            <a:endParaRPr lang="es-ES" sz="2000" dirty="0"/>
          </a:p>
          <a:p>
            <a:pPr marL="457200" lvl="0" indent="-457200" algn="just">
              <a:buFont typeface="+mj-lt"/>
              <a:buAutoNum type="arabicPeriod"/>
            </a:pPr>
            <a:r>
              <a:rPr lang="en-US" sz="2000" dirty="0"/>
              <a:t>Dodge, B. (1995). “</a:t>
            </a:r>
            <a:r>
              <a:rPr lang="en-US" sz="2000" dirty="0" err="1"/>
              <a:t>WebQuests</a:t>
            </a:r>
            <a:r>
              <a:rPr lang="en-US" sz="2000" dirty="0"/>
              <a:t>: A technique for internet-based learning.” Distance Educator 1(2):10-13.</a:t>
            </a:r>
            <a:endParaRPr lang="es-ES" sz="2000" dirty="0"/>
          </a:p>
          <a:p>
            <a:pPr marL="457200" lvl="0" indent="-457200" algn="just">
              <a:buFont typeface="+mj-lt"/>
              <a:buAutoNum type="arabicPeriod"/>
            </a:pPr>
            <a:r>
              <a:rPr lang="en-US" sz="2000" dirty="0" err="1"/>
              <a:t>Dodge,B</a:t>
            </a:r>
            <a:r>
              <a:rPr lang="en-US" sz="2000" dirty="0"/>
              <a:t>.(1997).“Some Thoughts About </a:t>
            </a:r>
            <a:r>
              <a:rPr lang="en-US" sz="2000" dirty="0" err="1"/>
              <a:t>WebQuests</a:t>
            </a:r>
            <a:r>
              <a:rPr lang="en-US" sz="2000" dirty="0"/>
              <a:t>”.Retrieved from </a:t>
            </a:r>
            <a:r>
              <a:rPr lang="en-US" sz="2000" u="sng" dirty="0"/>
              <a:t>http://mennta.hi.is/vefir/danska/webquest1/Some%20Thoughts%20About% 0WebQuests.htm</a:t>
            </a:r>
            <a:endParaRPr lang="es-ES" sz="2000" dirty="0"/>
          </a:p>
          <a:p>
            <a:pPr marL="457200" lvl="0" indent="-457200" algn="just">
              <a:buFont typeface="+mj-lt"/>
              <a:buAutoNum type="arabicPeriod"/>
            </a:pPr>
            <a:r>
              <a:rPr lang="en-US" sz="2000" dirty="0"/>
              <a:t>Dudley-</a:t>
            </a:r>
            <a:r>
              <a:rPr lang="en-US" sz="2000" dirty="0" err="1"/>
              <a:t>Evans,T</a:t>
            </a:r>
            <a:r>
              <a:rPr lang="en-US" sz="2000" dirty="0"/>
              <a:t>.(2001).Team-teaching in EAP: Changes and adaptations in the Birmingham approach. In J. F. Peacock, </a:t>
            </a:r>
            <a:r>
              <a:rPr lang="en-US" sz="2000" i="1" dirty="0"/>
              <a:t>Research perspectives on English for Academic Purposes</a:t>
            </a:r>
            <a:r>
              <a:rPr lang="en-US" sz="2000" dirty="0"/>
              <a:t> (pp. 225–238). Cambridge: Cambridge University Press.</a:t>
            </a:r>
            <a:endParaRPr lang="es-ES" sz="2000" dirty="0"/>
          </a:p>
          <a:p>
            <a:pPr marL="457200" lvl="0" indent="-457200" algn="just">
              <a:buFont typeface="+mj-lt"/>
              <a:buAutoNum type="arabicPeriod"/>
            </a:pPr>
            <a:r>
              <a:rPr lang="en-US" sz="2000" dirty="0" err="1"/>
              <a:t>Flowerdew</a:t>
            </a:r>
            <a:r>
              <a:rPr lang="en-US" sz="2000" dirty="0"/>
              <a:t>, J. &amp;. (2001). The EAP curriculum: Issues, methods and challenges. In J. F. Peacock, </a:t>
            </a:r>
            <a:r>
              <a:rPr lang="en-US" sz="2000" i="1" dirty="0"/>
              <a:t>Research perspectives on English for Academic Purposes</a:t>
            </a:r>
            <a:r>
              <a:rPr lang="en-US" sz="2000" dirty="0"/>
              <a:t> (pp. 177-194). Cambridge: Cambridge University Press.</a:t>
            </a:r>
            <a:endParaRPr lang="es-ES" sz="2000" dirty="0"/>
          </a:p>
          <a:p>
            <a:pPr marL="457200" lvl="0" indent="-457200" algn="just">
              <a:buFont typeface="+mj-lt"/>
              <a:buAutoNum type="arabicPeriod"/>
            </a:pPr>
            <a:r>
              <a:rPr lang="en-US" sz="2000" dirty="0" err="1"/>
              <a:t>Halat</a:t>
            </a:r>
            <a:r>
              <a:rPr lang="en-US" sz="2000" dirty="0"/>
              <a:t>, E. (2008). “A Good Teaching Technique: </a:t>
            </a:r>
            <a:r>
              <a:rPr lang="en-US" sz="2000" dirty="0" err="1"/>
              <a:t>WebQuests</a:t>
            </a:r>
            <a:r>
              <a:rPr lang="en-US" sz="2000" dirty="0"/>
              <a:t>”. The Clearing House: A Journal of Educational Strategies, Issues and Ideas 81:3, 109-112.Retrieved from </a:t>
            </a:r>
            <a:r>
              <a:rPr lang="en-US" sz="2000" dirty="0">
                <a:hlinkClick r:id="rId8"/>
              </a:rPr>
              <a:t>https://10.3200/tchs. 81.3.109-112</a:t>
            </a:r>
            <a:endParaRPr lang="es-ES" sz="2000" dirty="0"/>
          </a:p>
          <a:p>
            <a:pPr marL="457200" lvl="0" indent="-457200" algn="just">
              <a:buFont typeface="+mj-lt"/>
              <a:buAutoNum type="arabicPeriod"/>
            </a:pPr>
            <a:r>
              <a:rPr lang="en-US" sz="2000" dirty="0"/>
              <a:t>Hutchinson, T. W. (1987). </a:t>
            </a:r>
            <a:r>
              <a:rPr lang="en-US" sz="2000" i="1" dirty="0"/>
              <a:t>English for Specific Purposes: A learner-centered approach.</a:t>
            </a:r>
            <a:r>
              <a:rPr lang="en-US" sz="2000" dirty="0"/>
              <a:t> London: Cambridge University Press</a:t>
            </a:r>
            <a:endParaRPr lang="es-ES" sz="2000" dirty="0"/>
          </a:p>
          <a:p>
            <a:pPr marL="457200" lvl="0" indent="-457200" algn="just">
              <a:buFont typeface="+mj-lt"/>
              <a:buAutoNum type="arabicPeriod"/>
            </a:pPr>
            <a:r>
              <a:rPr lang="en-US" sz="2000" dirty="0"/>
              <a:t>Kelly, R. (2000). “Working with </a:t>
            </a:r>
            <a:r>
              <a:rPr lang="en-US" sz="2000" dirty="0" err="1"/>
              <a:t>WebQuests</a:t>
            </a:r>
            <a:r>
              <a:rPr lang="en-US" sz="2000" dirty="0"/>
              <a:t>. Making the Web Accessible to Students with Disabilities.” Teaching Exceptional Children 32(6): 4-13. Retrieved from</a:t>
            </a:r>
            <a:r>
              <a:rPr lang="en-US" sz="2000" u="sng" dirty="0"/>
              <a:t> https://10.1177/ 004005990003200601</a:t>
            </a:r>
            <a:endParaRPr lang="es-ES" sz="2000" dirty="0"/>
          </a:p>
          <a:p>
            <a:pPr marL="457200" lvl="0" indent="-457200" algn="just">
              <a:buFont typeface="+mj-lt"/>
              <a:buAutoNum type="arabicPeriod"/>
            </a:pPr>
            <a:r>
              <a:rPr lang="en-US" sz="2000" dirty="0" err="1"/>
              <a:t>Luzón</a:t>
            </a:r>
            <a:r>
              <a:rPr lang="en-US" sz="2000" dirty="0"/>
              <a:t>-Marco, M. J. (2010). </a:t>
            </a:r>
            <a:r>
              <a:rPr lang="en-US" sz="2000" dirty="0" err="1"/>
              <a:t>Webtasks</a:t>
            </a:r>
            <a:r>
              <a:rPr lang="en-US" sz="2000" dirty="0"/>
              <a:t> for Learning Professional and Academic English: Adapting the </a:t>
            </a:r>
            <a:r>
              <a:rPr lang="en-US" sz="2000" dirty="0" err="1"/>
              <a:t>WebQuest</a:t>
            </a:r>
            <a:r>
              <a:rPr lang="en-US" sz="2000" dirty="0"/>
              <a:t> Model. CORELL: Computer Resources for Language Learning 3, 29-44.</a:t>
            </a:r>
            <a:endParaRPr lang="es-ES" sz="2000" dirty="0"/>
          </a:p>
          <a:p>
            <a:pPr marL="457200" lvl="0" indent="-457200" algn="just">
              <a:buFont typeface="+mj-lt"/>
              <a:buAutoNum type="arabicPeriod"/>
            </a:pPr>
            <a:r>
              <a:rPr lang="en-US" sz="2000" dirty="0"/>
              <a:t>Murphy, C., Abu-</a:t>
            </a:r>
            <a:r>
              <a:rPr lang="en-US" sz="2000" dirty="0" err="1"/>
              <a:t>Tineh</a:t>
            </a:r>
            <a:r>
              <a:rPr lang="en-US" sz="2000" dirty="0"/>
              <a:t>, A., Calder, N., &amp; Mansour, N. (2019). Changing from a traditional approach to learning: Teachers’ perceptions of introducing </a:t>
            </a:r>
            <a:r>
              <a:rPr lang="en-US" sz="2000" dirty="0" err="1"/>
              <a:t>WebQuests</a:t>
            </a:r>
            <a:r>
              <a:rPr lang="en-US" sz="2000" dirty="0"/>
              <a:t> into mathematics and science classrooms in Qatar. </a:t>
            </a:r>
            <a:r>
              <a:rPr lang="en-US" sz="2000" i="1" dirty="0"/>
              <a:t>Teachers and Curriculum,</a:t>
            </a:r>
            <a:r>
              <a:rPr lang="en-US" sz="2000" dirty="0"/>
              <a:t> 19(1), 9-16. Retrieved from:  </a:t>
            </a:r>
            <a:r>
              <a:rPr lang="en-US" sz="2000" dirty="0">
                <a:hlinkClick r:id="rId9"/>
              </a:rPr>
              <a:t>https://files.eric.ed.gov/fulltext/EJ1222635.pdf</a:t>
            </a:r>
            <a:endParaRPr lang="es-ES" sz="2000" dirty="0"/>
          </a:p>
          <a:p>
            <a:pPr marL="457200" lvl="0" indent="-457200" algn="just">
              <a:buFont typeface="+mj-lt"/>
              <a:buAutoNum type="arabicPeriod"/>
            </a:pPr>
            <a:r>
              <a:rPr lang="en-US" sz="2000" dirty="0"/>
              <a:t>Robinson, P. (1991). ESP Today: Practitioner’s Guide. . New York: Prentice Hall.</a:t>
            </a:r>
            <a:endParaRPr lang="es-ES" sz="2000" dirty="0"/>
          </a:p>
          <a:p>
            <a:pPr marL="457200" lvl="0" indent="-457200" algn="just">
              <a:buFont typeface="+mj-lt"/>
              <a:buAutoNum type="arabicPeriod"/>
            </a:pPr>
            <a:r>
              <a:rPr lang="en-US" sz="2000" dirty="0" err="1"/>
              <a:t>Scherba</a:t>
            </a:r>
            <a:r>
              <a:rPr lang="en-US" sz="2000" dirty="0"/>
              <a:t>, N. (2019) </a:t>
            </a:r>
            <a:r>
              <a:rPr lang="en-US" sz="2000" dirty="0" err="1"/>
              <a:t>Webquests</a:t>
            </a:r>
            <a:r>
              <a:rPr lang="en-US" sz="2000" dirty="0"/>
              <a:t> as a Tool of Preparing in-Service and Pre-Service Teachers of English for Inclusion of Learners with Disability. </a:t>
            </a:r>
            <a:r>
              <a:rPr lang="en-US" sz="2000" dirty="0" err="1"/>
              <a:t>EasyChair</a:t>
            </a:r>
            <a:r>
              <a:rPr lang="en-US" sz="2000" dirty="0"/>
              <a:t> Preprint Retrieved from: </a:t>
            </a:r>
            <a:r>
              <a:rPr lang="en-US" sz="2000" dirty="0">
                <a:hlinkClick r:id="rId10"/>
              </a:rPr>
              <a:t>https://easychair.org</a:t>
            </a:r>
            <a:endParaRPr lang="es-ES" sz="2000" dirty="0"/>
          </a:p>
          <a:p>
            <a:pPr marL="457200" lvl="0" indent="-457200" algn="just">
              <a:buFont typeface="+mj-lt"/>
              <a:buAutoNum type="arabicPeriod"/>
            </a:pPr>
            <a:r>
              <a:rPr lang="en-US" sz="2000" dirty="0"/>
              <a:t>Yusuf, M.O. (2005). Information and communication education: Analyzing the Nigerian   national policy for information technology.  </a:t>
            </a:r>
            <a:r>
              <a:rPr lang="es-ES" sz="2000" dirty="0"/>
              <a:t>International </a:t>
            </a:r>
            <a:r>
              <a:rPr lang="es-ES" sz="2000" dirty="0" err="1"/>
              <a:t>Education</a:t>
            </a:r>
            <a:r>
              <a:rPr lang="es-ES" sz="2000" dirty="0"/>
              <a:t> ______________________</a:t>
            </a:r>
            <a:r>
              <a:rPr lang="es-ES" sz="2000" i="1" dirty="0" err="1"/>
              <a:t>TICs</a:t>
            </a:r>
            <a:r>
              <a:rPr lang="es-ES" sz="2000" i="1" dirty="0"/>
              <a:t>, Tecnología de la informática y las comunicaciones(</a:t>
            </a:r>
            <a:r>
              <a:rPr lang="es-ES" sz="2000" dirty="0"/>
              <a:t>2008) </a:t>
            </a:r>
            <a:r>
              <a:rPr lang="es-ES" sz="2000" dirty="0" err="1"/>
              <a:t>Retrieved</a:t>
            </a:r>
            <a:r>
              <a:rPr lang="es-ES" sz="2000" dirty="0"/>
              <a:t> </a:t>
            </a:r>
            <a:r>
              <a:rPr lang="es-ES" sz="2000" dirty="0" err="1"/>
              <a:t>from</a:t>
            </a:r>
            <a:r>
              <a:rPr lang="es-ES" sz="2000" dirty="0"/>
              <a:t> : </a:t>
            </a:r>
            <a:r>
              <a:rPr lang="es-ES" sz="2000" dirty="0">
                <a:hlinkClick r:id="rId11"/>
              </a:rPr>
              <a:t>http://sobretics.nireblog.com/post/2008/10/13/tics</a:t>
            </a:r>
            <a:r>
              <a:rPr lang="es-ES" sz="2000" u="sng" dirty="0"/>
              <a:t> </a:t>
            </a:r>
            <a:r>
              <a:rPr lang="es-ES" sz="2000" dirty="0" err="1"/>
              <a:t>Journal</a:t>
            </a:r>
            <a:r>
              <a:rPr lang="es-ES" sz="2000" dirty="0"/>
              <a:t>  Vol.  6   No. (3), </a:t>
            </a:r>
            <a:r>
              <a:rPr lang="es-ES" sz="2000" dirty="0" err="1"/>
              <a:t>Pp</a:t>
            </a:r>
            <a:r>
              <a:rPr lang="es-ES" sz="2000" dirty="0"/>
              <a:t>; 316-321.</a:t>
            </a:r>
          </a:p>
          <a:p>
            <a:pPr algn="just"/>
            <a:r>
              <a:rPr lang="en-US" sz="2000" dirty="0"/>
              <a:t> </a:t>
            </a:r>
            <a:endParaRPr lang="es-ES" sz="2000" dirty="0"/>
          </a:p>
          <a:p>
            <a:endParaRPr lang="es-DO" sz="20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12"/>
          <a:stretch>
            <a:fillRect/>
          </a:stretch>
        </p:blipFill>
        <p:spPr>
          <a:xfrm>
            <a:off x="11157674" y="8467975"/>
            <a:ext cx="9779900" cy="4383853"/>
          </a:xfrm>
          <a:prstGeom prst="rect">
            <a:avLst/>
          </a:prstGeom>
        </p:spPr>
      </p:pic>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1481</TotalTime>
  <Words>1364</Words>
  <Application>Microsoft Office PowerPoint</Application>
  <PresentationFormat>Personalizado</PresentationFormat>
  <Paragraphs>44</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Code Pro Bold</vt:lpstr>
      <vt:lpstr>Cooper Hewitt Bold</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Reldy</cp:lastModifiedBy>
  <cp:revision>49</cp:revision>
  <dcterms:created xsi:type="dcterms:W3CDTF">2012-02-10T00:21:22Z</dcterms:created>
  <dcterms:modified xsi:type="dcterms:W3CDTF">2021-11-11T17:23:52Z</dcterms:modified>
  <cp:category>Research poster templates</cp:category>
</cp:coreProperties>
</file>