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varScale="1">
        <p:scale>
          <a:sx n="24" d="100"/>
          <a:sy n="24" d="100"/>
        </p:scale>
        <p:origin x="3384" y="78"/>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11/12/2021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4259165"/>
          </a:xfrm>
        </p:spPr>
        <p:txBody>
          <a:bodyPr/>
          <a:lstStyle/>
          <a:p>
            <a:r>
              <a:rPr lang="en-US" dirty="0">
                <a:ea typeface="Calibri" panose="020F0502020204030204" pitchFamily="34" charset="0"/>
              </a:rPr>
              <a:t>Portfolio-based Assessment is crucial in language assessment. It represents the development of the students’ learning process outcomes, trains autonomous learning, and stimulates metacognitive awareness. It represents a new and alternative method of assessment to the existing conventional methods.</a:t>
            </a:r>
            <a:r>
              <a:rPr lang="en-US" b="1" dirty="0">
                <a:ea typeface="Calibri" panose="020F0502020204030204" pitchFamily="34" charset="0"/>
              </a:rPr>
              <a:t> </a:t>
            </a:r>
            <a:endParaRPr lang="en-US" b="1" dirty="0" smtClean="0">
              <a:ea typeface="Calibri" panose="020F0502020204030204" pitchFamily="34" charset="0"/>
            </a:endParaRPr>
          </a:p>
          <a:p>
            <a:r>
              <a:rPr lang="en-US" dirty="0"/>
              <a:t>This paper aims to describe the implementation of portfolio in the subject Didactics of English Language as a valuable alternative assessment tool for summative purposes in the English Language Major at the Universidad Central “Marta Abreu” de las Villas.  </a:t>
            </a:r>
            <a:endParaRPr lang="en-US" dirty="0" smtClean="0"/>
          </a:p>
          <a:p>
            <a:r>
              <a:rPr lang="en-US" dirty="0" smtClean="0"/>
              <a:t>In </a:t>
            </a:r>
            <a:r>
              <a:rPr lang="en-US" dirty="0"/>
              <a:t>this major students are trained to become translators and interpreters and also language teachers. </a:t>
            </a:r>
            <a:endParaRPr lang="en-US" dirty="0" smtClean="0"/>
          </a:p>
          <a:p>
            <a:r>
              <a:rPr lang="en-US" dirty="0" smtClean="0"/>
              <a:t>The </a:t>
            </a:r>
            <a:r>
              <a:rPr lang="en-US" dirty="0"/>
              <a:t>portfolio was aimed at developing and assessing lesson planning skills in the future language teachers.</a:t>
            </a:r>
            <a:endParaRPr lang="es-ES" dirty="0"/>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1"/>
            <a:ext cx="10093752" cy="7502134"/>
          </a:xfrm>
        </p:spPr>
        <p:txBody>
          <a:bodyPr/>
          <a:lstStyle/>
          <a:p>
            <a:pPr algn="just">
              <a:lnSpc>
                <a:spcPct val="150000"/>
              </a:lnSpc>
              <a:spcBef>
                <a:spcPts val="600"/>
              </a:spcBef>
              <a:spcAft>
                <a:spcPts val="600"/>
              </a:spcAft>
            </a:pPr>
            <a:r>
              <a:rPr lang="en-GB" b="1" dirty="0" smtClean="0">
                <a:ea typeface="Times New Roman" panose="02020603050405020304" pitchFamily="18" charset="0"/>
              </a:rPr>
              <a:t>Structure  of the portfolio: </a:t>
            </a:r>
            <a:r>
              <a:rPr lang="en-GB" dirty="0" smtClean="0">
                <a:ea typeface="Times New Roman" panose="02020603050405020304" pitchFamily="18" charset="0"/>
              </a:rPr>
              <a:t>Cover </a:t>
            </a:r>
            <a:r>
              <a:rPr lang="en-GB" dirty="0">
                <a:ea typeface="Times New Roman" panose="02020603050405020304" pitchFamily="18" charset="0"/>
              </a:rPr>
              <a:t>page </a:t>
            </a:r>
            <a:r>
              <a:rPr lang="en-GB" dirty="0" smtClean="0">
                <a:ea typeface="Times New Roman" panose="02020603050405020304" pitchFamily="18" charset="0"/>
              </a:rPr>
              <a:t>, Student Profile, A Dossier including the </a:t>
            </a:r>
            <a:r>
              <a:rPr lang="en-GB" dirty="0">
                <a:ea typeface="Times New Roman" panose="02020603050405020304" pitchFamily="18" charset="0"/>
              </a:rPr>
              <a:t>design of four descriptive lessons considering </a:t>
            </a:r>
            <a:r>
              <a:rPr lang="en-GB" sz="1800" dirty="0" smtClean="0">
                <a:latin typeface="Times New Roman" panose="02020603050405020304" pitchFamily="18" charset="0"/>
                <a:ea typeface="Times New Roman" panose="02020603050405020304" pitchFamily="18" charset="0"/>
                <a:cs typeface="Times New Roman" panose="02020603050405020304" pitchFamily="18" charset="0"/>
              </a:rPr>
              <a:t>Language skills, its Stages and t</a:t>
            </a: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he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linguistic </a:t>
            </a: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content. </a:t>
            </a:r>
          </a:p>
          <a:p>
            <a:r>
              <a:rPr lang="en-GB" b="1" dirty="0"/>
              <a:t>Assessment criteria upon the lesson planning skills</a:t>
            </a:r>
            <a:endParaRPr lang="es-ES" dirty="0"/>
          </a:p>
          <a:p>
            <a:pPr lvl="0"/>
            <a:r>
              <a:rPr lang="en-US" dirty="0"/>
              <a:t>Structure of the </a:t>
            </a:r>
            <a:r>
              <a:rPr lang="en-US" dirty="0" smtClean="0"/>
              <a:t>lesson</a:t>
            </a:r>
            <a:r>
              <a:rPr lang="es-ES" dirty="0" smtClean="0"/>
              <a:t>, </a:t>
            </a:r>
            <a:r>
              <a:rPr lang="en-GB" dirty="0" smtClean="0"/>
              <a:t>Lesson type, Level </a:t>
            </a:r>
            <a:r>
              <a:rPr lang="en-GB" dirty="0"/>
              <a:t>of </a:t>
            </a:r>
            <a:r>
              <a:rPr lang="en-GB" dirty="0" smtClean="0"/>
              <a:t>students, Aims </a:t>
            </a:r>
            <a:r>
              <a:rPr lang="en-GB" dirty="0"/>
              <a:t>of the </a:t>
            </a:r>
            <a:r>
              <a:rPr lang="en-GB" dirty="0" smtClean="0"/>
              <a:t>lesson, </a:t>
            </a:r>
            <a:r>
              <a:rPr lang="en-US" dirty="0" smtClean="0"/>
              <a:t>Contents, </a:t>
            </a:r>
            <a:r>
              <a:rPr lang="en-GB" dirty="0" smtClean="0"/>
              <a:t>A</a:t>
            </a:r>
            <a:r>
              <a:rPr lang="en-US" dirty="0" err="1"/>
              <a:t>pproaches</a:t>
            </a:r>
            <a:r>
              <a:rPr lang="en-US" dirty="0"/>
              <a:t> and </a:t>
            </a:r>
            <a:r>
              <a:rPr lang="en-US" dirty="0" smtClean="0"/>
              <a:t>methods, teaching </a:t>
            </a:r>
            <a:r>
              <a:rPr lang="en-US" dirty="0"/>
              <a:t>aids and other resources </a:t>
            </a:r>
            <a:r>
              <a:rPr lang="en-US" dirty="0" smtClean="0"/>
              <a:t>, </a:t>
            </a:r>
            <a:r>
              <a:rPr lang="en-GB" dirty="0" smtClean="0"/>
              <a:t>F</a:t>
            </a:r>
            <a:r>
              <a:rPr lang="en-US" dirty="0" err="1"/>
              <a:t>orms</a:t>
            </a:r>
            <a:r>
              <a:rPr lang="en-US" dirty="0"/>
              <a:t> of organizing classroom </a:t>
            </a:r>
            <a:r>
              <a:rPr lang="en-US" dirty="0" smtClean="0"/>
              <a:t>activities, Activity type, Evaluation </a:t>
            </a:r>
            <a:r>
              <a:rPr lang="en-US" dirty="0"/>
              <a:t>and feedback </a:t>
            </a:r>
            <a:endParaRPr lang="es-ES" dirty="0"/>
          </a:p>
          <a:p>
            <a:r>
              <a:rPr lang="en-US" dirty="0"/>
              <a:t>The portfolios were uploaded in Moodle Platform using PDF and WORD formats with a personalized style. The activity was successfully completed; however, some inconsistencies were detected in some of the components of the lesson plans: aims, the techniques, and the task types. Also, some language mistakes still prevail (grammar mistakes, word order, collocations). </a:t>
            </a:r>
            <a:endParaRPr lang="en-US" dirty="0" smtClean="0"/>
          </a:p>
          <a:p>
            <a:endParaRPr lang="es-E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3648379"/>
            <a:ext cx="10094847" cy="5259439"/>
          </a:xfrm>
        </p:spPr>
        <p:txBody>
          <a:bodyPr/>
          <a:lstStyle/>
          <a:p>
            <a:pPr algn="just">
              <a:spcBef>
                <a:spcPts val="600"/>
              </a:spcBef>
              <a:spcAft>
                <a:spcPts val="600"/>
              </a:spcAft>
            </a:pPr>
            <a:r>
              <a:rPr lang="en-US" dirty="0">
                <a:ea typeface="Times New Roman" panose="02020603050405020304" pitchFamily="18" charset="0"/>
              </a:rPr>
              <a:t>The portfolio was successfully implemented as an electronic assessment tool for Didactics of English language course in the English Language major at the UCLV. The Portfolio can also be adapted to the learners’ needs helping the users develop autonomous, individual and collaborative learning and experience a real sense of ownership of it.   </a:t>
            </a:r>
            <a:endParaRPr lang="es-ES" sz="1800" dirty="0">
              <a:latin typeface="Calibri" panose="020F0502020204030204" pitchFamily="34" charset="0"/>
              <a:ea typeface="Calibri" panose="020F0502020204030204" pitchFamily="34" charset="0"/>
            </a:endParaRPr>
          </a:p>
          <a:p>
            <a:pPr algn="just">
              <a:spcAft>
                <a:spcPts val="0"/>
              </a:spcAft>
            </a:pPr>
            <a:r>
              <a:rPr lang="en-US" dirty="0">
                <a:ea typeface="Calibri" panose="020F0502020204030204" pitchFamily="34" charset="0"/>
              </a:rPr>
              <a:t>The use of portfolio assessment benefited both students and teachers. The findings revealed that students articulated their perceptions in three major themes, namely developing self-monitoring from the students’ learning processes, generating discipline and responsible and autonomous language learning attitudes. </a:t>
            </a:r>
            <a:endParaRPr lang="es-ES" sz="1800" dirty="0">
              <a:latin typeface="Calibri" panose="020F0502020204030204" pitchFamily="34" charset="0"/>
              <a:ea typeface="Calibri" panose="020F0502020204030204" pitchFamily="34" charset="0"/>
            </a:endParaRPr>
          </a:p>
          <a:p>
            <a:pPr algn="just">
              <a:spcAft>
                <a:spcPts val="0"/>
              </a:spcAft>
            </a:pPr>
            <a:r>
              <a:rPr lang="en-US" dirty="0">
                <a:ea typeface="Calibri" panose="020F0502020204030204" pitchFamily="34" charset="0"/>
              </a:rPr>
              <a:t>Thus, the future use of portfolio assessment will be for formative assessment  concerning more about students’ learning process than the learning product. Pedagogically speaking, this study indicates that the use of portfolio can provide opportunities for students to monitor their learning progress, and enhance their self-confidence and learning motivation.</a:t>
            </a:r>
            <a:endParaRPr lang="es-ES" sz="1800" dirty="0">
              <a:latin typeface="Calibri" panose="020F0502020204030204" pitchFamily="34" charset="0"/>
              <a:ea typeface="Calibri" panose="020F0502020204030204" pitchFamily="34" charset="0"/>
            </a:endParaRPr>
          </a:p>
          <a:p>
            <a:pPr algn="just">
              <a:spcAft>
                <a:spcPts val="0"/>
              </a:spcAft>
            </a:pPr>
            <a:r>
              <a:rPr lang="en-US" dirty="0">
                <a:ea typeface="Calibri" panose="020F0502020204030204" pitchFamily="34" charset="0"/>
              </a:rPr>
              <a:t>It is recommended the use of portfolio embedded in Moodle platform for future work, as it contains several options for monitoring, editing and interacting with the contents. </a:t>
            </a:r>
            <a:endParaRPr lang="es-ES" sz="1800" dirty="0">
              <a:latin typeface="Calibri" panose="020F0502020204030204" pitchFamily="34" charset="0"/>
              <a:ea typeface="Calibri" panose="020F0502020204030204" pitchFamily="34" charset="0"/>
            </a:endParaRPr>
          </a:p>
          <a:p>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186410"/>
            <a:ext cx="9886190" cy="627402"/>
          </a:xfrm>
        </p:spPr>
        <p:txBody>
          <a:bodyPr/>
          <a:lstStyle/>
          <a:p>
            <a:r>
              <a:rPr lang="en-US" smtClean="0"/>
              <a:t>juanap@uclv.edu.cu</a:t>
            </a:r>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13633726"/>
            <a:ext cx="10102728" cy="3212725"/>
          </a:xfrm>
        </p:spPr>
        <p:txBody>
          <a:bodyPr/>
          <a:lstStyle/>
          <a:p>
            <a:r>
              <a:rPr lang="en-US" dirty="0">
                <a:ea typeface="Calibri" panose="020F0502020204030204" pitchFamily="34" charset="0"/>
              </a:rPr>
              <a:t>A qualitative methodology with a descriptive and exploratory approach was used in this research for the analysis of students' portfolios. </a:t>
            </a:r>
            <a:endParaRPr lang="en-US" dirty="0" smtClean="0">
              <a:ea typeface="Calibri" panose="020F0502020204030204" pitchFamily="34" charset="0"/>
            </a:endParaRPr>
          </a:p>
          <a:p>
            <a:r>
              <a:rPr lang="en-US" dirty="0" smtClean="0">
                <a:ea typeface="Calibri" panose="020F0502020204030204" pitchFamily="34" charset="0"/>
              </a:rPr>
              <a:t>The </a:t>
            </a:r>
            <a:r>
              <a:rPr lang="en-US" dirty="0">
                <a:ea typeface="Calibri" panose="020F0502020204030204" pitchFamily="34" charset="0"/>
              </a:rPr>
              <a:t>study was carried out in the subject Didactics of English Language where the portfolio was used as the final evaluation. It consisted of a four-lesson plan system to develop the language skills: (speaking, listening, reading and writing). The structure of the lesson, stages, aims, teaching aids, time for each part of the lesson, content, techniques and procedures, tasks orientation, were the units used for the analysis. </a:t>
            </a:r>
            <a:endParaRPr lang="en-US" dirty="0" smtClean="0">
              <a:ea typeface="Calibri" panose="020F0502020204030204" pitchFamily="34" charset="0"/>
            </a:endParaRPr>
          </a:p>
          <a:p>
            <a:r>
              <a:rPr lang="en-US" dirty="0" smtClean="0">
                <a:ea typeface="Calibri" panose="020F0502020204030204" pitchFamily="34" charset="0"/>
              </a:rPr>
              <a:t>The </a:t>
            </a:r>
            <a:r>
              <a:rPr lang="en-US" dirty="0">
                <a:ea typeface="Calibri" panose="020F0502020204030204" pitchFamily="34" charset="0"/>
              </a:rPr>
              <a:t>portfolios were uploaded in Moodle Platform using PDF and WORD formats with a personalized style. </a:t>
            </a:r>
            <a:endParaRPr lang="en-U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normAutofit/>
          </a:bodyPr>
          <a:lstStyle/>
          <a:p>
            <a:r>
              <a:rPr lang="pt-BR" b="1" dirty="0"/>
              <a:t>Juana Idania Pérez Morales</a:t>
            </a:r>
            <a:r>
              <a:rPr lang="pt-BR" b="1" baseline="30000" dirty="0"/>
              <a:t>1</a:t>
            </a:r>
            <a:r>
              <a:rPr lang="pt-BR" b="1" dirty="0"/>
              <a:t>, Alicia Maria Moya </a:t>
            </a:r>
            <a:r>
              <a:rPr lang="pt-BR" b="1" dirty="0" smtClean="0"/>
              <a:t>Torres</a:t>
            </a:r>
            <a:r>
              <a:rPr lang="pt-BR" b="1" baseline="30000" dirty="0" smtClean="0"/>
              <a:t>2</a:t>
            </a:r>
            <a:endParaRPr lang="es-E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n-US" b="1" dirty="0"/>
              <a:t>Using Portfolio as a Virtual Alternative Assessment Tool in the subject Didactics of English language </a:t>
            </a:r>
            <a:endParaRPr lang="es-E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85000" lnSpcReduction="20000"/>
          </a:bodyPr>
          <a:lstStyle/>
          <a:p>
            <a:r>
              <a:rPr lang="en-US" dirty="0"/>
              <a:t>INSERTAR </a:t>
            </a:r>
            <a:r>
              <a:rPr lang="en-US" dirty="0" err="1"/>
              <a:t>Título</a:t>
            </a:r>
            <a:r>
              <a:rPr lang="en-US" dirty="0"/>
              <a:t> del </a:t>
            </a:r>
            <a:r>
              <a:rPr lang="en-US" dirty="0" err="1"/>
              <a:t>Simposio</a:t>
            </a:r>
            <a:endParaRPr lang="en-US" dirty="0"/>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0050185"/>
            <a:ext cx="21183600" cy="4243849"/>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BIBLIOGRÁFICAS</a:t>
            </a:r>
          </a:p>
          <a:p>
            <a:pPr marL="457200" indent="-457200">
              <a:spcAft>
                <a:spcPts val="1000"/>
              </a:spcAft>
            </a:pPr>
            <a:r>
              <a:rPr lang="en-US" sz="1600" b="0" u="none" dirty="0" err="1">
                <a:latin typeface="Calibri" panose="020F0502020204030204" pitchFamily="34" charset="0"/>
                <a:ea typeface="Calibri" panose="020F0502020204030204" pitchFamily="34" charset="0"/>
                <a:cs typeface="Times New Roman" panose="02020603050405020304" pitchFamily="18" charset="0"/>
              </a:rPr>
              <a:t>Agustina</a:t>
            </a:r>
            <a:r>
              <a:rPr lang="en-US" sz="1600" b="0" u="none" dirty="0">
                <a:latin typeface="Calibri" panose="020F0502020204030204" pitchFamily="34" charset="0"/>
                <a:ea typeface="Calibri" panose="020F0502020204030204" pitchFamily="34" charset="0"/>
                <a:cs typeface="Times New Roman" panose="02020603050405020304" pitchFamily="18" charset="0"/>
              </a:rPr>
              <a:t>, R. (2011). Portfolio as an alternative assessment i language testing. </a:t>
            </a:r>
            <a:r>
              <a:rPr lang="en-US" sz="1600" b="0" i="1" u="none" dirty="0" err="1">
                <a:latin typeface="Calibri" panose="020F0502020204030204" pitchFamily="34" charset="0"/>
                <a:ea typeface="Calibri" panose="020F0502020204030204" pitchFamily="34" charset="0"/>
                <a:cs typeface="Times New Roman" panose="02020603050405020304" pitchFamily="18" charset="0"/>
              </a:rPr>
              <a:t>Eksplanasi</a:t>
            </a:r>
            <a:r>
              <a:rPr lang="en-US" sz="1600" b="0" u="none" dirty="0">
                <a:latin typeface="Calibri" panose="020F0502020204030204" pitchFamily="34" charset="0"/>
                <a:ea typeface="Calibri" panose="020F0502020204030204" pitchFamily="34" charset="0"/>
                <a:cs typeface="Times New Roman" panose="02020603050405020304" pitchFamily="18" charset="0"/>
              </a:rPr>
              <a:t>, 1-6.</a:t>
            </a:r>
            <a:endParaRPr lang="es-ES" sz="1600" b="0" u="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000"/>
              </a:spcAft>
            </a:pPr>
            <a:r>
              <a:rPr lang="en-US" sz="1600" b="0" u="none" dirty="0">
                <a:latin typeface="Calibri" panose="020F0502020204030204" pitchFamily="34" charset="0"/>
                <a:ea typeface="Calibri" panose="020F0502020204030204" pitchFamily="34" charset="0"/>
                <a:cs typeface="Times New Roman" panose="02020603050405020304" pitchFamily="18" charset="0"/>
              </a:rPr>
              <a:t>Bachman, L. P. (1996). </a:t>
            </a:r>
            <a:r>
              <a:rPr lang="en-US" sz="1600" b="0" i="1" u="none" dirty="0">
                <a:latin typeface="Calibri" panose="020F0502020204030204" pitchFamily="34" charset="0"/>
                <a:ea typeface="Calibri" panose="020F0502020204030204" pitchFamily="34" charset="0"/>
                <a:cs typeface="Times New Roman" panose="02020603050405020304" pitchFamily="18" charset="0"/>
              </a:rPr>
              <a:t>Language Testing in Practice: Designing and Developing Useful Language Tests. .</a:t>
            </a:r>
            <a:r>
              <a:rPr lang="en-US" sz="1600" b="0" u="none" dirty="0">
                <a:latin typeface="Calibri" panose="020F0502020204030204" pitchFamily="34" charset="0"/>
                <a:ea typeface="Calibri" panose="020F0502020204030204" pitchFamily="34" charset="0"/>
                <a:cs typeface="Times New Roman" panose="02020603050405020304" pitchFamily="18" charset="0"/>
              </a:rPr>
              <a:t> Oxford: Oxford University Press.</a:t>
            </a:r>
            <a:endParaRPr lang="es-ES" sz="1600" b="0" u="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000"/>
              </a:spcAft>
            </a:pPr>
            <a:r>
              <a:rPr lang="en-US" sz="1600" b="0" u="none" dirty="0" err="1">
                <a:latin typeface="Calibri" panose="020F0502020204030204" pitchFamily="34" charset="0"/>
                <a:ea typeface="Calibri" panose="020F0502020204030204" pitchFamily="34" charset="0"/>
                <a:cs typeface="Times New Roman" panose="02020603050405020304" pitchFamily="18" charset="0"/>
              </a:rPr>
              <a:t>Boghian</a:t>
            </a:r>
            <a:r>
              <a:rPr lang="en-US" sz="1600" b="0" u="none" dirty="0">
                <a:latin typeface="Calibri" panose="020F0502020204030204" pitchFamily="34" charset="0"/>
                <a:ea typeface="Calibri" panose="020F0502020204030204" pitchFamily="34" charset="0"/>
                <a:cs typeface="Times New Roman" panose="02020603050405020304" pitchFamily="18" charset="0"/>
              </a:rPr>
              <a:t>, I. (2012). THE DIDACTICS OF ENGLISH LITERATURE FROM THE PERSPECTIVE OF STUDENT-CENTERED STRATEGIES. </a:t>
            </a:r>
            <a:r>
              <a:rPr lang="en-US" sz="1600" b="0" i="1" u="none" dirty="0">
                <a:latin typeface="Calibri" panose="020F0502020204030204" pitchFamily="34" charset="0"/>
                <a:ea typeface="Calibri" panose="020F0502020204030204" pitchFamily="34" charset="0"/>
                <a:cs typeface="Times New Roman" panose="02020603050405020304" pitchFamily="18" charset="0"/>
              </a:rPr>
              <a:t>Journal of Innovation in </a:t>
            </a:r>
            <a:r>
              <a:rPr lang="en-US" sz="1600" b="0" i="1" u="none" dirty="0" err="1">
                <a:latin typeface="Calibri" panose="020F0502020204030204" pitchFamily="34" charset="0"/>
                <a:ea typeface="Calibri" panose="020F0502020204030204" pitchFamily="34" charset="0"/>
                <a:cs typeface="Times New Roman" panose="02020603050405020304" pitchFamily="18" charset="0"/>
              </a:rPr>
              <a:t>Psychology,Education</a:t>
            </a:r>
            <a:r>
              <a:rPr lang="en-US" sz="1600" b="0" i="1" u="none" dirty="0">
                <a:latin typeface="Calibri" panose="020F0502020204030204" pitchFamily="34" charset="0"/>
                <a:ea typeface="Calibri" panose="020F0502020204030204" pitchFamily="34" charset="0"/>
                <a:cs typeface="Times New Roman" panose="02020603050405020304" pitchFamily="18" charset="0"/>
              </a:rPr>
              <a:t> and Didactics</a:t>
            </a:r>
            <a:r>
              <a:rPr lang="en-US" sz="1600" b="0" u="none" dirty="0">
                <a:latin typeface="Calibri" panose="020F0502020204030204" pitchFamily="34" charset="0"/>
                <a:ea typeface="Calibri" panose="020F0502020204030204" pitchFamily="34" charset="0"/>
                <a:cs typeface="Times New Roman" panose="02020603050405020304" pitchFamily="18" charset="0"/>
              </a:rPr>
              <a:t>, 29-36.</a:t>
            </a:r>
            <a:endParaRPr lang="es-ES" sz="1600" b="0" u="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000"/>
              </a:spcAft>
            </a:pPr>
            <a:r>
              <a:rPr lang="en-US" sz="1600" b="0" u="none" dirty="0">
                <a:latin typeface="Calibri" panose="020F0502020204030204" pitchFamily="34" charset="0"/>
                <a:ea typeface="Calibri" panose="020F0502020204030204" pitchFamily="34" charset="0"/>
                <a:cs typeface="Times New Roman" panose="02020603050405020304" pitchFamily="18" charset="0"/>
              </a:rPr>
              <a:t>Boyle, J. (1994). Portfolios: Purposes and Possibilities. Assessment Update. </a:t>
            </a:r>
            <a:r>
              <a:rPr lang="en-US" sz="1600" b="0" i="1" u="none" dirty="0">
                <a:latin typeface="Calibri" panose="020F0502020204030204" pitchFamily="34" charset="0"/>
                <a:ea typeface="Calibri" panose="020F0502020204030204" pitchFamily="34" charset="0"/>
                <a:cs typeface="Times New Roman" panose="02020603050405020304" pitchFamily="18" charset="0"/>
              </a:rPr>
              <a:t>TESOL Quarterly</a:t>
            </a:r>
            <a:r>
              <a:rPr lang="en-US" sz="1600" b="0" u="none" dirty="0">
                <a:latin typeface="Calibri" panose="020F0502020204030204" pitchFamily="34" charset="0"/>
                <a:ea typeface="Calibri" panose="020F0502020204030204" pitchFamily="34" charset="0"/>
                <a:cs typeface="Times New Roman" panose="02020603050405020304" pitchFamily="18" charset="0"/>
              </a:rPr>
              <a:t>, 653–675.</a:t>
            </a:r>
            <a:endParaRPr lang="es-ES" sz="1600" b="0" u="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000"/>
              </a:spcAft>
            </a:pPr>
            <a:r>
              <a:rPr lang="en-US" sz="1600" b="0" u="none" dirty="0" err="1">
                <a:latin typeface="Calibri" panose="020F0502020204030204" pitchFamily="34" charset="0"/>
                <a:ea typeface="Calibri" panose="020F0502020204030204" pitchFamily="34" charset="0"/>
                <a:cs typeface="Times New Roman" panose="02020603050405020304" pitchFamily="18" charset="0"/>
              </a:rPr>
              <a:t>Bozgodan</a:t>
            </a:r>
            <a:r>
              <a:rPr lang="en-US" sz="1600" b="0" u="none" dirty="0">
                <a:latin typeface="Calibri" panose="020F0502020204030204" pitchFamily="34" charset="0"/>
                <a:ea typeface="Calibri" panose="020F0502020204030204" pitchFamily="34" charset="0"/>
                <a:cs typeface="Times New Roman" panose="02020603050405020304" pitchFamily="18" charset="0"/>
              </a:rPr>
              <a:t>, D. (2009). Portfolio use in foreign language learning. </a:t>
            </a:r>
            <a:r>
              <a:rPr lang="en-US" sz="1600" b="0" i="1" u="none" dirty="0" err="1">
                <a:latin typeface="Calibri" panose="020F0502020204030204" pitchFamily="34" charset="0"/>
                <a:ea typeface="Calibri" panose="020F0502020204030204" pitchFamily="34" charset="0"/>
                <a:cs typeface="Times New Roman" panose="02020603050405020304" pitchFamily="18" charset="0"/>
              </a:rPr>
              <a:t>Egitin</a:t>
            </a:r>
            <a:r>
              <a:rPr lang="en-US" sz="1600" b="0" i="1" u="none" dirty="0">
                <a:latin typeface="Calibri" panose="020F0502020204030204" pitchFamily="34" charset="0"/>
                <a:ea typeface="Calibri" panose="020F0502020204030204" pitchFamily="34" charset="0"/>
                <a:cs typeface="Times New Roman" panose="02020603050405020304" pitchFamily="18" charset="0"/>
              </a:rPr>
              <a:t> </a:t>
            </a:r>
            <a:r>
              <a:rPr lang="en-US" sz="1600" b="0" i="1" u="none" dirty="0" err="1">
                <a:latin typeface="Calibri" panose="020F0502020204030204" pitchFamily="34" charset="0"/>
                <a:ea typeface="Calibri" panose="020F0502020204030204" pitchFamily="34" charset="0"/>
                <a:cs typeface="Times New Roman" panose="02020603050405020304" pitchFamily="18" charset="0"/>
              </a:rPr>
              <a:t>Facultesi</a:t>
            </a:r>
            <a:r>
              <a:rPr lang="en-US" sz="1600" b="0" u="none" dirty="0">
                <a:latin typeface="Calibri" panose="020F0502020204030204" pitchFamily="34" charset="0"/>
                <a:ea typeface="Calibri" panose="020F0502020204030204" pitchFamily="34" charset="0"/>
                <a:cs typeface="Times New Roman" panose="02020603050405020304" pitchFamily="18" charset="0"/>
              </a:rPr>
              <a:t>, 793-814.</a:t>
            </a:r>
            <a:endParaRPr lang="es-ES" sz="1600" b="0" u="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000"/>
              </a:spcAft>
            </a:pPr>
            <a:r>
              <a:rPr lang="en-US" sz="1600" b="0" u="none" dirty="0" err="1">
                <a:latin typeface="Calibri" panose="020F0502020204030204" pitchFamily="34" charset="0"/>
                <a:ea typeface="Calibri" panose="020F0502020204030204" pitchFamily="34" charset="0"/>
                <a:cs typeface="Times New Roman" panose="02020603050405020304" pitchFamily="18" charset="0"/>
              </a:rPr>
              <a:t>Clapham</a:t>
            </a:r>
            <a:r>
              <a:rPr lang="en-US" sz="1600" b="0" u="none" dirty="0">
                <a:latin typeface="Calibri" panose="020F0502020204030204" pitchFamily="34" charset="0"/>
                <a:ea typeface="Calibri" panose="020F0502020204030204" pitchFamily="34" charset="0"/>
                <a:cs typeface="Times New Roman" panose="02020603050405020304" pitchFamily="18" charset="0"/>
              </a:rPr>
              <a:t>, C. (2000). Assessment and Testing. </a:t>
            </a:r>
            <a:r>
              <a:rPr lang="en-US" sz="1600" b="0" i="1" u="none" dirty="0">
                <a:latin typeface="Calibri" panose="020F0502020204030204" pitchFamily="34" charset="0"/>
                <a:ea typeface="Calibri" panose="020F0502020204030204" pitchFamily="34" charset="0"/>
                <a:cs typeface="Times New Roman" panose="02020603050405020304" pitchFamily="18" charset="0"/>
              </a:rPr>
              <a:t>Annual Review of Applied Linguistics</a:t>
            </a:r>
            <a:r>
              <a:rPr lang="en-US" sz="1600" b="0" u="none" dirty="0">
                <a:latin typeface="Calibri" panose="020F0502020204030204" pitchFamily="34" charset="0"/>
                <a:ea typeface="Calibri" panose="020F0502020204030204" pitchFamily="34" charset="0"/>
                <a:cs typeface="Times New Roman" panose="02020603050405020304" pitchFamily="18" charset="0"/>
              </a:rPr>
              <a:t>, 147-161.</a:t>
            </a:r>
            <a:endParaRPr lang="es-ES" sz="1600" b="0" u="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000"/>
              </a:spcAft>
            </a:pPr>
            <a:r>
              <a:rPr lang="en-US" sz="1600" b="0" u="none" dirty="0">
                <a:latin typeface="Calibri" panose="020F0502020204030204" pitchFamily="34" charset="0"/>
                <a:ea typeface="Calibri" panose="020F0502020204030204" pitchFamily="34" charset="0"/>
                <a:cs typeface="Times New Roman" panose="02020603050405020304" pitchFamily="18" charset="0"/>
              </a:rPr>
              <a:t>Cole, B. S. (1997). Portfolio Assessment: Challenges in Secondary Education. . </a:t>
            </a:r>
            <a:r>
              <a:rPr lang="en-US" sz="1600" b="0" i="1" u="none" dirty="0">
                <a:latin typeface="Calibri" panose="020F0502020204030204" pitchFamily="34" charset="0"/>
                <a:ea typeface="Calibri" panose="020F0502020204030204" pitchFamily="34" charset="0"/>
                <a:cs typeface="Times New Roman" panose="02020603050405020304" pitchFamily="18" charset="0"/>
              </a:rPr>
              <a:t>The High School Journal</a:t>
            </a:r>
            <a:r>
              <a:rPr lang="en-US" sz="1600" b="0" u="none" dirty="0">
                <a:latin typeface="Calibri" panose="020F0502020204030204" pitchFamily="34" charset="0"/>
                <a:ea typeface="Calibri" panose="020F0502020204030204" pitchFamily="34" charset="0"/>
                <a:cs typeface="Times New Roman" panose="02020603050405020304" pitchFamily="18" charset="0"/>
              </a:rPr>
              <a:t>, 261-272.</a:t>
            </a:r>
            <a:endParaRPr lang="es-ES" sz="1600" b="0" u="none"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1000"/>
              </a:spcAft>
            </a:pPr>
            <a:r>
              <a:rPr lang="en-US" sz="1600" b="0" u="none" dirty="0">
                <a:latin typeface="Calibri" panose="020F0502020204030204" pitchFamily="34" charset="0"/>
                <a:ea typeface="Calibri" panose="020F0502020204030204" pitchFamily="34" charset="0"/>
                <a:cs typeface="Times New Roman" panose="02020603050405020304" pitchFamily="18" charset="0"/>
              </a:rPr>
              <a:t>Johnson, J. R. (1997). </a:t>
            </a:r>
            <a:r>
              <a:rPr lang="en-US" sz="1600" b="0" i="1" u="none" dirty="0">
                <a:latin typeface="Calibri" panose="020F0502020204030204" pitchFamily="34" charset="0"/>
                <a:ea typeface="Calibri" panose="020F0502020204030204" pitchFamily="34" charset="0"/>
                <a:cs typeface="Times New Roman" panose="02020603050405020304" pitchFamily="18" charset="0"/>
              </a:rPr>
              <a:t>Portfolios: Clarifying, Constructing, and enhancing.</a:t>
            </a:r>
            <a:r>
              <a:rPr lang="en-US" sz="1600" b="0" u="none" dirty="0">
                <a:latin typeface="Calibri" panose="020F0502020204030204" pitchFamily="34" charset="0"/>
                <a:ea typeface="Calibri" panose="020F0502020204030204" pitchFamily="34" charset="0"/>
                <a:cs typeface="Times New Roman" panose="02020603050405020304" pitchFamily="18" charset="0"/>
              </a:rPr>
              <a:t> Lancaster: </a:t>
            </a:r>
            <a:r>
              <a:rPr lang="en-US" sz="1600" b="0" u="none" dirty="0" err="1">
                <a:latin typeface="Calibri" panose="020F0502020204030204" pitchFamily="34" charset="0"/>
                <a:ea typeface="Calibri" panose="020F0502020204030204" pitchFamily="34" charset="0"/>
                <a:cs typeface="Times New Roman" panose="02020603050405020304" pitchFamily="18" charset="0"/>
              </a:rPr>
              <a:t>Technomic</a:t>
            </a:r>
            <a:r>
              <a:rPr lang="en-US" sz="1600" b="0" u="none" dirty="0">
                <a:latin typeface="Calibri" panose="020F0502020204030204" pitchFamily="34" charset="0"/>
                <a:ea typeface="Calibri" panose="020F0502020204030204" pitchFamily="34" charset="0"/>
                <a:cs typeface="Times New Roman" panose="02020603050405020304" pitchFamily="18" charset="0"/>
              </a:rPr>
              <a:t> Publishing Company, Inc.</a:t>
            </a:r>
            <a:endParaRPr lang="es-ES" sz="1600" b="0" u="none" dirty="0">
              <a:latin typeface="Calibri" panose="020F0502020204030204" pitchFamily="34" charset="0"/>
              <a:ea typeface="Calibri" panose="020F0502020204030204" pitchFamily="34" charset="0"/>
              <a:cs typeface="Times New Roman" panose="02020603050405020304" pitchFamily="18" charset="0"/>
            </a:endParaRPr>
          </a:p>
          <a:p>
            <a:r>
              <a:rPr lang="en-US" sz="1600" b="0" u="none" dirty="0">
                <a:latin typeface="Calibri" panose="020F0502020204030204" pitchFamily="34" charset="0"/>
                <a:ea typeface="Calibri" panose="020F0502020204030204" pitchFamily="34" charset="0"/>
                <a:cs typeface="Times New Roman" panose="02020603050405020304" pitchFamily="18" charset="0"/>
              </a:rPr>
              <a:t>Zhu, W. (1997). Alternative </a:t>
            </a:r>
            <a:r>
              <a:rPr lang="en-US" sz="1600" b="0" u="none" dirty="0" err="1">
                <a:latin typeface="Calibri" panose="020F0502020204030204" pitchFamily="34" charset="0"/>
                <a:ea typeface="Calibri" panose="020F0502020204030204" pitchFamily="34" charset="0"/>
                <a:cs typeface="Times New Roman" panose="02020603050405020304" pitchFamily="18" charset="0"/>
              </a:rPr>
              <a:t>Assessm</a:t>
            </a:r>
            <a:endParaRPr lang="en-US" sz="1600" b="0" u="none" dirty="0"/>
          </a:p>
        </p:txBody>
      </p:sp>
      <p:sp>
        <p:nvSpPr>
          <p:cNvPr id="2" name="1 CuadroTexto"/>
          <p:cNvSpPr txBox="1"/>
          <p:nvPr/>
        </p:nvSpPr>
        <p:spPr>
          <a:xfrm>
            <a:off x="449463" y="23459090"/>
            <a:ext cx="20203365" cy="400110"/>
          </a:xfrm>
          <a:prstGeom prst="rect">
            <a:avLst/>
          </a:prstGeom>
          <a:noFill/>
        </p:spPr>
        <p:txBody>
          <a:bodyPr wrap="square" rtlCol="0">
            <a:spAutoFit/>
          </a:bodyPr>
          <a:lstStyle/>
          <a:p>
            <a:r>
              <a:rPr lang="es-DO" sz="2000" dirty="0" smtClean="0">
                <a:latin typeface="Times New Roman" panose="02020603050405020304" pitchFamily="18" charset="0"/>
                <a:cs typeface="Times New Roman" panose="02020603050405020304" pitchFamily="18" charset="0"/>
              </a:rPr>
              <a:t>Insertar referencias</a:t>
            </a:r>
            <a:endParaRPr lang="es-DO" sz="20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5"/>
          <a:stretch>
            <a:fillRect/>
          </a:stretch>
        </p:blipFill>
        <p:spPr>
          <a:xfrm>
            <a:off x="15978487" y="9198638"/>
            <a:ext cx="2317531" cy="3442129"/>
          </a:xfrm>
          <a:prstGeom prst="rect">
            <a:avLst/>
          </a:prstGeom>
        </p:spPr>
      </p:pic>
      <p:pic>
        <p:nvPicPr>
          <p:cNvPr id="4" name="Imagen 3"/>
          <p:cNvPicPr>
            <a:picLocks noChangeAspect="1"/>
          </p:cNvPicPr>
          <p:nvPr/>
        </p:nvPicPr>
        <p:blipFill>
          <a:blip r:embed="rId6"/>
          <a:stretch>
            <a:fillRect/>
          </a:stretch>
        </p:blipFill>
        <p:spPr>
          <a:xfrm>
            <a:off x="12881809" y="9213524"/>
            <a:ext cx="2324100" cy="3429000"/>
          </a:xfrm>
          <a:prstGeom prst="rect">
            <a:avLst/>
          </a:prstGeom>
        </p:spPr>
      </p:pic>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1450</TotalTime>
  <Words>826</Words>
  <Application>Microsoft Office PowerPoint</Application>
  <PresentationFormat>Personalizado</PresentationFormat>
  <Paragraphs>38</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Juana I Perez Morales</cp:lastModifiedBy>
  <cp:revision>43</cp:revision>
  <dcterms:created xsi:type="dcterms:W3CDTF">2012-02-10T00:21:22Z</dcterms:created>
  <dcterms:modified xsi:type="dcterms:W3CDTF">2021-11-12T18:25:22Z</dcterms:modified>
  <cp:category>Research poster templates</cp:category>
</cp:coreProperties>
</file>